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383" r:id="rId3"/>
    <p:sldId id="379" r:id="rId4"/>
    <p:sldId id="281" r:id="rId5"/>
    <p:sldId id="381" r:id="rId6"/>
    <p:sldId id="343" r:id="rId7"/>
    <p:sldId id="344" r:id="rId8"/>
    <p:sldId id="384" r:id="rId9"/>
    <p:sldId id="382" r:id="rId10"/>
    <p:sldId id="385" r:id="rId11"/>
    <p:sldId id="27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070"/>
    <p:restoredTop sz="86444"/>
  </p:normalViewPr>
  <p:slideViewPr>
    <p:cSldViewPr snapToGrid="0" snapToObjects="1">
      <p:cViewPr varScale="1">
        <p:scale>
          <a:sx n="49" d="100"/>
          <a:sy n="49" d="100"/>
        </p:scale>
        <p:origin x="208" y="712"/>
      </p:cViewPr>
      <p:guideLst/>
    </p:cSldViewPr>
  </p:slideViewPr>
  <p:outlineViewPr>
    <p:cViewPr>
      <p:scale>
        <a:sx n="33" d="100"/>
        <a:sy n="33" d="100"/>
      </p:scale>
      <p:origin x="0" y="-848"/>
    </p:cViewPr>
  </p:outlineViewPr>
  <p:notesTextViewPr>
    <p:cViewPr>
      <p:scale>
        <a:sx n="1" d="1"/>
        <a:sy n="1" d="1"/>
      </p:scale>
      <p:origin x="0" y="0"/>
    </p:cViewPr>
  </p:notesTextViewPr>
  <p:notesViewPr>
    <p:cSldViewPr snapToGrid="0" snapToObjects="1">
      <p:cViewPr varScale="1">
        <p:scale>
          <a:sx n="79" d="100"/>
          <a:sy n="79" d="100"/>
        </p:scale>
        <p:origin x="3528"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549EA-A729-3D45-8B4D-22B7EBF5C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B97E04D-ECCF-9144-940C-119F342EF95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43F512-30E2-3F46-8010-5659AF98CC34}" type="datetimeFigureOut">
              <a:rPr lang="en-US" smtClean="0"/>
              <a:t>9/10/18</a:t>
            </a:fld>
            <a:endParaRPr lang="en-US"/>
          </a:p>
        </p:txBody>
      </p:sp>
      <p:sp>
        <p:nvSpPr>
          <p:cNvPr id="4" name="Footer Placeholder 3">
            <a:extLst>
              <a:ext uri="{FF2B5EF4-FFF2-40B4-BE49-F238E27FC236}">
                <a16:creationId xmlns:a16="http://schemas.microsoft.com/office/drawing/2014/main" id="{AA0344F1-5767-0541-B208-C6A9788E85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6DBA68-A779-A547-8605-413DDCAEB5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7A2CB1-9001-FD49-B675-3F6AB6B0DB25}" type="slidenum">
              <a:rPr lang="en-US" smtClean="0"/>
              <a:t>‹#›</a:t>
            </a:fld>
            <a:endParaRPr lang="en-US"/>
          </a:p>
        </p:txBody>
      </p:sp>
    </p:spTree>
    <p:extLst>
      <p:ext uri="{BB962C8B-B14F-4D97-AF65-F5344CB8AC3E}">
        <p14:creationId xmlns:p14="http://schemas.microsoft.com/office/powerpoint/2010/main" val="322108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E9FAA-CE99-9243-980C-708A50330DCB}" type="datetimeFigureOut">
              <a:rPr lang="en-US" smtClean="0"/>
              <a:t>9/10/18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6AF33-FE8D-0F43-AD85-A52C3F99EDA1}" type="slidenum">
              <a:rPr lang="en-US" smtClean="0"/>
              <a:t>‹#›</a:t>
            </a:fld>
            <a:endParaRPr lang="en-US"/>
          </a:p>
        </p:txBody>
      </p:sp>
    </p:spTree>
    <p:extLst>
      <p:ext uri="{BB962C8B-B14F-4D97-AF65-F5344CB8AC3E}">
        <p14:creationId xmlns:p14="http://schemas.microsoft.com/office/powerpoint/2010/main" val="377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66AF33-FE8D-0F43-AD85-A52C3F99EDA1}" type="slidenum">
              <a:rPr lang="en-US" smtClean="0"/>
              <a:t>1</a:t>
            </a:fld>
            <a:endParaRPr lang="en-US"/>
          </a:p>
        </p:txBody>
      </p:sp>
    </p:spTree>
    <p:extLst>
      <p:ext uri="{BB962C8B-B14F-4D97-AF65-F5344CB8AC3E}">
        <p14:creationId xmlns:p14="http://schemas.microsoft.com/office/powerpoint/2010/main" val="345504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 response to the agreement, a faculty senate sub-committee was organized to look at accessibility issues surrounding textbooks and other class resources. On April 23, 2018, the Faculty Senate ratified the following statement regarding accessibility and course materials: “The Faculty at Wichita State University are committed to providing the highest quality instruction for all students. As a part of that commitment, we make continual efforts to seek new information and methods to teach in our subject areas.  </a:t>
            </a:r>
          </a:p>
          <a:p>
            <a:pPr marL="0" indent="0">
              <a:buNone/>
            </a:pPr>
            <a:r>
              <a:rPr lang="en-US" dirty="0"/>
              <a:t>Instructional content at WSU is the responsibility of the faculty teaching each individual course; the accessibility of that content is also the responsibility of that faculty, and as we do many other critical issues, we will take accessibility into account as we consider textbooks, resources, and tools for our classes. </a:t>
            </a:r>
          </a:p>
        </p:txBody>
      </p:sp>
      <p:sp>
        <p:nvSpPr>
          <p:cNvPr id="4" name="Slide Number Placeholder 3"/>
          <p:cNvSpPr>
            <a:spLocks noGrp="1"/>
          </p:cNvSpPr>
          <p:nvPr>
            <p:ph type="sldNum" sz="quarter" idx="10"/>
          </p:nvPr>
        </p:nvSpPr>
        <p:spPr/>
        <p:txBody>
          <a:bodyPr/>
          <a:lstStyle/>
          <a:p>
            <a:fld id="{4CA44F17-9C26-0C4D-BEF1-52D5F9AD1398}" type="slidenum">
              <a:rPr lang="en-US" smtClean="0"/>
              <a:t>6</a:t>
            </a:fld>
            <a:endParaRPr lang="en-US"/>
          </a:p>
        </p:txBody>
      </p:sp>
    </p:spTree>
    <p:extLst>
      <p:ext uri="{BB962C8B-B14F-4D97-AF65-F5344CB8AC3E}">
        <p14:creationId xmlns:p14="http://schemas.microsoft.com/office/powerpoint/2010/main" val="2174914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Accessibility is not the only consideration when choosing a text, but we understand its importance to our students, and we are committed to making accessible choices when they are available and the choice does not have a negative impact on the quality of the course in other ways.  </a:t>
            </a:r>
          </a:p>
          <a:p>
            <a:pPr marL="0" indent="0">
              <a:buNone/>
            </a:pPr>
            <a:r>
              <a:rPr lang="en-US" dirty="0"/>
              <a:t>We will discuss the need for accessibility with publishers when we have the opportunity.  We will learn what we can about accessible instruction – both in general as it is being made available by the university, and from other leaders in our fields of study.”  This faculty support is critical to achieve the goal of having all course content accessible by July 29, 2020.</a:t>
            </a:r>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7</a:t>
            </a:fld>
            <a:endParaRPr lang="en-US"/>
          </a:p>
        </p:txBody>
      </p:sp>
    </p:spTree>
    <p:extLst>
      <p:ext uri="{BB962C8B-B14F-4D97-AF65-F5344CB8AC3E}">
        <p14:creationId xmlns:p14="http://schemas.microsoft.com/office/powerpoint/2010/main" val="793294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66AF33-FE8D-0F43-AD85-A52C3F99EDA1}" type="slidenum">
              <a:rPr lang="en-US" smtClean="0"/>
              <a:t>11</a:t>
            </a:fld>
            <a:endParaRPr lang="en-US"/>
          </a:p>
        </p:txBody>
      </p:sp>
    </p:spTree>
    <p:extLst>
      <p:ext uri="{BB962C8B-B14F-4D97-AF65-F5344CB8AC3E}">
        <p14:creationId xmlns:p14="http://schemas.microsoft.com/office/powerpoint/2010/main" val="2808151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9/10/18</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The logo for Wichita State University." title="Wichita State University Logo">
            <a:extLst>
              <a:ext uri="{FF2B5EF4-FFF2-40B4-BE49-F238E27FC236}">
                <a16:creationId xmlns:a16="http://schemas.microsoft.com/office/drawing/2014/main" id="{1ADE4355-A3B2-6449-9D1C-9F7D8F17891B}"/>
              </a:ext>
            </a:extLst>
          </p:cNvPr>
          <p:cNvPicPr>
            <a:picLocks noChangeAspect="1"/>
          </p:cNvPicPr>
          <p:nvPr userDrawn="1"/>
        </p:nvPicPr>
        <p:blipFill>
          <a:blip r:embed="rId3"/>
          <a:stretch>
            <a:fillRect/>
          </a:stretch>
        </p:blipFill>
        <p:spPr>
          <a:xfrm>
            <a:off x="4001073" y="1192211"/>
            <a:ext cx="4189854" cy="965202"/>
          </a:xfrm>
          <a:prstGeom prst="rect">
            <a:avLst/>
          </a:prstGeom>
        </p:spPr>
      </p:pic>
    </p:spTree>
    <p:extLst>
      <p:ext uri="{BB962C8B-B14F-4D97-AF65-F5344CB8AC3E}">
        <p14:creationId xmlns:p14="http://schemas.microsoft.com/office/powerpoint/2010/main" val="19391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9/10/18</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4974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9/10/18</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BC3239E5-4689-FA43-AAF6-CE4F83EE41AC}"/>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8069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9/10/18</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7" name="Picture 6" descr="&quot;WSU&quot; logo for Wichita State University." title="WSU Logo">
            <a:extLst>
              <a:ext uri="{FF2B5EF4-FFF2-40B4-BE49-F238E27FC236}">
                <a16:creationId xmlns:a16="http://schemas.microsoft.com/office/drawing/2014/main" id="{0747E5A0-53E7-3649-A4F4-D53323CF508A}"/>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28955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9/10/18</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42264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hn.jones@Wichita.edu"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B1D9-831F-0B44-B7DF-FF6D868378DC}"/>
              </a:ext>
            </a:extLst>
          </p:cNvPr>
          <p:cNvSpPr>
            <a:spLocks noGrp="1"/>
          </p:cNvSpPr>
          <p:nvPr>
            <p:ph type="ctrTitle"/>
          </p:nvPr>
        </p:nvSpPr>
        <p:spPr>
          <a:xfrm>
            <a:off x="1524000" y="2503487"/>
            <a:ext cx="9144000" cy="1712052"/>
          </a:xfrm>
        </p:spPr>
        <p:txBody>
          <a:bodyPr>
            <a:normAutofit/>
          </a:bodyPr>
          <a:lstStyle/>
          <a:p>
            <a:r>
              <a:rPr lang="en-US" dirty="0"/>
              <a:t>Accessibility Updates</a:t>
            </a:r>
          </a:p>
        </p:txBody>
      </p:sp>
      <p:sp>
        <p:nvSpPr>
          <p:cNvPr id="3" name="Subtitle 2">
            <a:extLst>
              <a:ext uri="{FF2B5EF4-FFF2-40B4-BE49-F238E27FC236}">
                <a16:creationId xmlns:a16="http://schemas.microsoft.com/office/drawing/2014/main" id="{55D4A66C-A4DF-4747-A9FD-A259C3C36C64}"/>
              </a:ext>
            </a:extLst>
          </p:cNvPr>
          <p:cNvSpPr>
            <a:spLocks noGrp="1"/>
          </p:cNvSpPr>
          <p:nvPr>
            <p:ph type="subTitle" idx="1"/>
          </p:nvPr>
        </p:nvSpPr>
        <p:spPr>
          <a:xfrm>
            <a:off x="1524000" y="4479010"/>
            <a:ext cx="9144000" cy="778790"/>
          </a:xfrm>
        </p:spPr>
        <p:txBody>
          <a:bodyPr>
            <a:normAutofit fontScale="92500" lnSpcReduction="10000"/>
          </a:bodyPr>
          <a:lstStyle/>
          <a:p>
            <a:r>
              <a:rPr lang="en-US" dirty="0"/>
              <a:t>John Jones</a:t>
            </a:r>
          </a:p>
          <a:p>
            <a:r>
              <a:rPr lang="en-US" dirty="0"/>
              <a:t>Director, Media Resources Center</a:t>
            </a:r>
          </a:p>
        </p:txBody>
      </p:sp>
    </p:spTree>
    <p:extLst>
      <p:ext uri="{BB962C8B-B14F-4D97-AF65-F5344CB8AC3E}">
        <p14:creationId xmlns:p14="http://schemas.microsoft.com/office/powerpoint/2010/main" val="2826804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BDB68-7B93-F04D-9179-7CDF613F1CC9}"/>
              </a:ext>
            </a:extLst>
          </p:cNvPr>
          <p:cNvSpPr>
            <a:spLocks noGrp="1"/>
          </p:cNvSpPr>
          <p:nvPr>
            <p:ph type="title"/>
          </p:nvPr>
        </p:nvSpPr>
        <p:spPr/>
        <p:txBody>
          <a:bodyPr/>
          <a:lstStyle/>
          <a:p>
            <a:r>
              <a:rPr lang="en-US" dirty="0"/>
              <a:t>Support for Faculty</a:t>
            </a:r>
          </a:p>
        </p:txBody>
      </p:sp>
      <p:sp>
        <p:nvSpPr>
          <p:cNvPr id="3" name="Content Placeholder 2">
            <a:extLst>
              <a:ext uri="{FF2B5EF4-FFF2-40B4-BE49-F238E27FC236}">
                <a16:creationId xmlns:a16="http://schemas.microsoft.com/office/drawing/2014/main" id="{BC3ED30E-362C-D04A-9352-450AAED08F73}"/>
              </a:ext>
            </a:extLst>
          </p:cNvPr>
          <p:cNvSpPr>
            <a:spLocks noGrp="1"/>
          </p:cNvSpPr>
          <p:nvPr>
            <p:ph idx="1"/>
          </p:nvPr>
        </p:nvSpPr>
        <p:spPr/>
        <p:txBody>
          <a:bodyPr/>
          <a:lstStyle/>
          <a:p>
            <a:r>
              <a:rPr lang="en-US" dirty="0"/>
              <a:t>Instructional Design and Access</a:t>
            </a:r>
          </a:p>
          <a:p>
            <a:pPr lvl="1"/>
            <a:r>
              <a:rPr lang="en-US" dirty="0"/>
              <a:t>Blackboard &amp; Accessibility Labs</a:t>
            </a:r>
          </a:p>
          <a:p>
            <a:pPr lvl="1"/>
            <a:r>
              <a:rPr lang="en-US" dirty="0"/>
              <a:t>Meetings &amp; Consultations with departments, etc.</a:t>
            </a:r>
          </a:p>
          <a:p>
            <a:pPr lvl="1"/>
            <a:r>
              <a:rPr lang="en-US" dirty="0"/>
              <a:t>Training (online, F2F events</a:t>
            </a:r>
            <a:r>
              <a:rPr lang="en-US"/>
              <a:t>, etc.)</a:t>
            </a:r>
            <a:endParaRPr lang="en-US" dirty="0"/>
          </a:p>
          <a:p>
            <a:r>
              <a:rPr lang="en-US" dirty="0"/>
              <a:t>ITS training (Office training now includes accessibility)</a:t>
            </a:r>
          </a:p>
          <a:p>
            <a:r>
              <a:rPr lang="en-US" dirty="0"/>
              <a:t>WSU Library &amp; subject matter librarians</a:t>
            </a:r>
          </a:p>
          <a:p>
            <a:r>
              <a:rPr lang="en-US" dirty="0"/>
              <a:t>Other Media Resources Center teams</a:t>
            </a:r>
          </a:p>
        </p:txBody>
      </p:sp>
    </p:spTree>
    <p:extLst>
      <p:ext uri="{BB962C8B-B14F-4D97-AF65-F5344CB8AC3E}">
        <p14:creationId xmlns:p14="http://schemas.microsoft.com/office/powerpoint/2010/main" val="423240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BBF7-08DF-614A-B423-E5EDD78CE6B7}"/>
              </a:ext>
            </a:extLst>
          </p:cNvPr>
          <p:cNvSpPr>
            <a:spLocks noGrp="1"/>
          </p:cNvSpPr>
          <p:nvPr>
            <p:ph type="title"/>
          </p:nvPr>
        </p:nvSpPr>
        <p:spPr/>
        <p:txBody>
          <a:bodyPr/>
          <a:lstStyle/>
          <a:p>
            <a:r>
              <a:rPr lang="en-US" dirty="0"/>
              <a:t>Questions?</a:t>
            </a:r>
          </a:p>
        </p:txBody>
      </p:sp>
      <p:sp>
        <p:nvSpPr>
          <p:cNvPr id="4" name="Text Placeholder 3">
            <a:extLst>
              <a:ext uri="{FF2B5EF4-FFF2-40B4-BE49-F238E27FC236}">
                <a16:creationId xmlns:a16="http://schemas.microsoft.com/office/drawing/2014/main" id="{80BA3533-3D1F-F143-8FAA-74AE3D145155}"/>
              </a:ext>
            </a:extLst>
          </p:cNvPr>
          <p:cNvSpPr>
            <a:spLocks noGrp="1"/>
          </p:cNvSpPr>
          <p:nvPr>
            <p:ph type="body" idx="1"/>
          </p:nvPr>
        </p:nvSpPr>
        <p:spPr>
          <a:xfrm>
            <a:off x="5338482" y="3334871"/>
            <a:ext cx="6008968" cy="2754780"/>
          </a:xfrm>
        </p:spPr>
        <p:txBody>
          <a:bodyPr>
            <a:normAutofit/>
          </a:bodyPr>
          <a:lstStyle/>
          <a:p>
            <a:r>
              <a:rPr lang="en-US" dirty="0"/>
              <a:t>John Jones, Director, Media Resources Center</a:t>
            </a:r>
          </a:p>
          <a:p>
            <a:r>
              <a:rPr lang="en-US" dirty="0">
                <a:hlinkClick r:id="rId3"/>
              </a:rPr>
              <a:t>john.jones@Wichita.edu</a:t>
            </a:r>
            <a:endParaRPr lang="en-US" dirty="0"/>
          </a:p>
          <a:p>
            <a:r>
              <a:rPr lang="en-US" dirty="0"/>
              <a:t>x7751</a:t>
            </a:r>
          </a:p>
          <a:p>
            <a:endParaRPr lang="en-US" dirty="0"/>
          </a:p>
          <a:p>
            <a:endParaRPr lang="en-US" dirty="0"/>
          </a:p>
        </p:txBody>
      </p:sp>
    </p:spTree>
    <p:extLst>
      <p:ext uri="{BB962C8B-B14F-4D97-AF65-F5344CB8AC3E}">
        <p14:creationId xmlns:p14="http://schemas.microsoft.com/office/powerpoint/2010/main" val="3252618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9F62F-5516-8946-B98E-19A12E109E5C}"/>
              </a:ext>
            </a:extLst>
          </p:cNvPr>
          <p:cNvSpPr>
            <a:spLocks noGrp="1"/>
          </p:cNvSpPr>
          <p:nvPr>
            <p:ph type="title"/>
          </p:nvPr>
        </p:nvSpPr>
        <p:spPr/>
        <p:txBody>
          <a:bodyPr/>
          <a:lstStyle/>
          <a:p>
            <a:r>
              <a:rPr lang="en-US" dirty="0"/>
              <a:t>Accessibility Updates</a:t>
            </a:r>
          </a:p>
        </p:txBody>
      </p:sp>
      <p:sp>
        <p:nvSpPr>
          <p:cNvPr id="3" name="Content Placeholder 2">
            <a:extLst>
              <a:ext uri="{FF2B5EF4-FFF2-40B4-BE49-F238E27FC236}">
                <a16:creationId xmlns:a16="http://schemas.microsoft.com/office/drawing/2014/main" id="{41D649BC-2CB1-0B4E-B3A6-31CA144A392F}"/>
              </a:ext>
            </a:extLst>
          </p:cNvPr>
          <p:cNvSpPr>
            <a:spLocks noGrp="1"/>
          </p:cNvSpPr>
          <p:nvPr>
            <p:ph idx="1"/>
          </p:nvPr>
        </p:nvSpPr>
        <p:spPr/>
        <p:txBody>
          <a:bodyPr/>
          <a:lstStyle/>
          <a:p>
            <a:r>
              <a:rPr lang="en-US" dirty="0"/>
              <a:t>WSU’s Agreement with the NFB</a:t>
            </a:r>
          </a:p>
          <a:p>
            <a:r>
              <a:rPr lang="en-US" dirty="0"/>
              <a:t>Timelines</a:t>
            </a:r>
          </a:p>
          <a:p>
            <a:r>
              <a:rPr lang="en-US" dirty="0"/>
              <a:t>Important Concepts</a:t>
            </a:r>
          </a:p>
          <a:p>
            <a:r>
              <a:rPr lang="en-US" dirty="0"/>
              <a:t>Updates and Progress</a:t>
            </a:r>
          </a:p>
          <a:p>
            <a:r>
              <a:rPr lang="en-US" dirty="0"/>
              <a:t>The work of the Ad-Hoc Committee</a:t>
            </a:r>
          </a:p>
          <a:p>
            <a:r>
              <a:rPr lang="en-US" dirty="0"/>
              <a:t>Faculty Senate Accessible Instruction Committee</a:t>
            </a:r>
          </a:p>
          <a:p>
            <a:endParaRPr lang="en-US" dirty="0"/>
          </a:p>
        </p:txBody>
      </p:sp>
    </p:spTree>
    <p:extLst>
      <p:ext uri="{BB962C8B-B14F-4D97-AF65-F5344CB8AC3E}">
        <p14:creationId xmlns:p14="http://schemas.microsoft.com/office/powerpoint/2010/main" val="426874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4E738-A178-C445-B3F2-84E751C79E60}"/>
              </a:ext>
            </a:extLst>
          </p:cNvPr>
          <p:cNvSpPr>
            <a:spLocks noGrp="1"/>
          </p:cNvSpPr>
          <p:nvPr>
            <p:ph type="title"/>
          </p:nvPr>
        </p:nvSpPr>
        <p:spPr/>
        <p:txBody>
          <a:bodyPr/>
          <a:lstStyle/>
          <a:p>
            <a:r>
              <a:rPr lang="en-US" dirty="0"/>
              <a:t>Review the Timeline	</a:t>
            </a:r>
          </a:p>
        </p:txBody>
      </p:sp>
      <p:sp>
        <p:nvSpPr>
          <p:cNvPr id="3" name="Content Placeholder 2">
            <a:extLst>
              <a:ext uri="{FF2B5EF4-FFF2-40B4-BE49-F238E27FC236}">
                <a16:creationId xmlns:a16="http://schemas.microsoft.com/office/drawing/2014/main" id="{3C5A5FA9-E1A0-7D4D-87E8-CC4B3A8456CB}"/>
              </a:ext>
            </a:extLst>
          </p:cNvPr>
          <p:cNvSpPr>
            <a:spLocks noGrp="1"/>
          </p:cNvSpPr>
          <p:nvPr>
            <p:ph idx="1"/>
          </p:nvPr>
        </p:nvSpPr>
        <p:spPr/>
        <p:txBody>
          <a:bodyPr/>
          <a:lstStyle/>
          <a:p>
            <a:r>
              <a:rPr lang="en-US" dirty="0"/>
              <a:t>WSU Signs Agreement with National Federation of the Blind in 2016</a:t>
            </a:r>
          </a:p>
          <a:p>
            <a:r>
              <a:rPr lang="en-US" dirty="0"/>
              <a:t>WSU Accessibility Committee wrote Accessibility Policies in 2017</a:t>
            </a:r>
          </a:p>
          <a:p>
            <a:r>
              <a:rPr lang="en-US" dirty="0"/>
              <a:t>WSU Faculty Senate produces statement on Accessibility in Spring 2018</a:t>
            </a:r>
          </a:p>
          <a:p>
            <a:r>
              <a:rPr lang="en-US" dirty="0"/>
              <a:t>Final Target Date: all instructional content will be accessible by July 29, 2020</a:t>
            </a:r>
          </a:p>
          <a:p>
            <a:endParaRPr lang="en-US" dirty="0"/>
          </a:p>
        </p:txBody>
      </p:sp>
    </p:spTree>
    <p:extLst>
      <p:ext uri="{BB962C8B-B14F-4D97-AF65-F5344CB8AC3E}">
        <p14:creationId xmlns:p14="http://schemas.microsoft.com/office/powerpoint/2010/main" val="3566857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7A91C-B2EF-3343-A1BF-51D93B18B129}"/>
              </a:ext>
            </a:extLst>
          </p:cNvPr>
          <p:cNvSpPr>
            <a:spLocks noGrp="1"/>
          </p:cNvSpPr>
          <p:nvPr>
            <p:ph type="title"/>
          </p:nvPr>
        </p:nvSpPr>
        <p:spPr/>
        <p:txBody>
          <a:bodyPr>
            <a:normAutofit fontScale="90000"/>
          </a:bodyPr>
          <a:lstStyle/>
          <a:p>
            <a:r>
              <a:rPr lang="en-US" dirty="0"/>
              <a:t>Important Concepts from the Agreement </a:t>
            </a:r>
          </a:p>
        </p:txBody>
      </p:sp>
      <p:sp>
        <p:nvSpPr>
          <p:cNvPr id="3" name="Content Placeholder 2">
            <a:extLst>
              <a:ext uri="{FF2B5EF4-FFF2-40B4-BE49-F238E27FC236}">
                <a16:creationId xmlns:a16="http://schemas.microsoft.com/office/drawing/2014/main" id="{E9C97C1B-505D-9B4B-8ACD-8D760412AAF4}"/>
              </a:ext>
            </a:extLst>
          </p:cNvPr>
          <p:cNvSpPr>
            <a:spLocks noGrp="1"/>
          </p:cNvSpPr>
          <p:nvPr>
            <p:ph idx="1"/>
          </p:nvPr>
        </p:nvSpPr>
        <p:spPr/>
        <p:txBody>
          <a:bodyPr/>
          <a:lstStyle/>
          <a:p>
            <a:r>
              <a:rPr lang="en-US" dirty="0"/>
              <a:t>Includes all content (required &amp; optional/enrichment, academic and non-academic, online and face-to-face)</a:t>
            </a:r>
          </a:p>
          <a:p>
            <a:r>
              <a:rPr lang="en-US" dirty="0"/>
              <a:t>Requires access to the same content or an equally effective alternative</a:t>
            </a:r>
          </a:p>
          <a:p>
            <a:r>
              <a:rPr lang="en-US" dirty="0"/>
              <a:t>Access should be available at the same time as other students</a:t>
            </a:r>
          </a:p>
        </p:txBody>
      </p:sp>
    </p:spTree>
    <p:extLst>
      <p:ext uri="{BB962C8B-B14F-4D97-AF65-F5344CB8AC3E}">
        <p14:creationId xmlns:p14="http://schemas.microsoft.com/office/powerpoint/2010/main" val="364367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F8147-B8E2-CF42-9504-D2EABA62FE8A}"/>
              </a:ext>
            </a:extLst>
          </p:cNvPr>
          <p:cNvSpPr>
            <a:spLocks noGrp="1"/>
          </p:cNvSpPr>
          <p:nvPr>
            <p:ph type="title"/>
          </p:nvPr>
        </p:nvSpPr>
        <p:spPr/>
        <p:txBody>
          <a:bodyPr/>
          <a:lstStyle/>
          <a:p>
            <a:r>
              <a:rPr lang="en-US" dirty="0"/>
              <a:t>Accessibility vs Accommodations</a:t>
            </a:r>
          </a:p>
        </p:txBody>
      </p:sp>
      <p:sp>
        <p:nvSpPr>
          <p:cNvPr id="3" name="Content Placeholder 2">
            <a:extLst>
              <a:ext uri="{FF2B5EF4-FFF2-40B4-BE49-F238E27FC236}">
                <a16:creationId xmlns:a16="http://schemas.microsoft.com/office/drawing/2014/main" id="{5272D288-CC65-F847-A23D-8ADB9EF9FAF3}"/>
              </a:ext>
            </a:extLst>
          </p:cNvPr>
          <p:cNvSpPr>
            <a:spLocks noGrp="1"/>
          </p:cNvSpPr>
          <p:nvPr>
            <p:ph idx="1"/>
          </p:nvPr>
        </p:nvSpPr>
        <p:spPr/>
        <p:txBody>
          <a:bodyPr/>
          <a:lstStyle/>
          <a:p>
            <a:r>
              <a:rPr lang="en-US" dirty="0"/>
              <a:t>Accommodations are for individuals and are reactive</a:t>
            </a:r>
          </a:p>
          <a:p>
            <a:r>
              <a:rPr lang="en-US" dirty="0"/>
              <a:t>Accessibility is for populations, and is proactive</a:t>
            </a:r>
          </a:p>
          <a:p>
            <a:pPr lvl="1"/>
            <a:r>
              <a:rPr lang="en-US" dirty="0"/>
              <a:t>Accessibility is a lower standard</a:t>
            </a:r>
          </a:p>
          <a:p>
            <a:pPr lvl="1"/>
            <a:r>
              <a:rPr lang="en-US" dirty="0"/>
              <a:t>Accessibility should make content available to all, in equally effective ways, at the same time.  </a:t>
            </a:r>
          </a:p>
        </p:txBody>
      </p:sp>
    </p:spTree>
    <p:extLst>
      <p:ext uri="{BB962C8B-B14F-4D97-AF65-F5344CB8AC3E}">
        <p14:creationId xmlns:p14="http://schemas.microsoft.com/office/powerpoint/2010/main" val="3805342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BA389-9AA6-544E-BA3D-8B162962506D}"/>
              </a:ext>
            </a:extLst>
          </p:cNvPr>
          <p:cNvSpPr>
            <a:spLocks noGrp="1"/>
          </p:cNvSpPr>
          <p:nvPr>
            <p:ph type="title"/>
          </p:nvPr>
        </p:nvSpPr>
        <p:spPr/>
        <p:txBody>
          <a:bodyPr>
            <a:normAutofit fontScale="90000"/>
          </a:bodyPr>
          <a:lstStyle/>
          <a:p>
            <a:r>
              <a:rPr lang="en-US" dirty="0"/>
              <a:t>Wichita State’s faculty statement on accessibility (1/2)</a:t>
            </a:r>
          </a:p>
        </p:txBody>
      </p:sp>
      <p:sp>
        <p:nvSpPr>
          <p:cNvPr id="3" name="Content Placeholder 2">
            <a:extLst>
              <a:ext uri="{FF2B5EF4-FFF2-40B4-BE49-F238E27FC236}">
                <a16:creationId xmlns:a16="http://schemas.microsoft.com/office/drawing/2014/main" id="{99BDA4B9-BCEF-B24C-8950-EFDC3BEF9F2F}"/>
              </a:ext>
            </a:extLst>
          </p:cNvPr>
          <p:cNvSpPr>
            <a:spLocks noGrp="1"/>
          </p:cNvSpPr>
          <p:nvPr>
            <p:ph idx="1"/>
          </p:nvPr>
        </p:nvSpPr>
        <p:spPr/>
        <p:txBody>
          <a:bodyPr/>
          <a:lstStyle/>
          <a:p>
            <a:pPr marL="0" indent="0">
              <a:buNone/>
            </a:pPr>
            <a:r>
              <a:rPr lang="en-US" dirty="0"/>
              <a:t>“The Faculty at Wichita State University are committed to providing the highest quality instruction for all students. As a part of that commitment, we make continual efforts to seek new information and methods to teach in our subject areas.  </a:t>
            </a:r>
          </a:p>
          <a:p>
            <a:pPr marL="0" indent="0">
              <a:buNone/>
            </a:pPr>
            <a:r>
              <a:rPr lang="en-US" dirty="0"/>
              <a:t>Instructional content at WSU is the responsibility of the faculty teaching each individual course; the accessibility of that content is also the responsibility of that faculty, and as we do many other critical issues, we will take accessibility into account as we consider textbooks, resources, and tools for our classes … (continued)  </a:t>
            </a:r>
          </a:p>
          <a:p>
            <a:pPr marL="0" indent="0">
              <a:buNone/>
            </a:pPr>
            <a:endParaRPr lang="en-US" dirty="0"/>
          </a:p>
        </p:txBody>
      </p:sp>
    </p:spTree>
    <p:extLst>
      <p:ext uri="{BB962C8B-B14F-4D97-AF65-F5344CB8AC3E}">
        <p14:creationId xmlns:p14="http://schemas.microsoft.com/office/powerpoint/2010/main" val="4080472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B4347-4199-A948-983A-02B204CEDE53}"/>
              </a:ext>
            </a:extLst>
          </p:cNvPr>
          <p:cNvSpPr>
            <a:spLocks noGrp="1"/>
          </p:cNvSpPr>
          <p:nvPr>
            <p:ph type="title"/>
          </p:nvPr>
        </p:nvSpPr>
        <p:spPr/>
        <p:txBody>
          <a:bodyPr/>
          <a:lstStyle/>
          <a:p>
            <a:r>
              <a:rPr lang="en-US" dirty="0"/>
              <a:t>Faculty Senate statement (2/2)</a:t>
            </a:r>
          </a:p>
        </p:txBody>
      </p:sp>
      <p:sp>
        <p:nvSpPr>
          <p:cNvPr id="3" name="Content Placeholder 2">
            <a:extLst>
              <a:ext uri="{FF2B5EF4-FFF2-40B4-BE49-F238E27FC236}">
                <a16:creationId xmlns:a16="http://schemas.microsoft.com/office/drawing/2014/main" id="{34781E18-A086-7D45-9E58-D7827A6644A3}"/>
              </a:ext>
            </a:extLst>
          </p:cNvPr>
          <p:cNvSpPr>
            <a:spLocks noGrp="1"/>
          </p:cNvSpPr>
          <p:nvPr>
            <p:ph idx="1"/>
          </p:nvPr>
        </p:nvSpPr>
        <p:spPr/>
        <p:txBody>
          <a:bodyPr/>
          <a:lstStyle/>
          <a:p>
            <a:pPr marL="0" indent="0">
              <a:buNone/>
            </a:pPr>
            <a:r>
              <a:rPr lang="en-US" dirty="0"/>
              <a:t>Accessibility is not the only consideration when choosing a text, but we understand its importance to our students, and we are committed to making accessible choices when they are available and the choice does not have a negative impact on the quality of the course in other ways.  </a:t>
            </a:r>
          </a:p>
          <a:p>
            <a:pPr marL="0" indent="0">
              <a:buNone/>
            </a:pPr>
            <a:r>
              <a:rPr lang="en-US" dirty="0"/>
              <a:t>We will discuss the need for accessibility with publishers when we have the opportunity.  We will learn what we can about accessible instruction – both in general as it is being made available by the university, and from other leaders in our fields of study.”</a:t>
            </a:r>
          </a:p>
          <a:p>
            <a:pPr marL="0" indent="0">
              <a:buNone/>
            </a:pPr>
            <a:endParaRPr lang="en-US" dirty="0"/>
          </a:p>
          <a:p>
            <a:pPr marL="0" indent="0">
              <a:buNone/>
            </a:pPr>
            <a:r>
              <a:rPr lang="en-US" i="1" dirty="0"/>
              <a:t> </a:t>
            </a:r>
            <a:endParaRPr lang="en-US" dirty="0"/>
          </a:p>
          <a:p>
            <a:pPr marL="0" indent="0">
              <a:buNone/>
            </a:pPr>
            <a:endParaRPr lang="en-US" dirty="0"/>
          </a:p>
        </p:txBody>
      </p:sp>
    </p:spTree>
    <p:extLst>
      <p:ext uri="{BB962C8B-B14F-4D97-AF65-F5344CB8AC3E}">
        <p14:creationId xmlns:p14="http://schemas.microsoft.com/office/powerpoint/2010/main" val="3728392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D6A3C-041C-D543-8D30-ACB98F5AAE2F}"/>
              </a:ext>
            </a:extLst>
          </p:cNvPr>
          <p:cNvSpPr>
            <a:spLocks noGrp="1"/>
          </p:cNvSpPr>
          <p:nvPr>
            <p:ph type="title"/>
          </p:nvPr>
        </p:nvSpPr>
        <p:spPr/>
        <p:txBody>
          <a:bodyPr/>
          <a:lstStyle/>
          <a:p>
            <a:r>
              <a:rPr lang="en-US" dirty="0"/>
              <a:t>Accessibility Progress Highlights</a:t>
            </a:r>
          </a:p>
        </p:txBody>
      </p:sp>
      <p:sp>
        <p:nvSpPr>
          <p:cNvPr id="3" name="Content Placeholder 2">
            <a:extLst>
              <a:ext uri="{FF2B5EF4-FFF2-40B4-BE49-F238E27FC236}">
                <a16:creationId xmlns:a16="http://schemas.microsoft.com/office/drawing/2014/main" id="{0B5B9A30-5D4B-304C-8E88-BDBEAEB92ACC}"/>
              </a:ext>
            </a:extLst>
          </p:cNvPr>
          <p:cNvSpPr>
            <a:spLocks noGrp="1"/>
          </p:cNvSpPr>
          <p:nvPr>
            <p:ph idx="1"/>
          </p:nvPr>
        </p:nvSpPr>
        <p:spPr/>
        <p:txBody>
          <a:bodyPr/>
          <a:lstStyle/>
          <a:p>
            <a:r>
              <a:rPr lang="en-US" dirty="0"/>
              <a:t>Faculty Statement on Accessibility</a:t>
            </a:r>
          </a:p>
          <a:p>
            <a:r>
              <a:rPr lang="en-US" dirty="0"/>
              <a:t>Accessibility Training Development </a:t>
            </a:r>
          </a:p>
          <a:p>
            <a:pPr lvl="1"/>
            <a:r>
              <a:rPr lang="en-US" dirty="0"/>
              <a:t>Ability Ally &amp; Foundations of Accessibility</a:t>
            </a:r>
          </a:p>
          <a:p>
            <a:pPr lvl="1"/>
            <a:r>
              <a:rPr lang="en-US" dirty="0"/>
              <a:t>(revised) Accessibility Training for Faculty &amp; Accessibility Training for Staff</a:t>
            </a:r>
          </a:p>
          <a:p>
            <a:pPr lvl="1"/>
            <a:r>
              <a:rPr lang="en-US" dirty="0"/>
              <a:t>Additional (optional) accessibility training in development</a:t>
            </a:r>
          </a:p>
          <a:p>
            <a:r>
              <a:rPr lang="en-US" dirty="0"/>
              <a:t>Blackboard Ally</a:t>
            </a:r>
          </a:p>
          <a:p>
            <a:r>
              <a:rPr lang="en-US" dirty="0"/>
              <a:t>Text Size Guideline Stickers</a:t>
            </a:r>
          </a:p>
          <a:p>
            <a:r>
              <a:rPr lang="en-US" dirty="0" err="1"/>
              <a:t>Wichita.edu</a:t>
            </a:r>
            <a:r>
              <a:rPr lang="en-US" dirty="0"/>
              <a:t> web site accessibility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76244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BA828-D491-2444-8CB4-075A78EE979C}"/>
              </a:ext>
            </a:extLst>
          </p:cNvPr>
          <p:cNvSpPr>
            <a:spLocks noGrp="1"/>
          </p:cNvSpPr>
          <p:nvPr>
            <p:ph type="title"/>
          </p:nvPr>
        </p:nvSpPr>
        <p:spPr/>
        <p:txBody>
          <a:bodyPr>
            <a:normAutofit fontScale="90000"/>
          </a:bodyPr>
          <a:lstStyle/>
          <a:p>
            <a:r>
              <a:rPr lang="en-US" dirty="0"/>
              <a:t>Faculty Senate Accessibility Committee Charge (proposed)</a:t>
            </a:r>
          </a:p>
        </p:txBody>
      </p:sp>
      <p:sp>
        <p:nvSpPr>
          <p:cNvPr id="3" name="Content Placeholder 2">
            <a:extLst>
              <a:ext uri="{FF2B5EF4-FFF2-40B4-BE49-F238E27FC236}">
                <a16:creationId xmlns:a16="http://schemas.microsoft.com/office/drawing/2014/main" id="{B2C898B0-C732-B742-ACFF-14B0EC3448FA}"/>
              </a:ext>
            </a:extLst>
          </p:cNvPr>
          <p:cNvSpPr>
            <a:spLocks noGrp="1"/>
          </p:cNvSpPr>
          <p:nvPr>
            <p:ph idx="1"/>
          </p:nvPr>
        </p:nvSpPr>
        <p:spPr>
          <a:xfrm>
            <a:off x="838200" y="1825625"/>
            <a:ext cx="10515600" cy="4471658"/>
          </a:xfrm>
        </p:spPr>
        <p:txBody>
          <a:bodyPr>
            <a:normAutofit lnSpcReduction="10000"/>
          </a:bodyPr>
          <a:lstStyle/>
          <a:p>
            <a:r>
              <a:rPr lang="en-US" dirty="0"/>
              <a:t>The committee works to develop practices and standards that are consistent with the university’s commitment to provide education that is accessible to all, and that are also consistent with academic integrity and academic freedom</a:t>
            </a:r>
          </a:p>
          <a:p>
            <a:pPr lvl="1"/>
            <a:r>
              <a:rPr lang="en-US" dirty="0"/>
              <a:t>To continue to work of the ad-hoc committee in the development of guidelines for textbook and resource adoption </a:t>
            </a:r>
          </a:p>
          <a:p>
            <a:pPr lvl="1"/>
            <a:r>
              <a:rPr lang="en-US" dirty="0"/>
              <a:t>To research accessibility challenges and find appropriate solutions</a:t>
            </a:r>
          </a:p>
          <a:p>
            <a:pPr lvl="1"/>
            <a:r>
              <a:rPr lang="en-US" dirty="0"/>
              <a:t>To promote instructional practices for access and full inclusion.  </a:t>
            </a:r>
          </a:p>
          <a:p>
            <a:pPr lvl="1"/>
            <a:r>
              <a:rPr lang="en-US" dirty="0"/>
              <a:t>To develop requests for necessary training and support for instructional staff in the effort to make content accessible</a:t>
            </a:r>
          </a:p>
          <a:p>
            <a:pPr lvl="1"/>
            <a:r>
              <a:rPr lang="en-US" dirty="0"/>
              <a:t>To participate in the work of the University Accessibility and Accommodations Committee organized by the Accessibility Coordinator (Molly Gordon)</a:t>
            </a:r>
          </a:p>
          <a:p>
            <a:pPr marL="457200" lvl="1" indent="0">
              <a:buNone/>
            </a:pPr>
            <a:endParaRPr lang="en-US" dirty="0"/>
          </a:p>
          <a:p>
            <a:endParaRPr lang="en-US" dirty="0"/>
          </a:p>
        </p:txBody>
      </p:sp>
    </p:spTree>
    <p:extLst>
      <p:ext uri="{BB962C8B-B14F-4D97-AF65-F5344CB8AC3E}">
        <p14:creationId xmlns:p14="http://schemas.microsoft.com/office/powerpoint/2010/main" val="1807629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ignmentsAssessmentGradingCheating" id="{AE6392FE-4306-BC41-81E8-E6708850800F}" vid="{544358C9-3339-414A-A6EA-3C9F5032DB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20753</TotalTime>
  <Words>527</Words>
  <Application>Microsoft Macintosh PowerPoint</Application>
  <PresentationFormat>Widescreen</PresentationFormat>
  <Paragraphs>70</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Accessibility Updates</vt:lpstr>
      <vt:lpstr>Accessibility Updates</vt:lpstr>
      <vt:lpstr>Review the Timeline </vt:lpstr>
      <vt:lpstr>Important Concepts from the Agreement </vt:lpstr>
      <vt:lpstr>Accessibility vs Accommodations</vt:lpstr>
      <vt:lpstr>Wichita State’s faculty statement on accessibility (1/2)</vt:lpstr>
      <vt:lpstr>Faculty Senate statement (2/2)</vt:lpstr>
      <vt:lpstr>Accessibility Progress Highlights</vt:lpstr>
      <vt:lpstr>Faculty Senate Accessibility Committee Charge (proposed)</vt:lpstr>
      <vt:lpstr>Support for Faculty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Caleb</dc:creator>
  <cp:lastModifiedBy>Jones, John</cp:lastModifiedBy>
  <cp:revision>43</cp:revision>
  <dcterms:created xsi:type="dcterms:W3CDTF">2018-06-18T13:40:31Z</dcterms:created>
  <dcterms:modified xsi:type="dcterms:W3CDTF">2018-09-10T17:50:01Z</dcterms:modified>
</cp:coreProperties>
</file>