
<file path=[Content_Types].xml><?xml version="1.0" encoding="utf-8"?>
<Types xmlns="http://schemas.openxmlformats.org/package/2006/content-types">
  <Default Extension="xml" ContentType="application/xml"/>
  <Default Extension="jpeg" ContentType="image/jpeg"/>
  <Default Extension="tiff" ContentType="image/tiff"/>
  <Default Extension="emf" ContentType="image/x-emf"/>
  <Default Extension="rels" ContentType="application/vnd.openxmlformats-package.relationships+xml"/>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0"/>
  </p:notesMasterIdLst>
  <p:sldIdLst>
    <p:sldId id="257" r:id="rId2"/>
    <p:sldId id="258" r:id="rId3"/>
    <p:sldId id="271" r:id="rId4"/>
    <p:sldId id="259" r:id="rId5"/>
    <p:sldId id="260" r:id="rId6"/>
    <p:sldId id="261" r:id="rId7"/>
    <p:sldId id="262" r:id="rId8"/>
    <p:sldId id="263" r:id="rId9"/>
    <p:sldId id="264" r:id="rId10"/>
    <p:sldId id="265" r:id="rId11"/>
    <p:sldId id="266" r:id="rId12"/>
    <p:sldId id="267" r:id="rId13"/>
    <p:sldId id="268" r:id="rId14"/>
    <p:sldId id="293" r:id="rId15"/>
    <p:sldId id="270" r:id="rId16"/>
    <p:sldId id="282" r:id="rId17"/>
    <p:sldId id="272" r:id="rId18"/>
    <p:sldId id="273" r:id="rId19"/>
    <p:sldId id="274" r:id="rId20"/>
    <p:sldId id="275" r:id="rId21"/>
    <p:sldId id="276" r:id="rId22"/>
    <p:sldId id="277" r:id="rId23"/>
    <p:sldId id="278" r:id="rId24"/>
    <p:sldId id="279" r:id="rId25"/>
    <p:sldId id="280" r:id="rId26"/>
    <p:sldId id="281" r:id="rId27"/>
    <p:sldId id="294" r:id="rId28"/>
    <p:sldId id="283" r:id="rId29"/>
    <p:sldId id="284" r:id="rId30"/>
    <p:sldId id="285" r:id="rId31"/>
    <p:sldId id="286" r:id="rId32"/>
    <p:sldId id="287" r:id="rId33"/>
    <p:sldId id="288" r:id="rId34"/>
    <p:sldId id="289" r:id="rId35"/>
    <p:sldId id="290" r:id="rId36"/>
    <p:sldId id="291" r:id="rId37"/>
    <p:sldId id="295" r:id="rId38"/>
    <p:sldId id="292"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4"/>
    <p:restoredTop sz="77434"/>
  </p:normalViewPr>
  <p:slideViewPr>
    <p:cSldViewPr snapToGrid="0" snapToObjects="1">
      <p:cViewPr varScale="1">
        <p:scale>
          <a:sx n="81" d="100"/>
          <a:sy n="81" d="100"/>
        </p:scale>
        <p:origin x="208"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2C1B1D-F15C-8B4A-BFEB-7E7D2CEEB1DC}" type="datetimeFigureOut">
              <a:rPr lang="en-US" smtClean="0"/>
              <a:t>8/4/17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3794BD-CBE6-134C-8314-C1BF95FFDE42}" type="slidenum">
              <a:rPr lang="en-US" smtClean="0"/>
              <a:t>‹#›</a:t>
            </a:fld>
            <a:endParaRPr lang="en-US"/>
          </a:p>
        </p:txBody>
      </p:sp>
    </p:spTree>
    <p:extLst>
      <p:ext uri="{BB962C8B-B14F-4D97-AF65-F5344CB8AC3E}">
        <p14:creationId xmlns:p14="http://schemas.microsoft.com/office/powerpoint/2010/main" val="1031402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 Id="rId3" Type="http://schemas.openxmlformats.org/officeDocument/2006/relationships/hyperlink" Target="http://www.htctu.net/"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 Id="rId3" Type="http://schemas.openxmlformats.org/officeDocument/2006/relationships/hyperlink" Target="http://www.htctu.net/"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 Id="rId3" Type="http://schemas.openxmlformats.org/officeDocument/2006/relationships/hyperlink" Target="http://www.htctu.net/"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presentation we will briefly</a:t>
            </a:r>
            <a:r>
              <a:rPr lang="en-US" baseline="0" dirty="0" smtClean="0"/>
              <a:t> cover the legal underpinnings of our current legal landscape regarding accessibility.  Then we will move on to the emerging face-to-face accessibility standards for WSU.  We will end with digital accessibility, standards that impact online, hybrid, and face to face classes that contain digital elements.</a:t>
            </a:r>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956965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Atlantic</a:t>
            </a:r>
            <a:r>
              <a:rPr lang="en-US" baseline="0" dirty="0" smtClean="0"/>
              <a:t> Cape Community College’s consent decree looked very much like what had come before including the University of Montana’s agreement from 2014.  But it contained a very large expansion of scope in one key respect, it included the following language:</a:t>
            </a:r>
          </a:p>
          <a:p>
            <a:r>
              <a:rPr lang="en-US" baseline="0" dirty="0" smtClean="0"/>
              <a:t>”All instructional materials, co-curricular materials, EIT, and online courses created or used by an ACCC department or professor in connection with any ACCC course offering must be Accessible to individuals with disabilities at the same time they are available to any other student enrolled in that program</a:t>
            </a:r>
            <a:r>
              <a:rPr lang="is-IS" baseline="0" dirty="0" smtClean="0"/>
              <a:t>… ACCC shall devleop a plan for making Accessible instructional materials, co-curricular materials, EIT, and online courses created or used by an ACCC department or professor in connection with any ACCC course offering accessible to individuals with disabilititees at the time they are made available to any other student enrolled in that program.”</a:t>
            </a:r>
            <a:endParaRPr lang="en-US" baseline="0" dirty="0" smtClean="0"/>
          </a:p>
        </p:txBody>
      </p:sp>
      <p:sp>
        <p:nvSpPr>
          <p:cNvPr id="4" name="Slide Number Placeholder 3"/>
          <p:cNvSpPr>
            <a:spLocks noGrp="1"/>
          </p:cNvSpPr>
          <p:nvPr>
            <p:ph type="sldNum" sz="quarter" idx="10"/>
          </p:nvPr>
        </p:nvSpPr>
        <p:spPr/>
        <p:txBody>
          <a:bodyPr/>
          <a:lstStyle/>
          <a:p>
            <a:fld id="{B1905270-9969-6C49-BBA9-0F921DE91203}"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187622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a:t>
            </a:r>
            <a:r>
              <a:rPr lang="en-US" baseline="0" dirty="0" smtClean="0"/>
              <a:t>WSU agreement contains the exact same language regarding the accessibility of all content as ACCC’s agreement, and is otherwise similar in all other respects.  </a:t>
            </a:r>
            <a:r>
              <a:rPr lang="en-US" baseline="0" dirty="0" smtClean="0"/>
              <a:t>The agreement gives the the university to July 29, 2020, to meet this standard. In addition, the WSU agreement has the following statement: [WSU policies will]</a:t>
            </a:r>
            <a:r>
              <a:rPr lang="is-IS" baseline="0" dirty="0" smtClean="0"/>
              <a:t>…”Ensure that, consistent with the requirements of the ADA, opportunities afforded generally to WSU students are equally afforded to blind students.”  In the earlier ACCC resolution, this statement was limited by a classroom example; in the WSU settlement, the statement is left in its broadest sense.</a:t>
            </a:r>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891177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Wichita State’s face-to-face standards have been extrapolated from the standards for digital classrooms and from ADA regulations and have emerged in part from cooperation with other universities and colleges. </a:t>
            </a:r>
            <a:r>
              <a:rPr lang="en-US" sz="1200" kern="1200" dirty="0" smtClean="0">
                <a:solidFill>
                  <a:schemeClr val="tx1"/>
                </a:solidFill>
                <a:effectLst/>
                <a:latin typeface="+mn-lt"/>
                <a:ea typeface="+mn-ea"/>
                <a:cs typeface="+mn-cs"/>
              </a:rPr>
              <a:t>These standards are still in flux and could change in response to a WSU faculty survey needs assessment and as new federal guidelines emerge and as the standard of the industry in higher </a:t>
            </a:r>
            <a:r>
              <a:rPr lang="en-US" sz="1200" kern="1200" dirty="0" err="1" smtClean="0">
                <a:solidFill>
                  <a:schemeClr val="tx1"/>
                </a:solidFill>
                <a:effectLst/>
                <a:latin typeface="+mn-lt"/>
                <a:ea typeface="+mn-ea"/>
                <a:cs typeface="+mn-cs"/>
              </a:rPr>
              <a:t>ed</a:t>
            </a:r>
            <a:r>
              <a:rPr lang="en-US" sz="1200" kern="1200" dirty="0" smtClean="0">
                <a:solidFill>
                  <a:schemeClr val="tx1"/>
                </a:solidFill>
                <a:effectLst/>
                <a:latin typeface="+mn-lt"/>
                <a:ea typeface="+mn-ea"/>
                <a:cs typeface="+mn-cs"/>
              </a:rPr>
              <a:t> become codified.</a:t>
            </a:r>
            <a:r>
              <a:rPr lang="en-US" sz="1200" kern="1200" baseline="0" dirty="0" smtClean="0">
                <a:solidFill>
                  <a:schemeClr val="tx1"/>
                </a:solidFill>
                <a:effectLst/>
                <a:latin typeface="+mn-lt"/>
                <a:ea typeface="+mn-ea"/>
                <a:cs typeface="+mn-cs"/>
              </a:rPr>
              <a:t> As you consider these standards, remember that you can incorporate them over time. These are largely a question of establishing new habits in the classroom, and these changes will not happen over night.</a:t>
            </a:r>
            <a:endParaRPr lang="en-US" dirty="0"/>
          </a:p>
        </p:txBody>
      </p:sp>
      <p:sp>
        <p:nvSpPr>
          <p:cNvPr id="4" name="Slide Number Placeholder 3"/>
          <p:cNvSpPr>
            <a:spLocks noGrp="1"/>
          </p:cNvSpPr>
          <p:nvPr>
            <p:ph type="sldNum" sz="quarter" idx="10"/>
          </p:nvPr>
        </p:nvSpPr>
        <p:spPr/>
        <p:txBody>
          <a:bodyPr/>
          <a:lstStyle/>
          <a:p>
            <a:fld id="{163794BD-CBE6-134C-8314-C1BF95FFDE42}" type="slidenum">
              <a:rPr lang="en-US" smtClean="0"/>
              <a:t>16</a:t>
            </a:fld>
            <a:endParaRPr lang="en-US"/>
          </a:p>
        </p:txBody>
      </p:sp>
    </p:spTree>
    <p:extLst>
      <p:ext uri="{BB962C8B-B14F-4D97-AF65-F5344CB8AC3E}">
        <p14:creationId xmlns:p14="http://schemas.microsoft.com/office/powerpoint/2010/main" val="1757150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Provide an outline of class lectures to all students in advance of the class meeting. These outlines should, at a minimum, highlight the testable topics that will be covered in that class. In addition, consider any testable material that is covered in class that was not planned and outlined be reinforced in a follow-up announcement.</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17</a:t>
            </a:fld>
            <a:endParaRPr lang="en-US"/>
          </a:p>
        </p:txBody>
      </p:sp>
    </p:spTree>
    <p:extLst>
      <p:ext uri="{BB962C8B-B14F-4D97-AF65-F5344CB8AC3E}">
        <p14:creationId xmlns:p14="http://schemas.microsoft.com/office/powerpoint/2010/main" val="188109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In-class Visual Text Sources should meet minimum standards for visibility:</a:t>
            </a:r>
            <a:endParaRPr lang="en-US" sz="1050" kern="1200" dirty="0" smtClean="0">
              <a:solidFill>
                <a:schemeClr val="tx1"/>
              </a:solidFill>
              <a:effectLst/>
              <a:latin typeface="+mn-lt"/>
              <a:ea typeface="+mn-ea"/>
              <a:cs typeface="+mn-cs"/>
            </a:endParaRPr>
          </a:p>
          <a:p>
            <a:pPr lvl="1"/>
            <a:r>
              <a:rPr lang="en-US" sz="1200" u="sng" kern="1200" dirty="0" smtClean="0">
                <a:solidFill>
                  <a:schemeClr val="tx1"/>
                </a:solidFill>
                <a:effectLst/>
                <a:latin typeface="+mn-lt"/>
                <a:ea typeface="+mn-ea"/>
                <a:cs typeface="+mn-cs"/>
              </a:rPr>
              <a:t>Whiteboards:</a:t>
            </a:r>
            <a:r>
              <a:rPr lang="en-US" sz="1200" kern="1200" dirty="0" smtClean="0">
                <a:solidFill>
                  <a:schemeClr val="tx1"/>
                </a:solidFill>
                <a:effectLst/>
                <a:latin typeface="+mn-lt"/>
                <a:ea typeface="+mn-ea"/>
                <a:cs typeface="+mn-cs"/>
              </a:rPr>
              <a:t> Use high contrast markers (black, blue and red recommended) unless other colors are necessary</a:t>
            </a:r>
            <a:endParaRPr lang="en-US" sz="1050" kern="1200" dirty="0" smtClean="0">
              <a:solidFill>
                <a:schemeClr val="tx1"/>
              </a:solidFill>
              <a:effectLst/>
              <a:latin typeface="+mn-lt"/>
              <a:ea typeface="+mn-ea"/>
              <a:cs typeface="+mn-cs"/>
            </a:endParaRPr>
          </a:p>
          <a:p>
            <a:pPr lvl="1"/>
            <a:r>
              <a:rPr lang="en-US" sz="1200" u="sng" kern="1200" dirty="0" smtClean="0">
                <a:solidFill>
                  <a:schemeClr val="tx1"/>
                </a:solidFill>
                <a:effectLst/>
                <a:latin typeface="+mn-lt"/>
                <a:ea typeface="+mn-ea"/>
                <a:cs typeface="+mn-cs"/>
              </a:rPr>
              <a:t>Blackboards :</a:t>
            </a:r>
            <a:r>
              <a:rPr lang="en-US" sz="1200" kern="1200" dirty="0" smtClean="0">
                <a:solidFill>
                  <a:schemeClr val="tx1"/>
                </a:solidFill>
                <a:effectLst/>
                <a:latin typeface="+mn-lt"/>
                <a:ea typeface="+mn-ea"/>
                <a:cs typeface="+mn-cs"/>
              </a:rPr>
              <a:t> Use high contrast chalk (white or yellow recommended) unless color is necessary</a:t>
            </a:r>
            <a:endParaRPr lang="en-US" sz="1050" kern="1200" dirty="0" smtClean="0">
              <a:solidFill>
                <a:schemeClr val="tx1"/>
              </a:solidFill>
              <a:effectLst/>
              <a:latin typeface="+mn-lt"/>
              <a:ea typeface="+mn-ea"/>
              <a:cs typeface="+mn-cs"/>
            </a:endParaRPr>
          </a:p>
          <a:p>
            <a:pPr lvl="1"/>
            <a:r>
              <a:rPr lang="en-US" sz="1200" u="sng" kern="1200" dirty="0" smtClean="0">
                <a:solidFill>
                  <a:schemeClr val="tx1"/>
                </a:solidFill>
                <a:effectLst/>
                <a:latin typeface="+mn-lt"/>
                <a:ea typeface="+mn-ea"/>
                <a:cs typeface="+mn-cs"/>
              </a:rPr>
              <a:t>Whiteboard and Blackboards:</a:t>
            </a:r>
            <a:r>
              <a:rPr lang="en-US" sz="1200" kern="1200" dirty="0" smtClean="0">
                <a:solidFill>
                  <a:schemeClr val="tx1"/>
                </a:solidFill>
                <a:effectLst/>
                <a:latin typeface="+mn-lt"/>
                <a:ea typeface="+mn-ea"/>
                <a:cs typeface="+mn-cs"/>
              </a:rPr>
              <a:t> Use appropriate-sized letters (2” minimum height and then 1” additional per 10’ of usable classroom size beyond 20’)</a:t>
            </a:r>
            <a:endParaRPr lang="en-US" sz="1050" kern="1200" dirty="0" smtClean="0">
              <a:solidFill>
                <a:schemeClr val="tx1"/>
              </a:solidFill>
              <a:effectLst/>
              <a:latin typeface="+mn-lt"/>
              <a:ea typeface="+mn-ea"/>
              <a:cs typeface="+mn-cs"/>
            </a:endParaRPr>
          </a:p>
          <a:p>
            <a:pPr lvl="1"/>
            <a:r>
              <a:rPr lang="en-US" sz="1200" u="sng" kern="1200" dirty="0" smtClean="0">
                <a:solidFill>
                  <a:schemeClr val="tx1"/>
                </a:solidFill>
                <a:effectLst/>
                <a:latin typeface="+mn-lt"/>
                <a:ea typeface="+mn-ea"/>
                <a:cs typeface="+mn-cs"/>
              </a:rPr>
              <a:t>PowerPoint:</a:t>
            </a:r>
            <a:r>
              <a:rPr lang="en-US" sz="1200" kern="1200" dirty="0" smtClean="0">
                <a:solidFill>
                  <a:schemeClr val="tx1"/>
                </a:solidFill>
                <a:effectLst/>
                <a:latin typeface="+mn-lt"/>
                <a:ea typeface="+mn-ea"/>
                <a:cs typeface="+mn-cs"/>
              </a:rPr>
              <a:t> Use high contrast colors and do not use font sizes below 18 pt. Use Sans Serif fonts (Arial). The projected size of your PowerPoint text should conform to the same standards as that for whiteboards. Because there is a dynamic relationship between screen size, projector distance and resolution, and font size, you will have to judge your PowerPoints in the classroom and be prepared to adjust font size if necessary.</a:t>
            </a:r>
            <a:endParaRPr lang="en-US" sz="1050" kern="1200" dirty="0" smtClean="0">
              <a:solidFill>
                <a:schemeClr val="tx1"/>
              </a:solidFill>
              <a:effectLst/>
              <a:latin typeface="+mn-lt"/>
              <a:ea typeface="+mn-ea"/>
              <a:cs typeface="+mn-cs"/>
            </a:endParaRPr>
          </a:p>
          <a:p>
            <a:pPr lvl="1"/>
            <a:r>
              <a:rPr lang="en-US" sz="1200" u="sng" kern="1200" dirty="0" smtClean="0">
                <a:solidFill>
                  <a:schemeClr val="tx1"/>
                </a:solidFill>
                <a:effectLst/>
                <a:latin typeface="+mn-lt"/>
                <a:ea typeface="+mn-ea"/>
                <a:cs typeface="+mn-cs"/>
              </a:rPr>
              <a:t>All content presented visually:</a:t>
            </a:r>
            <a:r>
              <a:rPr lang="en-US" sz="1200" kern="1200" dirty="0" smtClean="0">
                <a:solidFill>
                  <a:schemeClr val="tx1"/>
                </a:solidFill>
                <a:effectLst/>
                <a:latin typeface="+mn-lt"/>
                <a:ea typeface="+mn-ea"/>
                <a:cs typeface="+mn-cs"/>
              </a:rPr>
              <a:t> Narrate/describe what is written on the blackboard/whiteboard/PowerPoint. Describe images and charts as you work through the material in class. </a:t>
            </a:r>
            <a:endParaRPr lang="en-US" sz="1050" kern="1200" dirty="0" smtClean="0">
              <a:solidFill>
                <a:schemeClr val="tx1"/>
              </a:solidFill>
              <a:effectLst/>
              <a:latin typeface="+mn-lt"/>
              <a:ea typeface="+mn-ea"/>
              <a:cs typeface="+mn-cs"/>
            </a:endParaRPr>
          </a:p>
          <a:p>
            <a:endParaRPr lang="en-US" dirty="0" smtClean="0"/>
          </a:p>
          <a:p>
            <a:r>
              <a:rPr lang="en-US" dirty="0" smtClean="0"/>
              <a:t>If you are in a classroom that is large enough to have</a:t>
            </a:r>
            <a:r>
              <a:rPr lang="en-US" baseline="0" dirty="0" smtClean="0"/>
              <a:t> a microphone installed, use the microphone.</a:t>
            </a:r>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18</a:t>
            </a:fld>
            <a:endParaRPr lang="en-US"/>
          </a:p>
        </p:txBody>
      </p:sp>
    </p:spTree>
    <p:extLst>
      <p:ext uri="{BB962C8B-B14F-4D97-AF65-F5344CB8AC3E}">
        <p14:creationId xmlns:p14="http://schemas.microsoft.com/office/powerpoint/2010/main" val="59858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Rephrase or repeat student questions and comments when addressing them for the group when you are lecturing in any classroom.</a:t>
            </a:r>
          </a:p>
          <a:p>
            <a:r>
              <a:rPr lang="en-US" dirty="0" smtClean="0"/>
              <a:t> If the class</a:t>
            </a:r>
            <a:r>
              <a:rPr lang="en-US" baseline="0" dirty="0" smtClean="0"/>
              <a:t> has important discussion, especially if the discussion deals with testable material, consider following up with an email/announcement after class.</a:t>
            </a:r>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19</a:t>
            </a:fld>
            <a:endParaRPr lang="en-US"/>
          </a:p>
        </p:txBody>
      </p:sp>
    </p:spTree>
    <p:extLst>
      <p:ext uri="{BB962C8B-B14F-4D97-AF65-F5344CB8AC3E}">
        <p14:creationId xmlns:p14="http://schemas.microsoft.com/office/powerpoint/2010/main" val="9504088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Rephrase or repeat student questions and comments when addressing them for the group when you are lecturing in a room that requires a microphone.</a:t>
            </a:r>
          </a:p>
          <a:p>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20</a:t>
            </a:fld>
            <a:endParaRPr lang="en-US"/>
          </a:p>
        </p:txBody>
      </p:sp>
    </p:spTree>
    <p:extLst>
      <p:ext uri="{BB962C8B-B14F-4D97-AF65-F5344CB8AC3E}">
        <p14:creationId xmlns:p14="http://schemas.microsoft.com/office/powerpoint/2010/main" val="313735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Provide transcripts of any videos or films in advance of showing them in class. If a transcript is not available, provide a summary that includes all testable information of the video/film in advance.</a:t>
            </a:r>
          </a:p>
          <a:p>
            <a:r>
              <a:rPr lang="en-US" sz="1200" kern="1200" dirty="0" smtClean="0">
                <a:solidFill>
                  <a:schemeClr val="tx1"/>
                </a:solidFill>
                <a:effectLst/>
                <a:latin typeface="+mn-lt"/>
                <a:ea typeface="+mn-ea"/>
                <a:cs typeface="+mn-cs"/>
              </a:rPr>
              <a:t>Only show videos that have accurate and available captions.</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21</a:t>
            </a:fld>
            <a:endParaRPr lang="en-US"/>
          </a:p>
        </p:txBody>
      </p:sp>
    </p:spTree>
    <p:extLst>
      <p:ext uri="{BB962C8B-B14F-4D97-AF65-F5344CB8AC3E}">
        <p14:creationId xmlns:p14="http://schemas.microsoft.com/office/powerpoint/2010/main" val="285314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Preview captions used in in-class video to ensure accuracy and to assess size of caption text. If the captions are not accurate, don’t use them. If the captions are too small, alert students at the start of class that those who plan to read the captions may want to sit in the front of the class.</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22</a:t>
            </a:fld>
            <a:endParaRPr lang="en-US"/>
          </a:p>
        </p:txBody>
      </p:sp>
    </p:spTree>
    <p:extLst>
      <p:ext uri="{BB962C8B-B14F-4D97-AF65-F5344CB8AC3E}">
        <p14:creationId xmlns:p14="http://schemas.microsoft.com/office/powerpoint/2010/main" val="2688642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smtClean="0">
                <a:solidFill>
                  <a:schemeClr val="tx1"/>
                </a:solidFill>
                <a:effectLst/>
                <a:latin typeface="+mn-lt"/>
                <a:ea typeface="+mn-ea"/>
                <a:cs typeface="+mn-cs"/>
              </a:rPr>
              <a:t>Recommendation</a:t>
            </a:r>
            <a:r>
              <a:rPr lang="en-US" sz="1200" kern="1200" dirty="0" smtClean="0">
                <a:solidFill>
                  <a:schemeClr val="tx1"/>
                </a:solidFill>
                <a:effectLst/>
                <a:latin typeface="+mn-lt"/>
                <a:ea typeface="+mn-ea"/>
                <a:cs typeface="+mn-cs"/>
              </a:rPr>
              <a:t>: Create and provide digital versions of all exams and assessments as an option.</a:t>
            </a:r>
          </a:p>
          <a:p>
            <a:pPr lvl="0"/>
            <a:r>
              <a:rPr lang="en-US" sz="1200" b="1" kern="1200" dirty="0" smtClean="0">
                <a:solidFill>
                  <a:schemeClr val="tx1"/>
                </a:solidFill>
                <a:effectLst/>
                <a:latin typeface="+mn-lt"/>
                <a:ea typeface="+mn-ea"/>
                <a:cs typeface="+mn-cs"/>
              </a:rPr>
              <a:t>Recommendation</a:t>
            </a:r>
            <a:r>
              <a:rPr lang="en-US" sz="1200" kern="1200" dirty="0" smtClean="0">
                <a:solidFill>
                  <a:schemeClr val="tx1"/>
                </a:solidFill>
                <a:effectLst/>
                <a:latin typeface="+mn-lt"/>
                <a:ea typeface="+mn-ea"/>
                <a:cs typeface="+mn-cs"/>
              </a:rPr>
              <a:t>: Supply study questions that demonstrate both the content and the format of upcoming tests.  Explain what would be considered a good answer and why.</a:t>
            </a:r>
          </a:p>
          <a:p>
            <a:pPr lvl="0"/>
            <a:r>
              <a:rPr lang="en-US" sz="1200" b="1" kern="1200" dirty="0" smtClean="0">
                <a:solidFill>
                  <a:schemeClr val="tx1"/>
                </a:solidFill>
                <a:effectLst/>
                <a:latin typeface="+mn-lt"/>
                <a:ea typeface="+mn-ea"/>
                <a:cs typeface="+mn-cs"/>
              </a:rPr>
              <a:t>Recommendation:</a:t>
            </a:r>
            <a:r>
              <a:rPr lang="en-US" sz="1200" kern="1200" dirty="0" smtClean="0">
                <a:solidFill>
                  <a:schemeClr val="tx1"/>
                </a:solidFill>
                <a:effectLst/>
                <a:latin typeface="+mn-lt"/>
                <a:ea typeface="+mn-ea"/>
                <a:cs typeface="+mn-cs"/>
              </a:rPr>
              <a:t> When a test is not designed to measure students’ basic skills, allow appropriate tools such as a calculator, scratch paper, or a dictionary for exams.</a:t>
            </a:r>
          </a:p>
          <a:p>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23</a:t>
            </a:fld>
            <a:endParaRPr lang="en-US"/>
          </a:p>
        </p:txBody>
      </p:sp>
    </p:spTree>
    <p:extLst>
      <p:ext uri="{BB962C8B-B14F-4D97-AF65-F5344CB8AC3E}">
        <p14:creationId xmlns:p14="http://schemas.microsoft.com/office/powerpoint/2010/main" val="380787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Accessibility in higher education is overseen in part by the Office of</a:t>
            </a:r>
            <a:r>
              <a:rPr lang="en-US" baseline="0" dirty="0" smtClean="0"/>
              <a:t> Civil Rights and the Department of Justice with the OCR being the office we are most likely to come into contact with.  The </a:t>
            </a:r>
            <a:r>
              <a:rPr lang="en-US" dirty="0" smtClean="0"/>
              <a:t>OCR enforces several Federal civil rights laws that prohibit discrimination in programs or activities that receive Federal funds from the Department of Education. These laws prohibit discrimination on the basis of race, color, and national origin, sex, disability, and on the basis of age. These laws extend to all state education agencies, elementary and secondary school systems, colleges and universities, vocational schools, proprietary schools, state vocational rehabilitation agencies, libraries, and museums that receive U.S. Department of Education funds. OCR also has responsibilities under Title II of the Americans with Disabilities Act of 1990 (prohibiting disability discrimination by public entities, whether or not they receive federal financial assistance).</a:t>
            </a:r>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4564146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smtClean="0">
                <a:solidFill>
                  <a:schemeClr val="tx1"/>
                </a:solidFill>
                <a:effectLst/>
                <a:latin typeface="+mn-lt"/>
                <a:ea typeface="+mn-ea"/>
                <a:cs typeface="+mn-cs"/>
              </a:rPr>
              <a:t>Recommendation</a:t>
            </a:r>
            <a:r>
              <a:rPr lang="en-US" sz="1200" kern="1200" dirty="0" smtClean="0">
                <a:solidFill>
                  <a:schemeClr val="tx1"/>
                </a:solidFill>
                <a:effectLst/>
                <a:latin typeface="+mn-lt"/>
                <a:ea typeface="+mn-ea"/>
                <a:cs typeface="+mn-cs"/>
              </a:rPr>
              <a:t>: Maintain copies (ideally in a digital format) of all content provided to students.</a:t>
            </a:r>
          </a:p>
          <a:p>
            <a:pPr lvl="0"/>
            <a:r>
              <a:rPr lang="en-US" sz="1200" b="1" kern="1200" dirty="0" smtClean="0">
                <a:solidFill>
                  <a:schemeClr val="tx1"/>
                </a:solidFill>
                <a:effectLst/>
                <a:latin typeface="+mn-lt"/>
                <a:ea typeface="+mn-ea"/>
                <a:cs typeface="+mn-cs"/>
              </a:rPr>
              <a:t>Recommendation</a:t>
            </a:r>
            <a:r>
              <a:rPr lang="en-US" sz="1200" kern="1200" dirty="0" smtClean="0">
                <a:solidFill>
                  <a:schemeClr val="tx1"/>
                </a:solidFill>
                <a:effectLst/>
                <a:latin typeface="+mn-lt"/>
                <a:ea typeface="+mn-ea"/>
                <a:cs typeface="+mn-cs"/>
              </a:rPr>
              <a:t>: Communicate with students in a digital/accessible way that also keeps a record of those communications (We recommend Blackboard’s Announcement features, which will both send an email and provide that announcement on the course home page.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Recommendation</a:t>
            </a:r>
            <a:r>
              <a:rPr lang="en-US" sz="1200" kern="1200" dirty="0" smtClean="0">
                <a:solidFill>
                  <a:schemeClr val="tx1"/>
                </a:solidFill>
                <a:effectLst/>
                <a:latin typeface="+mn-lt"/>
                <a:ea typeface="+mn-ea"/>
                <a:cs typeface="+mn-cs"/>
              </a:rPr>
              <a:t>: Provide course syllabus at least two weeks before class begins through Banner and/or Blackboard.</a:t>
            </a:r>
          </a:p>
          <a:p>
            <a:pPr lvl="0"/>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24</a:t>
            </a:fld>
            <a:endParaRPr lang="en-US"/>
          </a:p>
        </p:txBody>
      </p:sp>
    </p:spTree>
    <p:extLst>
      <p:ext uri="{BB962C8B-B14F-4D97-AF65-F5344CB8AC3E}">
        <p14:creationId xmlns:p14="http://schemas.microsoft.com/office/powerpoint/2010/main" val="490050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Expectation</a:t>
            </a:r>
            <a:r>
              <a:rPr lang="en-US" sz="1200" kern="1200" dirty="0" smtClean="0">
                <a:solidFill>
                  <a:schemeClr val="tx1"/>
                </a:solidFill>
                <a:effectLst/>
                <a:latin typeface="+mn-lt"/>
                <a:ea typeface="+mn-ea"/>
                <a:cs typeface="+mn-cs"/>
              </a:rPr>
              <a:t>: Provide the course syllabus online in Blackboard, in an accessible format</a:t>
            </a:r>
          </a:p>
          <a:p>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25</a:t>
            </a:fld>
            <a:endParaRPr lang="en-US"/>
          </a:p>
        </p:txBody>
      </p:sp>
    </p:spTree>
    <p:extLst>
      <p:ext uri="{BB962C8B-B14F-4D97-AF65-F5344CB8AC3E}">
        <p14:creationId xmlns:p14="http://schemas.microsoft.com/office/powerpoint/2010/main" val="16862085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Expectation</a:t>
            </a:r>
            <a:r>
              <a:rPr lang="en-US" sz="1200" kern="1200" dirty="0" smtClean="0">
                <a:solidFill>
                  <a:schemeClr val="tx1"/>
                </a:solidFill>
                <a:effectLst/>
                <a:latin typeface="+mn-lt"/>
                <a:ea typeface="+mn-ea"/>
                <a:cs typeface="+mn-cs"/>
              </a:rPr>
              <a:t>: Provide a copy of these expectations and recommendations to any guest speakers so they can provide their lectures in an accessible way.</a:t>
            </a:r>
          </a:p>
          <a:p>
            <a:endParaRPr lang="en-US" dirty="0"/>
          </a:p>
        </p:txBody>
      </p:sp>
      <p:sp>
        <p:nvSpPr>
          <p:cNvPr id="4" name="Slide Number Placeholder 3"/>
          <p:cNvSpPr>
            <a:spLocks noGrp="1"/>
          </p:cNvSpPr>
          <p:nvPr>
            <p:ph type="sldNum" sz="quarter" idx="10"/>
          </p:nvPr>
        </p:nvSpPr>
        <p:spPr/>
        <p:txBody>
          <a:bodyPr/>
          <a:lstStyle/>
          <a:p>
            <a:fld id="{9880B630-99D8-8A44-8E72-FCFFDBF29BFC}" type="slidenum">
              <a:rPr lang="en-US" smtClean="0"/>
              <a:t>26</a:t>
            </a:fld>
            <a:endParaRPr lang="en-US"/>
          </a:p>
        </p:txBody>
      </p:sp>
    </p:spTree>
    <p:extLst>
      <p:ext uri="{BB962C8B-B14F-4D97-AF65-F5344CB8AC3E}">
        <p14:creationId xmlns:p14="http://schemas.microsoft.com/office/powerpoint/2010/main" val="17306276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794BD-CBE6-134C-8314-C1BF95FFDE42}" type="slidenum">
              <a:rPr lang="en-US" smtClean="0"/>
              <a:t>28</a:t>
            </a:fld>
            <a:endParaRPr lang="en-US"/>
          </a:p>
        </p:txBody>
      </p:sp>
    </p:spTree>
    <p:extLst>
      <p:ext uri="{BB962C8B-B14F-4D97-AF65-F5344CB8AC3E}">
        <p14:creationId xmlns:p14="http://schemas.microsoft.com/office/powerpoint/2010/main" val="17344789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Digital</a:t>
            </a:r>
            <a:r>
              <a:rPr lang="en-US" baseline="0" dirty="0" smtClean="0"/>
              <a:t> standards are based on the WCAG 2.0 AA standards, which are the standard of the industry.  Recent changes in federal regulations, especially in Section 508, has functionally incorporated the WCAG 2.0 standards into federal regulation.  That means the guidelines for digital accessibility are clear, extensive, and enforced by the rule of law.  </a:t>
            </a:r>
          </a:p>
          <a:p>
            <a:endParaRPr lang="en-US" baseline="0" dirty="0" smtClean="0"/>
          </a:p>
          <a:p>
            <a:r>
              <a:rPr lang="en-US" baseline="0" dirty="0" smtClean="0"/>
              <a:t>What follows here are rules of thumb that we hope will help you create and use content that is in line with these regulations:</a:t>
            </a:r>
          </a:p>
          <a:p>
            <a:pPr marL="171450" indent="-171450">
              <a:buFont typeface="Arial" charset="0"/>
              <a:buChar char="•"/>
            </a:pPr>
            <a:r>
              <a:rPr lang="en-US" baseline="0" dirty="0" smtClean="0"/>
              <a:t>Handwritten documents can’t be read by a screen reader</a:t>
            </a:r>
          </a:p>
          <a:p>
            <a:pPr marL="171450" indent="-171450">
              <a:buFont typeface="Arial" charset="0"/>
              <a:buChar char="•"/>
            </a:pPr>
            <a:r>
              <a:rPr lang="en-US" baseline="0" dirty="0" smtClean="0"/>
              <a:t>Photocopied documents can’t be read by a screen reader, but many documents can be found online in accessible formats.  If they are not available in an accessible format, it may be possible to convert them to an accessible format, but typically remediating documents is very technically challenging and time consuming. It is often much quicker and easier to recreate  the document.</a:t>
            </a:r>
          </a:p>
          <a:p>
            <a:pPr marL="171450" indent="-171450">
              <a:buFont typeface="Arial" charset="0"/>
              <a:buChar char="•"/>
            </a:pPr>
            <a:r>
              <a:rPr lang="en-US" baseline="0" dirty="0" smtClean="0"/>
              <a:t>Microsoft products have built in tools that make creating accessible documents much easier.  If you use your tools, your documents will be much more accessible, and you will save  time in their creation too.</a:t>
            </a:r>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29</a:t>
            </a:fld>
            <a:endParaRPr lang="en-US"/>
          </a:p>
        </p:txBody>
      </p:sp>
    </p:spTree>
    <p:extLst>
      <p:ext uri="{BB962C8B-B14F-4D97-AF65-F5344CB8AC3E}">
        <p14:creationId xmlns:p14="http://schemas.microsoft.com/office/powerpoint/2010/main" val="1242580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style sheets tool will allow you to differentiate between headings, normal text, emphasis text, and lists. The</a:t>
            </a:r>
            <a:r>
              <a:rPr lang="en-US" baseline="0" dirty="0" smtClean="0"/>
              <a:t> advantage of using these tools is that you only have to click on the title, for example, and call it “heading 1” and the entire title will be changed to heading one.  If you click anywhere in a paragraph and choose “normal” it will all become tagged as normal. Once you get used to these tools, you will find that they save you a great deal of time.  If you would like to change the default look of your styles, you can easily do that in your “styles pane”.</a:t>
            </a:r>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30</a:t>
            </a:fld>
            <a:endParaRPr lang="en-US"/>
          </a:p>
        </p:txBody>
      </p:sp>
    </p:spTree>
    <p:extLst>
      <p:ext uri="{BB962C8B-B14F-4D97-AF65-F5344CB8AC3E}">
        <p14:creationId xmlns:p14="http://schemas.microsoft.com/office/powerpoint/2010/main" val="5728546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you are finished with your document, go to the “review” tab in</a:t>
            </a:r>
            <a:r>
              <a:rPr lang="en-US" baseline="0" dirty="0" smtClean="0"/>
              <a:t> Word and choose “check accessibility.”  The system will then make sure that your document is accessible to people using screen readers as well as checking for other accessibility issues.</a:t>
            </a:r>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32</a:t>
            </a:fld>
            <a:endParaRPr lang="en-US"/>
          </a:p>
        </p:txBody>
      </p:sp>
    </p:spTree>
    <p:extLst>
      <p:ext uri="{BB962C8B-B14F-4D97-AF65-F5344CB8AC3E}">
        <p14:creationId xmlns:p14="http://schemas.microsoft.com/office/powerpoint/2010/main" val="17783736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creating your document, consider using a sans serif</a:t>
            </a:r>
            <a:r>
              <a:rPr lang="en-US" baseline="0" dirty="0" smtClean="0"/>
              <a:t> font like Arial.  Sans serif fonts are easier for dyslexic students and students with certain other learning disabilities to read.  When you are finished with your document, consider saving a copy as .HTM or PDF if you are putting it online.  If you have Adobe Acrobat on your computer, you may have an “Acrobat” tab.  If you do, choose “create PDF” rather than using the “export format” in the “file, save” area of Word.</a:t>
            </a:r>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33</a:t>
            </a:fld>
            <a:endParaRPr lang="en-US"/>
          </a:p>
        </p:txBody>
      </p:sp>
    </p:spTree>
    <p:extLst>
      <p:ext uri="{BB962C8B-B14F-4D97-AF65-F5344CB8AC3E}">
        <p14:creationId xmlns:p14="http://schemas.microsoft.com/office/powerpoint/2010/main" val="21293217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Whether</a:t>
            </a:r>
            <a:r>
              <a:rPr lang="en-US" baseline="0" dirty="0" smtClean="0"/>
              <a:t> you are creating a digital document, a website, or an online class, it’s important to remember that visual complexity makes your content less accessible.  By avoiding bells and whistles and unnecessary color, you are reducing your user’s cognitive load and helping them focus on the content of your presentation. Color is a particular problem when it “carries information,” and should never be the only way certain information is communicated.  For example, avoid such things as listing class dates and then saying that all the dates in red are test days.  Make sure that important information is communicated in at least one additional way.</a:t>
            </a:r>
          </a:p>
          <a:p>
            <a:endParaRPr lang="en-US" baseline="0" dirty="0" smtClean="0"/>
          </a:p>
          <a:p>
            <a:r>
              <a:rPr lang="en-US" baseline="0" dirty="0" smtClean="0"/>
              <a:t>Avoiding tables will also help you avoid technical headaches.  Screen readers read documents through “document tags,” and tables must be hand-tagged by you when you create them.  Hand tagging tables can be difficult and time consuming, so it’s labor saving to avoid them unless they are necessary.</a:t>
            </a:r>
          </a:p>
          <a:p>
            <a:endParaRPr lang="en-US" baseline="0" dirty="0" smtClean="0"/>
          </a:p>
          <a:p>
            <a:r>
              <a:rPr lang="en-US" baseline="0" dirty="0" smtClean="0"/>
              <a:t>Any non-decorative pictures, images, graphs, etc. that you create will need a written explanation of the content. This is called an “alt tag” and the alt-tag is attached to the image when you create the document.  If you do not have alt tags, your accessibility checker will ask you to add them when you run the check.  To add them, most applications have an alt tag editing feature if you right-click the image. </a:t>
            </a:r>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34</a:t>
            </a:fld>
            <a:endParaRPr lang="en-US"/>
          </a:p>
        </p:txBody>
      </p:sp>
    </p:spTree>
    <p:extLst>
      <p:ext uri="{BB962C8B-B14F-4D97-AF65-F5344CB8AC3E}">
        <p14:creationId xmlns:p14="http://schemas.microsoft.com/office/powerpoint/2010/main" val="14720734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Publisher content is a serious area for accessibility problems.  For</a:t>
            </a:r>
            <a:r>
              <a:rPr lang="en-US" baseline="0" dirty="0" smtClean="0"/>
              <a:t> years, publishers developed digital content, investing billions of dollars in the digital world.  Unfortunately, much of that content was built to be visually rich and interactive with no real concern for accessibility because colleges and universities were not demanding it. Now, with the increased federal oversight of higher </a:t>
            </a:r>
            <a:r>
              <a:rPr lang="en-US" baseline="0" dirty="0" err="1" smtClean="0"/>
              <a:t>ed</a:t>
            </a:r>
            <a:r>
              <a:rPr lang="en-US" baseline="0" dirty="0" smtClean="0"/>
              <a:t> accessibility, the pressure on publishers is increasing. But publishers are not liable for accessibility problems in their content, the colleges and universities are.  That means it’s important to ask specifically “what is not accessible” in the content you are considering adopting.  Avoid Flash-based content entirely and make sure to check for captions.  Remember that just because something is “digital” doesn’t mean it’s necessarily accessible and if you or the publisher relies on “equally effective” content for certain groups of students, the legal standard for equally effective content is very high.  There are other access issues associated with this content as well, the biggest of which is cost.  Most digital content is not available used, so all students pay full price for it.  If you need help figuring out if content you want to adopt is accessible, get help from </a:t>
            </a:r>
          </a:p>
          <a:p>
            <a:endParaRPr lang="en-US" baseline="0" dirty="0" smtClean="0"/>
          </a:p>
          <a:p>
            <a:r>
              <a:rPr lang="en-US" baseline="0" dirty="0" smtClean="0"/>
              <a:t>[WSU: Instructional Design and Technology, the library, or someone in your department] </a:t>
            </a:r>
          </a:p>
          <a:p>
            <a:endParaRPr lang="en-US" baseline="0" dirty="0" smtClean="0"/>
          </a:p>
          <a:p>
            <a:r>
              <a:rPr lang="en-US" baseline="0" dirty="0" smtClean="0"/>
              <a:t>[non-WSU: from the relevant office on your campus]</a:t>
            </a:r>
            <a:endParaRPr lang="en-US" dirty="0"/>
          </a:p>
        </p:txBody>
      </p:sp>
      <p:sp>
        <p:nvSpPr>
          <p:cNvPr id="4" name="Slide Number Placeholder 3"/>
          <p:cNvSpPr>
            <a:spLocks noGrp="1"/>
          </p:cNvSpPr>
          <p:nvPr>
            <p:ph type="sldNum" sz="quarter" idx="10"/>
          </p:nvPr>
        </p:nvSpPr>
        <p:spPr/>
        <p:txBody>
          <a:bodyPr/>
          <a:lstStyle/>
          <a:p>
            <a:fld id="{DD85A40E-FAF9-D740-A35B-8EAD5301F7C7}" type="slidenum">
              <a:rPr lang="en-US" smtClean="0"/>
              <a:t>35</a:t>
            </a:fld>
            <a:endParaRPr lang="en-US"/>
          </a:p>
        </p:txBody>
      </p:sp>
    </p:spTree>
    <p:extLst>
      <p:ext uri="{BB962C8B-B14F-4D97-AF65-F5344CB8AC3E}">
        <p14:creationId xmlns:p14="http://schemas.microsoft.com/office/powerpoint/2010/main" val="40429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2010,</a:t>
            </a:r>
            <a:r>
              <a:rPr lang="en-US" baseline="0" dirty="0" smtClean="0"/>
              <a:t> the OCR issued a “Dear Colleague Letter” in conjunction with the Department of Justice.  The letter dealt specifically with electronic book readers, which at the time struggled with accessibility, but  </a:t>
            </a:r>
            <a:r>
              <a:rPr lang="en-US" sz="1200" dirty="0" smtClean="0"/>
              <a:t>FAQs that</a:t>
            </a:r>
            <a:r>
              <a:rPr lang="en-US" sz="1200" baseline="0" dirty="0" smtClean="0"/>
              <a:t> are posted with the letter</a:t>
            </a:r>
            <a:r>
              <a:rPr lang="en-US" sz="1200" dirty="0" smtClean="0"/>
              <a:t> make clear that the principles articulated in the documents apply to </a:t>
            </a:r>
            <a:r>
              <a:rPr lang="en-US" sz="1200" b="1" dirty="0" smtClean="0"/>
              <a:t>all</a:t>
            </a:r>
            <a:r>
              <a:rPr lang="en-US" sz="1200" dirty="0" smtClean="0"/>
              <a:t> forms of information technology </a:t>
            </a:r>
          </a:p>
          <a:p>
            <a:r>
              <a:rPr lang="en-US" sz="1200" dirty="0" smtClean="0"/>
              <a:t>Students with disabilities, especially visual impairments, are to be afforded “the opportunity to acquire the same information, engage in the same interactions, and enjoy the same services as sighted students.” </a:t>
            </a:r>
          </a:p>
          <a:p>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6277390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end, we must all understand that our Agreement is part of an overall civil rights strategy that is being undertaken</a:t>
            </a:r>
            <a:r>
              <a:rPr lang="en-US" baseline="0" dirty="0" smtClean="0"/>
              <a:t> by the National Federation of the Blind and other organizations on behalf of students.  For example, since our Agreement in 2016, Southern Oregon University signed an almost identical agreement in March of 2017.  Ultimately these changes will make us better institutions, and we are being asked to make these changes to better comply with the law. Wichita State is actively working with Atlantic Cape Community College and Southern Oregon University to ensure our responses are unified and we are as efficient and comprehensive as possible. On campus, we  will all have to work together across departments in this same manner. Success means that all of us are moving forward toward our goal of full access for all our students, employees, and constituents. </a:t>
            </a:r>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t>36</a:t>
            </a:fld>
            <a:endParaRPr lang="en-US"/>
          </a:p>
        </p:txBody>
      </p:sp>
    </p:spTree>
    <p:extLst>
      <p:ext uri="{BB962C8B-B14F-4D97-AF65-F5344CB8AC3E}">
        <p14:creationId xmlns:p14="http://schemas.microsoft.com/office/powerpoint/2010/main" val="1784761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many agreements, settlements, and OCR resolutions dealing with technology that have come about since the 2010 “Dear Colleague” letter dealing with technology.  In addition, the effort to identify schools including colleges and universities that have accessibility problems with their technology has been joined by at least one very prolific activist named Marcie </a:t>
            </a:r>
            <a:r>
              <a:rPr lang="en-US" baseline="0" dirty="0" err="1" smtClean="0"/>
              <a:t>Lipsitt</a:t>
            </a:r>
            <a:r>
              <a:rPr lang="en-US" baseline="0" dirty="0" smtClean="0"/>
              <a:t> who, as of August, 2016 had filed over 700 complaints under 504 and the ADA. (Information taken in part from “Accessibility 101” from the 2017 AHEAD conference and </a:t>
            </a:r>
            <a:r>
              <a:rPr lang="en-US" baseline="0" dirty="0" err="1" smtClean="0"/>
              <a:t>Gaeir</a:t>
            </a:r>
            <a:r>
              <a:rPr lang="en-US" baseline="0" dirty="0" smtClean="0"/>
              <a:t> Dietrich’s slides and used with permission. </a:t>
            </a:r>
            <a:r>
              <a:rPr lang="en-US" sz="1200" b="0" i="0" kern="1200" dirty="0" smtClean="0">
                <a:solidFill>
                  <a:schemeClr val="tx1"/>
                </a:solidFill>
                <a:effectLst/>
                <a:latin typeface="+mn-lt"/>
                <a:ea typeface="+mn-ea"/>
                <a:cs typeface="+mn-cs"/>
              </a:rPr>
              <a:t>(</a:t>
            </a:r>
            <a:r>
              <a:rPr lang="en-US" sz="1200" b="0" i="0" u="sng" kern="1200" dirty="0" smtClean="0">
                <a:solidFill>
                  <a:schemeClr val="tx1"/>
                </a:solidFill>
                <a:effectLst/>
                <a:latin typeface="+mn-lt"/>
                <a:ea typeface="+mn-ea"/>
                <a:cs typeface="+mn-cs"/>
                <a:hlinkClick r:id="rId3"/>
              </a:rPr>
              <a:t>www.htctu.net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236732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these cases started to develop, a clear pattern of themes began to emerge. </a:t>
            </a:r>
            <a:r>
              <a:rPr lang="en-US" dirty="0" smtClean="0"/>
              <a:t>Websites and all online delivery systems must be accessible</a:t>
            </a:r>
          </a:p>
          <a:p>
            <a:r>
              <a:rPr lang="en-US" dirty="0" smtClean="0"/>
              <a:t>Online documents must be accessible</a:t>
            </a:r>
          </a:p>
          <a:p>
            <a:r>
              <a:rPr lang="en-US" dirty="0" smtClean="0"/>
              <a:t>Online videos must be captioned</a:t>
            </a:r>
          </a:p>
          <a:p>
            <a:r>
              <a:rPr lang="en-US" dirty="0" smtClean="0"/>
              <a:t>AT must be widely available</a:t>
            </a:r>
          </a:p>
          <a:p>
            <a:r>
              <a:rPr lang="en-US" dirty="0" smtClean="0"/>
              <a:t>Everyone on campus is involved</a:t>
            </a:r>
          </a:p>
          <a:p>
            <a:pPr lvl="1"/>
            <a:r>
              <a:rPr lang="en-US" dirty="0" smtClean="0"/>
              <a:t>Training of administrators, staff and faculty</a:t>
            </a:r>
          </a:p>
          <a:p>
            <a:r>
              <a:rPr lang="en-US" dirty="0" smtClean="0"/>
              <a:t>Ensure compliance (EIT Coordinator) </a:t>
            </a:r>
          </a:p>
          <a:p>
            <a:r>
              <a:rPr lang="en-US" baseline="0" dirty="0" smtClean="0"/>
              <a:t>(Information taken in part from “Accessibility 101” from the 2017 AHEAD conference and </a:t>
            </a:r>
            <a:r>
              <a:rPr lang="en-US" baseline="0" dirty="0" err="1" smtClean="0"/>
              <a:t>Gaeir</a:t>
            </a:r>
            <a:r>
              <a:rPr lang="en-US" baseline="0" dirty="0" smtClean="0"/>
              <a:t> Dietrich’s slides and used with permission. </a:t>
            </a:r>
            <a:r>
              <a:rPr lang="en-US" sz="1200" b="0" i="0" kern="1200" dirty="0" smtClean="0">
                <a:solidFill>
                  <a:schemeClr val="tx1"/>
                </a:solidFill>
                <a:effectLst/>
                <a:latin typeface="+mn-lt"/>
                <a:ea typeface="+mn-ea"/>
                <a:cs typeface="+mn-cs"/>
              </a:rPr>
              <a:t>(</a:t>
            </a:r>
            <a:r>
              <a:rPr lang="en-US" sz="1200" b="0" i="0" u="sng" kern="1200" dirty="0" smtClean="0">
                <a:solidFill>
                  <a:schemeClr val="tx1"/>
                </a:solidFill>
                <a:effectLst/>
                <a:latin typeface="+mn-lt"/>
                <a:ea typeface="+mn-ea"/>
                <a:cs typeface="+mn-cs"/>
                <a:hlinkClick r:id="rId3"/>
              </a:rPr>
              <a:t>www.htctu.net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14146EA-08A1-184A-99B9-0CE25F8F8B2B}"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091018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Section 504 is a federal law that prohibits any entity that receives federal financial assistance (such as grants or student loans) from discriminating against persons with disabilities.</a:t>
            </a:r>
          </a:p>
          <a:p>
            <a:r>
              <a:rPr lang="en-US" sz="1200" b="0" i="0" kern="1200" dirty="0">
                <a:solidFill>
                  <a:schemeClr val="tx1"/>
                </a:solidFill>
                <a:effectLst/>
                <a:latin typeface="+mn-lt"/>
                <a:ea typeface="+mn-ea"/>
                <a:cs typeface="+mn-cs"/>
              </a:rPr>
              <a:t>Title II of the Americans with Disabilities Act is a federal law that prohibits state and local governments (such as public school districts, public colleges and universities, and public libraries) from discriminating against persons with disabilities.</a:t>
            </a:r>
          </a:p>
          <a:p>
            <a:r>
              <a:rPr lang="en-US" sz="1200" b="0" i="0" kern="1200" dirty="0">
                <a:solidFill>
                  <a:schemeClr val="tx1"/>
                </a:solidFill>
                <a:effectLst/>
                <a:latin typeface="+mn-lt"/>
                <a:ea typeface="+mn-ea"/>
                <a:cs typeface="+mn-cs"/>
              </a:rPr>
              <a:t>In general, Section 504 and Title II nondiscrimination standards are the same, and in general, actions that violate Section 504 also violate </a:t>
            </a:r>
            <a:r>
              <a:rPr lang="en-US" sz="1200" b="0" i="0" kern="1200" dirty="0" smtClean="0">
                <a:solidFill>
                  <a:schemeClr val="tx1"/>
                </a:solidFill>
                <a:effectLst/>
                <a:latin typeface="+mn-lt"/>
                <a:ea typeface="+mn-ea"/>
                <a:cs typeface="+mn-cs"/>
              </a:rPr>
              <a:t>ADA Title </a:t>
            </a:r>
            <a:r>
              <a:rPr lang="en-US" sz="1200" b="0" i="0" kern="1200" dirty="0">
                <a:solidFill>
                  <a:schemeClr val="tx1"/>
                </a:solidFill>
                <a:effectLst/>
                <a:latin typeface="+mn-lt"/>
                <a:ea typeface="+mn-ea"/>
                <a:cs typeface="+mn-cs"/>
              </a:rPr>
              <a:t>II. However, where </a:t>
            </a:r>
            <a:r>
              <a:rPr lang="en-US" sz="1200" b="0" i="0" kern="1200" dirty="0" smtClean="0">
                <a:solidFill>
                  <a:schemeClr val="tx1"/>
                </a:solidFill>
                <a:effectLst/>
                <a:latin typeface="+mn-lt"/>
                <a:ea typeface="+mn-ea"/>
                <a:cs typeface="+mn-cs"/>
              </a:rPr>
              <a:t>ADA Title </a:t>
            </a:r>
            <a:r>
              <a:rPr lang="en-US" sz="1200" b="0" i="0" kern="1200" dirty="0">
                <a:solidFill>
                  <a:schemeClr val="tx1"/>
                </a:solidFill>
                <a:effectLst/>
                <a:latin typeface="+mn-lt"/>
                <a:ea typeface="+mn-ea"/>
                <a:cs typeface="+mn-cs"/>
              </a:rPr>
              <a:t>II requirements exceed Section 504 requirements, public school districts, colleges and universities, and libraries must also comply with the Title II requirements</a:t>
            </a:r>
            <a:r>
              <a:rPr lang="en-US" sz="1200" b="0" i="0" kern="1200" dirty="0" smtClean="0">
                <a:solidFill>
                  <a:schemeClr val="tx1"/>
                </a:solidFill>
                <a:effectLst/>
                <a:latin typeface="+mn-lt"/>
                <a:ea typeface="+mn-ea"/>
                <a:cs typeface="+mn-cs"/>
              </a:rPr>
              <a:t>. (information taken directly</a:t>
            </a:r>
            <a:r>
              <a:rPr lang="en-US" sz="1200" b="0" i="0" kern="1200" baseline="0" dirty="0" smtClean="0">
                <a:solidFill>
                  <a:schemeClr val="tx1"/>
                </a:solidFill>
                <a:effectLst/>
                <a:latin typeface="+mn-lt"/>
                <a:ea typeface="+mn-ea"/>
                <a:cs typeface="+mn-cs"/>
              </a:rPr>
              <a:t> from the Office of Civil Rights 504 FAQ website and used with permission)</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Section 508, although it applies only to the federal government was used by the OCR to guide their 504 interpretation.  Purchasing accessible technology helps schools meet 504 and ADA obligations. One way to think of the distinctions between 504, ADA, and 508 is this:  as a rule, 504 and ADA deal with making accommodations for people who need them.  Section 508, because it focuses so much on the issues caused by inaccessible technology, is more focused on access and less on accommodations.</a:t>
            </a:r>
          </a:p>
          <a:p>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B6C60F1-D9D7-452D-8F51-4FED64DC9328}"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28694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discussion of 508 and 504 is one way  to begin  thinking about the distinction between accessibility and accommodations.  Accessibility are the “508” issues: those that are done in advance to prepare the way for all populations of users.  Accommodations are made after the fact where necessary on an individual basis. </a:t>
            </a:r>
            <a:r>
              <a:rPr lang="en-US" sz="1200" b="0" i="0" kern="1200" dirty="0" smtClean="0">
                <a:solidFill>
                  <a:schemeClr val="tx1"/>
                </a:solidFill>
                <a:effectLst/>
                <a:latin typeface="+mn-lt"/>
                <a:ea typeface="+mn-ea"/>
                <a:cs typeface="+mn-cs"/>
              </a:rPr>
              <a:t>On our university campus, the Office of Disability Services is the accommodations office for students and Human Resources is the accommodations office for faculty/staff.  Accessibility, on the other hand, is everyone's responsibility. The Media Resources Center is an important resource for the accessibility issues, although it works in partnership with many other offices on campus.</a:t>
            </a:r>
            <a:endParaRPr lang="en-US" i="0" dirty="0"/>
          </a:p>
        </p:txBody>
      </p:sp>
      <p:sp>
        <p:nvSpPr>
          <p:cNvPr id="4" name="Slide Number Placeholder 3"/>
          <p:cNvSpPr>
            <a:spLocks noGrp="1"/>
          </p:cNvSpPr>
          <p:nvPr>
            <p:ph type="sldNum" sz="quarter" idx="10"/>
          </p:nvPr>
        </p:nvSpPr>
        <p:spPr/>
        <p:txBody>
          <a:bodyPr/>
          <a:lstStyle/>
          <a:p>
            <a:fld id="{B1905270-9969-6C49-BBA9-0F921DE91203}"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878246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ultimate goal of any accessibility plan is</a:t>
            </a:r>
            <a:r>
              <a:rPr lang="en-US" baseline="0" dirty="0" smtClean="0"/>
              <a:t> to minimize accommodations with the ideal level of accommodations eventually becoming 0.  Although a world that requires no accommodations is more fantasy than reality, we measure success by the gradual adoption of an access-based model over time.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(Graph taken in full from “Accessibility 101” from the 2017 AHEAD conference and </a:t>
            </a:r>
            <a:r>
              <a:rPr lang="en-US" baseline="0" dirty="0" err="1" smtClean="0"/>
              <a:t>Gaeir</a:t>
            </a:r>
            <a:r>
              <a:rPr lang="en-US" baseline="0" dirty="0" smtClean="0"/>
              <a:t> Dietrich’s slides and used with permission. </a:t>
            </a:r>
            <a:r>
              <a:rPr lang="en-US" sz="1200" b="0" i="0" kern="1200" dirty="0" smtClean="0">
                <a:solidFill>
                  <a:schemeClr val="tx1"/>
                </a:solidFill>
                <a:effectLst/>
                <a:latin typeface="+mn-lt"/>
                <a:ea typeface="+mn-ea"/>
                <a:cs typeface="+mn-cs"/>
              </a:rPr>
              <a:t>(</a:t>
            </a:r>
            <a:r>
              <a:rPr lang="en-US" sz="1200" b="0" i="0" u="sng" kern="1200" dirty="0" smtClean="0">
                <a:solidFill>
                  <a:schemeClr val="tx1"/>
                </a:solidFill>
                <a:effectLst/>
                <a:latin typeface="+mn-lt"/>
                <a:ea typeface="+mn-ea"/>
                <a:cs typeface="+mn-cs"/>
                <a:hlinkClick r:id="rId3"/>
              </a:rPr>
              <a:t>www.htctu.net</a:t>
            </a:r>
            <a:r>
              <a:rPr lang="en-US" baseline="0" dirty="0" smtClean="0"/>
              <a:t>))</a:t>
            </a: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785691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June</a:t>
            </a:r>
            <a:r>
              <a:rPr lang="en-US" baseline="0" dirty="0" smtClean="0"/>
              <a:t> 2015, a student at Atlantic Cape Community College brought a complaint to the OCR under 504 and Title II of the ADA.  In July 2015, the OCR issued a consent decree on the basis of this complaint.  According to our contacts at ACCC, the college chose not to have representation in the process. Their consent decree was sweeping in its scope.</a:t>
            </a:r>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698682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0"/>
            <a:ext cx="12192000" cy="68580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10" name="Rectangle 9"/>
          <p:cNvSpPr/>
          <p:nvPr userDrawn="1"/>
        </p:nvSpPr>
        <p:spPr>
          <a:xfrm>
            <a:off x="42334" y="6605588"/>
            <a:ext cx="12107333" cy="252412"/>
          </a:xfrm>
          <a:prstGeom prst="rect">
            <a:avLst/>
          </a:prstGeom>
          <a:solidFill>
            <a:srgbClr val="FBD8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11" name="Rectangle 10"/>
          <p:cNvSpPr/>
          <p:nvPr userDrawn="1"/>
        </p:nvSpPr>
        <p:spPr>
          <a:xfrm>
            <a:off x="42334" y="1"/>
            <a:ext cx="12107333" cy="252413"/>
          </a:xfrm>
          <a:prstGeom prst="rect">
            <a:avLst/>
          </a:prstGeom>
          <a:solidFill>
            <a:srgbClr val="FBD8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pic>
        <p:nvPicPr>
          <p:cNvPr id="5" name="Picture 6" descr="wsu_horizontal_color.png"/>
          <p:cNvPicPr>
            <a:picLocks noChangeAspect="1"/>
          </p:cNvPicPr>
          <p:nvPr userDrawn="1"/>
        </p:nvPicPr>
        <p:blipFill>
          <a:blip r:embed="rId2" cstate="print"/>
          <a:srcRect/>
          <a:stretch>
            <a:fillRect/>
          </a:stretch>
        </p:blipFill>
        <p:spPr bwMode="auto">
          <a:xfrm>
            <a:off x="6096001" y="1295401"/>
            <a:ext cx="4787900" cy="809625"/>
          </a:xfrm>
          <a:prstGeom prst="rect">
            <a:avLst/>
          </a:prstGeom>
          <a:noFill/>
          <a:ln w="9525">
            <a:noFill/>
            <a:miter lim="800000"/>
            <a:headEnd/>
            <a:tailEnd/>
          </a:ln>
        </p:spPr>
      </p:pic>
      <p:sp>
        <p:nvSpPr>
          <p:cNvPr id="2" name="Title 1"/>
          <p:cNvSpPr>
            <a:spLocks noGrp="1"/>
          </p:cNvSpPr>
          <p:nvPr>
            <p:ph type="ctrTitle"/>
          </p:nvPr>
        </p:nvSpPr>
        <p:spPr>
          <a:xfrm>
            <a:off x="1625600" y="2133601"/>
            <a:ext cx="10160000" cy="1470025"/>
          </a:xfrm>
        </p:spPr>
        <p:txBody>
          <a:bodyPr>
            <a:normAutofit/>
          </a:bodyPr>
          <a:lstStyle>
            <a:lvl1pPr>
              <a:defRPr sz="4000"/>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727200" y="4191000"/>
            <a:ext cx="5689600" cy="1752600"/>
          </a:xfrm>
        </p:spPr>
        <p:txBody>
          <a:bodyPr>
            <a:normAutofit/>
          </a:bodyPr>
          <a:lstStyle>
            <a:lvl1pPr marL="0" indent="0" algn="l">
              <a:lnSpc>
                <a:spcPct val="90000"/>
              </a:lnSpc>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a:t>
            </a:r>
          </a:p>
          <a:p>
            <a:r>
              <a:rPr lang="en-US" dirty="0" smtClean="0"/>
              <a:t>Title, Department</a:t>
            </a:r>
          </a:p>
          <a:p>
            <a:r>
              <a:rPr lang="en-US" dirty="0" smtClean="0"/>
              <a:t>Date</a:t>
            </a:r>
          </a:p>
        </p:txBody>
      </p:sp>
      <p:sp>
        <p:nvSpPr>
          <p:cNvPr id="6" name="Date Placeholder 3"/>
          <p:cNvSpPr>
            <a:spLocks noGrp="1"/>
          </p:cNvSpPr>
          <p:nvPr>
            <p:ph type="dt" sz="half" idx="10"/>
          </p:nvPr>
        </p:nvSpPr>
        <p:spPr/>
        <p:txBody>
          <a:bodyPr/>
          <a:lstStyle>
            <a:lvl1pPr>
              <a:defRPr/>
            </a:lvl1pPr>
          </a:lstStyle>
          <a:p>
            <a:pPr>
              <a:defRPr/>
            </a:pPr>
            <a:fld id="{6154F0F3-24E1-4FEA-9150-3ED778817A4D}" type="datetimeFigureOut">
              <a:rPr lang="en-US">
                <a:solidFill>
                  <a:prstClr val="black"/>
                </a:solidFill>
              </a:rPr>
              <a:pPr>
                <a:defRPr/>
              </a:pPr>
              <a:t>8/4/17</a:t>
            </a:fld>
            <a:endParaRPr lang="en-US">
              <a:solidFill>
                <a:prstClr val="black"/>
              </a:solidFill>
            </a:endParaRPr>
          </a:p>
        </p:txBody>
      </p:sp>
      <p:cxnSp>
        <p:nvCxnSpPr>
          <p:cNvPr id="12" name="Straight Connector 11"/>
          <p:cNvCxnSpPr/>
          <p:nvPr userDrawn="1"/>
        </p:nvCxnSpPr>
        <p:spPr>
          <a:xfrm>
            <a:off x="1828800" y="3733800"/>
            <a:ext cx="10306051" cy="0"/>
          </a:xfrm>
          <a:prstGeom prst="line">
            <a:avLst/>
          </a:prstGeom>
          <a:ln w="57150" cap="rnd">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2283" y="274639"/>
            <a:ext cx="11333316" cy="846239"/>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2283" y="1600201"/>
            <a:ext cx="10972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8B44BC7-56F9-4E43-ADAF-DDFD7D739370}" type="datetimeFigureOut">
              <a:rPr lang="en-US">
                <a:solidFill>
                  <a:prstClr val="black"/>
                </a:solidFill>
              </a:rPr>
              <a:pPr>
                <a:defRPr/>
              </a:pPr>
              <a:t>8/4/17</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B25BC88B-1D0C-43DE-B958-659244EAF7DF}" type="datetimeFigureOut">
              <a:rPr lang="en-US">
                <a:solidFill>
                  <a:prstClr val="black"/>
                </a:solidFill>
              </a:rPr>
              <a:pPr>
                <a:defRPr/>
              </a:pPr>
              <a:t>8/4/17</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1712192A-E72E-4314-BE6A-1F0A319E599B}" type="datetimeFigureOut">
              <a:rPr lang="en-US">
                <a:solidFill>
                  <a:prstClr val="black"/>
                </a:solidFill>
              </a:rPr>
              <a:pPr>
                <a:defRPr/>
              </a:pPr>
              <a:t>8/4/17</a:t>
            </a:fld>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810A440-C240-4BC4-A0FF-554628E557D7}" type="datetimeFigureOut">
              <a:rPr lang="en-US">
                <a:solidFill>
                  <a:prstClr val="black"/>
                </a:solidFill>
              </a:rPr>
              <a:pPr>
                <a:defRPr/>
              </a:pPr>
              <a:t>8/4/17</a:t>
            </a:fld>
            <a:endParaRPr lang="en-US">
              <a:solidFill>
                <a:prstClr val="black"/>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0"/>
            <a:ext cx="12192000" cy="68580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pic>
        <p:nvPicPr>
          <p:cNvPr id="1027" name="Picture 10" descr="wsu_horizontal_color.png"/>
          <p:cNvPicPr>
            <a:picLocks noChangeAspect="1"/>
          </p:cNvPicPr>
          <p:nvPr userDrawn="1"/>
        </p:nvPicPr>
        <p:blipFill>
          <a:blip r:embed="rId7" cstate="print"/>
          <a:srcRect/>
          <a:stretch>
            <a:fillRect/>
          </a:stretch>
        </p:blipFill>
        <p:spPr bwMode="auto">
          <a:xfrm>
            <a:off x="9855201" y="6356350"/>
            <a:ext cx="2072217" cy="349250"/>
          </a:xfrm>
          <a:prstGeom prst="rect">
            <a:avLst/>
          </a:prstGeom>
          <a:noFill/>
          <a:ln w="9525">
            <a:noFill/>
            <a:miter lim="800000"/>
            <a:headEnd/>
            <a:tailEnd/>
          </a:ln>
        </p:spPr>
      </p:pic>
      <p:sp>
        <p:nvSpPr>
          <p:cNvPr id="9" name="Slide Number Placeholder 6"/>
          <p:cNvSpPr txBox="1">
            <a:spLocks/>
          </p:cNvSpPr>
          <p:nvPr userDrawn="1"/>
        </p:nvSpPr>
        <p:spPr>
          <a:xfrm>
            <a:off x="203200" y="6432550"/>
            <a:ext cx="1117600" cy="501650"/>
          </a:xfrm>
          <a:prstGeom prst="rect">
            <a:avLst/>
          </a:prstGeom>
        </p:spPr>
        <p:txBody>
          <a:bodyPr/>
          <a:lstStyle/>
          <a:p>
            <a:pPr>
              <a:defRPr/>
            </a:pPr>
            <a:fld id="{12073121-80F2-4A27-A972-3FCE9B2C70D8}" type="slidenum">
              <a:rPr lang="en-US" sz="1200">
                <a:solidFill>
                  <a:prstClr val="white">
                    <a:lumMod val="50000"/>
                  </a:prstClr>
                </a:solidFill>
              </a:rPr>
              <a:pPr>
                <a:defRPr/>
              </a:pPr>
              <a:t>‹#›</a:t>
            </a:fld>
            <a:endParaRPr lang="en-US" sz="1200" dirty="0">
              <a:solidFill>
                <a:prstClr val="white">
                  <a:lumMod val="50000"/>
                </a:prstClr>
              </a:solidFill>
            </a:endParaRPr>
          </a:p>
        </p:txBody>
      </p:sp>
      <p:sp>
        <p:nvSpPr>
          <p:cNvPr id="1029" name="Title Placeholder 1"/>
          <p:cNvSpPr>
            <a:spLocks noGrp="1"/>
          </p:cNvSpPr>
          <p:nvPr>
            <p:ph type="title"/>
          </p:nvPr>
        </p:nvSpPr>
        <p:spPr bwMode="auto">
          <a:xfrm>
            <a:off x="452968" y="274639"/>
            <a:ext cx="11332633" cy="846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0"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4" name="Date Placeholder 3"/>
          <p:cNvSpPr>
            <a:spLocks noGrp="1"/>
          </p:cNvSpPr>
          <p:nvPr>
            <p:ph type="dt" sz="half" idx="2"/>
          </p:nvPr>
        </p:nvSpPr>
        <p:spPr>
          <a:xfrm>
            <a:off x="12496800" y="632460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solidFill>
                <a:latin typeface="+mn-lt"/>
                <a:cs typeface="+mn-cs"/>
              </a:defRPr>
            </a:lvl1pPr>
          </a:lstStyle>
          <a:p>
            <a:pPr>
              <a:defRPr/>
            </a:pPr>
            <a:fld id="{3034C992-68AD-4F2E-8AAE-90B6BB4DC0D4}" type="datetimeFigureOut">
              <a:rPr lang="en-US">
                <a:solidFill>
                  <a:prstClr val="black"/>
                </a:solidFill>
              </a:rPr>
              <a:pPr>
                <a:defRPr/>
              </a:pPr>
              <a:t>8/4/17</a:t>
            </a:fld>
            <a:endParaRPr lang="en-US" dirty="0">
              <a:solidFill>
                <a:prstClr val="black"/>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solidFill>
                <a:prstClr val="black">
                  <a:tint val="75000"/>
                </a:prstClr>
              </a:solidFill>
            </a:endParaRPr>
          </a:p>
        </p:txBody>
      </p:sp>
      <p:cxnSp>
        <p:nvCxnSpPr>
          <p:cNvPr id="11" name="Straight Connector 10"/>
          <p:cNvCxnSpPr/>
          <p:nvPr userDrawn="1"/>
        </p:nvCxnSpPr>
        <p:spPr>
          <a:xfrm>
            <a:off x="101600" y="1143000"/>
            <a:ext cx="12090400" cy="0"/>
          </a:xfrm>
          <a:prstGeom prst="line">
            <a:avLst/>
          </a:prstGeom>
          <a:ln w="57150" cap="rnd">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42334" y="6746876"/>
            <a:ext cx="12107333" cy="111125"/>
          </a:xfrm>
          <a:prstGeom prst="rect">
            <a:avLst/>
          </a:prstGeom>
          <a:solidFill>
            <a:srgbClr val="FBD8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Tree>
    <p:extLst>
      <p:ext uri="{BB962C8B-B14F-4D97-AF65-F5344CB8AC3E}">
        <p14:creationId xmlns:p14="http://schemas.microsoft.com/office/powerpoint/2010/main" val="10223015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rtl="0" fontAlgn="base">
        <a:spcBef>
          <a:spcPct val="0"/>
        </a:spcBef>
        <a:spcAft>
          <a:spcPct val="0"/>
        </a:spcAft>
        <a:defRPr sz="3200" b="1" kern="1200">
          <a:solidFill>
            <a:schemeClr val="tx1"/>
          </a:solidFill>
          <a:latin typeface="Georgia" pitchFamily="18" charset="0"/>
          <a:ea typeface="+mj-ea"/>
          <a:cs typeface="+mj-cs"/>
        </a:defRPr>
      </a:lvl1pPr>
      <a:lvl2pPr algn="l" rtl="0" fontAlgn="base">
        <a:spcBef>
          <a:spcPct val="0"/>
        </a:spcBef>
        <a:spcAft>
          <a:spcPct val="0"/>
        </a:spcAft>
        <a:defRPr sz="3200" b="1">
          <a:solidFill>
            <a:schemeClr val="tx1"/>
          </a:solidFill>
          <a:latin typeface="Georgia" pitchFamily="18" charset="0"/>
        </a:defRPr>
      </a:lvl2pPr>
      <a:lvl3pPr algn="l" rtl="0" fontAlgn="base">
        <a:spcBef>
          <a:spcPct val="0"/>
        </a:spcBef>
        <a:spcAft>
          <a:spcPct val="0"/>
        </a:spcAft>
        <a:defRPr sz="3200" b="1">
          <a:solidFill>
            <a:schemeClr val="tx1"/>
          </a:solidFill>
          <a:latin typeface="Georgia" pitchFamily="18" charset="0"/>
        </a:defRPr>
      </a:lvl3pPr>
      <a:lvl4pPr algn="l" rtl="0" fontAlgn="base">
        <a:spcBef>
          <a:spcPct val="0"/>
        </a:spcBef>
        <a:spcAft>
          <a:spcPct val="0"/>
        </a:spcAft>
        <a:defRPr sz="3200" b="1">
          <a:solidFill>
            <a:schemeClr val="tx1"/>
          </a:solidFill>
          <a:latin typeface="Georgia" pitchFamily="18" charset="0"/>
        </a:defRPr>
      </a:lvl4pPr>
      <a:lvl5pPr algn="l" rtl="0" fontAlgn="base">
        <a:spcBef>
          <a:spcPct val="0"/>
        </a:spcBef>
        <a:spcAft>
          <a:spcPct val="0"/>
        </a:spcAft>
        <a:defRPr sz="3200" b="1">
          <a:solidFill>
            <a:schemeClr val="tx1"/>
          </a:solidFill>
          <a:latin typeface="Georgia" pitchFamily="18" charset="0"/>
        </a:defRPr>
      </a:lvl5pPr>
      <a:lvl6pPr marL="457200" algn="l" rtl="0" fontAlgn="base">
        <a:spcBef>
          <a:spcPct val="0"/>
        </a:spcBef>
        <a:spcAft>
          <a:spcPct val="0"/>
        </a:spcAft>
        <a:defRPr sz="3200" b="1">
          <a:solidFill>
            <a:schemeClr val="tx1"/>
          </a:solidFill>
          <a:latin typeface="Georgia" pitchFamily="18" charset="0"/>
        </a:defRPr>
      </a:lvl6pPr>
      <a:lvl7pPr marL="914400" algn="l" rtl="0" fontAlgn="base">
        <a:spcBef>
          <a:spcPct val="0"/>
        </a:spcBef>
        <a:spcAft>
          <a:spcPct val="0"/>
        </a:spcAft>
        <a:defRPr sz="3200" b="1">
          <a:solidFill>
            <a:schemeClr val="tx1"/>
          </a:solidFill>
          <a:latin typeface="Georgia" pitchFamily="18" charset="0"/>
        </a:defRPr>
      </a:lvl7pPr>
      <a:lvl8pPr marL="1371600" algn="l" rtl="0" fontAlgn="base">
        <a:spcBef>
          <a:spcPct val="0"/>
        </a:spcBef>
        <a:spcAft>
          <a:spcPct val="0"/>
        </a:spcAft>
        <a:defRPr sz="3200" b="1">
          <a:solidFill>
            <a:schemeClr val="tx1"/>
          </a:solidFill>
          <a:latin typeface="Georgia" pitchFamily="18" charset="0"/>
        </a:defRPr>
      </a:lvl8pPr>
      <a:lvl9pPr marL="1828800" algn="l" rtl="0" fontAlgn="base">
        <a:spcBef>
          <a:spcPct val="0"/>
        </a:spcBef>
        <a:spcAft>
          <a:spcPct val="0"/>
        </a:spcAft>
        <a:defRPr sz="3200" b="1">
          <a:solidFill>
            <a:schemeClr val="tx1"/>
          </a:solidFill>
          <a:latin typeface="Georgia" pitchFamily="18" charset="0"/>
        </a:defRPr>
      </a:lvl9pPr>
    </p:titleStyle>
    <p:bodyStyle>
      <a:lvl1pPr marL="342900" indent="-342900" algn="l" rtl="0" fontAlgn="base">
        <a:lnSpc>
          <a:spcPct val="90000"/>
        </a:lnSpc>
        <a:spcBef>
          <a:spcPts val="600"/>
        </a:spcBef>
        <a:spcAft>
          <a:spcPts val="600"/>
        </a:spcAft>
        <a:buClr>
          <a:srgbClr val="FFC000"/>
        </a:buClr>
        <a:buFont typeface="Arial" charset="0"/>
        <a:buChar char="•"/>
        <a:defRPr sz="2800" kern="1200">
          <a:solidFill>
            <a:schemeClr val="tx1"/>
          </a:solidFill>
          <a:latin typeface="Arial" pitchFamily="34" charset="0"/>
          <a:ea typeface="+mn-ea"/>
          <a:cs typeface="Arial" pitchFamily="34" charset="0"/>
        </a:defRPr>
      </a:lvl1pPr>
      <a:lvl2pPr marL="742950" indent="-285750" algn="l" rtl="0" fontAlgn="base">
        <a:lnSpc>
          <a:spcPct val="90000"/>
        </a:lnSpc>
        <a:spcBef>
          <a:spcPts val="400"/>
        </a:spcBef>
        <a:spcAft>
          <a:spcPts val="400"/>
        </a:spcAft>
        <a:buClr>
          <a:srgbClr val="FFC000"/>
        </a:buClr>
        <a:buFont typeface="Arial" charset="0"/>
        <a:buChar char="–"/>
        <a:defRPr sz="2400" kern="1200">
          <a:solidFill>
            <a:schemeClr val="tx1"/>
          </a:solidFill>
          <a:latin typeface="+mn-lt"/>
          <a:ea typeface="+mn-ea"/>
          <a:cs typeface="Arial" charset="0"/>
        </a:defRPr>
      </a:lvl2pPr>
      <a:lvl3pPr marL="1143000" indent="-228600" algn="l" rtl="0" fontAlgn="base">
        <a:lnSpc>
          <a:spcPct val="90000"/>
        </a:lnSpc>
        <a:spcBef>
          <a:spcPts val="350"/>
        </a:spcBef>
        <a:spcAft>
          <a:spcPts val="350"/>
        </a:spcAft>
        <a:buClr>
          <a:srgbClr val="FFC000"/>
        </a:buClr>
        <a:buFont typeface="Arial" charset="0"/>
        <a:buChar char="•"/>
        <a:defRPr sz="2000" kern="1200">
          <a:solidFill>
            <a:schemeClr val="tx1"/>
          </a:solidFill>
          <a:latin typeface="+mn-lt"/>
          <a:ea typeface="+mn-ea"/>
          <a:cs typeface="Arial" charset="0"/>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Arial" charset="0"/>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1.bin"/><Relationship Id="rId5" Type="http://schemas.openxmlformats.org/officeDocument/2006/relationships/image" Target="../media/image5.emf"/><Relationship Id="rId1" Type="http://schemas.openxmlformats.org/officeDocument/2006/relationships/vmlDrawing" Target="../drawings/vmlDrawing1.vml"/><Relationship Id="rId2"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8.png"/></Relationships>
</file>

<file path=ppt/slides/_rels/slide33.xml.rels><?xml version="1.0" encoding="UTF-8" standalone="yes"?>
<Relationships xmlns="http://schemas.openxmlformats.org/package/2006/relationships"><Relationship Id="rId3" Type="http://schemas.openxmlformats.org/officeDocument/2006/relationships/image" Target="../media/image9.tiff"/><Relationship Id="rId4" Type="http://schemas.openxmlformats.org/officeDocument/2006/relationships/image" Target="../media/image10.png"/><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smtClean="0"/>
              <a:t>College of </a:t>
            </a:r>
            <a:r>
              <a:rPr lang="en-US" smtClean="0"/>
              <a:t>Health Professions Accessibility </a:t>
            </a:r>
            <a:r>
              <a:rPr lang="en-US" dirty="0" smtClean="0"/>
              <a:t>Overview</a:t>
            </a:r>
          </a:p>
        </p:txBody>
      </p:sp>
      <p:sp>
        <p:nvSpPr>
          <p:cNvPr id="13315" name="Subtitle 2"/>
          <p:cNvSpPr>
            <a:spLocks noGrp="1"/>
          </p:cNvSpPr>
          <p:nvPr>
            <p:ph type="subTitle" idx="1"/>
          </p:nvPr>
        </p:nvSpPr>
        <p:spPr/>
        <p:txBody>
          <a:bodyPr/>
          <a:lstStyle/>
          <a:p>
            <a:r>
              <a:rPr lang="en-US" dirty="0" smtClean="0">
                <a:latin typeface="Arial" charset="0"/>
                <a:cs typeface="Arial" charset="0"/>
              </a:rPr>
              <a:t>Carolyn Speer, Ph.D.</a:t>
            </a:r>
          </a:p>
          <a:p>
            <a:r>
              <a:rPr lang="en-US" dirty="0" smtClean="0">
                <a:latin typeface="Arial" charset="0"/>
                <a:cs typeface="Arial" charset="0"/>
              </a:rPr>
              <a:t>Manager, Instructional Design and Technology </a:t>
            </a:r>
          </a:p>
          <a:p>
            <a:r>
              <a:rPr lang="en-US" dirty="0" smtClean="0">
                <a:latin typeface="Arial" charset="0"/>
                <a:cs typeface="Arial" charset="0"/>
              </a:rPr>
              <a:t>Fall, 2017</a:t>
            </a:r>
          </a:p>
        </p:txBody>
      </p:sp>
    </p:spTree>
    <p:extLst>
      <p:ext uri="{BB962C8B-B14F-4D97-AF65-F5344CB8AC3E}">
        <p14:creationId xmlns:p14="http://schemas.microsoft.com/office/powerpoint/2010/main" val="1952504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73" name="Title 1"/>
          <p:cNvSpPr>
            <a:spLocks noGrp="1"/>
          </p:cNvSpPr>
          <p:nvPr>
            <p:ph type="title" idx="4294967295"/>
          </p:nvPr>
        </p:nvSpPr>
        <p:spPr/>
        <p:txBody>
          <a:bodyPr/>
          <a:lstStyle/>
          <a:p>
            <a:r>
              <a:rPr lang="en-US" dirty="0" smtClean="0"/>
              <a:t>“Withering Away” of Accommodation?</a:t>
            </a:r>
            <a:endParaRPr lang="en-US" dirty="0"/>
          </a:p>
        </p:txBody>
      </p:sp>
      <p:graphicFrame>
        <p:nvGraphicFramePr>
          <p:cNvPr id="568372" name="Object 52"/>
          <p:cNvGraphicFramePr>
            <a:graphicFrameLocks noGrp="1"/>
          </p:cNvGraphicFramePr>
          <p:nvPr>
            <p:ph idx="4294967295"/>
          </p:nvPr>
        </p:nvGraphicFramePr>
        <p:xfrm>
          <a:off x="3124200" y="1600200"/>
          <a:ext cx="7391400" cy="4572000"/>
        </p:xfrm>
        <a:graphic>
          <a:graphicData uri="http://schemas.openxmlformats.org/presentationml/2006/ole">
            <mc:AlternateContent xmlns:mc="http://schemas.openxmlformats.org/markup-compatibility/2006">
              <mc:Choice xmlns:v="urn:schemas-microsoft-com:vml" Requires="v">
                <p:oleObj spid="_x0000_s2059" name="Worksheet" r:id="rId4" imgW="7220052" imgH="4105182" progId="Excel.Sheet.8">
                  <p:embed/>
                </p:oleObj>
              </mc:Choice>
              <mc:Fallback>
                <p:oleObj name="Worksheet" r:id="rId4" imgW="7220052" imgH="4105182" progId="Excel.Shee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4200" y="1600200"/>
                        <a:ext cx="7391400" cy="4572000"/>
                      </a:xfrm>
                      <a:prstGeom prst="rect">
                        <a:avLst/>
                      </a:prstGeom>
                      <a:noFill/>
                      <a:extLst>
                        <a:ext uri="{909E8E84-426E-40DD-AFC4-6F175D3DCCD1}">
                          <a14:hiddenFill xmlns:a14="http://schemas.microsoft.com/office/drawing/2010/main">
                            <a:solidFill>
                              <a:schemeClr val="accent1"/>
                            </a:solidFill>
                          </a14:hiddenFill>
                        </a:ext>
                      </a:extLst>
                    </p:spPr>
                  </p:pic>
                </p:oleObj>
              </mc:Fallback>
            </mc:AlternateContent>
          </a:graphicData>
        </a:graphic>
      </p:graphicFrame>
      <p:sp>
        <p:nvSpPr>
          <p:cNvPr id="568374" name="Date Placeholder 1"/>
          <p:cNvSpPr>
            <a:spLocks noGrp="1"/>
          </p:cNvSpPr>
          <p:nvPr>
            <p:ph type="dt" sz="quarter" idx="4294967295"/>
          </p:nvPr>
        </p:nvSpPr>
        <p:spPr>
          <a:xfrm>
            <a:off x="8077200" y="6356351"/>
            <a:ext cx="2133600" cy="365125"/>
          </a:xfrm>
          <a:prstGeom prst="rect">
            <a:avLst/>
          </a:prstGeom>
          <a:noFill/>
        </p:spPr>
        <p:txBody>
          <a:bodyPr/>
          <a:lstStyle/>
          <a:p>
            <a:fld id="{2C52A55F-0C4F-4609-A070-336327BDD8A5}" type="datetime1">
              <a:rPr lang="en-US">
                <a:solidFill>
                  <a:prstClr val="black"/>
                </a:solidFill>
                <a:cs typeface="Arial" charset="0"/>
              </a:rPr>
              <a:pPr/>
              <a:t>8/4/17</a:t>
            </a:fld>
            <a:endParaRPr lang="en-US">
              <a:solidFill>
                <a:prstClr val="black"/>
              </a:solidFill>
              <a:cs typeface="Arial" charset="0"/>
            </a:endParaRPr>
          </a:p>
        </p:txBody>
      </p:sp>
      <p:sp>
        <p:nvSpPr>
          <p:cNvPr id="568375" name="Footer Placeholder 2"/>
          <p:cNvSpPr>
            <a:spLocks noGrp="1"/>
          </p:cNvSpPr>
          <p:nvPr>
            <p:ph type="ftr" sz="quarter" idx="10"/>
          </p:nvPr>
        </p:nvSpPr>
        <p:spPr>
          <a:noFill/>
        </p:spPr>
        <p:txBody>
          <a:bodyPr/>
          <a:lstStyle/>
          <a:p>
            <a:r>
              <a:rPr lang="en-US">
                <a:solidFill>
                  <a:prstClr val="black"/>
                </a:solidFill>
              </a:rPr>
              <a:t>www.htctu.net</a:t>
            </a:r>
          </a:p>
        </p:txBody>
      </p:sp>
      <p:sp>
        <p:nvSpPr>
          <p:cNvPr id="568376" name="Slide Number Placeholder 3"/>
          <p:cNvSpPr>
            <a:spLocks noGrp="1"/>
          </p:cNvSpPr>
          <p:nvPr>
            <p:ph type="sldNum" sz="quarter" idx="11"/>
          </p:nvPr>
        </p:nvSpPr>
        <p:spPr>
          <a:noFill/>
        </p:spPr>
        <p:txBody>
          <a:bodyPr/>
          <a:lstStyle/>
          <a:p>
            <a:fld id="{A1000459-37CD-41B1-8C6C-979090917386}" type="slidenum">
              <a:rPr lang="en-US" smtClean="0">
                <a:solidFill>
                  <a:prstClr val="black">
                    <a:tint val="75000"/>
                  </a:prstClr>
                </a:solidFill>
                <a:cs typeface="Arial" charset="0"/>
              </a:rPr>
              <a:pPr/>
              <a:t>10</a:t>
            </a:fld>
            <a:endParaRPr lang="en-US">
              <a:solidFill>
                <a:prstClr val="black">
                  <a:tint val="75000"/>
                </a:prstClr>
              </a:solidFill>
              <a:cs typeface="Arial" charset="0"/>
            </a:endParaRPr>
          </a:p>
        </p:txBody>
      </p:sp>
    </p:spTree>
    <p:extLst>
      <p:ext uri="{BB962C8B-B14F-4D97-AF65-F5344CB8AC3E}">
        <p14:creationId xmlns:p14="http://schemas.microsoft.com/office/powerpoint/2010/main" val="1825857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68372"/>
                                        </p:tgtEl>
                                        <p:attrNameLst>
                                          <p:attrName>style.visibility</p:attrName>
                                        </p:attrNameLst>
                                      </p:cBhvr>
                                      <p:to>
                                        <p:strVal val="visible"/>
                                      </p:to>
                                    </p:set>
                                    <p:animEffect transition="in" filter="randombar(horizontal)">
                                      <p:cBhvr>
                                        <p:cTn id="7" dur="500"/>
                                        <p:tgtEl>
                                          <p:spTgt spid="568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the Law</a:t>
            </a:r>
            <a:endParaRPr lang="en-US" dirty="0"/>
          </a:p>
        </p:txBody>
      </p:sp>
      <p:sp>
        <p:nvSpPr>
          <p:cNvPr id="3" name="Content Placeholder 2"/>
          <p:cNvSpPr>
            <a:spLocks noGrp="1"/>
          </p:cNvSpPr>
          <p:nvPr>
            <p:ph idx="1"/>
          </p:nvPr>
        </p:nvSpPr>
        <p:spPr/>
        <p:txBody>
          <a:bodyPr/>
          <a:lstStyle/>
          <a:p>
            <a:r>
              <a:rPr lang="en-US" dirty="0" smtClean="0"/>
              <a:t>The legal cases have been expanding since 2014</a:t>
            </a:r>
          </a:p>
          <a:p>
            <a:r>
              <a:rPr lang="en-US" dirty="0" smtClean="0"/>
              <a:t>Atlantic Cape Community College (2015)</a:t>
            </a:r>
          </a:p>
          <a:p>
            <a:pPr lvl="1"/>
            <a:r>
              <a:rPr lang="en-US" dirty="0" smtClean="0"/>
              <a:t>OCR Consent Decree</a:t>
            </a:r>
          </a:p>
          <a:p>
            <a:pPr lvl="1"/>
            <a:r>
              <a:rPr lang="en-US" dirty="0" smtClean="0"/>
              <a:t>College did not choose to have representation</a:t>
            </a:r>
          </a:p>
          <a:p>
            <a:pPr lvl="1"/>
            <a:r>
              <a:rPr lang="en-US" dirty="0" smtClean="0"/>
              <a:t>Jumped forward in obligations</a:t>
            </a:r>
            <a:endParaRPr lang="en-US" dirty="0"/>
          </a:p>
        </p:txBody>
      </p:sp>
    </p:spTree>
    <p:extLst>
      <p:ext uri="{BB962C8B-B14F-4D97-AF65-F5344CB8AC3E}">
        <p14:creationId xmlns:p14="http://schemas.microsoft.com/office/powerpoint/2010/main" val="1031426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ACCC’s Consent Decree</a:t>
            </a:r>
            <a:endParaRPr lang="en-US" dirty="0"/>
          </a:p>
        </p:txBody>
      </p:sp>
      <p:sp>
        <p:nvSpPr>
          <p:cNvPr id="3" name="Content Placeholder 2"/>
          <p:cNvSpPr>
            <a:spLocks noGrp="1"/>
          </p:cNvSpPr>
          <p:nvPr>
            <p:ph idx="1"/>
          </p:nvPr>
        </p:nvSpPr>
        <p:spPr/>
        <p:txBody>
          <a:bodyPr/>
          <a:lstStyle/>
          <a:p>
            <a:r>
              <a:rPr lang="en-US" dirty="0" smtClean="0"/>
              <a:t>Required to hire a third-party consultant</a:t>
            </a:r>
          </a:p>
          <a:p>
            <a:r>
              <a:rPr lang="en-US" dirty="0" smtClean="0"/>
              <a:t>Required to adopt accessibility policies</a:t>
            </a:r>
          </a:p>
          <a:p>
            <a:r>
              <a:rPr lang="en-US" dirty="0" smtClean="0"/>
              <a:t>Provide ADA training to all staff and students</a:t>
            </a:r>
          </a:p>
          <a:p>
            <a:r>
              <a:rPr lang="en-US" dirty="0" smtClean="0"/>
              <a:t>Undergo a full technology audit</a:t>
            </a:r>
          </a:p>
          <a:p>
            <a:r>
              <a:rPr lang="en-US" dirty="0" smtClean="0"/>
              <a:t>Remediate the website to full accessibility</a:t>
            </a:r>
          </a:p>
          <a:p>
            <a:r>
              <a:rPr lang="en-US" dirty="0" smtClean="0"/>
              <a:t>All course content, including face-to-face content must be accessible.</a:t>
            </a:r>
          </a:p>
          <a:p>
            <a:r>
              <a:rPr lang="en-US" dirty="0" smtClean="0"/>
              <a:t>Make regular reports</a:t>
            </a:r>
          </a:p>
          <a:p>
            <a:r>
              <a:rPr lang="en-US" dirty="0" smtClean="0"/>
              <a:t>$128,620 award for attorneys’ fees to the student</a:t>
            </a:r>
          </a:p>
          <a:p>
            <a:endParaRPr lang="en-US" dirty="0" smtClean="0"/>
          </a:p>
          <a:p>
            <a:endParaRPr lang="en-US" dirty="0"/>
          </a:p>
        </p:txBody>
      </p:sp>
    </p:spTree>
    <p:extLst>
      <p:ext uri="{BB962C8B-B14F-4D97-AF65-F5344CB8AC3E}">
        <p14:creationId xmlns:p14="http://schemas.microsoft.com/office/powerpoint/2010/main" val="32021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Wichita State’s NFB Agreement</a:t>
            </a:r>
            <a:endParaRPr lang="en-US" dirty="0"/>
          </a:p>
        </p:txBody>
      </p:sp>
      <p:sp>
        <p:nvSpPr>
          <p:cNvPr id="3" name="Content Placeholder 2"/>
          <p:cNvSpPr>
            <a:spLocks noGrp="1"/>
          </p:cNvSpPr>
          <p:nvPr>
            <p:ph idx="1"/>
          </p:nvPr>
        </p:nvSpPr>
        <p:spPr/>
        <p:txBody>
          <a:bodyPr/>
          <a:lstStyle/>
          <a:p>
            <a:r>
              <a:rPr lang="en-US" dirty="0" smtClean="0"/>
              <a:t>Hire </a:t>
            </a:r>
            <a:r>
              <a:rPr lang="en-US" dirty="0" smtClean="0"/>
              <a:t>an Accessibility Coordinator</a:t>
            </a:r>
          </a:p>
          <a:p>
            <a:r>
              <a:rPr lang="en-US" dirty="0" smtClean="0"/>
              <a:t>Adopt and disseminate policies and procedures</a:t>
            </a:r>
          </a:p>
          <a:p>
            <a:r>
              <a:rPr lang="en-US" dirty="0" smtClean="0"/>
              <a:t>Provide ADA training and consider other training for staff, faculty, and students</a:t>
            </a:r>
          </a:p>
          <a:p>
            <a:r>
              <a:rPr lang="en-US" dirty="0" smtClean="0"/>
              <a:t>Undergo a full technology audit</a:t>
            </a:r>
          </a:p>
          <a:p>
            <a:r>
              <a:rPr lang="en-US" dirty="0" smtClean="0"/>
              <a:t>Remediate the website to full accessibility</a:t>
            </a:r>
          </a:p>
          <a:p>
            <a:r>
              <a:rPr lang="en-US" dirty="0" smtClean="0"/>
              <a:t>All </a:t>
            </a:r>
            <a:r>
              <a:rPr lang="en-US" dirty="0"/>
              <a:t>course content, including face-to-face content must be accessible.</a:t>
            </a:r>
          </a:p>
          <a:p>
            <a:endParaRPr lang="en-US" dirty="0" smtClean="0"/>
          </a:p>
          <a:p>
            <a:endParaRPr lang="en-US" dirty="0" smtClean="0"/>
          </a:p>
          <a:p>
            <a:endParaRPr lang="en-US" dirty="0"/>
          </a:p>
        </p:txBody>
      </p:sp>
    </p:spTree>
    <p:extLst>
      <p:ext uri="{BB962C8B-B14F-4D97-AF65-F5344CB8AC3E}">
        <p14:creationId xmlns:p14="http://schemas.microsoft.com/office/powerpoint/2010/main" val="24524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362674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863726" y="274639"/>
            <a:ext cx="8499475" cy="846137"/>
          </a:xfrm>
        </p:spPr>
        <p:txBody>
          <a:bodyPr/>
          <a:lstStyle/>
          <a:p>
            <a:endParaRPr lang="en-US" smtClean="0"/>
          </a:p>
        </p:txBody>
      </p:sp>
      <p:sp>
        <p:nvSpPr>
          <p:cNvPr id="15363" name="Content Placeholder 2"/>
          <p:cNvSpPr>
            <a:spLocks noGrp="1"/>
          </p:cNvSpPr>
          <p:nvPr>
            <p:ph idx="1"/>
          </p:nvPr>
        </p:nvSpPr>
        <p:spPr>
          <a:xfrm>
            <a:off x="1863725" y="1600201"/>
            <a:ext cx="8229600" cy="4525963"/>
          </a:xfrm>
        </p:spPr>
        <p:txBody>
          <a:bodyPr/>
          <a:lstStyle/>
          <a:p>
            <a:endParaRPr lang="en-US" smtClean="0">
              <a:latin typeface="Arial" charset="0"/>
              <a:cs typeface="Arial" charset="0"/>
            </a:endParaRPr>
          </a:p>
        </p:txBody>
      </p:sp>
      <p:sp>
        <p:nvSpPr>
          <p:cNvPr id="4" name="Rectangle 3"/>
          <p:cNvSpPr/>
          <p:nvPr/>
        </p:nvSpPr>
        <p:spPr>
          <a:xfrm>
            <a:off x="1524000" y="0"/>
            <a:ext cx="9144000" cy="6858000"/>
          </a:xfrm>
          <a:prstGeom prst="rect">
            <a:avLst/>
          </a:prstGeom>
          <a:solidFill>
            <a:schemeClr val="bg1"/>
          </a:solidFill>
          <a:ln w="571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   </a:t>
            </a:r>
          </a:p>
        </p:txBody>
      </p:sp>
      <p:pic>
        <p:nvPicPr>
          <p:cNvPr id="15365" name="Picture 9" descr="Template-Design-2.Title.png"/>
          <p:cNvPicPr>
            <a:picLocks noChangeAspect="1"/>
          </p:cNvPicPr>
          <p:nvPr/>
        </p:nvPicPr>
        <p:blipFill>
          <a:blip r:embed="rId2" cstate="print"/>
          <a:srcRect l="1576" t="27368" r="1575" b="24911"/>
          <a:stretch>
            <a:fillRect/>
          </a:stretch>
        </p:blipFill>
        <p:spPr bwMode="auto">
          <a:xfrm>
            <a:off x="1555750" y="1876426"/>
            <a:ext cx="9080500" cy="3273425"/>
          </a:xfrm>
          <a:prstGeom prst="rect">
            <a:avLst/>
          </a:prstGeom>
          <a:noFill/>
          <a:ln w="9525">
            <a:noFill/>
            <a:miter lim="800000"/>
            <a:headEnd/>
            <a:tailEnd/>
          </a:ln>
        </p:spPr>
      </p:pic>
      <p:pic>
        <p:nvPicPr>
          <p:cNvPr id="15366" name="Picture 10" descr="wsu_horizontal_color.png"/>
          <p:cNvPicPr>
            <a:picLocks noChangeAspect="1"/>
          </p:cNvPicPr>
          <p:nvPr/>
        </p:nvPicPr>
        <p:blipFill>
          <a:blip r:embed="rId3" cstate="print"/>
          <a:srcRect/>
          <a:stretch>
            <a:fillRect/>
          </a:stretch>
        </p:blipFill>
        <p:spPr bwMode="auto">
          <a:xfrm>
            <a:off x="8915401" y="6356350"/>
            <a:ext cx="1554163" cy="349250"/>
          </a:xfrm>
          <a:prstGeom prst="rect">
            <a:avLst/>
          </a:prstGeom>
          <a:noFill/>
          <a:ln w="9525">
            <a:noFill/>
            <a:miter lim="800000"/>
            <a:headEnd/>
            <a:tailEnd/>
          </a:ln>
        </p:spPr>
      </p:pic>
      <p:sp>
        <p:nvSpPr>
          <p:cNvPr id="7" name="Slide Number Placeholder 6"/>
          <p:cNvSpPr txBox="1">
            <a:spLocks/>
          </p:cNvSpPr>
          <p:nvPr/>
        </p:nvSpPr>
        <p:spPr>
          <a:xfrm>
            <a:off x="1676400" y="6432550"/>
            <a:ext cx="838200" cy="501650"/>
          </a:xfrm>
          <a:prstGeom prst="rect">
            <a:avLst/>
          </a:prstGeom>
        </p:spPr>
        <p:txBody>
          <a:bodyPr/>
          <a:lstStyle/>
          <a:p>
            <a:pPr>
              <a:defRPr/>
            </a:pPr>
            <a:fld id="{95FBA917-D642-4A61-82CD-F64B4F61E137}" type="slidenum">
              <a:rPr lang="en-US" sz="1200">
                <a:solidFill>
                  <a:schemeClr val="bg1">
                    <a:lumMod val="50000"/>
                  </a:schemeClr>
                </a:solidFill>
              </a:rPr>
              <a:pPr>
                <a:defRPr/>
              </a:pPr>
              <a:t>15</a:t>
            </a:fld>
            <a:endParaRPr lang="en-US" sz="1200" dirty="0">
              <a:solidFill>
                <a:schemeClr val="bg1">
                  <a:lumMod val="50000"/>
                </a:schemeClr>
              </a:solidFill>
            </a:endParaRPr>
          </a:p>
        </p:txBody>
      </p:sp>
      <p:sp>
        <p:nvSpPr>
          <p:cNvPr id="8" name="Title 1"/>
          <p:cNvSpPr txBox="1">
            <a:spLocks/>
          </p:cNvSpPr>
          <p:nvPr/>
        </p:nvSpPr>
        <p:spPr>
          <a:xfrm>
            <a:off x="1981200" y="2644776"/>
            <a:ext cx="8229600" cy="1470025"/>
          </a:xfrm>
          <a:prstGeom prst="rect">
            <a:avLst/>
          </a:prstGeom>
        </p:spPr>
        <p:txBody>
          <a:bodyPr anchor="ctr" anchorCtr="1">
            <a:normAutofit/>
          </a:bodyPr>
          <a:lstStyle/>
          <a:p>
            <a:pPr algn="ctr">
              <a:defRPr/>
            </a:pPr>
            <a:r>
              <a:rPr lang="en-US" sz="4400" b="1" dirty="0" smtClean="0">
                <a:latin typeface="Georgia" pitchFamily="18" charset="0"/>
                <a:ea typeface="+mj-ea"/>
                <a:cs typeface="+mj-cs"/>
              </a:rPr>
              <a:t>Face-to-Face Content</a:t>
            </a:r>
            <a:endParaRPr lang="en-US" sz="4400" b="1" dirty="0">
              <a:latin typeface="Georgia" pitchFamily="18" charset="0"/>
              <a:ea typeface="+mj-ea"/>
              <a:cs typeface="+mj-cs"/>
            </a:endParaRPr>
          </a:p>
        </p:txBody>
      </p:sp>
    </p:spTree>
    <p:extLst>
      <p:ext uri="{BB962C8B-B14F-4D97-AF65-F5344CB8AC3E}">
        <p14:creationId xmlns:p14="http://schemas.microsoft.com/office/powerpoint/2010/main" val="77031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Face-to-Face Class Impact</a:t>
            </a:r>
            <a:endParaRPr lang="en-US" dirty="0"/>
          </a:p>
        </p:txBody>
      </p:sp>
      <p:sp>
        <p:nvSpPr>
          <p:cNvPr id="3" name="Content Placeholder 2"/>
          <p:cNvSpPr>
            <a:spLocks noGrp="1"/>
          </p:cNvSpPr>
          <p:nvPr>
            <p:ph idx="1"/>
          </p:nvPr>
        </p:nvSpPr>
        <p:spPr/>
        <p:txBody>
          <a:bodyPr/>
          <a:lstStyle/>
          <a:p>
            <a:r>
              <a:rPr lang="en-US" dirty="0" smtClean="0"/>
              <a:t>Our Agreement impacts face-to-face instruction</a:t>
            </a:r>
          </a:p>
          <a:p>
            <a:r>
              <a:rPr lang="en-US" dirty="0" smtClean="0"/>
              <a:t>WSU’s face-to-face standards are in flux</a:t>
            </a:r>
          </a:p>
          <a:p>
            <a:r>
              <a:rPr lang="en-US" dirty="0" smtClean="0"/>
              <a:t>As of now, they are divided into “recommendations” and “expectations”</a:t>
            </a:r>
          </a:p>
          <a:p>
            <a:r>
              <a:rPr lang="en-US" dirty="0" smtClean="0"/>
              <a:t>WSU must meet accessibility standards by July 29, 2020</a:t>
            </a:r>
            <a:endParaRPr lang="en-US" dirty="0"/>
          </a:p>
        </p:txBody>
      </p:sp>
    </p:spTree>
    <p:extLst>
      <p:ext uri="{BB962C8B-B14F-4D97-AF65-F5344CB8AC3E}">
        <p14:creationId xmlns:p14="http://schemas.microsoft.com/office/powerpoint/2010/main" val="49637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Recommendations</a:t>
            </a:r>
            <a:endParaRPr lang="en-US" dirty="0"/>
          </a:p>
        </p:txBody>
      </p:sp>
      <p:sp>
        <p:nvSpPr>
          <p:cNvPr id="3" name="Content Placeholder 2"/>
          <p:cNvSpPr>
            <a:spLocks noGrp="1"/>
          </p:cNvSpPr>
          <p:nvPr>
            <p:ph idx="1"/>
          </p:nvPr>
        </p:nvSpPr>
        <p:spPr/>
        <p:txBody>
          <a:bodyPr/>
          <a:lstStyle/>
          <a:p>
            <a:r>
              <a:rPr lang="en-US" dirty="0" smtClean="0"/>
              <a:t>Provide outlines of course lectures in advance of class</a:t>
            </a:r>
          </a:p>
          <a:p>
            <a:r>
              <a:rPr lang="en-US" dirty="0" smtClean="0"/>
              <a:t>Cover all testable material</a:t>
            </a:r>
          </a:p>
          <a:p>
            <a:r>
              <a:rPr lang="en-US" dirty="0" smtClean="0"/>
              <a:t>Follow-up with unexpected information in an email/announcement</a:t>
            </a:r>
          </a:p>
          <a:p>
            <a:r>
              <a:rPr lang="en-US" dirty="0" smtClean="0"/>
              <a:t>Consider using Blackboard for posting notes</a:t>
            </a:r>
          </a:p>
          <a:p>
            <a:r>
              <a:rPr lang="en-US" dirty="0" smtClean="0"/>
              <a:t>Present new or technical vocabulary in a handout (digital preferred), or write words on the board</a:t>
            </a:r>
          </a:p>
        </p:txBody>
      </p:sp>
    </p:spTree>
    <p:extLst>
      <p:ext uri="{BB962C8B-B14F-4D97-AF65-F5344CB8AC3E}">
        <p14:creationId xmlns:p14="http://schemas.microsoft.com/office/powerpoint/2010/main" val="14362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Expectations</a:t>
            </a:r>
            <a:endParaRPr lang="en-US" dirty="0"/>
          </a:p>
        </p:txBody>
      </p:sp>
      <p:sp>
        <p:nvSpPr>
          <p:cNvPr id="3" name="Content Placeholder 2"/>
          <p:cNvSpPr>
            <a:spLocks noGrp="1"/>
          </p:cNvSpPr>
          <p:nvPr>
            <p:ph idx="1"/>
          </p:nvPr>
        </p:nvSpPr>
        <p:spPr/>
        <p:txBody>
          <a:bodyPr/>
          <a:lstStyle/>
          <a:p>
            <a:r>
              <a:rPr lang="en-US" dirty="0" smtClean="0"/>
              <a:t>Visual material meets minimum standards</a:t>
            </a:r>
          </a:p>
          <a:p>
            <a:r>
              <a:rPr lang="en-US" dirty="0" smtClean="0"/>
              <a:t>High contrast markers or chalk</a:t>
            </a:r>
          </a:p>
          <a:p>
            <a:r>
              <a:rPr lang="en-US" dirty="0" smtClean="0"/>
              <a:t>2” minimum letter size plus 1” per 10’ beyond 20’</a:t>
            </a:r>
          </a:p>
          <a:p>
            <a:r>
              <a:rPr lang="en-US" dirty="0" smtClean="0"/>
              <a:t>Minimum 18 point font in PowerPoint</a:t>
            </a:r>
            <a:r>
              <a:rPr lang="is-IS" dirty="0" smtClean="0"/>
              <a:t>… measure letter size!</a:t>
            </a:r>
          </a:p>
          <a:p>
            <a:r>
              <a:rPr lang="is-IS" dirty="0" smtClean="0"/>
              <a:t>Narrate/describe as you lecture</a:t>
            </a:r>
          </a:p>
          <a:p>
            <a:r>
              <a:rPr lang="is-IS" dirty="0" smtClean="0"/>
              <a:t>Use the microphone if one is provided</a:t>
            </a:r>
            <a:endParaRPr lang="en-US" dirty="0" smtClean="0"/>
          </a:p>
        </p:txBody>
      </p:sp>
    </p:spTree>
    <p:extLst>
      <p:ext uri="{BB962C8B-B14F-4D97-AF65-F5344CB8AC3E}">
        <p14:creationId xmlns:p14="http://schemas.microsoft.com/office/powerpoint/2010/main" val="462286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 Recommendations</a:t>
            </a:r>
            <a:endParaRPr lang="en-US" dirty="0"/>
          </a:p>
        </p:txBody>
      </p:sp>
      <p:sp>
        <p:nvSpPr>
          <p:cNvPr id="3" name="Content Placeholder 2"/>
          <p:cNvSpPr>
            <a:spLocks noGrp="1"/>
          </p:cNvSpPr>
          <p:nvPr>
            <p:ph idx="1"/>
          </p:nvPr>
        </p:nvSpPr>
        <p:spPr/>
        <p:txBody>
          <a:bodyPr/>
          <a:lstStyle/>
          <a:p>
            <a:r>
              <a:rPr lang="en-US" dirty="0" smtClean="0"/>
              <a:t>Rephrase and repeat student questions/comments</a:t>
            </a:r>
          </a:p>
          <a:p>
            <a:r>
              <a:rPr lang="en-US" dirty="0" smtClean="0"/>
              <a:t>Follow up with a summary of important class discussion points</a:t>
            </a:r>
            <a:endParaRPr lang="en-US" dirty="0"/>
          </a:p>
        </p:txBody>
      </p:sp>
    </p:spTree>
    <p:extLst>
      <p:ext uri="{BB962C8B-B14F-4D97-AF65-F5344CB8AC3E}">
        <p14:creationId xmlns:p14="http://schemas.microsoft.com/office/powerpoint/2010/main" val="101368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63726" y="274639"/>
            <a:ext cx="8499475" cy="846137"/>
          </a:xfrm>
        </p:spPr>
        <p:txBody>
          <a:bodyPr/>
          <a:lstStyle/>
          <a:p>
            <a:r>
              <a:rPr lang="en-US" sz="3600"/>
              <a:t>Agenda</a:t>
            </a:r>
          </a:p>
        </p:txBody>
      </p:sp>
      <p:grpSp>
        <p:nvGrpSpPr>
          <p:cNvPr id="16387" name="Group 31"/>
          <p:cNvGrpSpPr>
            <a:grpSpLocks/>
          </p:cNvGrpSpPr>
          <p:nvPr/>
        </p:nvGrpSpPr>
        <p:grpSpPr bwMode="auto">
          <a:xfrm>
            <a:off x="2505076" y="1449389"/>
            <a:ext cx="7248525" cy="1343025"/>
            <a:chOff x="981075" y="1144875"/>
            <a:chExt cx="7248525" cy="1343025"/>
          </a:xfrm>
        </p:grpSpPr>
        <p:pic>
          <p:nvPicPr>
            <p:cNvPr id="22" name="Picture 21" descr="ltBlue_bar2.png"/>
            <p:cNvPicPr>
              <a:picLocks noChangeAspect="1"/>
            </p:cNvPicPr>
            <p:nvPr/>
          </p:nvPicPr>
          <p:blipFill>
            <a:blip r:embed="rId3" cstate="print">
              <a:duotone>
                <a:prstClr val="black"/>
                <a:srgbClr val="6E81D6">
                  <a:tint val="45000"/>
                  <a:satMod val="400000"/>
                </a:srgbClr>
              </a:duotone>
            </a:blip>
            <a:stretch>
              <a:fillRect/>
            </a:stretch>
          </p:blipFill>
          <p:spPr>
            <a:xfrm>
              <a:off x="981075" y="1144875"/>
              <a:ext cx="7248525" cy="1343025"/>
            </a:xfrm>
            <a:prstGeom prst="rect">
              <a:avLst/>
            </a:prstGeom>
          </p:spPr>
        </p:pic>
        <p:sp>
          <p:nvSpPr>
            <p:cNvPr id="16399" name="TextBox 7"/>
            <p:cNvSpPr txBox="1">
              <a:spLocks noChangeArrowheads="1"/>
            </p:cNvSpPr>
            <p:nvPr/>
          </p:nvSpPr>
          <p:spPr bwMode="auto">
            <a:xfrm>
              <a:off x="3200847" y="1524000"/>
              <a:ext cx="2777235" cy="584775"/>
            </a:xfrm>
            <a:prstGeom prst="rect">
              <a:avLst/>
            </a:prstGeom>
            <a:noFill/>
            <a:ln w="9525">
              <a:noFill/>
              <a:miter lim="800000"/>
              <a:headEnd/>
              <a:tailEnd/>
            </a:ln>
          </p:spPr>
          <p:txBody>
            <a:bodyPr wrap="none">
              <a:spAutoFit/>
            </a:bodyPr>
            <a:lstStyle/>
            <a:p>
              <a:pPr algn="ctr"/>
              <a:r>
                <a:rPr lang="en-US" sz="3200" b="1" dirty="0" smtClean="0">
                  <a:solidFill>
                    <a:prstClr val="white"/>
                  </a:solidFill>
                </a:rPr>
                <a:t>Legal Overview</a:t>
              </a:r>
              <a:endParaRPr lang="en-US" sz="3200" b="1" dirty="0">
                <a:solidFill>
                  <a:prstClr val="white"/>
                </a:solidFill>
              </a:endParaRPr>
            </a:p>
          </p:txBody>
        </p:sp>
      </p:grpSp>
      <p:grpSp>
        <p:nvGrpSpPr>
          <p:cNvPr id="16388" name="Group 30"/>
          <p:cNvGrpSpPr>
            <a:grpSpLocks/>
          </p:cNvGrpSpPr>
          <p:nvPr/>
        </p:nvGrpSpPr>
        <p:grpSpPr bwMode="auto">
          <a:xfrm>
            <a:off x="2505076" y="2601914"/>
            <a:ext cx="7248525" cy="1343025"/>
            <a:chOff x="981075" y="2362200"/>
            <a:chExt cx="7248525" cy="1343025"/>
          </a:xfrm>
        </p:grpSpPr>
        <p:pic>
          <p:nvPicPr>
            <p:cNvPr id="23" name="Picture 22" descr="ltBlue_bar2.png"/>
            <p:cNvPicPr>
              <a:picLocks noChangeAspect="1"/>
            </p:cNvPicPr>
            <p:nvPr/>
          </p:nvPicPr>
          <p:blipFill>
            <a:blip r:embed="rId3" cstate="print">
              <a:duotone>
                <a:prstClr val="black"/>
                <a:srgbClr val="6E81D6">
                  <a:tint val="45000"/>
                  <a:satMod val="400000"/>
                </a:srgbClr>
              </a:duotone>
            </a:blip>
            <a:stretch>
              <a:fillRect/>
            </a:stretch>
          </p:blipFill>
          <p:spPr>
            <a:xfrm>
              <a:off x="981075" y="2362200"/>
              <a:ext cx="7248525" cy="1343025"/>
            </a:xfrm>
            <a:prstGeom prst="rect">
              <a:avLst/>
            </a:prstGeom>
          </p:spPr>
        </p:pic>
        <p:sp>
          <p:nvSpPr>
            <p:cNvPr id="16397" name="TextBox 23"/>
            <p:cNvSpPr txBox="1">
              <a:spLocks noChangeArrowheads="1"/>
            </p:cNvSpPr>
            <p:nvPr/>
          </p:nvSpPr>
          <p:spPr bwMode="auto">
            <a:xfrm>
              <a:off x="2818725" y="2678042"/>
              <a:ext cx="3762761" cy="584775"/>
            </a:xfrm>
            <a:prstGeom prst="rect">
              <a:avLst/>
            </a:prstGeom>
            <a:noFill/>
            <a:ln w="9525">
              <a:noFill/>
              <a:miter lim="800000"/>
              <a:headEnd/>
              <a:tailEnd/>
            </a:ln>
          </p:spPr>
          <p:txBody>
            <a:bodyPr wrap="none">
              <a:spAutoFit/>
            </a:bodyPr>
            <a:lstStyle/>
            <a:p>
              <a:r>
                <a:rPr lang="en-US" sz="3200" b="1" dirty="0" smtClean="0">
                  <a:solidFill>
                    <a:prstClr val="white"/>
                  </a:solidFill>
                </a:rPr>
                <a:t>Face-to-Face Content</a:t>
              </a:r>
              <a:endParaRPr lang="en-US" sz="3200" b="1" dirty="0">
                <a:solidFill>
                  <a:prstClr val="white"/>
                </a:solidFill>
              </a:endParaRPr>
            </a:p>
          </p:txBody>
        </p:sp>
      </p:grpSp>
      <p:grpSp>
        <p:nvGrpSpPr>
          <p:cNvPr id="16389" name="Group 29"/>
          <p:cNvGrpSpPr>
            <a:grpSpLocks/>
          </p:cNvGrpSpPr>
          <p:nvPr/>
        </p:nvGrpSpPr>
        <p:grpSpPr bwMode="auto">
          <a:xfrm>
            <a:off x="2505076" y="3752851"/>
            <a:ext cx="7248525" cy="1343025"/>
            <a:chOff x="981075" y="3429000"/>
            <a:chExt cx="7248525" cy="1343025"/>
          </a:xfrm>
        </p:grpSpPr>
        <p:pic>
          <p:nvPicPr>
            <p:cNvPr id="25" name="Picture 24" descr="ltBlue_bar2.png"/>
            <p:cNvPicPr>
              <a:picLocks noChangeAspect="1"/>
            </p:cNvPicPr>
            <p:nvPr/>
          </p:nvPicPr>
          <p:blipFill>
            <a:blip r:embed="rId3" cstate="print">
              <a:duotone>
                <a:prstClr val="black"/>
                <a:srgbClr val="6E81D6">
                  <a:tint val="45000"/>
                  <a:satMod val="400000"/>
                </a:srgbClr>
              </a:duotone>
            </a:blip>
            <a:stretch>
              <a:fillRect/>
            </a:stretch>
          </p:blipFill>
          <p:spPr>
            <a:xfrm>
              <a:off x="981075" y="3429000"/>
              <a:ext cx="7248525" cy="1343025"/>
            </a:xfrm>
            <a:prstGeom prst="rect">
              <a:avLst/>
            </a:prstGeom>
          </p:spPr>
        </p:pic>
        <p:sp>
          <p:nvSpPr>
            <p:cNvPr id="16395" name="TextBox 25"/>
            <p:cNvSpPr txBox="1">
              <a:spLocks noChangeArrowheads="1"/>
            </p:cNvSpPr>
            <p:nvPr/>
          </p:nvSpPr>
          <p:spPr bwMode="auto">
            <a:xfrm>
              <a:off x="3122398" y="3746841"/>
              <a:ext cx="3459088" cy="584775"/>
            </a:xfrm>
            <a:prstGeom prst="rect">
              <a:avLst/>
            </a:prstGeom>
            <a:noFill/>
            <a:ln w="9525">
              <a:noFill/>
              <a:miter lim="800000"/>
              <a:headEnd/>
              <a:tailEnd/>
            </a:ln>
          </p:spPr>
          <p:txBody>
            <a:bodyPr wrap="none">
              <a:spAutoFit/>
            </a:bodyPr>
            <a:lstStyle/>
            <a:p>
              <a:r>
                <a:rPr lang="en-US" sz="3200" b="1" dirty="0" smtClean="0">
                  <a:solidFill>
                    <a:prstClr val="white"/>
                  </a:solidFill>
                </a:rPr>
                <a:t>Digital Accessibility</a:t>
              </a:r>
              <a:endParaRPr lang="en-US" sz="3200" b="1" dirty="0">
                <a:solidFill>
                  <a:prstClr val="white"/>
                </a:solidFill>
              </a:endParaRPr>
            </a:p>
          </p:txBody>
        </p:sp>
      </p:grpSp>
      <p:sp>
        <p:nvSpPr>
          <p:cNvPr id="16393" name="TextBox 27"/>
          <p:cNvSpPr txBox="1">
            <a:spLocks noChangeArrowheads="1"/>
          </p:cNvSpPr>
          <p:nvPr/>
        </p:nvSpPr>
        <p:spPr bwMode="auto">
          <a:xfrm>
            <a:off x="4565315" y="5284500"/>
            <a:ext cx="3345018" cy="584775"/>
          </a:xfrm>
          <a:prstGeom prst="rect">
            <a:avLst/>
          </a:prstGeom>
          <a:noFill/>
          <a:ln w="9525">
            <a:noFill/>
            <a:miter lim="800000"/>
            <a:headEnd/>
            <a:tailEnd/>
          </a:ln>
        </p:spPr>
        <p:txBody>
          <a:bodyPr wrap="none">
            <a:spAutoFit/>
          </a:bodyPr>
          <a:lstStyle/>
          <a:p>
            <a:r>
              <a:rPr lang="en-US" sz="3200" b="1" dirty="0">
                <a:solidFill>
                  <a:prstClr val="white"/>
                </a:solidFill>
              </a:rPr>
              <a:t>WSU’s Agreement </a:t>
            </a:r>
          </a:p>
        </p:txBody>
      </p:sp>
      <p:sp>
        <p:nvSpPr>
          <p:cNvPr id="16391" name="Slide Number Placeholder 32"/>
          <p:cNvSpPr>
            <a:spLocks noGrp="1"/>
          </p:cNvSpPr>
          <p:nvPr>
            <p:ph type="sldNum" sz="quarter" idx="4294967295"/>
          </p:nvPr>
        </p:nvSpPr>
        <p:spPr bwMode="auto">
          <a:xfrm>
            <a:off x="8077200" y="6356351"/>
            <a:ext cx="2133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2E048A20-2860-4E55-976F-3D808A46C4E8}" type="slidenum">
              <a:rPr lang="en-US">
                <a:solidFill>
                  <a:prstClr val="black"/>
                </a:solidFill>
              </a:rPr>
              <a:pPr fontAlgn="base">
                <a:spcBef>
                  <a:spcPct val="0"/>
                </a:spcBef>
                <a:spcAft>
                  <a:spcPct val="0"/>
                </a:spcAft>
              </a:pPr>
              <a:t>2</a:t>
            </a:fld>
            <a:endParaRPr lang="en-US">
              <a:solidFill>
                <a:prstClr val="black"/>
              </a:solidFill>
            </a:endParaRPr>
          </a:p>
        </p:txBody>
      </p:sp>
    </p:spTree>
    <p:extLst>
      <p:ext uri="{BB962C8B-B14F-4D97-AF65-F5344CB8AC3E}">
        <p14:creationId xmlns:p14="http://schemas.microsoft.com/office/powerpoint/2010/main" val="413871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fade">
                                      <p:cBhvr>
                                        <p:cTn id="7" dur="1000"/>
                                        <p:tgtEl>
                                          <p:spTgt spid="16387"/>
                                        </p:tgtEl>
                                      </p:cBhvr>
                                    </p:animEffect>
                                    <p:anim calcmode="lin" valueType="num">
                                      <p:cBhvr>
                                        <p:cTn id="8" dur="1000" fill="hold"/>
                                        <p:tgtEl>
                                          <p:spTgt spid="16387"/>
                                        </p:tgtEl>
                                        <p:attrNameLst>
                                          <p:attrName>ppt_x</p:attrName>
                                        </p:attrNameLst>
                                      </p:cBhvr>
                                      <p:tavLst>
                                        <p:tav tm="0">
                                          <p:val>
                                            <p:strVal val="#ppt_x"/>
                                          </p:val>
                                        </p:tav>
                                        <p:tav tm="100000">
                                          <p:val>
                                            <p:strVal val="#ppt_x"/>
                                          </p:val>
                                        </p:tav>
                                      </p:tavLst>
                                    </p:anim>
                                    <p:anim calcmode="lin" valueType="num">
                                      <p:cBhvr>
                                        <p:cTn id="9" dur="900" decel="100000" fill="hold"/>
                                        <p:tgtEl>
                                          <p:spTgt spid="1638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6387"/>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16388"/>
                                        </p:tgtEl>
                                        <p:attrNameLst>
                                          <p:attrName>style.visibility</p:attrName>
                                        </p:attrNameLst>
                                      </p:cBhvr>
                                      <p:to>
                                        <p:strVal val="visible"/>
                                      </p:to>
                                    </p:set>
                                    <p:animEffect transition="in" filter="fade">
                                      <p:cBhvr>
                                        <p:cTn id="15" dur="1000"/>
                                        <p:tgtEl>
                                          <p:spTgt spid="16388"/>
                                        </p:tgtEl>
                                      </p:cBhvr>
                                    </p:animEffect>
                                    <p:anim calcmode="lin" valueType="num">
                                      <p:cBhvr>
                                        <p:cTn id="16" dur="1000" fill="hold"/>
                                        <p:tgtEl>
                                          <p:spTgt spid="16388"/>
                                        </p:tgtEl>
                                        <p:attrNameLst>
                                          <p:attrName>ppt_x</p:attrName>
                                        </p:attrNameLst>
                                      </p:cBhvr>
                                      <p:tavLst>
                                        <p:tav tm="0">
                                          <p:val>
                                            <p:strVal val="#ppt_x"/>
                                          </p:val>
                                        </p:tav>
                                        <p:tav tm="100000">
                                          <p:val>
                                            <p:strVal val="#ppt_x"/>
                                          </p:val>
                                        </p:tav>
                                      </p:tavLst>
                                    </p:anim>
                                    <p:anim calcmode="lin" valueType="num">
                                      <p:cBhvr>
                                        <p:cTn id="17" dur="900" decel="100000" fill="hold"/>
                                        <p:tgtEl>
                                          <p:spTgt spid="1638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6388"/>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16389"/>
                                        </p:tgtEl>
                                        <p:attrNameLst>
                                          <p:attrName>style.visibility</p:attrName>
                                        </p:attrNameLst>
                                      </p:cBhvr>
                                      <p:to>
                                        <p:strVal val="visible"/>
                                      </p:to>
                                    </p:set>
                                    <p:animEffect transition="in" filter="fade">
                                      <p:cBhvr>
                                        <p:cTn id="23" dur="1000"/>
                                        <p:tgtEl>
                                          <p:spTgt spid="16389"/>
                                        </p:tgtEl>
                                      </p:cBhvr>
                                    </p:animEffect>
                                    <p:anim calcmode="lin" valueType="num">
                                      <p:cBhvr>
                                        <p:cTn id="24" dur="1000" fill="hold"/>
                                        <p:tgtEl>
                                          <p:spTgt spid="16389"/>
                                        </p:tgtEl>
                                        <p:attrNameLst>
                                          <p:attrName>ppt_x</p:attrName>
                                        </p:attrNameLst>
                                      </p:cBhvr>
                                      <p:tavLst>
                                        <p:tav tm="0">
                                          <p:val>
                                            <p:strVal val="#ppt_x"/>
                                          </p:val>
                                        </p:tav>
                                        <p:tav tm="100000">
                                          <p:val>
                                            <p:strVal val="#ppt_x"/>
                                          </p:val>
                                        </p:tav>
                                      </p:tavLst>
                                    </p:anim>
                                    <p:anim calcmode="lin" valueType="num">
                                      <p:cBhvr>
                                        <p:cTn id="25" dur="900" decel="100000" fill="hold"/>
                                        <p:tgtEl>
                                          <p:spTgt spid="16389"/>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638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Expectation</a:t>
            </a:r>
            <a:endParaRPr lang="en-US" dirty="0"/>
          </a:p>
        </p:txBody>
      </p:sp>
      <p:sp>
        <p:nvSpPr>
          <p:cNvPr id="3" name="Content Placeholder 2"/>
          <p:cNvSpPr>
            <a:spLocks noGrp="1"/>
          </p:cNvSpPr>
          <p:nvPr>
            <p:ph idx="1"/>
          </p:nvPr>
        </p:nvSpPr>
        <p:spPr/>
        <p:txBody>
          <a:bodyPr/>
          <a:lstStyle/>
          <a:p>
            <a:r>
              <a:rPr lang="en-US" dirty="0" smtClean="0"/>
              <a:t>Rephrase and repeat in microphone rooms</a:t>
            </a:r>
            <a:endParaRPr lang="en-US" dirty="0"/>
          </a:p>
        </p:txBody>
      </p:sp>
    </p:spTree>
    <p:extLst>
      <p:ext uri="{BB962C8B-B14F-4D97-AF65-F5344CB8AC3E}">
        <p14:creationId xmlns:p14="http://schemas.microsoft.com/office/powerpoint/2010/main" val="53768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In-class Media Recommendations</a:t>
            </a:r>
            <a:endParaRPr lang="en-US" dirty="0"/>
          </a:p>
        </p:txBody>
      </p:sp>
      <p:sp>
        <p:nvSpPr>
          <p:cNvPr id="3" name="Content Placeholder 2"/>
          <p:cNvSpPr>
            <a:spLocks noGrp="1"/>
          </p:cNvSpPr>
          <p:nvPr>
            <p:ph idx="1"/>
          </p:nvPr>
        </p:nvSpPr>
        <p:spPr/>
        <p:txBody>
          <a:bodyPr/>
          <a:lstStyle/>
          <a:p>
            <a:r>
              <a:rPr lang="en-US" dirty="0" smtClean="0"/>
              <a:t>Provide transcripts of videos in advance</a:t>
            </a:r>
          </a:p>
          <a:p>
            <a:r>
              <a:rPr lang="en-US" dirty="0" smtClean="0"/>
              <a:t>Only show videos with captions</a:t>
            </a:r>
            <a:endParaRPr lang="en-US" dirty="0"/>
          </a:p>
        </p:txBody>
      </p:sp>
    </p:spTree>
    <p:extLst>
      <p:ext uri="{BB962C8B-B14F-4D97-AF65-F5344CB8AC3E}">
        <p14:creationId xmlns:p14="http://schemas.microsoft.com/office/powerpoint/2010/main" val="87769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In-class Media Expectations</a:t>
            </a:r>
            <a:endParaRPr lang="en-US" dirty="0"/>
          </a:p>
        </p:txBody>
      </p:sp>
      <p:sp>
        <p:nvSpPr>
          <p:cNvPr id="3" name="Content Placeholder 2"/>
          <p:cNvSpPr>
            <a:spLocks noGrp="1"/>
          </p:cNvSpPr>
          <p:nvPr>
            <p:ph idx="1"/>
          </p:nvPr>
        </p:nvSpPr>
        <p:spPr/>
        <p:txBody>
          <a:bodyPr/>
          <a:lstStyle/>
          <a:p>
            <a:r>
              <a:rPr lang="en-US" dirty="0" smtClean="0"/>
              <a:t>Preview video captions</a:t>
            </a:r>
          </a:p>
          <a:p>
            <a:r>
              <a:rPr lang="en-US" dirty="0" smtClean="0"/>
              <a:t>Alert class in advance about small captions</a:t>
            </a:r>
          </a:p>
          <a:p>
            <a:endParaRPr lang="en-US" dirty="0"/>
          </a:p>
        </p:txBody>
      </p:sp>
    </p:spTree>
    <p:extLst>
      <p:ext uri="{BB962C8B-B14F-4D97-AF65-F5344CB8AC3E}">
        <p14:creationId xmlns:p14="http://schemas.microsoft.com/office/powerpoint/2010/main" val="2096645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Assessments and Exams Recommendations</a:t>
            </a:r>
            <a:endParaRPr lang="en-US" dirty="0"/>
          </a:p>
        </p:txBody>
      </p:sp>
      <p:sp>
        <p:nvSpPr>
          <p:cNvPr id="3" name="Content Placeholder 2"/>
          <p:cNvSpPr>
            <a:spLocks noGrp="1"/>
          </p:cNvSpPr>
          <p:nvPr>
            <p:ph idx="1"/>
          </p:nvPr>
        </p:nvSpPr>
        <p:spPr/>
        <p:txBody>
          <a:bodyPr/>
          <a:lstStyle/>
          <a:p>
            <a:r>
              <a:rPr lang="en-US" dirty="0" smtClean="0"/>
              <a:t>Create/provide digital versions of assessments</a:t>
            </a:r>
          </a:p>
          <a:p>
            <a:r>
              <a:rPr lang="en-US" dirty="0" smtClean="0"/>
              <a:t>Supply study questions with content and test format</a:t>
            </a:r>
          </a:p>
          <a:p>
            <a:r>
              <a:rPr lang="en-US" dirty="0" smtClean="0"/>
              <a:t>Consider allowing basic tools such as a calculator </a:t>
            </a:r>
            <a:endParaRPr lang="en-US" dirty="0"/>
          </a:p>
        </p:txBody>
      </p:sp>
    </p:spTree>
    <p:extLst>
      <p:ext uri="{BB962C8B-B14F-4D97-AF65-F5344CB8AC3E}">
        <p14:creationId xmlns:p14="http://schemas.microsoft.com/office/powerpoint/2010/main" val="49565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Communication Recommendations</a:t>
            </a:r>
            <a:endParaRPr lang="en-US" dirty="0"/>
          </a:p>
        </p:txBody>
      </p:sp>
      <p:sp>
        <p:nvSpPr>
          <p:cNvPr id="3" name="Content Placeholder 2"/>
          <p:cNvSpPr>
            <a:spLocks noGrp="1"/>
          </p:cNvSpPr>
          <p:nvPr>
            <p:ph idx="1"/>
          </p:nvPr>
        </p:nvSpPr>
        <p:spPr/>
        <p:txBody>
          <a:bodyPr/>
          <a:lstStyle/>
          <a:p>
            <a:r>
              <a:rPr lang="en-US" dirty="0" smtClean="0"/>
              <a:t>Maintain digital copies of all content</a:t>
            </a:r>
          </a:p>
          <a:p>
            <a:r>
              <a:rPr lang="en-US" dirty="0" smtClean="0"/>
              <a:t>Communicate with students through digital way (Blackboard preferred)</a:t>
            </a:r>
          </a:p>
          <a:p>
            <a:r>
              <a:rPr lang="en-US" dirty="0" smtClean="0"/>
              <a:t>Provide course syllabus two weeks in advance</a:t>
            </a:r>
            <a:endParaRPr lang="en-US" dirty="0"/>
          </a:p>
        </p:txBody>
      </p:sp>
    </p:spTree>
    <p:extLst>
      <p:ext uri="{BB962C8B-B14F-4D97-AF65-F5344CB8AC3E}">
        <p14:creationId xmlns:p14="http://schemas.microsoft.com/office/powerpoint/2010/main" val="388076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Communication Expectation</a:t>
            </a:r>
            <a:endParaRPr lang="en-US" dirty="0"/>
          </a:p>
        </p:txBody>
      </p:sp>
      <p:sp>
        <p:nvSpPr>
          <p:cNvPr id="3" name="Content Placeholder 2"/>
          <p:cNvSpPr>
            <a:spLocks noGrp="1"/>
          </p:cNvSpPr>
          <p:nvPr>
            <p:ph idx="1"/>
          </p:nvPr>
        </p:nvSpPr>
        <p:spPr/>
        <p:txBody>
          <a:bodyPr/>
          <a:lstStyle/>
          <a:p>
            <a:r>
              <a:rPr lang="en-US" dirty="0" smtClean="0"/>
              <a:t>Provide an accessible course syllabus online</a:t>
            </a:r>
            <a:endParaRPr lang="en-US" dirty="0"/>
          </a:p>
        </p:txBody>
      </p:sp>
    </p:spTree>
    <p:extLst>
      <p:ext uri="{BB962C8B-B14F-4D97-AF65-F5344CB8AC3E}">
        <p14:creationId xmlns:p14="http://schemas.microsoft.com/office/powerpoint/2010/main" val="68330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Guest Speaker Expectation</a:t>
            </a:r>
            <a:endParaRPr lang="en-US" dirty="0"/>
          </a:p>
        </p:txBody>
      </p:sp>
      <p:sp>
        <p:nvSpPr>
          <p:cNvPr id="3" name="Content Placeholder 2"/>
          <p:cNvSpPr>
            <a:spLocks noGrp="1"/>
          </p:cNvSpPr>
          <p:nvPr>
            <p:ph idx="1"/>
          </p:nvPr>
        </p:nvSpPr>
        <p:spPr/>
        <p:txBody>
          <a:bodyPr/>
          <a:lstStyle/>
          <a:p>
            <a:r>
              <a:rPr lang="en-US" dirty="0" smtClean="0"/>
              <a:t>Provide most recent face-to-face accessibility guidelines</a:t>
            </a:r>
            <a:endParaRPr lang="en-US" dirty="0"/>
          </a:p>
        </p:txBody>
      </p:sp>
    </p:spTree>
    <p:extLst>
      <p:ext uri="{BB962C8B-B14F-4D97-AF65-F5344CB8AC3E}">
        <p14:creationId xmlns:p14="http://schemas.microsoft.com/office/powerpoint/2010/main" val="191235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19626813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863726" y="274639"/>
            <a:ext cx="8499475" cy="846137"/>
          </a:xfrm>
        </p:spPr>
        <p:txBody>
          <a:bodyPr/>
          <a:lstStyle/>
          <a:p>
            <a:endParaRPr lang="en-US" smtClean="0"/>
          </a:p>
        </p:txBody>
      </p:sp>
      <p:sp>
        <p:nvSpPr>
          <p:cNvPr id="15363" name="Content Placeholder 2"/>
          <p:cNvSpPr>
            <a:spLocks noGrp="1"/>
          </p:cNvSpPr>
          <p:nvPr>
            <p:ph idx="1"/>
          </p:nvPr>
        </p:nvSpPr>
        <p:spPr>
          <a:xfrm>
            <a:off x="1863725" y="1600201"/>
            <a:ext cx="8229600" cy="4525963"/>
          </a:xfrm>
        </p:spPr>
        <p:txBody>
          <a:bodyPr/>
          <a:lstStyle/>
          <a:p>
            <a:endParaRPr lang="en-US" smtClean="0">
              <a:latin typeface="Arial" charset="0"/>
              <a:cs typeface="Arial" charset="0"/>
            </a:endParaRPr>
          </a:p>
        </p:txBody>
      </p:sp>
      <p:sp>
        <p:nvSpPr>
          <p:cNvPr id="4" name="Rectangle 3"/>
          <p:cNvSpPr/>
          <p:nvPr/>
        </p:nvSpPr>
        <p:spPr>
          <a:xfrm>
            <a:off x="1524000" y="0"/>
            <a:ext cx="9144000" cy="6858000"/>
          </a:xfrm>
          <a:prstGeom prst="rect">
            <a:avLst/>
          </a:prstGeom>
          <a:solidFill>
            <a:schemeClr val="bg1"/>
          </a:solidFill>
          <a:ln w="571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   </a:t>
            </a:r>
          </a:p>
        </p:txBody>
      </p:sp>
      <p:pic>
        <p:nvPicPr>
          <p:cNvPr id="15365" name="Picture 9" descr="Template-Design-2.Title.png"/>
          <p:cNvPicPr>
            <a:picLocks noChangeAspect="1"/>
          </p:cNvPicPr>
          <p:nvPr/>
        </p:nvPicPr>
        <p:blipFill>
          <a:blip r:embed="rId3" cstate="print"/>
          <a:srcRect l="1576" t="27368" r="1575" b="24911"/>
          <a:stretch>
            <a:fillRect/>
          </a:stretch>
        </p:blipFill>
        <p:spPr bwMode="auto">
          <a:xfrm>
            <a:off x="1555750" y="1876426"/>
            <a:ext cx="9080500" cy="3273425"/>
          </a:xfrm>
          <a:prstGeom prst="rect">
            <a:avLst/>
          </a:prstGeom>
          <a:noFill/>
          <a:ln w="9525">
            <a:noFill/>
            <a:miter lim="800000"/>
            <a:headEnd/>
            <a:tailEnd/>
          </a:ln>
        </p:spPr>
      </p:pic>
      <p:pic>
        <p:nvPicPr>
          <p:cNvPr id="15366" name="Picture 10" descr="wsu_horizontal_color.png"/>
          <p:cNvPicPr>
            <a:picLocks noChangeAspect="1"/>
          </p:cNvPicPr>
          <p:nvPr/>
        </p:nvPicPr>
        <p:blipFill>
          <a:blip r:embed="rId4" cstate="print"/>
          <a:srcRect/>
          <a:stretch>
            <a:fillRect/>
          </a:stretch>
        </p:blipFill>
        <p:spPr bwMode="auto">
          <a:xfrm>
            <a:off x="8915401" y="6356350"/>
            <a:ext cx="1554163" cy="349250"/>
          </a:xfrm>
          <a:prstGeom prst="rect">
            <a:avLst/>
          </a:prstGeom>
          <a:noFill/>
          <a:ln w="9525">
            <a:noFill/>
            <a:miter lim="800000"/>
            <a:headEnd/>
            <a:tailEnd/>
          </a:ln>
        </p:spPr>
      </p:pic>
      <p:sp>
        <p:nvSpPr>
          <p:cNvPr id="7" name="Slide Number Placeholder 6"/>
          <p:cNvSpPr txBox="1">
            <a:spLocks/>
          </p:cNvSpPr>
          <p:nvPr/>
        </p:nvSpPr>
        <p:spPr>
          <a:xfrm>
            <a:off x="1676400" y="6432550"/>
            <a:ext cx="838200" cy="501650"/>
          </a:xfrm>
          <a:prstGeom prst="rect">
            <a:avLst/>
          </a:prstGeom>
        </p:spPr>
        <p:txBody>
          <a:bodyPr/>
          <a:lstStyle/>
          <a:p>
            <a:pPr>
              <a:defRPr/>
            </a:pPr>
            <a:fld id="{95FBA917-D642-4A61-82CD-F64B4F61E137}" type="slidenum">
              <a:rPr lang="en-US" sz="1200">
                <a:solidFill>
                  <a:schemeClr val="bg1">
                    <a:lumMod val="50000"/>
                  </a:schemeClr>
                </a:solidFill>
              </a:rPr>
              <a:pPr>
                <a:defRPr/>
              </a:pPr>
              <a:t>28</a:t>
            </a:fld>
            <a:endParaRPr lang="en-US" sz="1200" dirty="0">
              <a:solidFill>
                <a:schemeClr val="bg1">
                  <a:lumMod val="50000"/>
                </a:schemeClr>
              </a:solidFill>
            </a:endParaRPr>
          </a:p>
        </p:txBody>
      </p:sp>
      <p:sp>
        <p:nvSpPr>
          <p:cNvPr id="8" name="Title 1"/>
          <p:cNvSpPr txBox="1">
            <a:spLocks/>
          </p:cNvSpPr>
          <p:nvPr/>
        </p:nvSpPr>
        <p:spPr>
          <a:xfrm>
            <a:off x="1981200" y="2644776"/>
            <a:ext cx="8229600" cy="1470025"/>
          </a:xfrm>
          <a:prstGeom prst="rect">
            <a:avLst/>
          </a:prstGeom>
        </p:spPr>
        <p:txBody>
          <a:bodyPr anchor="ctr" anchorCtr="1">
            <a:normAutofit/>
          </a:bodyPr>
          <a:lstStyle/>
          <a:p>
            <a:pPr algn="ctr">
              <a:defRPr/>
            </a:pPr>
            <a:r>
              <a:rPr lang="en-US" sz="4400" b="1" dirty="0" smtClean="0">
                <a:latin typeface="Georgia" pitchFamily="18" charset="0"/>
                <a:ea typeface="+mj-ea"/>
                <a:cs typeface="+mj-cs"/>
              </a:rPr>
              <a:t>Digital Accessibility</a:t>
            </a:r>
            <a:endParaRPr lang="en-US" sz="4400" b="1" dirty="0">
              <a:latin typeface="Georgia" pitchFamily="18" charset="0"/>
              <a:ea typeface="+mj-ea"/>
              <a:cs typeface="+mj-cs"/>
            </a:endParaRPr>
          </a:p>
        </p:txBody>
      </p:sp>
    </p:spTree>
    <p:extLst>
      <p:ext uri="{BB962C8B-B14F-4D97-AF65-F5344CB8AC3E}">
        <p14:creationId xmlns:p14="http://schemas.microsoft.com/office/powerpoint/2010/main" val="2387834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Rules of Thumb</a:t>
            </a:r>
            <a:endParaRPr lang="en-US" dirty="0"/>
          </a:p>
        </p:txBody>
      </p:sp>
      <p:sp>
        <p:nvSpPr>
          <p:cNvPr id="3" name="Content Placeholder 2"/>
          <p:cNvSpPr>
            <a:spLocks noGrp="1"/>
          </p:cNvSpPr>
          <p:nvPr>
            <p:ph idx="1"/>
          </p:nvPr>
        </p:nvSpPr>
        <p:spPr/>
        <p:txBody>
          <a:bodyPr/>
          <a:lstStyle/>
          <a:p>
            <a:r>
              <a:rPr lang="en-US" dirty="0" smtClean="0"/>
              <a:t>Avoid handwritten documents</a:t>
            </a:r>
          </a:p>
          <a:p>
            <a:r>
              <a:rPr lang="en-US" dirty="0" smtClean="0"/>
              <a:t>Find digital versions of photocopied documents, or recreate them</a:t>
            </a:r>
          </a:p>
          <a:p>
            <a:r>
              <a:rPr lang="en-US" dirty="0" smtClean="0"/>
              <a:t>Use Microsoft products to produce new content for your class when possible</a:t>
            </a:r>
          </a:p>
          <a:p>
            <a:r>
              <a:rPr lang="en-US" dirty="0" smtClean="0"/>
              <a:t>Use your Microsoft accessibility tools when creating content (styles sheets, bullet/numbers, checker)</a:t>
            </a:r>
          </a:p>
        </p:txBody>
      </p:sp>
    </p:spTree>
    <p:extLst>
      <p:ext uri="{BB962C8B-B14F-4D97-AF65-F5344CB8AC3E}">
        <p14:creationId xmlns:p14="http://schemas.microsoft.com/office/powerpoint/2010/main" val="185578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863726" y="274639"/>
            <a:ext cx="8499475" cy="846137"/>
          </a:xfrm>
        </p:spPr>
        <p:txBody>
          <a:bodyPr/>
          <a:lstStyle/>
          <a:p>
            <a:endParaRPr lang="en-US" smtClean="0"/>
          </a:p>
        </p:txBody>
      </p:sp>
      <p:sp>
        <p:nvSpPr>
          <p:cNvPr id="15363" name="Content Placeholder 2"/>
          <p:cNvSpPr>
            <a:spLocks noGrp="1"/>
          </p:cNvSpPr>
          <p:nvPr>
            <p:ph idx="1"/>
          </p:nvPr>
        </p:nvSpPr>
        <p:spPr>
          <a:xfrm>
            <a:off x="1863725" y="1600201"/>
            <a:ext cx="8229600" cy="4525963"/>
          </a:xfrm>
        </p:spPr>
        <p:txBody>
          <a:bodyPr/>
          <a:lstStyle/>
          <a:p>
            <a:endParaRPr lang="en-US" smtClean="0">
              <a:latin typeface="Arial" charset="0"/>
              <a:cs typeface="Arial" charset="0"/>
            </a:endParaRPr>
          </a:p>
        </p:txBody>
      </p:sp>
      <p:sp>
        <p:nvSpPr>
          <p:cNvPr id="4" name="Rectangle 3"/>
          <p:cNvSpPr/>
          <p:nvPr/>
        </p:nvSpPr>
        <p:spPr>
          <a:xfrm>
            <a:off x="1524000" y="0"/>
            <a:ext cx="9144000" cy="6858000"/>
          </a:xfrm>
          <a:prstGeom prst="rect">
            <a:avLst/>
          </a:prstGeom>
          <a:solidFill>
            <a:schemeClr val="bg1"/>
          </a:solidFill>
          <a:ln w="571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   </a:t>
            </a:r>
          </a:p>
        </p:txBody>
      </p:sp>
      <p:pic>
        <p:nvPicPr>
          <p:cNvPr id="15365" name="Picture 9" descr="Template-Design-2.Title.png"/>
          <p:cNvPicPr>
            <a:picLocks noChangeAspect="1"/>
          </p:cNvPicPr>
          <p:nvPr/>
        </p:nvPicPr>
        <p:blipFill>
          <a:blip r:embed="rId2" cstate="print"/>
          <a:srcRect l="1576" t="27368" r="1575" b="24911"/>
          <a:stretch>
            <a:fillRect/>
          </a:stretch>
        </p:blipFill>
        <p:spPr bwMode="auto">
          <a:xfrm>
            <a:off x="1555750" y="1876426"/>
            <a:ext cx="9080500" cy="3273425"/>
          </a:xfrm>
          <a:prstGeom prst="rect">
            <a:avLst/>
          </a:prstGeom>
          <a:noFill/>
          <a:ln w="9525">
            <a:noFill/>
            <a:miter lim="800000"/>
            <a:headEnd/>
            <a:tailEnd/>
          </a:ln>
        </p:spPr>
      </p:pic>
      <p:pic>
        <p:nvPicPr>
          <p:cNvPr id="15366" name="Picture 10" descr="wsu_horizontal_color.png"/>
          <p:cNvPicPr>
            <a:picLocks noChangeAspect="1"/>
          </p:cNvPicPr>
          <p:nvPr/>
        </p:nvPicPr>
        <p:blipFill>
          <a:blip r:embed="rId3" cstate="print"/>
          <a:srcRect/>
          <a:stretch>
            <a:fillRect/>
          </a:stretch>
        </p:blipFill>
        <p:spPr bwMode="auto">
          <a:xfrm>
            <a:off x="8915401" y="6356350"/>
            <a:ext cx="1554163" cy="349250"/>
          </a:xfrm>
          <a:prstGeom prst="rect">
            <a:avLst/>
          </a:prstGeom>
          <a:noFill/>
          <a:ln w="9525">
            <a:noFill/>
            <a:miter lim="800000"/>
            <a:headEnd/>
            <a:tailEnd/>
          </a:ln>
        </p:spPr>
      </p:pic>
      <p:sp>
        <p:nvSpPr>
          <p:cNvPr id="7" name="Slide Number Placeholder 6"/>
          <p:cNvSpPr txBox="1">
            <a:spLocks/>
          </p:cNvSpPr>
          <p:nvPr/>
        </p:nvSpPr>
        <p:spPr>
          <a:xfrm>
            <a:off x="1676400" y="6432550"/>
            <a:ext cx="838200" cy="501650"/>
          </a:xfrm>
          <a:prstGeom prst="rect">
            <a:avLst/>
          </a:prstGeom>
        </p:spPr>
        <p:txBody>
          <a:bodyPr/>
          <a:lstStyle/>
          <a:p>
            <a:pPr>
              <a:defRPr/>
            </a:pPr>
            <a:fld id="{95FBA917-D642-4A61-82CD-F64B4F61E137}" type="slidenum">
              <a:rPr lang="en-US" sz="1200">
                <a:solidFill>
                  <a:schemeClr val="bg1">
                    <a:lumMod val="50000"/>
                  </a:schemeClr>
                </a:solidFill>
              </a:rPr>
              <a:pPr>
                <a:defRPr/>
              </a:pPr>
              <a:t>3</a:t>
            </a:fld>
            <a:endParaRPr lang="en-US" sz="1200" dirty="0">
              <a:solidFill>
                <a:schemeClr val="bg1">
                  <a:lumMod val="50000"/>
                </a:schemeClr>
              </a:solidFill>
            </a:endParaRPr>
          </a:p>
        </p:txBody>
      </p:sp>
      <p:sp>
        <p:nvSpPr>
          <p:cNvPr id="8" name="Title 1"/>
          <p:cNvSpPr txBox="1">
            <a:spLocks/>
          </p:cNvSpPr>
          <p:nvPr/>
        </p:nvSpPr>
        <p:spPr>
          <a:xfrm>
            <a:off x="1981200" y="2644776"/>
            <a:ext cx="8229600" cy="1470025"/>
          </a:xfrm>
          <a:prstGeom prst="rect">
            <a:avLst/>
          </a:prstGeom>
        </p:spPr>
        <p:txBody>
          <a:bodyPr anchor="ctr" anchorCtr="1">
            <a:normAutofit/>
          </a:bodyPr>
          <a:lstStyle/>
          <a:p>
            <a:pPr algn="ctr">
              <a:defRPr/>
            </a:pPr>
            <a:r>
              <a:rPr lang="en-US" sz="4400" b="1" dirty="0" smtClean="0">
                <a:latin typeface="Georgia" pitchFamily="18" charset="0"/>
                <a:ea typeface="+mj-ea"/>
                <a:cs typeface="+mj-cs"/>
              </a:rPr>
              <a:t>The Legal Landscape</a:t>
            </a:r>
            <a:endParaRPr lang="en-US" sz="4400" b="1" dirty="0">
              <a:latin typeface="Georgia" pitchFamily="18" charset="0"/>
              <a:ea typeface="+mj-ea"/>
              <a:cs typeface="+mj-cs"/>
            </a:endParaRPr>
          </a:p>
        </p:txBody>
      </p:sp>
    </p:spTree>
    <p:extLst>
      <p:ext uri="{BB962C8B-B14F-4D97-AF65-F5344CB8AC3E}">
        <p14:creationId xmlns:p14="http://schemas.microsoft.com/office/powerpoint/2010/main" val="17766916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Microsoft Tools: Style Sheets</a:t>
            </a:r>
            <a:endParaRPr lang="en-US" dirty="0"/>
          </a:p>
        </p:txBody>
      </p:sp>
      <p:pic>
        <p:nvPicPr>
          <p:cNvPr id="4" name="Content Placeholder 3"/>
          <p:cNvPicPr>
            <a:picLocks noGrp="1" noChangeAspect="1"/>
          </p:cNvPicPr>
          <p:nvPr>
            <p:ph idx="1"/>
          </p:nvPr>
        </p:nvPicPr>
        <p:blipFill>
          <a:blip r:embed="rId3"/>
          <a:stretch>
            <a:fillRect/>
          </a:stretch>
        </p:blipFill>
        <p:spPr>
          <a:xfrm>
            <a:off x="2249194" y="1600200"/>
            <a:ext cx="7379287" cy="4525963"/>
          </a:xfrm>
          <a:prstGeom prst="rect">
            <a:avLst/>
          </a:prstGeom>
        </p:spPr>
      </p:pic>
      <p:sp>
        <p:nvSpPr>
          <p:cNvPr id="5" name="Right Arrow 4"/>
          <p:cNvSpPr/>
          <p:nvPr/>
        </p:nvSpPr>
        <p:spPr>
          <a:xfrm>
            <a:off x="2895600" y="2963333"/>
            <a:ext cx="711200" cy="2827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5655734" y="2489199"/>
            <a:ext cx="270933" cy="4741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9628481" y="2252133"/>
            <a:ext cx="633119" cy="23706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0840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Microsoft Tools: Bullets, Spacing, Etc.</a:t>
            </a:r>
            <a:endParaRPr lang="en-US" dirty="0"/>
          </a:p>
        </p:txBody>
      </p:sp>
      <p:pic>
        <p:nvPicPr>
          <p:cNvPr id="4" name="Content Placeholder 3"/>
          <p:cNvPicPr>
            <a:picLocks noGrp="1" noChangeAspect="1"/>
          </p:cNvPicPr>
          <p:nvPr>
            <p:ph idx="1"/>
          </p:nvPr>
        </p:nvPicPr>
        <p:blipFill>
          <a:blip r:embed="rId2"/>
          <a:stretch>
            <a:fillRect/>
          </a:stretch>
        </p:blipFill>
        <p:spPr>
          <a:xfrm>
            <a:off x="1853071" y="2692399"/>
            <a:ext cx="7680396" cy="2126879"/>
          </a:xfrm>
          <a:prstGeom prst="rect">
            <a:avLst/>
          </a:prstGeom>
        </p:spPr>
      </p:pic>
      <p:sp>
        <p:nvSpPr>
          <p:cNvPr id="5" name="Down Arrow 4"/>
          <p:cNvSpPr/>
          <p:nvPr/>
        </p:nvSpPr>
        <p:spPr>
          <a:xfrm>
            <a:off x="2269067" y="1872877"/>
            <a:ext cx="287867" cy="9482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p Arrow 5"/>
          <p:cNvSpPr/>
          <p:nvPr/>
        </p:nvSpPr>
        <p:spPr>
          <a:xfrm>
            <a:off x="3251200" y="4639734"/>
            <a:ext cx="321733" cy="9990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874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Microsoft Tools: Accessibility Checker</a:t>
            </a:r>
            <a:endParaRPr lang="en-US" dirty="0"/>
          </a:p>
        </p:txBody>
      </p:sp>
      <p:pic>
        <p:nvPicPr>
          <p:cNvPr id="4" name="Content Placeholder 3"/>
          <p:cNvPicPr>
            <a:picLocks noGrp="1" noChangeAspect="1"/>
          </p:cNvPicPr>
          <p:nvPr>
            <p:ph idx="1"/>
          </p:nvPr>
        </p:nvPicPr>
        <p:blipFill>
          <a:blip r:embed="rId3"/>
          <a:stretch>
            <a:fillRect/>
          </a:stretch>
        </p:blipFill>
        <p:spPr>
          <a:xfrm>
            <a:off x="854605" y="2724415"/>
            <a:ext cx="9731046" cy="1593586"/>
          </a:xfrm>
          <a:prstGeom prst="rect">
            <a:avLst/>
          </a:prstGeom>
        </p:spPr>
      </p:pic>
      <p:sp>
        <p:nvSpPr>
          <p:cNvPr id="10" name="Up Arrow 9"/>
          <p:cNvSpPr/>
          <p:nvPr/>
        </p:nvSpPr>
        <p:spPr>
          <a:xfrm>
            <a:off x="4351867" y="4470401"/>
            <a:ext cx="304800" cy="145113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8771468" y="1591733"/>
            <a:ext cx="215052" cy="9482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658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randombar(horizontal)">
                                      <p:cBhvr>
                                        <p:cTn id="10" dur="500"/>
                                        <p:tgtEl>
                                          <p:spTgt spid="11"/>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randombar(horizont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Digital Rules of Thumb</a:t>
            </a:r>
            <a:endParaRPr lang="en-US" dirty="0"/>
          </a:p>
        </p:txBody>
      </p:sp>
      <p:sp>
        <p:nvSpPr>
          <p:cNvPr id="3" name="Content Placeholder 2"/>
          <p:cNvSpPr>
            <a:spLocks noGrp="1"/>
          </p:cNvSpPr>
          <p:nvPr>
            <p:ph sz="half" idx="1"/>
          </p:nvPr>
        </p:nvSpPr>
        <p:spPr/>
        <p:txBody>
          <a:bodyPr/>
          <a:lstStyle/>
          <a:p>
            <a:r>
              <a:rPr lang="en-US" dirty="0"/>
              <a:t>Use Arial (just kidding</a:t>
            </a:r>
            <a:r>
              <a:rPr lang="is-IS" dirty="0"/>
              <a:t>…but </a:t>
            </a:r>
            <a:r>
              <a:rPr lang="is-IS" dirty="0" smtClean="0"/>
              <a:t>sans </a:t>
            </a:r>
            <a:r>
              <a:rPr lang="is-IS" dirty="0"/>
              <a:t>serif is best)</a:t>
            </a:r>
            <a:endParaRPr lang="en-US" dirty="0"/>
          </a:p>
          <a:p>
            <a:r>
              <a:rPr lang="en-US" dirty="0"/>
              <a:t>Remember: PDF and .HTM files are easier for your students to open online</a:t>
            </a:r>
          </a:p>
          <a:p>
            <a:endParaRPr lang="en-US" dirty="0"/>
          </a:p>
        </p:txBody>
      </p:sp>
      <p:pic>
        <p:nvPicPr>
          <p:cNvPr id="6" name="Content Placeholder 5"/>
          <p:cNvPicPr>
            <a:picLocks noGrp="1" noChangeAspect="1"/>
          </p:cNvPicPr>
          <p:nvPr>
            <p:ph sz="half" idx="2"/>
          </p:nvPr>
        </p:nvPicPr>
        <p:blipFill>
          <a:blip r:embed="rId3"/>
          <a:stretch>
            <a:fillRect/>
          </a:stretch>
        </p:blipFill>
        <p:spPr>
          <a:xfrm>
            <a:off x="8122901" y="1264972"/>
            <a:ext cx="3662700" cy="4525963"/>
          </a:xfrm>
          <a:prstGeom prst="rect">
            <a:avLst/>
          </a:prstGeom>
        </p:spPr>
      </p:pic>
      <p:sp>
        <p:nvSpPr>
          <p:cNvPr id="7" name="Right Arrow 6"/>
          <p:cNvSpPr/>
          <p:nvPr/>
        </p:nvSpPr>
        <p:spPr>
          <a:xfrm>
            <a:off x="6742017" y="2910947"/>
            <a:ext cx="1216650" cy="3164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742017" y="3719249"/>
            <a:ext cx="1216650" cy="3217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4"/>
          <a:stretch>
            <a:fillRect/>
          </a:stretch>
        </p:blipFill>
        <p:spPr>
          <a:xfrm>
            <a:off x="808568" y="4860794"/>
            <a:ext cx="8504765" cy="1511300"/>
          </a:xfrm>
          <a:prstGeom prst="rect">
            <a:avLst/>
          </a:prstGeom>
        </p:spPr>
      </p:pic>
      <p:sp>
        <p:nvSpPr>
          <p:cNvPr id="11" name="Right Arrow 10"/>
          <p:cNvSpPr/>
          <p:nvPr/>
        </p:nvSpPr>
        <p:spPr>
          <a:xfrm>
            <a:off x="135467" y="5790935"/>
            <a:ext cx="694266" cy="3352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8738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17" fill="hold">
                            <p:stCondLst>
                              <p:cond delay="1000"/>
                            </p:stCondLst>
                            <p:childTnLst>
                              <p:par>
                                <p:cTn id="18" presetID="14" presetClass="entr" presetSubtype="10" fill="hold"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randombar(horizontal)">
                                      <p:cBhvr>
                                        <p:cTn id="20" dur="500"/>
                                        <p:tgtEl>
                                          <p:spTgt spid="6"/>
                                        </p:tgtEl>
                                      </p:cBhvr>
                                    </p:animEffect>
                                  </p:childTnLst>
                                </p:cTn>
                              </p:par>
                            </p:childTnLst>
                          </p:cTn>
                        </p:par>
                        <p:par>
                          <p:cTn id="21" fill="hold">
                            <p:stCondLst>
                              <p:cond delay="1500"/>
                            </p:stCondLst>
                            <p:childTnLst>
                              <p:par>
                                <p:cTn id="22" presetID="14" presetClass="entr" presetSubtype="10" fill="hold"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randombar(horizontal)">
                                      <p:cBhvr>
                                        <p:cTn id="24" dur="500"/>
                                        <p:tgtEl>
                                          <p:spTgt spid="9"/>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randombar(horizontal)">
                                      <p:cBhvr>
                                        <p:cTn id="27" dur="500"/>
                                        <p:tgtEl>
                                          <p:spTgt spid="7"/>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randombar(horizontal)">
                                      <p:cBhvr>
                                        <p:cTn id="30" dur="500"/>
                                        <p:tgtEl>
                                          <p:spTgt spid="8"/>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randombar(horizontal)">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 More Digital Rules of Thumb</a:t>
            </a:r>
            <a:endParaRPr lang="en-US" dirty="0"/>
          </a:p>
        </p:txBody>
      </p:sp>
      <p:sp>
        <p:nvSpPr>
          <p:cNvPr id="3" name="Content Placeholder 2"/>
          <p:cNvSpPr>
            <a:spLocks noGrp="1"/>
          </p:cNvSpPr>
          <p:nvPr>
            <p:ph idx="1"/>
          </p:nvPr>
        </p:nvSpPr>
        <p:spPr/>
        <p:txBody>
          <a:bodyPr/>
          <a:lstStyle/>
          <a:p>
            <a:r>
              <a:rPr lang="en-US" dirty="0"/>
              <a:t>Avoid unnecessary bells and </a:t>
            </a:r>
            <a:r>
              <a:rPr lang="en-US" dirty="0" smtClean="0"/>
              <a:t>whistles (and </a:t>
            </a:r>
            <a:r>
              <a:rPr lang="en-US" dirty="0" smtClean="0">
                <a:solidFill>
                  <a:srgbClr val="FF0000"/>
                </a:solidFill>
              </a:rPr>
              <a:t>color</a:t>
            </a:r>
            <a:r>
              <a:rPr lang="en-US" dirty="0" smtClean="0"/>
              <a:t>)</a:t>
            </a:r>
            <a:endParaRPr lang="en-US" dirty="0"/>
          </a:p>
          <a:p>
            <a:r>
              <a:rPr lang="en-US" dirty="0"/>
              <a:t>Avoid unnecessary tables</a:t>
            </a:r>
          </a:p>
          <a:p>
            <a:r>
              <a:rPr lang="en-US" dirty="0"/>
              <a:t>Avoid unnecessary visual and organizational complexity</a:t>
            </a:r>
          </a:p>
          <a:p>
            <a:r>
              <a:rPr lang="en-US" dirty="0"/>
              <a:t>Remember: a picture really is worth “1,000 words”</a:t>
            </a:r>
          </a:p>
          <a:p>
            <a:r>
              <a:rPr lang="en-US" dirty="0"/>
              <a:t>Name your </a:t>
            </a:r>
            <a:r>
              <a:rPr lang="en-US" dirty="0" smtClean="0"/>
              <a:t>hyperlinks</a:t>
            </a:r>
          </a:p>
          <a:p>
            <a:r>
              <a:rPr lang="en-US" dirty="0" smtClean="0"/>
              <a:t>Caption video, or find video that is captioned</a:t>
            </a:r>
            <a:endParaRPr lang="en-US" dirty="0"/>
          </a:p>
        </p:txBody>
      </p:sp>
    </p:spTree>
    <p:extLst>
      <p:ext uri="{BB962C8B-B14F-4D97-AF65-F5344CB8AC3E}">
        <p14:creationId xmlns:p14="http://schemas.microsoft.com/office/powerpoint/2010/main" val="1843982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Textbook &amp; Publisher Content Rules of Thumb</a:t>
            </a:r>
            <a:endParaRPr lang="en-US" dirty="0"/>
          </a:p>
        </p:txBody>
      </p:sp>
      <p:sp>
        <p:nvSpPr>
          <p:cNvPr id="3" name="Content Placeholder 2"/>
          <p:cNvSpPr>
            <a:spLocks noGrp="1"/>
          </p:cNvSpPr>
          <p:nvPr>
            <p:ph idx="1"/>
          </p:nvPr>
        </p:nvSpPr>
        <p:spPr/>
        <p:txBody>
          <a:bodyPr/>
          <a:lstStyle/>
          <a:p>
            <a:r>
              <a:rPr lang="en-US" dirty="0" smtClean="0"/>
              <a:t>Ask “what is not accessible?”</a:t>
            </a:r>
          </a:p>
          <a:p>
            <a:r>
              <a:rPr lang="en-US" dirty="0" smtClean="0"/>
              <a:t>Avoid Flash-based content</a:t>
            </a:r>
          </a:p>
          <a:p>
            <a:r>
              <a:rPr lang="en-US" dirty="0" smtClean="0"/>
              <a:t>Check for captions</a:t>
            </a:r>
          </a:p>
          <a:p>
            <a:r>
              <a:rPr lang="en-US" dirty="0" smtClean="0"/>
              <a:t>Remember: not all “digital” content is accessible content</a:t>
            </a:r>
          </a:p>
          <a:p>
            <a:r>
              <a:rPr lang="en-US" dirty="0" smtClean="0"/>
              <a:t>Remember: “equally effective” is a high standard</a:t>
            </a:r>
          </a:p>
          <a:p>
            <a:r>
              <a:rPr lang="en-US" dirty="0" smtClean="0"/>
              <a:t>Remember: high cost is low access</a:t>
            </a:r>
          </a:p>
          <a:p>
            <a:r>
              <a:rPr lang="en-US" dirty="0" smtClean="0"/>
              <a:t>Remember: publishers aren’t liable, we are</a:t>
            </a:r>
          </a:p>
          <a:p>
            <a:r>
              <a:rPr lang="en-US" dirty="0" smtClean="0"/>
              <a:t>Remember: you are not alone. Get help</a:t>
            </a:r>
            <a:endParaRPr lang="en-US" dirty="0"/>
          </a:p>
        </p:txBody>
      </p:sp>
    </p:spTree>
    <p:extLst>
      <p:ext uri="{BB962C8B-B14F-4D97-AF65-F5344CB8AC3E}">
        <p14:creationId xmlns:p14="http://schemas.microsoft.com/office/powerpoint/2010/main" val="212665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a:t>
            </a:r>
            <a:endParaRPr lang="en-US" dirty="0"/>
          </a:p>
        </p:txBody>
      </p:sp>
      <p:sp>
        <p:nvSpPr>
          <p:cNvPr id="3" name="Content Placeholder 2"/>
          <p:cNvSpPr>
            <a:spLocks noGrp="1"/>
          </p:cNvSpPr>
          <p:nvPr>
            <p:ph idx="1"/>
          </p:nvPr>
        </p:nvSpPr>
        <p:spPr/>
        <p:txBody>
          <a:bodyPr/>
          <a:lstStyle/>
          <a:p>
            <a:r>
              <a:rPr lang="en-US" dirty="0" smtClean="0"/>
              <a:t>We must be prepared to work together</a:t>
            </a:r>
          </a:p>
          <a:p>
            <a:r>
              <a:rPr lang="en-US" dirty="0" smtClean="0"/>
              <a:t>Success is moving forward</a:t>
            </a:r>
          </a:p>
          <a:p>
            <a:r>
              <a:rPr lang="en-US" dirty="0" smtClean="0"/>
              <a:t>Document our process</a:t>
            </a:r>
          </a:p>
          <a:p>
            <a:r>
              <a:rPr lang="en-US" dirty="0" smtClean="0"/>
              <a:t>Help disseminate knowledge and training</a:t>
            </a:r>
            <a:endParaRPr lang="en-US" dirty="0"/>
          </a:p>
        </p:txBody>
      </p:sp>
    </p:spTree>
    <p:extLst>
      <p:ext uri="{BB962C8B-B14F-4D97-AF65-F5344CB8AC3E}">
        <p14:creationId xmlns:p14="http://schemas.microsoft.com/office/powerpoint/2010/main" val="1159008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2530017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863726" y="274639"/>
            <a:ext cx="8499475" cy="846137"/>
          </a:xfrm>
        </p:spPr>
        <p:txBody>
          <a:bodyPr/>
          <a:lstStyle/>
          <a:p>
            <a:endParaRPr lang="en-US" smtClean="0"/>
          </a:p>
        </p:txBody>
      </p:sp>
      <p:sp>
        <p:nvSpPr>
          <p:cNvPr id="15363" name="Content Placeholder 2"/>
          <p:cNvSpPr>
            <a:spLocks noGrp="1"/>
          </p:cNvSpPr>
          <p:nvPr>
            <p:ph idx="1"/>
          </p:nvPr>
        </p:nvSpPr>
        <p:spPr>
          <a:xfrm>
            <a:off x="1863725" y="1600201"/>
            <a:ext cx="8229600" cy="4525963"/>
          </a:xfrm>
        </p:spPr>
        <p:txBody>
          <a:bodyPr/>
          <a:lstStyle/>
          <a:p>
            <a:endParaRPr lang="en-US" smtClean="0">
              <a:latin typeface="Arial" charset="0"/>
              <a:cs typeface="Arial" charset="0"/>
            </a:endParaRPr>
          </a:p>
        </p:txBody>
      </p:sp>
      <p:sp>
        <p:nvSpPr>
          <p:cNvPr id="4" name="Rectangle 3"/>
          <p:cNvSpPr/>
          <p:nvPr/>
        </p:nvSpPr>
        <p:spPr>
          <a:xfrm>
            <a:off x="1524000" y="0"/>
            <a:ext cx="9144000" cy="6858000"/>
          </a:xfrm>
          <a:prstGeom prst="rect">
            <a:avLst/>
          </a:prstGeom>
          <a:solidFill>
            <a:schemeClr val="bg1"/>
          </a:solidFill>
          <a:ln w="571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   </a:t>
            </a:r>
          </a:p>
        </p:txBody>
      </p:sp>
      <p:pic>
        <p:nvPicPr>
          <p:cNvPr id="15365" name="Picture 9" descr="Template-Design-2.Title.png"/>
          <p:cNvPicPr>
            <a:picLocks noChangeAspect="1"/>
          </p:cNvPicPr>
          <p:nvPr/>
        </p:nvPicPr>
        <p:blipFill>
          <a:blip r:embed="rId2" cstate="print"/>
          <a:srcRect l="1576" t="27368" r="1575" b="24911"/>
          <a:stretch>
            <a:fillRect/>
          </a:stretch>
        </p:blipFill>
        <p:spPr bwMode="auto">
          <a:xfrm>
            <a:off x="1555750" y="1876426"/>
            <a:ext cx="9080500" cy="3273425"/>
          </a:xfrm>
          <a:prstGeom prst="rect">
            <a:avLst/>
          </a:prstGeom>
          <a:noFill/>
          <a:ln w="9525">
            <a:noFill/>
            <a:miter lim="800000"/>
            <a:headEnd/>
            <a:tailEnd/>
          </a:ln>
        </p:spPr>
      </p:pic>
      <p:pic>
        <p:nvPicPr>
          <p:cNvPr id="15366" name="Picture 10" descr="wsu_horizontal_color.png"/>
          <p:cNvPicPr>
            <a:picLocks noChangeAspect="1"/>
          </p:cNvPicPr>
          <p:nvPr/>
        </p:nvPicPr>
        <p:blipFill>
          <a:blip r:embed="rId3" cstate="print"/>
          <a:srcRect/>
          <a:stretch>
            <a:fillRect/>
          </a:stretch>
        </p:blipFill>
        <p:spPr bwMode="auto">
          <a:xfrm>
            <a:off x="8915401" y="6356350"/>
            <a:ext cx="1554163" cy="349250"/>
          </a:xfrm>
          <a:prstGeom prst="rect">
            <a:avLst/>
          </a:prstGeom>
          <a:noFill/>
          <a:ln w="9525">
            <a:noFill/>
            <a:miter lim="800000"/>
            <a:headEnd/>
            <a:tailEnd/>
          </a:ln>
        </p:spPr>
      </p:pic>
      <p:sp>
        <p:nvSpPr>
          <p:cNvPr id="7" name="Slide Number Placeholder 6"/>
          <p:cNvSpPr txBox="1">
            <a:spLocks/>
          </p:cNvSpPr>
          <p:nvPr/>
        </p:nvSpPr>
        <p:spPr>
          <a:xfrm>
            <a:off x="1676400" y="6432550"/>
            <a:ext cx="838200" cy="501650"/>
          </a:xfrm>
          <a:prstGeom prst="rect">
            <a:avLst/>
          </a:prstGeom>
        </p:spPr>
        <p:txBody>
          <a:bodyPr/>
          <a:lstStyle/>
          <a:p>
            <a:pPr>
              <a:defRPr/>
            </a:pPr>
            <a:fld id="{95FBA917-D642-4A61-82CD-F64B4F61E137}" type="slidenum">
              <a:rPr lang="en-US" sz="1200">
                <a:solidFill>
                  <a:schemeClr val="bg1">
                    <a:lumMod val="50000"/>
                  </a:schemeClr>
                </a:solidFill>
              </a:rPr>
              <a:pPr>
                <a:defRPr/>
              </a:pPr>
              <a:t>38</a:t>
            </a:fld>
            <a:endParaRPr lang="en-US" sz="1200" dirty="0">
              <a:solidFill>
                <a:schemeClr val="bg1">
                  <a:lumMod val="50000"/>
                </a:schemeClr>
              </a:solidFill>
            </a:endParaRPr>
          </a:p>
        </p:txBody>
      </p:sp>
      <p:sp>
        <p:nvSpPr>
          <p:cNvPr id="8" name="Title 1"/>
          <p:cNvSpPr txBox="1">
            <a:spLocks/>
          </p:cNvSpPr>
          <p:nvPr/>
        </p:nvSpPr>
        <p:spPr>
          <a:xfrm>
            <a:off x="1981200" y="2644776"/>
            <a:ext cx="8229600" cy="1470025"/>
          </a:xfrm>
          <a:prstGeom prst="rect">
            <a:avLst/>
          </a:prstGeom>
        </p:spPr>
        <p:txBody>
          <a:bodyPr anchor="ctr" anchorCtr="1">
            <a:normAutofit/>
          </a:bodyPr>
          <a:lstStyle/>
          <a:p>
            <a:pPr algn="ctr">
              <a:defRPr/>
            </a:pPr>
            <a:r>
              <a:rPr lang="en-US" sz="4400" b="1" dirty="0" smtClean="0">
                <a:latin typeface="Georgia" pitchFamily="18" charset="0"/>
                <a:ea typeface="+mj-ea"/>
                <a:cs typeface="+mj-cs"/>
              </a:rPr>
              <a:t>Thank you</a:t>
            </a:r>
            <a:endParaRPr lang="en-US" sz="4400" b="1" dirty="0">
              <a:latin typeface="Georgia" pitchFamily="18" charset="0"/>
              <a:ea typeface="+mj-ea"/>
              <a:cs typeface="+mj-cs"/>
            </a:endParaRPr>
          </a:p>
        </p:txBody>
      </p:sp>
    </p:spTree>
    <p:extLst>
      <p:ext uri="{BB962C8B-B14F-4D97-AF65-F5344CB8AC3E}">
        <p14:creationId xmlns:p14="http://schemas.microsoft.com/office/powerpoint/2010/main" val="428797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849086" y="321936"/>
            <a:ext cx="8499475" cy="846137"/>
          </a:xfrm>
        </p:spPr>
        <p:txBody>
          <a:bodyPr/>
          <a:lstStyle/>
          <a:p>
            <a:r>
              <a:rPr lang="en-US" dirty="0" smtClean="0"/>
              <a:t>Who is the Office of Civil Rights?</a:t>
            </a:r>
          </a:p>
        </p:txBody>
      </p:sp>
      <p:sp>
        <p:nvSpPr>
          <p:cNvPr id="14339" name="Content Placeholder 2"/>
          <p:cNvSpPr>
            <a:spLocks noGrp="1"/>
          </p:cNvSpPr>
          <p:nvPr>
            <p:ph idx="1"/>
          </p:nvPr>
        </p:nvSpPr>
        <p:spPr>
          <a:xfrm>
            <a:off x="849086" y="1600201"/>
            <a:ext cx="10531928" cy="4525963"/>
          </a:xfrm>
        </p:spPr>
        <p:txBody>
          <a:bodyPr/>
          <a:lstStyle/>
          <a:p>
            <a:r>
              <a:rPr lang="en-US" dirty="0" smtClean="0">
                <a:latin typeface="Arial" charset="0"/>
                <a:cs typeface="Arial" charset="0"/>
              </a:rPr>
              <a:t>Housed within the Department of Education</a:t>
            </a:r>
          </a:p>
          <a:p>
            <a:r>
              <a:rPr lang="en-US" dirty="0" smtClean="0">
                <a:latin typeface="Arial" charset="0"/>
                <a:cs typeface="Arial" charset="0"/>
              </a:rPr>
              <a:t>Enforces federal civil rights laws</a:t>
            </a:r>
          </a:p>
          <a:p>
            <a:r>
              <a:rPr lang="en-US" dirty="0" smtClean="0">
                <a:latin typeface="Arial" charset="0"/>
                <a:cs typeface="Arial" charset="0"/>
              </a:rPr>
              <a:t>Has some ADA Title II responsibilities</a:t>
            </a:r>
          </a:p>
          <a:p>
            <a:endParaRPr lang="en-US" dirty="0" smtClean="0">
              <a:latin typeface="Arial" charset="0"/>
              <a:cs typeface="Arial" charset="0"/>
            </a:endParaRPr>
          </a:p>
        </p:txBody>
      </p:sp>
    </p:spTree>
    <p:extLst>
      <p:ext uri="{BB962C8B-B14F-4D97-AF65-F5344CB8AC3E}">
        <p14:creationId xmlns:p14="http://schemas.microsoft.com/office/powerpoint/2010/main" val="1998970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433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433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4339">
                                            <p:txEl>
                                              <p:pRg st="1" end="1"/>
                                            </p:txEl>
                                          </p:spTgt>
                                        </p:tgtEl>
                                        <p:attrNameLst>
                                          <p:attrName>style.visibility</p:attrName>
                                        </p:attrNameLst>
                                      </p:cBhvr>
                                      <p:to>
                                        <p:strVal val="visible"/>
                                      </p:to>
                                    </p:set>
                                    <p:animEffect transition="in" filter="fade">
                                      <p:cBhvr>
                                        <p:cTn id="15" dur="1000"/>
                                        <p:tgtEl>
                                          <p:spTgt spid="14339">
                                            <p:txEl>
                                              <p:pRg st="1" end="1"/>
                                            </p:txEl>
                                          </p:spTgt>
                                        </p:tgtEl>
                                      </p:cBhvr>
                                    </p:animEffect>
                                    <p:anim calcmode="lin" valueType="num">
                                      <p:cBhvr>
                                        <p:cTn id="16"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4339">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433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4339">
                                            <p:txEl>
                                              <p:pRg st="2" end="2"/>
                                            </p:txEl>
                                          </p:spTgt>
                                        </p:tgtEl>
                                        <p:attrNameLst>
                                          <p:attrName>style.visibility</p:attrName>
                                        </p:attrNameLst>
                                      </p:cBhvr>
                                      <p:to>
                                        <p:strVal val="visible"/>
                                      </p:to>
                                    </p:set>
                                    <p:animEffect transition="in" filter="fade">
                                      <p:cBhvr>
                                        <p:cTn id="23" dur="1000"/>
                                        <p:tgtEl>
                                          <p:spTgt spid="14339">
                                            <p:txEl>
                                              <p:pRg st="2" end="2"/>
                                            </p:txEl>
                                          </p:spTgt>
                                        </p:tgtEl>
                                      </p:cBhvr>
                                    </p:animEffect>
                                    <p:anim calcmode="lin" valueType="num">
                                      <p:cBhvr>
                                        <p:cTn id="24"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14339">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4339">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OCR and Technology</a:t>
            </a:r>
            <a:endParaRPr lang="en-US" dirty="0"/>
          </a:p>
        </p:txBody>
      </p:sp>
      <p:sp>
        <p:nvSpPr>
          <p:cNvPr id="3" name="Content Placeholder 2"/>
          <p:cNvSpPr>
            <a:spLocks noGrp="1"/>
          </p:cNvSpPr>
          <p:nvPr>
            <p:ph idx="1"/>
          </p:nvPr>
        </p:nvSpPr>
        <p:spPr/>
        <p:txBody>
          <a:bodyPr/>
          <a:lstStyle/>
          <a:p>
            <a:r>
              <a:rPr lang="en-US" dirty="0" smtClean="0"/>
              <a:t>Has a particular concern about technology used in the educational setting:</a:t>
            </a:r>
          </a:p>
          <a:p>
            <a:pPr marL="0" indent="0" algn="ctr">
              <a:buNone/>
            </a:pPr>
            <a:r>
              <a:rPr lang="en-US" b="1" dirty="0"/>
              <a:t>“It is unacceptable for universities to use emerging technology without insisting that this technology be accessible to all students</a:t>
            </a:r>
            <a:r>
              <a:rPr lang="en-US" b="1" dirty="0" smtClean="0"/>
              <a:t>.”</a:t>
            </a:r>
          </a:p>
          <a:p>
            <a:pPr marL="0" indent="0" algn="ctr">
              <a:buNone/>
            </a:pPr>
            <a:r>
              <a:rPr lang="en-US" b="1" dirty="0" smtClean="0"/>
              <a:t>“</a:t>
            </a:r>
            <a:r>
              <a:rPr lang="en-US" b="1" dirty="0"/>
              <a:t>Technology is the hallmark of the future, and technological competency is essential </a:t>
            </a:r>
            <a:r>
              <a:rPr lang="en-US" b="1" dirty="0" smtClean="0"/>
              <a:t>to preparing all students for future success. Emerging technologies are an educational resource that enhances learning for everyone, and perhaps especially for students with disabilities.”</a:t>
            </a:r>
          </a:p>
          <a:p>
            <a:pPr marL="0" indent="0" algn="ctr">
              <a:buNone/>
            </a:pPr>
            <a:endParaRPr lang="en-US" b="1" dirty="0" smtClean="0"/>
          </a:p>
          <a:p>
            <a:pPr marL="0" indent="0" algn="ctr">
              <a:buNone/>
            </a:pPr>
            <a:endParaRPr lang="en-US" dirty="0"/>
          </a:p>
        </p:txBody>
      </p:sp>
    </p:spTree>
    <p:extLst>
      <p:ext uri="{BB962C8B-B14F-4D97-AF65-F5344CB8AC3E}">
        <p14:creationId xmlns:p14="http://schemas.microsoft.com/office/powerpoint/2010/main" val="94293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22" name="Rectangle 2"/>
          <p:cNvSpPr>
            <a:spLocks noGrp="1" noChangeArrowheads="1"/>
          </p:cNvSpPr>
          <p:nvPr>
            <p:ph type="title"/>
          </p:nvPr>
        </p:nvSpPr>
        <p:spPr/>
        <p:txBody>
          <a:bodyPr/>
          <a:lstStyle/>
          <a:p>
            <a:r>
              <a:rPr lang="en-US" dirty="0" smtClean="0"/>
              <a:t>Examples of Technology Complaints</a:t>
            </a:r>
            <a:endParaRPr lang="en-US" dirty="0"/>
          </a:p>
        </p:txBody>
      </p:sp>
      <p:sp>
        <p:nvSpPr>
          <p:cNvPr id="696323" name="Rectangle 3"/>
          <p:cNvSpPr>
            <a:spLocks noGrp="1" noChangeArrowheads="1"/>
          </p:cNvSpPr>
          <p:nvPr>
            <p:ph idx="1"/>
          </p:nvPr>
        </p:nvSpPr>
        <p:spPr>
          <a:xfrm>
            <a:off x="587829" y="1600201"/>
            <a:ext cx="10678885" cy="4761963"/>
          </a:xfrm>
        </p:spPr>
        <p:txBody>
          <a:bodyPr>
            <a:normAutofit fontScale="92500" lnSpcReduction="10000"/>
          </a:bodyPr>
          <a:lstStyle/>
          <a:p>
            <a:pPr>
              <a:lnSpc>
                <a:spcPct val="90000"/>
              </a:lnSpc>
            </a:pPr>
            <a:r>
              <a:rPr lang="en-US" dirty="0"/>
              <a:t>SC State Technical </a:t>
            </a:r>
            <a:r>
              <a:rPr lang="en-US" dirty="0" smtClean="0"/>
              <a:t>College System (2013)</a:t>
            </a:r>
            <a:endParaRPr lang="en-US" dirty="0"/>
          </a:p>
          <a:p>
            <a:pPr lvl="1">
              <a:lnSpc>
                <a:spcPct val="90000"/>
              </a:lnSpc>
            </a:pPr>
            <a:r>
              <a:rPr lang="en-US" dirty="0"/>
              <a:t>Website</a:t>
            </a:r>
          </a:p>
          <a:p>
            <a:pPr>
              <a:lnSpc>
                <a:spcPct val="90000"/>
              </a:lnSpc>
            </a:pPr>
            <a:r>
              <a:rPr lang="en-US" dirty="0"/>
              <a:t>Louisiana </a:t>
            </a:r>
            <a:r>
              <a:rPr lang="en-US" dirty="0" smtClean="0"/>
              <a:t>Technical University (2013)</a:t>
            </a:r>
            <a:endParaRPr lang="en-US" dirty="0"/>
          </a:p>
          <a:p>
            <a:pPr lvl="1">
              <a:lnSpc>
                <a:spcPct val="90000"/>
              </a:lnSpc>
            </a:pPr>
            <a:r>
              <a:rPr lang="en-US" dirty="0" err="1"/>
              <a:t>MyOMLab</a:t>
            </a:r>
            <a:endParaRPr lang="en-US" dirty="0"/>
          </a:p>
          <a:p>
            <a:pPr>
              <a:lnSpc>
                <a:spcPct val="90000"/>
              </a:lnSpc>
            </a:pPr>
            <a:r>
              <a:rPr lang="en-US" dirty="0" smtClean="0"/>
              <a:t>University of Montana, Missoula (2014)</a:t>
            </a:r>
            <a:endParaRPr lang="en-US" dirty="0"/>
          </a:p>
          <a:p>
            <a:pPr lvl="1">
              <a:lnSpc>
                <a:spcPct val="90000"/>
              </a:lnSpc>
            </a:pPr>
            <a:r>
              <a:rPr lang="en-US" dirty="0"/>
              <a:t>LMS and course materials</a:t>
            </a:r>
          </a:p>
          <a:p>
            <a:pPr>
              <a:lnSpc>
                <a:spcPct val="90000"/>
              </a:lnSpc>
            </a:pPr>
            <a:r>
              <a:rPr lang="en-US" dirty="0" smtClean="0"/>
              <a:t>Youngstown State University (2014)</a:t>
            </a:r>
            <a:endParaRPr lang="en-US" dirty="0"/>
          </a:p>
          <a:p>
            <a:pPr lvl="1">
              <a:lnSpc>
                <a:spcPct val="90000"/>
              </a:lnSpc>
            </a:pPr>
            <a:r>
              <a:rPr lang="en-US" dirty="0"/>
              <a:t>Website</a:t>
            </a:r>
          </a:p>
          <a:p>
            <a:pPr>
              <a:lnSpc>
                <a:spcPct val="90000"/>
              </a:lnSpc>
            </a:pPr>
            <a:r>
              <a:rPr lang="en-US" dirty="0"/>
              <a:t>University of </a:t>
            </a:r>
            <a:r>
              <a:rPr lang="en-US" dirty="0" smtClean="0"/>
              <a:t>Cincinnati (2014)</a:t>
            </a:r>
            <a:endParaRPr lang="en-US" dirty="0"/>
          </a:p>
          <a:p>
            <a:pPr lvl="1">
              <a:lnSpc>
                <a:spcPct val="90000"/>
              </a:lnSpc>
              <a:buSzPct val="85000"/>
            </a:pPr>
            <a:r>
              <a:rPr lang="en-US" dirty="0"/>
              <a:t>Website, </a:t>
            </a:r>
            <a:r>
              <a:rPr lang="en-US" dirty="0" smtClean="0"/>
              <a:t>online classes, </a:t>
            </a:r>
            <a:r>
              <a:rPr lang="en-US" dirty="0"/>
              <a:t>videos, video player</a:t>
            </a:r>
          </a:p>
          <a:p>
            <a:pPr>
              <a:lnSpc>
                <a:spcPct val="90000"/>
              </a:lnSpc>
            </a:pPr>
            <a:r>
              <a:rPr lang="en-US" dirty="0" smtClean="0"/>
              <a:t>Marcie </a:t>
            </a:r>
            <a:r>
              <a:rPr lang="en-US" dirty="0" err="1" smtClean="0"/>
              <a:t>Lipsitt</a:t>
            </a:r>
            <a:r>
              <a:rPr lang="en-US" dirty="0" smtClean="0"/>
              <a:t>, 500 complaints and counting (ongoing)</a:t>
            </a:r>
            <a:endParaRPr lang="en-US" dirty="0"/>
          </a:p>
        </p:txBody>
      </p:sp>
    </p:spTree>
    <p:extLst>
      <p:ext uri="{BB962C8B-B14F-4D97-AF65-F5344CB8AC3E}">
        <p14:creationId xmlns:p14="http://schemas.microsoft.com/office/powerpoint/2010/main" val="615429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96323">
                                            <p:txEl>
                                              <p:pRg st="0" end="0"/>
                                            </p:txEl>
                                          </p:spTgt>
                                        </p:tgtEl>
                                        <p:attrNameLst>
                                          <p:attrName>style.visibility</p:attrName>
                                        </p:attrNameLst>
                                      </p:cBhvr>
                                      <p:to>
                                        <p:strVal val="visible"/>
                                      </p:to>
                                    </p:set>
                                    <p:animEffect transition="in" filter="fade">
                                      <p:cBhvr>
                                        <p:cTn id="7" dur="1000"/>
                                        <p:tgtEl>
                                          <p:spTgt spid="696323">
                                            <p:txEl>
                                              <p:pRg st="0" end="0"/>
                                            </p:txEl>
                                          </p:spTgt>
                                        </p:tgtEl>
                                      </p:cBhvr>
                                    </p:animEffect>
                                    <p:anim calcmode="lin" valueType="num">
                                      <p:cBhvr>
                                        <p:cTn id="8" dur="1000" fill="hold"/>
                                        <p:tgtEl>
                                          <p:spTgt spid="69632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9632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9632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696323">
                                            <p:txEl>
                                              <p:pRg st="1" end="1"/>
                                            </p:txEl>
                                          </p:spTgt>
                                        </p:tgtEl>
                                        <p:attrNameLst>
                                          <p:attrName>style.visibility</p:attrName>
                                        </p:attrNameLst>
                                      </p:cBhvr>
                                      <p:to>
                                        <p:strVal val="visible"/>
                                      </p:to>
                                    </p:set>
                                    <p:animEffect transition="in" filter="fade">
                                      <p:cBhvr>
                                        <p:cTn id="13" dur="1000"/>
                                        <p:tgtEl>
                                          <p:spTgt spid="696323">
                                            <p:txEl>
                                              <p:pRg st="1" end="1"/>
                                            </p:txEl>
                                          </p:spTgt>
                                        </p:tgtEl>
                                      </p:cBhvr>
                                    </p:animEffect>
                                    <p:anim calcmode="lin" valueType="num">
                                      <p:cBhvr>
                                        <p:cTn id="14" dur="1000" fill="hold"/>
                                        <p:tgtEl>
                                          <p:spTgt spid="69632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69632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69632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696323">
                                            <p:txEl>
                                              <p:pRg st="2" end="2"/>
                                            </p:txEl>
                                          </p:spTgt>
                                        </p:tgtEl>
                                        <p:attrNameLst>
                                          <p:attrName>style.visibility</p:attrName>
                                        </p:attrNameLst>
                                      </p:cBhvr>
                                      <p:to>
                                        <p:strVal val="visible"/>
                                      </p:to>
                                    </p:set>
                                    <p:animEffect transition="in" filter="fade">
                                      <p:cBhvr>
                                        <p:cTn id="21" dur="1000"/>
                                        <p:tgtEl>
                                          <p:spTgt spid="696323">
                                            <p:txEl>
                                              <p:pRg st="2" end="2"/>
                                            </p:txEl>
                                          </p:spTgt>
                                        </p:tgtEl>
                                      </p:cBhvr>
                                    </p:animEffect>
                                    <p:anim calcmode="lin" valueType="num">
                                      <p:cBhvr>
                                        <p:cTn id="22" dur="1000" fill="hold"/>
                                        <p:tgtEl>
                                          <p:spTgt spid="69632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69632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9632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696323">
                                            <p:txEl>
                                              <p:pRg st="3" end="3"/>
                                            </p:txEl>
                                          </p:spTgt>
                                        </p:tgtEl>
                                        <p:attrNameLst>
                                          <p:attrName>style.visibility</p:attrName>
                                        </p:attrNameLst>
                                      </p:cBhvr>
                                      <p:to>
                                        <p:strVal val="visible"/>
                                      </p:to>
                                    </p:set>
                                    <p:animEffect transition="in" filter="fade">
                                      <p:cBhvr>
                                        <p:cTn id="27" dur="1000"/>
                                        <p:tgtEl>
                                          <p:spTgt spid="696323">
                                            <p:txEl>
                                              <p:pRg st="3" end="3"/>
                                            </p:txEl>
                                          </p:spTgt>
                                        </p:tgtEl>
                                      </p:cBhvr>
                                    </p:animEffect>
                                    <p:anim calcmode="lin" valueType="num">
                                      <p:cBhvr>
                                        <p:cTn id="28" dur="1000" fill="hold"/>
                                        <p:tgtEl>
                                          <p:spTgt spid="69632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69632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69632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696323">
                                            <p:txEl>
                                              <p:pRg st="4" end="4"/>
                                            </p:txEl>
                                          </p:spTgt>
                                        </p:tgtEl>
                                        <p:attrNameLst>
                                          <p:attrName>style.visibility</p:attrName>
                                        </p:attrNameLst>
                                      </p:cBhvr>
                                      <p:to>
                                        <p:strVal val="visible"/>
                                      </p:to>
                                    </p:set>
                                    <p:animEffect transition="in" filter="fade">
                                      <p:cBhvr>
                                        <p:cTn id="35" dur="1000"/>
                                        <p:tgtEl>
                                          <p:spTgt spid="696323">
                                            <p:txEl>
                                              <p:pRg st="4" end="4"/>
                                            </p:txEl>
                                          </p:spTgt>
                                        </p:tgtEl>
                                      </p:cBhvr>
                                    </p:animEffect>
                                    <p:anim calcmode="lin" valueType="num">
                                      <p:cBhvr>
                                        <p:cTn id="36" dur="1000" fill="hold"/>
                                        <p:tgtEl>
                                          <p:spTgt spid="696323">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696323">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696323">
                                            <p:txEl>
                                              <p:pRg st="4" end="4"/>
                                            </p:txEl>
                                          </p:spTgt>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696323">
                                            <p:txEl>
                                              <p:pRg st="5" end="5"/>
                                            </p:txEl>
                                          </p:spTgt>
                                        </p:tgtEl>
                                        <p:attrNameLst>
                                          <p:attrName>style.visibility</p:attrName>
                                        </p:attrNameLst>
                                      </p:cBhvr>
                                      <p:to>
                                        <p:strVal val="visible"/>
                                      </p:to>
                                    </p:set>
                                    <p:animEffect transition="in" filter="fade">
                                      <p:cBhvr>
                                        <p:cTn id="41" dur="1000"/>
                                        <p:tgtEl>
                                          <p:spTgt spid="696323">
                                            <p:txEl>
                                              <p:pRg st="5" end="5"/>
                                            </p:txEl>
                                          </p:spTgt>
                                        </p:tgtEl>
                                      </p:cBhvr>
                                    </p:animEffect>
                                    <p:anim calcmode="lin" valueType="num">
                                      <p:cBhvr>
                                        <p:cTn id="42" dur="1000" fill="hold"/>
                                        <p:tgtEl>
                                          <p:spTgt spid="696323">
                                            <p:txEl>
                                              <p:pRg st="5" end="5"/>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696323">
                                            <p:txEl>
                                              <p:pRg st="5" end="5"/>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69632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7" presetClass="entr" presetSubtype="0" fill="hold" grpId="0" nodeType="clickEffect">
                                  <p:stCondLst>
                                    <p:cond delay="0"/>
                                  </p:stCondLst>
                                  <p:childTnLst>
                                    <p:set>
                                      <p:cBhvr>
                                        <p:cTn id="48" dur="1" fill="hold">
                                          <p:stCondLst>
                                            <p:cond delay="0"/>
                                          </p:stCondLst>
                                        </p:cTn>
                                        <p:tgtEl>
                                          <p:spTgt spid="696323">
                                            <p:txEl>
                                              <p:pRg st="6" end="6"/>
                                            </p:txEl>
                                          </p:spTgt>
                                        </p:tgtEl>
                                        <p:attrNameLst>
                                          <p:attrName>style.visibility</p:attrName>
                                        </p:attrNameLst>
                                      </p:cBhvr>
                                      <p:to>
                                        <p:strVal val="visible"/>
                                      </p:to>
                                    </p:set>
                                    <p:animEffect transition="in" filter="fade">
                                      <p:cBhvr>
                                        <p:cTn id="49" dur="1000"/>
                                        <p:tgtEl>
                                          <p:spTgt spid="696323">
                                            <p:txEl>
                                              <p:pRg st="6" end="6"/>
                                            </p:txEl>
                                          </p:spTgt>
                                        </p:tgtEl>
                                      </p:cBhvr>
                                    </p:animEffect>
                                    <p:anim calcmode="lin" valueType="num">
                                      <p:cBhvr>
                                        <p:cTn id="50" dur="1000" fill="hold"/>
                                        <p:tgtEl>
                                          <p:spTgt spid="696323">
                                            <p:txEl>
                                              <p:pRg st="6" end="6"/>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696323">
                                            <p:txEl>
                                              <p:pRg st="6" end="6"/>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696323">
                                            <p:txEl>
                                              <p:pRg st="6" end="6"/>
                                            </p:txEl>
                                          </p:spTgt>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696323">
                                            <p:txEl>
                                              <p:pRg st="7" end="7"/>
                                            </p:txEl>
                                          </p:spTgt>
                                        </p:tgtEl>
                                        <p:attrNameLst>
                                          <p:attrName>style.visibility</p:attrName>
                                        </p:attrNameLst>
                                      </p:cBhvr>
                                      <p:to>
                                        <p:strVal val="visible"/>
                                      </p:to>
                                    </p:set>
                                    <p:animEffect transition="in" filter="fade">
                                      <p:cBhvr>
                                        <p:cTn id="55" dur="1000"/>
                                        <p:tgtEl>
                                          <p:spTgt spid="696323">
                                            <p:txEl>
                                              <p:pRg st="7" end="7"/>
                                            </p:txEl>
                                          </p:spTgt>
                                        </p:tgtEl>
                                      </p:cBhvr>
                                    </p:animEffect>
                                    <p:anim calcmode="lin" valueType="num">
                                      <p:cBhvr>
                                        <p:cTn id="56" dur="1000" fill="hold"/>
                                        <p:tgtEl>
                                          <p:spTgt spid="696323">
                                            <p:txEl>
                                              <p:pRg st="7" end="7"/>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696323">
                                            <p:txEl>
                                              <p:pRg st="7" end="7"/>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69632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696323">
                                            <p:txEl>
                                              <p:pRg st="8" end="8"/>
                                            </p:txEl>
                                          </p:spTgt>
                                        </p:tgtEl>
                                        <p:attrNameLst>
                                          <p:attrName>style.visibility</p:attrName>
                                        </p:attrNameLst>
                                      </p:cBhvr>
                                      <p:to>
                                        <p:strVal val="visible"/>
                                      </p:to>
                                    </p:set>
                                    <p:animEffect transition="in" filter="fade">
                                      <p:cBhvr>
                                        <p:cTn id="63" dur="1000"/>
                                        <p:tgtEl>
                                          <p:spTgt spid="696323">
                                            <p:txEl>
                                              <p:pRg st="8" end="8"/>
                                            </p:txEl>
                                          </p:spTgt>
                                        </p:tgtEl>
                                      </p:cBhvr>
                                    </p:animEffect>
                                    <p:anim calcmode="lin" valueType="num">
                                      <p:cBhvr>
                                        <p:cTn id="64" dur="1000" fill="hold"/>
                                        <p:tgtEl>
                                          <p:spTgt spid="696323">
                                            <p:txEl>
                                              <p:pRg st="8" end="8"/>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696323">
                                            <p:txEl>
                                              <p:pRg st="8" end="8"/>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696323">
                                            <p:txEl>
                                              <p:pRg st="8" end="8"/>
                                            </p:txEl>
                                          </p:spTgt>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696323">
                                            <p:txEl>
                                              <p:pRg st="9" end="9"/>
                                            </p:txEl>
                                          </p:spTgt>
                                        </p:tgtEl>
                                        <p:attrNameLst>
                                          <p:attrName>style.visibility</p:attrName>
                                        </p:attrNameLst>
                                      </p:cBhvr>
                                      <p:to>
                                        <p:strVal val="visible"/>
                                      </p:to>
                                    </p:set>
                                    <p:animEffect transition="in" filter="fade">
                                      <p:cBhvr>
                                        <p:cTn id="69" dur="1000"/>
                                        <p:tgtEl>
                                          <p:spTgt spid="696323">
                                            <p:txEl>
                                              <p:pRg st="9" end="9"/>
                                            </p:txEl>
                                          </p:spTgt>
                                        </p:tgtEl>
                                      </p:cBhvr>
                                    </p:animEffect>
                                    <p:anim calcmode="lin" valueType="num">
                                      <p:cBhvr>
                                        <p:cTn id="70" dur="1000" fill="hold"/>
                                        <p:tgtEl>
                                          <p:spTgt spid="696323">
                                            <p:txEl>
                                              <p:pRg st="9" end="9"/>
                                            </p:txEl>
                                          </p:spTgt>
                                        </p:tgtEl>
                                        <p:attrNameLst>
                                          <p:attrName>ppt_x</p:attrName>
                                        </p:attrNameLst>
                                      </p:cBhvr>
                                      <p:tavLst>
                                        <p:tav tm="0">
                                          <p:val>
                                            <p:strVal val="#ppt_x"/>
                                          </p:val>
                                        </p:tav>
                                        <p:tav tm="100000">
                                          <p:val>
                                            <p:strVal val="#ppt_x"/>
                                          </p:val>
                                        </p:tav>
                                      </p:tavLst>
                                    </p:anim>
                                    <p:anim calcmode="lin" valueType="num">
                                      <p:cBhvr>
                                        <p:cTn id="71" dur="900" decel="100000" fill="hold"/>
                                        <p:tgtEl>
                                          <p:spTgt spid="696323">
                                            <p:txEl>
                                              <p:pRg st="9" end="9"/>
                                            </p:txEl>
                                          </p:spTgt>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696323">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7" presetClass="entr" presetSubtype="0" fill="hold" grpId="0" nodeType="clickEffect">
                                  <p:stCondLst>
                                    <p:cond delay="0"/>
                                  </p:stCondLst>
                                  <p:childTnLst>
                                    <p:set>
                                      <p:cBhvr>
                                        <p:cTn id="76" dur="1" fill="hold">
                                          <p:stCondLst>
                                            <p:cond delay="0"/>
                                          </p:stCondLst>
                                        </p:cTn>
                                        <p:tgtEl>
                                          <p:spTgt spid="696323">
                                            <p:txEl>
                                              <p:pRg st="10" end="10"/>
                                            </p:txEl>
                                          </p:spTgt>
                                        </p:tgtEl>
                                        <p:attrNameLst>
                                          <p:attrName>style.visibility</p:attrName>
                                        </p:attrNameLst>
                                      </p:cBhvr>
                                      <p:to>
                                        <p:strVal val="visible"/>
                                      </p:to>
                                    </p:set>
                                    <p:animEffect transition="in" filter="fade">
                                      <p:cBhvr>
                                        <p:cTn id="77" dur="1000"/>
                                        <p:tgtEl>
                                          <p:spTgt spid="696323">
                                            <p:txEl>
                                              <p:pRg st="10" end="10"/>
                                            </p:txEl>
                                          </p:spTgt>
                                        </p:tgtEl>
                                      </p:cBhvr>
                                    </p:animEffect>
                                    <p:anim calcmode="lin" valueType="num">
                                      <p:cBhvr>
                                        <p:cTn id="78" dur="1000" fill="hold"/>
                                        <p:tgtEl>
                                          <p:spTgt spid="696323">
                                            <p:txEl>
                                              <p:pRg st="10" end="10"/>
                                            </p:txEl>
                                          </p:spTgt>
                                        </p:tgtEl>
                                        <p:attrNameLst>
                                          <p:attrName>ppt_x</p:attrName>
                                        </p:attrNameLst>
                                      </p:cBhvr>
                                      <p:tavLst>
                                        <p:tav tm="0">
                                          <p:val>
                                            <p:strVal val="#ppt_x"/>
                                          </p:val>
                                        </p:tav>
                                        <p:tav tm="100000">
                                          <p:val>
                                            <p:strVal val="#ppt_x"/>
                                          </p:val>
                                        </p:tav>
                                      </p:tavLst>
                                    </p:anim>
                                    <p:anim calcmode="lin" valueType="num">
                                      <p:cBhvr>
                                        <p:cTn id="79" dur="900" decel="100000" fill="hold"/>
                                        <p:tgtEl>
                                          <p:spTgt spid="696323">
                                            <p:txEl>
                                              <p:pRg st="10" end="10"/>
                                            </p:txEl>
                                          </p:spTgt>
                                        </p:tgtEl>
                                        <p:attrNameLst>
                                          <p:attrName>ppt_y</p:attrName>
                                        </p:attrNameLst>
                                      </p:cBhvr>
                                      <p:tavLst>
                                        <p:tav tm="0">
                                          <p:val>
                                            <p:strVal val="#ppt_y+1"/>
                                          </p:val>
                                        </p:tav>
                                        <p:tav tm="100000">
                                          <p:val>
                                            <p:strVal val="#ppt_y-.03"/>
                                          </p:val>
                                        </p:tav>
                                      </p:tavLst>
                                    </p:anim>
                                    <p:anim calcmode="lin" valueType="num">
                                      <p:cBhvr>
                                        <p:cTn id="80" dur="100" accel="100000" fill="hold">
                                          <p:stCondLst>
                                            <p:cond delay="900"/>
                                          </p:stCondLst>
                                        </p:cTn>
                                        <p:tgtEl>
                                          <p:spTgt spid="696323">
                                            <p:txEl>
                                              <p:pRg st="10" end="1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2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Recurring themes</a:t>
            </a:r>
          </a:p>
        </p:txBody>
      </p:sp>
      <p:sp>
        <p:nvSpPr>
          <p:cNvPr id="3" name="Content Placeholder 2"/>
          <p:cNvSpPr>
            <a:spLocks noGrp="1"/>
          </p:cNvSpPr>
          <p:nvPr>
            <p:ph idx="1"/>
          </p:nvPr>
        </p:nvSpPr>
        <p:spPr/>
        <p:txBody>
          <a:bodyPr/>
          <a:lstStyle/>
          <a:p>
            <a:r>
              <a:rPr lang="en-US" dirty="0" smtClean="0"/>
              <a:t>Websites must be accessible</a:t>
            </a:r>
          </a:p>
          <a:p>
            <a:r>
              <a:rPr lang="en-US" dirty="0" smtClean="0"/>
              <a:t>Online content must be accessible</a:t>
            </a:r>
          </a:p>
          <a:p>
            <a:r>
              <a:rPr lang="en-US" dirty="0" smtClean="0"/>
              <a:t>Online documents must be accessible</a:t>
            </a:r>
          </a:p>
          <a:p>
            <a:r>
              <a:rPr lang="en-US" dirty="0" smtClean="0"/>
              <a:t>Online videos must be captioned</a:t>
            </a:r>
          </a:p>
          <a:p>
            <a:r>
              <a:rPr lang="en-US" dirty="0" smtClean="0"/>
              <a:t>Assistive technology must be widely available</a:t>
            </a:r>
          </a:p>
          <a:p>
            <a:r>
              <a:rPr lang="en-US" dirty="0" smtClean="0"/>
              <a:t>This is everyone’s responsibility, not for a “select few”</a:t>
            </a:r>
          </a:p>
          <a:p>
            <a:r>
              <a:rPr lang="en-US" dirty="0" smtClean="0"/>
              <a:t>There must be some kind of campus coordinator</a:t>
            </a:r>
            <a:endParaRPr lang="en-US" dirty="0"/>
          </a:p>
        </p:txBody>
      </p:sp>
      <p:sp>
        <p:nvSpPr>
          <p:cNvPr id="6" name="Date Placeholder 5"/>
          <p:cNvSpPr>
            <a:spLocks noGrp="1"/>
          </p:cNvSpPr>
          <p:nvPr>
            <p:ph type="dt" sz="half" idx="10"/>
          </p:nvPr>
        </p:nvSpPr>
        <p:spPr/>
        <p:txBody>
          <a:bodyPr/>
          <a:lstStyle/>
          <a:p>
            <a:pPr>
              <a:defRPr/>
            </a:pPr>
            <a:fld id="{478C3DB0-2E63-4CBC-84FB-BCE3A0CADF4A}" type="datetime1">
              <a:rPr lang="en-US" smtClean="0">
                <a:solidFill>
                  <a:prstClr val="black"/>
                </a:solidFill>
              </a:rPr>
              <a:pPr>
                <a:defRPr/>
              </a:pPr>
              <a:t>8/4/17</a:t>
            </a:fld>
            <a:endParaRPr lang="en-US">
              <a:solidFill>
                <a:prstClr val="black"/>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www.htctu.net</a:t>
            </a:r>
          </a:p>
        </p:txBody>
      </p:sp>
      <p:sp>
        <p:nvSpPr>
          <p:cNvPr id="5" name="Slide Number Placeholder 4"/>
          <p:cNvSpPr>
            <a:spLocks noGrp="1"/>
          </p:cNvSpPr>
          <p:nvPr>
            <p:ph type="sldNum" sz="quarter" idx="4294967295"/>
          </p:nvPr>
        </p:nvSpPr>
        <p:spPr>
          <a:xfrm>
            <a:off x="8077200" y="6356351"/>
            <a:ext cx="2133600" cy="365125"/>
          </a:xfrm>
          <a:prstGeom prst="rect">
            <a:avLst/>
          </a:prstGeom>
        </p:spPr>
        <p:txBody>
          <a:bodyPr/>
          <a:lstStyle/>
          <a:p>
            <a:pPr>
              <a:defRPr/>
            </a:pPr>
            <a:fld id="{A20832ED-0A86-491B-96BD-7B4ECD21F7BE}" type="slidenum">
              <a:rPr lang="en-US">
                <a:solidFill>
                  <a:prstClr val="black"/>
                </a:solidFill>
              </a:rPr>
              <a:pPr>
                <a:defRPr/>
              </a:pPr>
              <a:t>7</a:t>
            </a:fld>
            <a:endParaRPr lang="en-US">
              <a:solidFill>
                <a:prstClr val="black"/>
              </a:solidFill>
            </a:endParaRPr>
          </a:p>
        </p:txBody>
      </p:sp>
    </p:spTree>
    <p:extLst>
      <p:ext uri="{BB962C8B-B14F-4D97-AF65-F5344CB8AC3E}">
        <p14:creationId xmlns:p14="http://schemas.microsoft.com/office/powerpoint/2010/main" val="26391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Arial" charset="0"/>
                <a:cs typeface="Arial" charset="0"/>
              </a:rPr>
              <a:t>What are Section 504 and Title </a:t>
            </a:r>
            <a:r>
              <a:rPr lang="en-US" dirty="0" smtClean="0">
                <a:latin typeface="Arial" charset="0"/>
                <a:ea typeface="Arial" charset="0"/>
                <a:cs typeface="Arial" charset="0"/>
              </a:rPr>
              <a:t>II of the ADA?</a:t>
            </a:r>
            <a:endParaRPr lang="en-US" dirty="0">
              <a:latin typeface="Arial" charset="0"/>
              <a:ea typeface="Arial" charset="0"/>
              <a:cs typeface="Arial" charset="0"/>
            </a:endParaRPr>
          </a:p>
        </p:txBody>
      </p:sp>
      <p:sp>
        <p:nvSpPr>
          <p:cNvPr id="3" name="Content Placeholder 2"/>
          <p:cNvSpPr>
            <a:spLocks noGrp="1"/>
          </p:cNvSpPr>
          <p:nvPr>
            <p:ph idx="1"/>
          </p:nvPr>
        </p:nvSpPr>
        <p:spPr/>
        <p:txBody>
          <a:bodyPr/>
          <a:lstStyle/>
          <a:p>
            <a:r>
              <a:rPr lang="en-US" dirty="0"/>
              <a:t>Section 504 is federal </a:t>
            </a:r>
            <a:r>
              <a:rPr lang="en-US" dirty="0" smtClean="0"/>
              <a:t>law that applies to receivers of federal assistance</a:t>
            </a:r>
            <a:endParaRPr lang="en-US" dirty="0"/>
          </a:p>
          <a:p>
            <a:r>
              <a:rPr lang="en-US" dirty="0"/>
              <a:t>Title II of the ADA is federal </a:t>
            </a:r>
            <a:r>
              <a:rPr lang="en-US" dirty="0" smtClean="0"/>
              <a:t>law that is broadly applied</a:t>
            </a:r>
            <a:endParaRPr lang="en-US" dirty="0"/>
          </a:p>
          <a:p>
            <a:r>
              <a:rPr lang="en-US" dirty="0"/>
              <a:t>Generally the </a:t>
            </a:r>
            <a:r>
              <a:rPr lang="en-US" dirty="0" smtClean="0"/>
              <a:t>same</a:t>
            </a:r>
          </a:p>
          <a:p>
            <a:r>
              <a:rPr lang="en-US" dirty="0" smtClean="0"/>
              <a:t>Section 508 is federal law that applies to the federal government</a:t>
            </a:r>
            <a:endParaRPr lang="en-US" dirty="0"/>
          </a:p>
        </p:txBody>
      </p:sp>
    </p:spTree>
    <p:extLst>
      <p:ext uri="{BB962C8B-B14F-4D97-AF65-F5344CB8AC3E}">
        <p14:creationId xmlns:p14="http://schemas.microsoft.com/office/powerpoint/2010/main" val="1539291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Accessibility versus Accommodations</a:t>
            </a:r>
            <a:endParaRPr lang="en-US" dirty="0"/>
          </a:p>
        </p:txBody>
      </p:sp>
      <p:sp>
        <p:nvSpPr>
          <p:cNvPr id="3" name="Content Placeholder 2"/>
          <p:cNvSpPr>
            <a:spLocks noGrp="1"/>
          </p:cNvSpPr>
          <p:nvPr>
            <p:ph idx="1"/>
          </p:nvPr>
        </p:nvSpPr>
        <p:spPr/>
        <p:txBody>
          <a:bodyPr/>
          <a:lstStyle/>
          <a:p>
            <a:r>
              <a:rPr lang="en-US" dirty="0" smtClean="0"/>
              <a:t>Accessibility:  proactive for populations.</a:t>
            </a:r>
          </a:p>
          <a:p>
            <a:r>
              <a:rPr lang="en-US" dirty="0" smtClean="0"/>
              <a:t>Accommodations: reactive for individuals</a:t>
            </a:r>
          </a:p>
          <a:p>
            <a:r>
              <a:rPr lang="en-US" dirty="0" smtClean="0"/>
              <a:t>Accessibility</a:t>
            </a:r>
          </a:p>
          <a:p>
            <a:pPr lvl="1"/>
            <a:r>
              <a:rPr lang="en-US" dirty="0" smtClean="0"/>
              <a:t>Create accessible content</a:t>
            </a:r>
          </a:p>
          <a:p>
            <a:pPr lvl="1"/>
            <a:r>
              <a:rPr lang="en-US" dirty="0" smtClean="0"/>
              <a:t>Build accessible websites</a:t>
            </a:r>
          </a:p>
          <a:p>
            <a:pPr lvl="1"/>
            <a:r>
              <a:rPr lang="en-US" dirty="0" smtClean="0"/>
              <a:t>Purchase accessible technology</a:t>
            </a:r>
          </a:p>
          <a:p>
            <a:r>
              <a:rPr lang="en-US" dirty="0" smtClean="0"/>
              <a:t>Accommodations</a:t>
            </a:r>
          </a:p>
          <a:p>
            <a:pPr lvl="1"/>
            <a:r>
              <a:rPr lang="en-US" dirty="0" smtClean="0"/>
              <a:t>Adjust for individual needs</a:t>
            </a:r>
            <a:endParaRPr lang="en-US" dirty="0"/>
          </a:p>
        </p:txBody>
      </p:sp>
    </p:spTree>
    <p:extLst>
      <p:ext uri="{BB962C8B-B14F-4D97-AF65-F5344CB8AC3E}">
        <p14:creationId xmlns:p14="http://schemas.microsoft.com/office/powerpoint/2010/main" val="45306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7"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1_Office Theme">
  <a:themeElements>
    <a:clrScheme name="Custom 8">
      <a:dk1>
        <a:sysClr val="windowText" lastClr="000000"/>
      </a:dk1>
      <a:lt1>
        <a:sysClr val="window" lastClr="FFFFFF"/>
      </a:lt1>
      <a:dk2>
        <a:srgbClr val="0070C0"/>
      </a:dk2>
      <a:lt2>
        <a:srgbClr val="EEECE1"/>
      </a:lt2>
      <a:accent1>
        <a:srgbClr val="FEB71A"/>
      </a:accent1>
      <a:accent2>
        <a:srgbClr val="6E81D6"/>
      </a:accent2>
      <a:accent3>
        <a:srgbClr val="705E5F"/>
      </a:accent3>
      <a:accent4>
        <a:srgbClr val="CC823D"/>
      </a:accent4>
      <a:accent5>
        <a:srgbClr val="72A7C0"/>
      </a:accent5>
      <a:accent6>
        <a:srgbClr val="BECC8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952</TotalTime>
  <Words>3860</Words>
  <Application>Microsoft Macintosh PowerPoint</Application>
  <PresentationFormat>Widescreen</PresentationFormat>
  <Paragraphs>270</Paragraphs>
  <Slides>38</Slides>
  <Notes>30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3" baseType="lpstr">
      <vt:lpstr>Arial</vt:lpstr>
      <vt:lpstr>Calibri</vt:lpstr>
      <vt:lpstr>Georgia</vt:lpstr>
      <vt:lpstr>1_Office Theme</vt:lpstr>
      <vt:lpstr>Worksheet</vt:lpstr>
      <vt:lpstr>College of Health Professions Accessibility Overview</vt:lpstr>
      <vt:lpstr>Agenda</vt:lpstr>
      <vt:lpstr>PowerPoint Presentation</vt:lpstr>
      <vt:lpstr>Who is the Office of Civil Rights?</vt:lpstr>
      <vt:lpstr>The OCR and Technology</vt:lpstr>
      <vt:lpstr>Examples of Technology Complaints</vt:lpstr>
      <vt:lpstr>Recurring themes</vt:lpstr>
      <vt:lpstr>What are Section 504 and Title II of the ADA?</vt:lpstr>
      <vt:lpstr>Accessibility versus Accommodations</vt:lpstr>
      <vt:lpstr>“Withering Away” of Accommodation?</vt:lpstr>
      <vt:lpstr>Back to the Law</vt:lpstr>
      <vt:lpstr>ACCC’s Consent Decree</vt:lpstr>
      <vt:lpstr>Wichita State’s NFB Agreement</vt:lpstr>
      <vt:lpstr>Questions?</vt:lpstr>
      <vt:lpstr>PowerPoint Presentation</vt:lpstr>
      <vt:lpstr>Face-to-Face Class Impact</vt:lpstr>
      <vt:lpstr>Lecture Recommendations</vt:lpstr>
      <vt:lpstr>Lecture Expectations</vt:lpstr>
      <vt:lpstr>Discussions Recommendations</vt:lpstr>
      <vt:lpstr>Discussion Expectation</vt:lpstr>
      <vt:lpstr>In-class Media Recommendations</vt:lpstr>
      <vt:lpstr>In-class Media Expectations</vt:lpstr>
      <vt:lpstr>Assessments and Exams Recommendations</vt:lpstr>
      <vt:lpstr>Course Communication Recommendations</vt:lpstr>
      <vt:lpstr>Course Communication Expectation</vt:lpstr>
      <vt:lpstr>Guest Speaker Expectation</vt:lpstr>
      <vt:lpstr>Questions?</vt:lpstr>
      <vt:lpstr>PowerPoint Presentation</vt:lpstr>
      <vt:lpstr>Digital Rules of Thumb</vt:lpstr>
      <vt:lpstr>Your Microsoft Tools: Style Sheets</vt:lpstr>
      <vt:lpstr>Your Microsoft Tools: Bullets, Spacing, Etc.</vt:lpstr>
      <vt:lpstr>Your Microsoft Tools: Accessibility Checker</vt:lpstr>
      <vt:lpstr>More Digital Rules of Thumb</vt:lpstr>
      <vt:lpstr>Even More Digital Rules of Thumb</vt:lpstr>
      <vt:lpstr>Textbook &amp; Publisher Content Rules of Thumb</vt:lpstr>
      <vt:lpstr>Implications</vt:lpstr>
      <vt:lpstr>Questions?</vt:lpstr>
      <vt:lpstr>PowerPoint Presentation</vt:lpstr>
    </vt:vector>
  </TitlesOfParts>
  <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Health Professionals Accessibility Overview</dc:title>
  <dc:creator>Speer, Carolyn</dc:creator>
  <cp:lastModifiedBy>Speer, Carolyn</cp:lastModifiedBy>
  <cp:revision>8</cp:revision>
  <dcterms:created xsi:type="dcterms:W3CDTF">2017-08-03T21:26:22Z</dcterms:created>
  <dcterms:modified xsi:type="dcterms:W3CDTF">2017-08-04T20:54:59Z</dcterms:modified>
</cp:coreProperties>
</file>