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7" r:id="rId2"/>
    <p:sldId id="258" r:id="rId3"/>
    <p:sldId id="259" r:id="rId4"/>
    <p:sldId id="260" r:id="rId5"/>
    <p:sldId id="262" r:id="rId6"/>
    <p:sldId id="266" r:id="rId7"/>
    <p:sldId id="267" r:id="rId8"/>
    <p:sldId id="269" r:id="rId9"/>
    <p:sldId id="268" r:id="rId10"/>
    <p:sldId id="263" r:id="rId11"/>
    <p:sldId id="264" r:id="rId12"/>
    <p:sldId id="261"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959"/>
    <p:restoredTop sz="71091"/>
  </p:normalViewPr>
  <p:slideViewPr>
    <p:cSldViewPr snapToGrid="0" snapToObjects="1">
      <p:cViewPr varScale="1">
        <p:scale>
          <a:sx n="67" d="100"/>
          <a:sy n="67" d="100"/>
        </p:scale>
        <p:origin x="176" y="4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5DCCFA-7B3F-794A-BC03-C4C25693621B}" type="datetimeFigureOut">
              <a:rPr lang="en-US" smtClean="0"/>
              <a:t>8/4/17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85A40E-FAF9-D740-A35B-8EAD5301F7C7}" type="slidenum">
              <a:rPr lang="en-US" smtClean="0"/>
              <a:t>‹#›</a:t>
            </a:fld>
            <a:endParaRPr lang="en-US"/>
          </a:p>
        </p:txBody>
      </p:sp>
    </p:spTree>
    <p:extLst>
      <p:ext uri="{BB962C8B-B14F-4D97-AF65-F5344CB8AC3E}">
        <p14:creationId xmlns:p14="http://schemas.microsoft.com/office/powerpoint/2010/main" val="1119354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July</a:t>
            </a:r>
            <a:r>
              <a:rPr lang="en-US" baseline="0" dirty="0" smtClean="0"/>
              <a:t> 2016, WSU entered an agreement with the National Federation of the Blind.  This agreement touches most areas of the university, including in-class instruction and face-to-face staff and faculty training and the creation and use of all digital materials.  </a:t>
            </a:r>
          </a:p>
          <a:p>
            <a:endParaRPr lang="en-US" baseline="0" dirty="0" smtClean="0"/>
          </a:p>
          <a:p>
            <a:r>
              <a:rPr lang="en-US" baseline="0" dirty="0" smtClean="0"/>
              <a:t>[WSU Audiences: WSU must have all course content meeting accessibility guidelines by July 29, 2020.]</a:t>
            </a:r>
          </a:p>
          <a:p>
            <a:endParaRPr lang="en-US" baseline="0" dirty="0" smtClean="0"/>
          </a:p>
          <a:p>
            <a:r>
              <a:rPr lang="en-US" baseline="0" dirty="0" smtClean="0"/>
              <a:t>[Non-WSU Audiences: WSU’s agreement is important to you because it gives you insight into the accessibility standards that higher education institutions are being held to by the Office of Civil Rights.  While this agreement is technically specific to WSU, it is very similar to two additional OCR-related agreements, one with Atlantic Cape Community College, and the other with Southern Oregon University.]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t>3</a:t>
            </a:fld>
            <a:endParaRPr lang="en-US"/>
          </a:p>
        </p:txBody>
      </p:sp>
    </p:spTree>
    <p:extLst>
      <p:ext uri="{BB962C8B-B14F-4D97-AF65-F5344CB8AC3E}">
        <p14:creationId xmlns:p14="http://schemas.microsoft.com/office/powerpoint/2010/main" val="1029123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Accessibility issues are </a:t>
            </a:r>
            <a:r>
              <a:rPr lang="en-US" baseline="0" dirty="0" smtClean="0"/>
              <a:t>those that are proactive and pave the way for all populations of users.  Accommodations are made after the fact where necessary on an individual basis. </a:t>
            </a:r>
            <a:r>
              <a:rPr lang="en-US" sz="1200" b="0" i="0" kern="1200" dirty="0" smtClean="0">
                <a:solidFill>
                  <a:schemeClr val="tx1"/>
                </a:solidFill>
                <a:effectLst/>
                <a:latin typeface="+mn-lt"/>
                <a:ea typeface="+mn-ea"/>
                <a:cs typeface="+mn-cs"/>
              </a:rPr>
              <a:t>On campus, the Office of Disability Services is the accommodations office for students and Human Resources is the accommodations office for faculty/staff.  Accessibility, on the other hand, is everyone's responsibility. </a:t>
            </a: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[For WSU Audiences:</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The Media Resources Center is an important resource for the accessibility issues, although it works in partnership with many other offices on campus. If you have an accessibility question, it probably</a:t>
            </a:r>
            <a:r>
              <a:rPr lang="en-US" sz="1200" b="0" i="0" kern="1200" baseline="0" dirty="0" smtClean="0">
                <a:solidFill>
                  <a:schemeClr val="tx1"/>
                </a:solidFill>
                <a:effectLst/>
                <a:latin typeface="+mn-lt"/>
                <a:ea typeface="+mn-ea"/>
                <a:cs typeface="+mn-cs"/>
              </a:rPr>
              <a:t> makes sense to begin with the Media Resources Center, and if we can’t help you, we can direct you to the office that can.]</a:t>
            </a:r>
            <a:endParaRPr lang="en-US" i="0" dirty="0"/>
          </a:p>
        </p:txBody>
      </p:sp>
      <p:sp>
        <p:nvSpPr>
          <p:cNvPr id="4" name="Slide Number Placeholder 3"/>
          <p:cNvSpPr>
            <a:spLocks noGrp="1"/>
          </p:cNvSpPr>
          <p:nvPr>
            <p:ph type="sldNum" sz="quarter" idx="10"/>
          </p:nvPr>
        </p:nvSpPr>
        <p:spPr/>
        <p:txBody>
          <a:bodyPr/>
          <a:lstStyle/>
          <a:p>
            <a:fld id="{B1905270-9969-6C49-BBA9-0F921DE91203}" type="slidenum">
              <a:rPr lang="en-US" smtClean="0"/>
              <a:t>4</a:t>
            </a:fld>
            <a:endParaRPr lang="en-US"/>
          </a:p>
        </p:txBody>
      </p:sp>
    </p:spTree>
    <p:extLst>
      <p:ext uri="{BB962C8B-B14F-4D97-AF65-F5344CB8AC3E}">
        <p14:creationId xmlns:p14="http://schemas.microsoft.com/office/powerpoint/2010/main" val="358490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Digital</a:t>
            </a:r>
            <a:r>
              <a:rPr lang="en-US" baseline="0" dirty="0" smtClean="0"/>
              <a:t> standards are based on the WCAG 2.0 AA standards, which are the standard of the industry.  Recent changes in federal regulations, especially in Section 508, has functionally incorporated the WCAG 2.0 standards into federal regulation.  That means the guidelines for digital accessibility are clear, extensive, and enforced by the rule of law.  </a:t>
            </a:r>
          </a:p>
          <a:p>
            <a:endParaRPr lang="en-US" baseline="0" dirty="0" smtClean="0"/>
          </a:p>
          <a:p>
            <a:r>
              <a:rPr lang="en-US" baseline="0" dirty="0" smtClean="0"/>
              <a:t>What follows here are rules of thumb that we hope will help you create and use content that is in line with these regulations:</a:t>
            </a:r>
          </a:p>
          <a:p>
            <a:pPr marL="171450" indent="-171450">
              <a:buFont typeface="Arial" charset="0"/>
              <a:buChar char="•"/>
            </a:pPr>
            <a:r>
              <a:rPr lang="en-US" baseline="0" dirty="0" smtClean="0"/>
              <a:t>Handwritten documents can’t be read by a screen reader</a:t>
            </a:r>
          </a:p>
          <a:p>
            <a:pPr marL="171450" indent="-171450">
              <a:buFont typeface="Arial" charset="0"/>
              <a:buChar char="•"/>
            </a:pPr>
            <a:r>
              <a:rPr lang="en-US" baseline="0" dirty="0" smtClean="0"/>
              <a:t>Photocopied documents can’t be read by a screen reader, but many documents can be found online in accessible formats.  If they are not available in an accessible format, it may be possible to convert them to an accessible format, but typically remediating documents is very technically challenging and time consuming. It is often much quicker and easier to recreate  the document.</a:t>
            </a:r>
          </a:p>
          <a:p>
            <a:pPr marL="171450" indent="-171450">
              <a:buFont typeface="Arial" charset="0"/>
              <a:buChar char="•"/>
            </a:pPr>
            <a:r>
              <a:rPr lang="en-US" baseline="0" dirty="0" smtClean="0"/>
              <a:t>Microsoft products have built in tools that make creating accessible documents much easier.  If you use your tools, your documents will be much more accessible, and you will save  time in their creation too.</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5</a:t>
            </a:fld>
            <a:endParaRPr lang="en-US"/>
          </a:p>
        </p:txBody>
      </p:sp>
    </p:spTree>
    <p:extLst>
      <p:ext uri="{BB962C8B-B14F-4D97-AF65-F5344CB8AC3E}">
        <p14:creationId xmlns:p14="http://schemas.microsoft.com/office/powerpoint/2010/main" val="2128981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style sheets tool will allow you to differentiate between headings, normal text, emphasis text, and lists. The</a:t>
            </a:r>
            <a:r>
              <a:rPr lang="en-US" baseline="0" dirty="0" smtClean="0"/>
              <a:t> advantage of using these tools is that you only have to click on the title, for example, and call it “heading 1” and the entire title will be changed to heading one.  If you click anywhere in a paragraph and choose “normal” it will all become tagged as normal. Once you get used to these tools, you will find that they save you a great deal of time.  If you would like to change the default look of your styles, you can easily do that in your “styles pane”.</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6</a:t>
            </a:fld>
            <a:endParaRPr lang="en-US"/>
          </a:p>
        </p:txBody>
      </p:sp>
    </p:spTree>
    <p:extLst>
      <p:ext uri="{BB962C8B-B14F-4D97-AF65-F5344CB8AC3E}">
        <p14:creationId xmlns:p14="http://schemas.microsoft.com/office/powerpoint/2010/main" val="1954751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you are finished with your document, go to the “review” tab in</a:t>
            </a:r>
            <a:r>
              <a:rPr lang="en-US" baseline="0" dirty="0" smtClean="0"/>
              <a:t> Word and choose “check accessibility.”  The system will then make sure that your document is accessible to people using screen readers as well as checking for other accessibility issues.</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8</a:t>
            </a:fld>
            <a:endParaRPr lang="en-US"/>
          </a:p>
        </p:txBody>
      </p:sp>
    </p:spTree>
    <p:extLst>
      <p:ext uri="{BB962C8B-B14F-4D97-AF65-F5344CB8AC3E}">
        <p14:creationId xmlns:p14="http://schemas.microsoft.com/office/powerpoint/2010/main" val="1720244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creating your document, consider using a sans serif</a:t>
            </a:r>
            <a:r>
              <a:rPr lang="en-US" baseline="0" dirty="0" smtClean="0"/>
              <a:t> font like Arial.  Sans serif fonts are easier for dyslexic students and students with certain other learning disabilities to read.  When you are finished with your document, consider saving a copy as .HTM or PDF if you are putting it online.  If you have Adobe Acrobat on your computer, you may have an “Acrobat” tab.  If you do, choose “create PDF” rather than using the “export format” in the “file, save” area of Word.</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9</a:t>
            </a:fld>
            <a:endParaRPr lang="en-US"/>
          </a:p>
        </p:txBody>
      </p:sp>
    </p:spTree>
    <p:extLst>
      <p:ext uri="{BB962C8B-B14F-4D97-AF65-F5344CB8AC3E}">
        <p14:creationId xmlns:p14="http://schemas.microsoft.com/office/powerpoint/2010/main" val="1741036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Whether</a:t>
            </a:r>
            <a:r>
              <a:rPr lang="en-US" baseline="0" dirty="0" smtClean="0"/>
              <a:t> you are creating a digital document, a website, or an online class, it’s important to remember that visual complexity makes your content less accessible.  By avoiding bells and whistles and unnecessary color, you are reducing your user’s cognitive load and helping them focus on the content of your presentation. Color is a particular problem when it “carries information,” and should never be the only way certain information is communicated.  For example, avoid such things as listing class dates and then saying that all the dates in red are test days.  Make sure that important information is communicated in at least one additional way.</a:t>
            </a:r>
          </a:p>
          <a:p>
            <a:endParaRPr lang="en-US" baseline="0" dirty="0" smtClean="0"/>
          </a:p>
          <a:p>
            <a:r>
              <a:rPr lang="en-US" baseline="0" dirty="0" smtClean="0"/>
              <a:t>Avoiding tables will also help you avoid technical headaches.  Screen readers read documents through “document tags,” and tables must be hand-tagged by you when you create them.  Hand tagging tables can be difficult and time consuming, so it’s labor saving to avoid them unless they are necessary.</a:t>
            </a:r>
          </a:p>
          <a:p>
            <a:endParaRPr lang="en-US" baseline="0" dirty="0" smtClean="0"/>
          </a:p>
          <a:p>
            <a:r>
              <a:rPr lang="en-US" baseline="0" dirty="0" smtClean="0"/>
              <a:t>Any non-decorative pictures, images, graphs, etc. that you create will need a written explanation of the content. This is called an “alt tag” and the alt-tag is attached to the image when you create the document.  If you do not have alt tags, your accessibility checker will ask you to add them when you run the check.  To add them, most applications have an alt tag editing feature if you right-click the image. </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10</a:t>
            </a:fld>
            <a:endParaRPr lang="en-US"/>
          </a:p>
        </p:txBody>
      </p:sp>
    </p:spTree>
    <p:extLst>
      <p:ext uri="{BB962C8B-B14F-4D97-AF65-F5344CB8AC3E}">
        <p14:creationId xmlns:p14="http://schemas.microsoft.com/office/powerpoint/2010/main" val="809017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Publisher content is a serious area for accessibility problems.  For</a:t>
            </a:r>
            <a:r>
              <a:rPr lang="en-US" baseline="0" dirty="0" smtClean="0"/>
              <a:t> years, publishers developed digital content, investing billions of dollars in the digital world.  Unfortunately, much of that content was built to be visually rich and interactive with no real concern for accessibility because colleges and universities were not demanding it. Now, with the increased federal oversight of higher </a:t>
            </a:r>
            <a:r>
              <a:rPr lang="en-US" baseline="0" dirty="0" err="1" smtClean="0"/>
              <a:t>ed</a:t>
            </a:r>
            <a:r>
              <a:rPr lang="en-US" baseline="0" dirty="0" smtClean="0"/>
              <a:t> accessibility, the pressure on publishers is increasing. But publishers are not liable for accessibility problems in their content, the colleges and universities are.  That means it’s important to ask specifically “what is not accessible” in the content you are considering adopting.  Avoid Flash-based content entirely and make sure to check for captions.  Remember that just because something is “digital” doesn’t mean it’s necessarily accessible and if you or the publisher relies on “equally effective” content for certain groups of students, the legal standard for equally effective content is very high.  There are other access issues associated with this content as well, the biggest of which is cost.  Most digital content is not available used, so all students pay full price for it.  If you need help figuring out if content you want to adopt is accessible, get help from </a:t>
            </a:r>
          </a:p>
          <a:p>
            <a:endParaRPr lang="en-US" baseline="0" dirty="0" smtClean="0"/>
          </a:p>
          <a:p>
            <a:r>
              <a:rPr lang="en-US" baseline="0" dirty="0" smtClean="0"/>
              <a:t>[WSU: Instructional Design and Technology, the library, or someone in your department] </a:t>
            </a:r>
          </a:p>
          <a:p>
            <a:endParaRPr lang="en-US" baseline="0" dirty="0" smtClean="0"/>
          </a:p>
          <a:p>
            <a:r>
              <a:rPr lang="en-US" baseline="0" dirty="0" smtClean="0"/>
              <a:t>[non-WSU: from the relevant office on your campus]</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11</a:t>
            </a:fld>
            <a:endParaRPr lang="en-US"/>
          </a:p>
        </p:txBody>
      </p:sp>
    </p:spTree>
    <p:extLst>
      <p:ext uri="{BB962C8B-B14F-4D97-AF65-F5344CB8AC3E}">
        <p14:creationId xmlns:p14="http://schemas.microsoft.com/office/powerpoint/2010/main" val="1112534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challenge of f-2-f instruction is that while digital accessibility has clear guidelines that flow from federal law and industry standards, face-to-face accessibility standards are still very much in development.  Wichita State’s face-to-face standards have been extrapolated from the standards for digital classrooms and from ADA regulations and have emerged in part from cooperation with other universities and colleges.</a:t>
            </a:r>
          </a:p>
          <a:p>
            <a:endParaRPr lang="en-US" baseline="0" dirty="0" smtClean="0"/>
          </a:p>
          <a:p>
            <a:r>
              <a:rPr lang="en-US" baseline="0" dirty="0" smtClean="0"/>
              <a:t> [WSU Audiences: </a:t>
            </a:r>
            <a:r>
              <a:rPr lang="en-US" sz="1200" kern="1200" dirty="0" smtClean="0">
                <a:solidFill>
                  <a:schemeClr val="tx1"/>
                </a:solidFill>
                <a:effectLst/>
                <a:latin typeface="+mn-lt"/>
                <a:ea typeface="+mn-ea"/>
                <a:cs typeface="+mn-cs"/>
              </a:rPr>
              <a:t>These standards are still somewhat in flux and could change in response to a WSU faculty survey needs assessment and as new federal guidelines emerge and as the standard of the industry in higher </a:t>
            </a:r>
            <a:r>
              <a:rPr lang="en-US" sz="1200" kern="1200" dirty="0" err="1" smtClean="0">
                <a:solidFill>
                  <a:schemeClr val="tx1"/>
                </a:solidFill>
                <a:effectLst/>
                <a:latin typeface="+mn-lt"/>
                <a:ea typeface="+mn-ea"/>
                <a:cs typeface="+mn-cs"/>
              </a:rPr>
              <a:t>ed</a:t>
            </a:r>
            <a:r>
              <a:rPr lang="en-US" sz="1200" kern="1200" dirty="0" smtClean="0">
                <a:solidFill>
                  <a:schemeClr val="tx1"/>
                </a:solidFill>
                <a:effectLst/>
                <a:latin typeface="+mn-lt"/>
                <a:ea typeface="+mn-ea"/>
                <a:cs typeface="+mn-cs"/>
              </a:rPr>
              <a:t> become codified.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These standards cover all aspects of face</a:t>
            </a:r>
            <a:r>
              <a:rPr lang="en-US" sz="1200" kern="1200" baseline="0" dirty="0" smtClean="0">
                <a:solidFill>
                  <a:schemeClr val="tx1"/>
                </a:solidFill>
                <a:effectLst/>
                <a:latin typeface="+mn-lt"/>
                <a:ea typeface="+mn-ea"/>
                <a:cs typeface="+mn-cs"/>
              </a:rPr>
              <a:t>-to-face instruction.  Please consult the handout or view them online from any </a:t>
            </a:r>
            <a:r>
              <a:rPr lang="en-US" sz="1200" kern="1200" baseline="0" dirty="0" err="1" smtClean="0">
                <a:solidFill>
                  <a:schemeClr val="tx1"/>
                </a:solidFill>
                <a:effectLst/>
                <a:latin typeface="+mn-lt"/>
                <a:ea typeface="+mn-ea"/>
                <a:cs typeface="+mn-cs"/>
              </a:rPr>
              <a:t>wichita.edu</a:t>
            </a:r>
            <a:r>
              <a:rPr lang="en-US" sz="1200" kern="1200" baseline="0" dirty="0" smtClean="0">
                <a:solidFill>
                  <a:schemeClr val="tx1"/>
                </a:solidFill>
                <a:effectLst/>
                <a:latin typeface="+mn-lt"/>
                <a:ea typeface="+mn-ea"/>
                <a:cs typeface="+mn-cs"/>
              </a:rPr>
              <a:t> page by scrolling to the bottom of the page and clicking the “accessibility” link.</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12</a:t>
            </a:fld>
            <a:endParaRPr lang="en-US"/>
          </a:p>
        </p:txBody>
      </p:sp>
    </p:spTree>
    <p:extLst>
      <p:ext uri="{BB962C8B-B14F-4D97-AF65-F5344CB8AC3E}">
        <p14:creationId xmlns:p14="http://schemas.microsoft.com/office/powerpoint/2010/main" val="1200386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12192000" cy="68580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0" name="Rectangle 9"/>
          <p:cNvSpPr/>
          <p:nvPr userDrawn="1"/>
        </p:nvSpPr>
        <p:spPr>
          <a:xfrm>
            <a:off x="42334" y="6605588"/>
            <a:ext cx="12107333" cy="252412"/>
          </a:xfrm>
          <a:prstGeom prst="rect">
            <a:avLst/>
          </a:prstGeom>
          <a:solidFill>
            <a:srgbClr val="FBD8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1" name="Rectangle 10"/>
          <p:cNvSpPr/>
          <p:nvPr userDrawn="1"/>
        </p:nvSpPr>
        <p:spPr>
          <a:xfrm>
            <a:off x="42334" y="1"/>
            <a:ext cx="12107333" cy="252413"/>
          </a:xfrm>
          <a:prstGeom prst="rect">
            <a:avLst/>
          </a:prstGeom>
          <a:solidFill>
            <a:srgbClr val="FBD8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pic>
        <p:nvPicPr>
          <p:cNvPr id="5" name="Picture 6" descr="wsu_horizontal_color.png"/>
          <p:cNvPicPr>
            <a:picLocks noChangeAspect="1"/>
          </p:cNvPicPr>
          <p:nvPr userDrawn="1"/>
        </p:nvPicPr>
        <p:blipFill>
          <a:blip r:embed="rId2" cstate="print"/>
          <a:srcRect/>
          <a:stretch>
            <a:fillRect/>
          </a:stretch>
        </p:blipFill>
        <p:spPr bwMode="auto">
          <a:xfrm>
            <a:off x="6096001" y="1295401"/>
            <a:ext cx="4787900" cy="809625"/>
          </a:xfrm>
          <a:prstGeom prst="rect">
            <a:avLst/>
          </a:prstGeom>
          <a:noFill/>
          <a:ln w="9525">
            <a:noFill/>
            <a:miter lim="800000"/>
            <a:headEnd/>
            <a:tailEnd/>
          </a:ln>
        </p:spPr>
      </p:pic>
      <p:sp>
        <p:nvSpPr>
          <p:cNvPr id="2" name="Title 1"/>
          <p:cNvSpPr>
            <a:spLocks noGrp="1"/>
          </p:cNvSpPr>
          <p:nvPr>
            <p:ph type="ctrTitle"/>
          </p:nvPr>
        </p:nvSpPr>
        <p:spPr>
          <a:xfrm>
            <a:off x="1625600" y="2133601"/>
            <a:ext cx="10160000" cy="1470025"/>
          </a:xfrm>
        </p:spPr>
        <p:txBody>
          <a:bodyPr>
            <a:normAutofit/>
          </a:bodyPr>
          <a:lstStyle>
            <a:lvl1pPr>
              <a:defRPr sz="4000"/>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727200" y="4191000"/>
            <a:ext cx="5689600" cy="1752600"/>
          </a:xfrm>
        </p:spPr>
        <p:txBody>
          <a:bodyPr>
            <a:normAutofit/>
          </a:bodyPr>
          <a:lstStyle>
            <a:lvl1pPr marL="0" indent="0" algn="l">
              <a:lnSpc>
                <a:spcPct val="90000"/>
              </a:lnSpc>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a:t>
            </a:r>
          </a:p>
          <a:p>
            <a:r>
              <a:rPr lang="en-US" dirty="0" smtClean="0"/>
              <a:t>Title, Department</a:t>
            </a:r>
          </a:p>
          <a:p>
            <a:r>
              <a:rPr lang="en-US" dirty="0" smtClean="0"/>
              <a:t>Date</a:t>
            </a:r>
          </a:p>
        </p:txBody>
      </p:sp>
      <p:sp>
        <p:nvSpPr>
          <p:cNvPr id="6" name="Date Placeholder 3"/>
          <p:cNvSpPr>
            <a:spLocks noGrp="1"/>
          </p:cNvSpPr>
          <p:nvPr>
            <p:ph type="dt" sz="half" idx="10"/>
          </p:nvPr>
        </p:nvSpPr>
        <p:spPr/>
        <p:txBody>
          <a:bodyPr/>
          <a:lstStyle>
            <a:lvl1pPr>
              <a:defRPr/>
            </a:lvl1pPr>
          </a:lstStyle>
          <a:p>
            <a:pPr>
              <a:defRPr/>
            </a:pPr>
            <a:fld id="{6154F0F3-24E1-4FEA-9150-3ED778817A4D}" type="datetimeFigureOut">
              <a:rPr lang="en-US">
                <a:solidFill>
                  <a:prstClr val="black"/>
                </a:solidFill>
              </a:rPr>
              <a:pPr>
                <a:defRPr/>
              </a:pPr>
              <a:t>8/4/17</a:t>
            </a:fld>
            <a:endParaRPr lang="en-US">
              <a:solidFill>
                <a:prstClr val="black"/>
              </a:solidFill>
            </a:endParaRPr>
          </a:p>
        </p:txBody>
      </p:sp>
      <p:cxnSp>
        <p:nvCxnSpPr>
          <p:cNvPr id="12" name="Straight Connector 11"/>
          <p:cNvCxnSpPr/>
          <p:nvPr userDrawn="1"/>
        </p:nvCxnSpPr>
        <p:spPr>
          <a:xfrm>
            <a:off x="1828800" y="3733800"/>
            <a:ext cx="10306051" cy="0"/>
          </a:xfrm>
          <a:prstGeom prst="line">
            <a:avLst/>
          </a:prstGeom>
          <a:ln w="57150" cap="rnd">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2283" y="274639"/>
            <a:ext cx="11333316" cy="846239"/>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2283" y="1600201"/>
            <a:ext cx="10972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B44BC7-56F9-4E43-ADAF-DDFD7D739370}" type="datetimeFigureOut">
              <a:rPr lang="en-US">
                <a:solidFill>
                  <a:prstClr val="black"/>
                </a:solidFill>
              </a:rPr>
              <a:pPr>
                <a:defRPr/>
              </a:pPr>
              <a:t>8/4/17</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B25BC88B-1D0C-43DE-B958-659244EAF7DF}" type="datetimeFigureOut">
              <a:rPr lang="en-US">
                <a:solidFill>
                  <a:prstClr val="black"/>
                </a:solidFill>
              </a:rPr>
              <a:pPr>
                <a:defRPr/>
              </a:pPr>
              <a:t>8/4/17</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1712192A-E72E-4314-BE6A-1F0A319E599B}" type="datetimeFigureOut">
              <a:rPr lang="en-US">
                <a:solidFill>
                  <a:prstClr val="black"/>
                </a:solidFill>
              </a:rPr>
              <a:pPr>
                <a:defRPr/>
              </a:pPr>
              <a:t>8/4/17</a:t>
            </a:fld>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810A440-C240-4BC4-A0FF-554628E557D7}" type="datetimeFigureOut">
              <a:rPr lang="en-US">
                <a:solidFill>
                  <a:prstClr val="black"/>
                </a:solidFill>
              </a:rPr>
              <a:pPr>
                <a:defRPr/>
              </a:pPr>
              <a:t>8/4/17</a:t>
            </a:fld>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0"/>
            <a:ext cx="12192000" cy="68580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pic>
        <p:nvPicPr>
          <p:cNvPr id="1027" name="Picture 10" descr="wsu_horizontal_color.png"/>
          <p:cNvPicPr>
            <a:picLocks noChangeAspect="1"/>
          </p:cNvPicPr>
          <p:nvPr userDrawn="1"/>
        </p:nvPicPr>
        <p:blipFill>
          <a:blip r:embed="rId7" cstate="print"/>
          <a:srcRect/>
          <a:stretch>
            <a:fillRect/>
          </a:stretch>
        </p:blipFill>
        <p:spPr bwMode="auto">
          <a:xfrm>
            <a:off x="9855201" y="6356350"/>
            <a:ext cx="2072217" cy="349250"/>
          </a:xfrm>
          <a:prstGeom prst="rect">
            <a:avLst/>
          </a:prstGeom>
          <a:noFill/>
          <a:ln w="9525">
            <a:noFill/>
            <a:miter lim="800000"/>
            <a:headEnd/>
            <a:tailEnd/>
          </a:ln>
        </p:spPr>
      </p:pic>
      <p:sp>
        <p:nvSpPr>
          <p:cNvPr id="9" name="Slide Number Placeholder 6"/>
          <p:cNvSpPr txBox="1">
            <a:spLocks/>
          </p:cNvSpPr>
          <p:nvPr userDrawn="1"/>
        </p:nvSpPr>
        <p:spPr>
          <a:xfrm>
            <a:off x="203200" y="6432550"/>
            <a:ext cx="1117600" cy="501650"/>
          </a:xfrm>
          <a:prstGeom prst="rect">
            <a:avLst/>
          </a:prstGeom>
        </p:spPr>
        <p:txBody>
          <a:bodyPr/>
          <a:lstStyle/>
          <a:p>
            <a:pPr>
              <a:defRPr/>
            </a:pPr>
            <a:fld id="{12073121-80F2-4A27-A972-3FCE9B2C70D8}" type="slidenum">
              <a:rPr lang="en-US" sz="1200">
                <a:solidFill>
                  <a:prstClr val="white">
                    <a:lumMod val="50000"/>
                  </a:prstClr>
                </a:solidFill>
              </a:rPr>
              <a:pPr>
                <a:defRPr/>
              </a:pPr>
              <a:t>‹#›</a:t>
            </a:fld>
            <a:endParaRPr lang="en-US" sz="1200" dirty="0">
              <a:solidFill>
                <a:prstClr val="white">
                  <a:lumMod val="50000"/>
                </a:prstClr>
              </a:solidFill>
            </a:endParaRPr>
          </a:p>
        </p:txBody>
      </p:sp>
      <p:sp>
        <p:nvSpPr>
          <p:cNvPr id="1029" name="Title Placeholder 1"/>
          <p:cNvSpPr>
            <a:spLocks noGrp="1"/>
          </p:cNvSpPr>
          <p:nvPr>
            <p:ph type="title"/>
          </p:nvPr>
        </p:nvSpPr>
        <p:spPr bwMode="auto">
          <a:xfrm>
            <a:off x="452968" y="274639"/>
            <a:ext cx="11332633" cy="846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0"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4" name="Date Placeholder 3"/>
          <p:cNvSpPr>
            <a:spLocks noGrp="1"/>
          </p:cNvSpPr>
          <p:nvPr>
            <p:ph type="dt" sz="half" idx="2"/>
          </p:nvPr>
        </p:nvSpPr>
        <p:spPr>
          <a:xfrm>
            <a:off x="12496800" y="632460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solidFill>
                <a:latin typeface="+mn-lt"/>
                <a:cs typeface="+mn-cs"/>
              </a:defRPr>
            </a:lvl1pPr>
          </a:lstStyle>
          <a:p>
            <a:pPr>
              <a:defRPr/>
            </a:pPr>
            <a:fld id="{3034C992-68AD-4F2E-8AAE-90B6BB4DC0D4}" type="datetimeFigureOut">
              <a:rPr lang="en-US">
                <a:solidFill>
                  <a:prstClr val="black"/>
                </a:solidFill>
              </a:rPr>
              <a:pPr>
                <a:defRPr/>
              </a:pPr>
              <a:t>8/4/17</a:t>
            </a:fld>
            <a:endParaRPr lang="en-US" dirty="0">
              <a:solidFill>
                <a:prstClr val="black"/>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solidFill>
                <a:prstClr val="black">
                  <a:tint val="75000"/>
                </a:prstClr>
              </a:solidFill>
            </a:endParaRPr>
          </a:p>
        </p:txBody>
      </p:sp>
      <p:cxnSp>
        <p:nvCxnSpPr>
          <p:cNvPr id="11" name="Straight Connector 10"/>
          <p:cNvCxnSpPr/>
          <p:nvPr userDrawn="1"/>
        </p:nvCxnSpPr>
        <p:spPr>
          <a:xfrm>
            <a:off x="101600" y="1143000"/>
            <a:ext cx="12090400" cy="0"/>
          </a:xfrm>
          <a:prstGeom prst="line">
            <a:avLst/>
          </a:prstGeom>
          <a:ln w="57150" cap="rnd">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42334" y="6746876"/>
            <a:ext cx="12107333" cy="111125"/>
          </a:xfrm>
          <a:prstGeom prst="rect">
            <a:avLst/>
          </a:prstGeom>
          <a:solidFill>
            <a:srgbClr val="FBD8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Tree>
    <p:extLst>
      <p:ext uri="{BB962C8B-B14F-4D97-AF65-F5344CB8AC3E}">
        <p14:creationId xmlns:p14="http://schemas.microsoft.com/office/powerpoint/2010/main" val="1008194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rtl="0" fontAlgn="base">
        <a:spcBef>
          <a:spcPct val="0"/>
        </a:spcBef>
        <a:spcAft>
          <a:spcPct val="0"/>
        </a:spcAft>
        <a:defRPr sz="3200" b="1" kern="1200">
          <a:solidFill>
            <a:schemeClr val="tx1"/>
          </a:solidFill>
          <a:latin typeface="Georgia" pitchFamily="18" charset="0"/>
          <a:ea typeface="+mj-ea"/>
          <a:cs typeface="+mj-cs"/>
        </a:defRPr>
      </a:lvl1pPr>
      <a:lvl2pPr algn="l" rtl="0" fontAlgn="base">
        <a:spcBef>
          <a:spcPct val="0"/>
        </a:spcBef>
        <a:spcAft>
          <a:spcPct val="0"/>
        </a:spcAft>
        <a:defRPr sz="3200" b="1">
          <a:solidFill>
            <a:schemeClr val="tx1"/>
          </a:solidFill>
          <a:latin typeface="Georgia" pitchFamily="18" charset="0"/>
        </a:defRPr>
      </a:lvl2pPr>
      <a:lvl3pPr algn="l" rtl="0" fontAlgn="base">
        <a:spcBef>
          <a:spcPct val="0"/>
        </a:spcBef>
        <a:spcAft>
          <a:spcPct val="0"/>
        </a:spcAft>
        <a:defRPr sz="3200" b="1">
          <a:solidFill>
            <a:schemeClr val="tx1"/>
          </a:solidFill>
          <a:latin typeface="Georgia" pitchFamily="18" charset="0"/>
        </a:defRPr>
      </a:lvl3pPr>
      <a:lvl4pPr algn="l" rtl="0" fontAlgn="base">
        <a:spcBef>
          <a:spcPct val="0"/>
        </a:spcBef>
        <a:spcAft>
          <a:spcPct val="0"/>
        </a:spcAft>
        <a:defRPr sz="3200" b="1">
          <a:solidFill>
            <a:schemeClr val="tx1"/>
          </a:solidFill>
          <a:latin typeface="Georgia" pitchFamily="18" charset="0"/>
        </a:defRPr>
      </a:lvl4pPr>
      <a:lvl5pPr algn="l" rtl="0" fontAlgn="base">
        <a:spcBef>
          <a:spcPct val="0"/>
        </a:spcBef>
        <a:spcAft>
          <a:spcPct val="0"/>
        </a:spcAft>
        <a:defRPr sz="3200" b="1">
          <a:solidFill>
            <a:schemeClr val="tx1"/>
          </a:solidFill>
          <a:latin typeface="Georgia" pitchFamily="18" charset="0"/>
        </a:defRPr>
      </a:lvl5pPr>
      <a:lvl6pPr marL="457200" algn="l" rtl="0" fontAlgn="base">
        <a:spcBef>
          <a:spcPct val="0"/>
        </a:spcBef>
        <a:spcAft>
          <a:spcPct val="0"/>
        </a:spcAft>
        <a:defRPr sz="3200" b="1">
          <a:solidFill>
            <a:schemeClr val="tx1"/>
          </a:solidFill>
          <a:latin typeface="Georgia" pitchFamily="18" charset="0"/>
        </a:defRPr>
      </a:lvl6pPr>
      <a:lvl7pPr marL="914400" algn="l" rtl="0" fontAlgn="base">
        <a:spcBef>
          <a:spcPct val="0"/>
        </a:spcBef>
        <a:spcAft>
          <a:spcPct val="0"/>
        </a:spcAft>
        <a:defRPr sz="3200" b="1">
          <a:solidFill>
            <a:schemeClr val="tx1"/>
          </a:solidFill>
          <a:latin typeface="Georgia" pitchFamily="18" charset="0"/>
        </a:defRPr>
      </a:lvl7pPr>
      <a:lvl8pPr marL="1371600" algn="l" rtl="0" fontAlgn="base">
        <a:spcBef>
          <a:spcPct val="0"/>
        </a:spcBef>
        <a:spcAft>
          <a:spcPct val="0"/>
        </a:spcAft>
        <a:defRPr sz="3200" b="1">
          <a:solidFill>
            <a:schemeClr val="tx1"/>
          </a:solidFill>
          <a:latin typeface="Georgia" pitchFamily="18" charset="0"/>
        </a:defRPr>
      </a:lvl8pPr>
      <a:lvl9pPr marL="1828800" algn="l" rtl="0" fontAlgn="base">
        <a:spcBef>
          <a:spcPct val="0"/>
        </a:spcBef>
        <a:spcAft>
          <a:spcPct val="0"/>
        </a:spcAft>
        <a:defRPr sz="3200" b="1">
          <a:solidFill>
            <a:schemeClr val="tx1"/>
          </a:solidFill>
          <a:latin typeface="Georgia" pitchFamily="18" charset="0"/>
        </a:defRPr>
      </a:lvl9pPr>
    </p:titleStyle>
    <p:bodyStyle>
      <a:lvl1pPr marL="342900" indent="-342900" algn="l" rtl="0" fontAlgn="base">
        <a:lnSpc>
          <a:spcPct val="90000"/>
        </a:lnSpc>
        <a:spcBef>
          <a:spcPts val="600"/>
        </a:spcBef>
        <a:spcAft>
          <a:spcPts val="600"/>
        </a:spcAft>
        <a:buClr>
          <a:srgbClr val="FFC000"/>
        </a:buClr>
        <a:buFont typeface="Arial" charset="0"/>
        <a:buChar char="•"/>
        <a:defRPr sz="2800" kern="1200">
          <a:solidFill>
            <a:schemeClr val="tx1"/>
          </a:solidFill>
          <a:latin typeface="Arial" pitchFamily="34" charset="0"/>
          <a:ea typeface="+mn-ea"/>
          <a:cs typeface="Arial" pitchFamily="34" charset="0"/>
        </a:defRPr>
      </a:lvl1pPr>
      <a:lvl2pPr marL="742950" indent="-285750" algn="l" rtl="0" fontAlgn="base">
        <a:lnSpc>
          <a:spcPct val="90000"/>
        </a:lnSpc>
        <a:spcBef>
          <a:spcPts val="400"/>
        </a:spcBef>
        <a:spcAft>
          <a:spcPts val="400"/>
        </a:spcAft>
        <a:buClr>
          <a:srgbClr val="FFC000"/>
        </a:buClr>
        <a:buFont typeface="Arial" charset="0"/>
        <a:buChar char="–"/>
        <a:defRPr sz="2400" kern="1200">
          <a:solidFill>
            <a:schemeClr val="tx1"/>
          </a:solidFill>
          <a:latin typeface="+mn-lt"/>
          <a:ea typeface="+mn-ea"/>
          <a:cs typeface="Arial" charset="0"/>
        </a:defRPr>
      </a:lvl2pPr>
      <a:lvl3pPr marL="1143000" indent="-228600" algn="l" rtl="0" fontAlgn="base">
        <a:lnSpc>
          <a:spcPct val="90000"/>
        </a:lnSpc>
        <a:spcBef>
          <a:spcPts val="350"/>
        </a:spcBef>
        <a:spcAft>
          <a:spcPts val="350"/>
        </a:spcAft>
        <a:buClr>
          <a:srgbClr val="FFC000"/>
        </a:buClr>
        <a:buFont typeface="Arial" charset="0"/>
        <a:buChar char="•"/>
        <a:defRPr sz="2000" kern="1200">
          <a:solidFill>
            <a:schemeClr val="tx1"/>
          </a:solidFill>
          <a:latin typeface="+mn-lt"/>
          <a:ea typeface="+mn-ea"/>
          <a:cs typeface="Arial" charset="0"/>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7.tiff"/><Relationship Id="rId4" Type="http://schemas.openxmlformats.org/officeDocument/2006/relationships/image" Target="../media/image8.png"/><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smtClean="0"/>
              <a:t>Accessibility Overview</a:t>
            </a:r>
          </a:p>
        </p:txBody>
      </p:sp>
      <p:sp>
        <p:nvSpPr>
          <p:cNvPr id="13315" name="Subtitle 2"/>
          <p:cNvSpPr>
            <a:spLocks noGrp="1"/>
          </p:cNvSpPr>
          <p:nvPr>
            <p:ph type="subTitle" idx="1"/>
          </p:nvPr>
        </p:nvSpPr>
        <p:spPr/>
        <p:txBody>
          <a:bodyPr/>
          <a:lstStyle/>
          <a:p>
            <a:r>
              <a:rPr lang="en-US" dirty="0" smtClean="0">
                <a:latin typeface="Arial" charset="0"/>
                <a:cs typeface="Arial" charset="0"/>
              </a:rPr>
              <a:t>Carolyn Speer, Ph.D.</a:t>
            </a:r>
          </a:p>
          <a:p>
            <a:r>
              <a:rPr lang="en-US" dirty="0" smtClean="0">
                <a:latin typeface="Arial" charset="0"/>
                <a:cs typeface="Arial" charset="0"/>
              </a:rPr>
              <a:t>Manager, Instructional Design and Technology</a:t>
            </a:r>
          </a:p>
          <a:p>
            <a:r>
              <a:rPr lang="en-US" dirty="0" smtClean="0">
                <a:latin typeface="Arial" charset="0"/>
                <a:cs typeface="Arial" charset="0"/>
              </a:rPr>
              <a:t>Fall, 2017</a:t>
            </a:r>
          </a:p>
        </p:txBody>
      </p:sp>
    </p:spTree>
    <p:extLst>
      <p:ext uri="{BB962C8B-B14F-4D97-AF65-F5344CB8AC3E}">
        <p14:creationId xmlns:p14="http://schemas.microsoft.com/office/powerpoint/2010/main" val="1079541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 More Digital Rules of Thumb</a:t>
            </a:r>
            <a:endParaRPr lang="en-US" dirty="0"/>
          </a:p>
        </p:txBody>
      </p:sp>
      <p:sp>
        <p:nvSpPr>
          <p:cNvPr id="3" name="Content Placeholder 2"/>
          <p:cNvSpPr>
            <a:spLocks noGrp="1"/>
          </p:cNvSpPr>
          <p:nvPr>
            <p:ph idx="1"/>
          </p:nvPr>
        </p:nvSpPr>
        <p:spPr/>
        <p:txBody>
          <a:bodyPr/>
          <a:lstStyle/>
          <a:p>
            <a:r>
              <a:rPr lang="en-US" dirty="0"/>
              <a:t>Avoid unnecessary bells and </a:t>
            </a:r>
            <a:r>
              <a:rPr lang="en-US" dirty="0" smtClean="0"/>
              <a:t>whistles (and </a:t>
            </a:r>
            <a:r>
              <a:rPr lang="en-US" dirty="0" smtClean="0">
                <a:solidFill>
                  <a:srgbClr val="FF0000"/>
                </a:solidFill>
              </a:rPr>
              <a:t>color</a:t>
            </a:r>
            <a:r>
              <a:rPr lang="en-US" dirty="0" smtClean="0"/>
              <a:t>)</a:t>
            </a:r>
            <a:endParaRPr lang="en-US" dirty="0"/>
          </a:p>
          <a:p>
            <a:r>
              <a:rPr lang="en-US" dirty="0"/>
              <a:t>Avoid unnecessary tables</a:t>
            </a:r>
          </a:p>
          <a:p>
            <a:r>
              <a:rPr lang="en-US" dirty="0"/>
              <a:t>Avoid unnecessary visual and organizational complexity</a:t>
            </a:r>
          </a:p>
          <a:p>
            <a:r>
              <a:rPr lang="en-US" dirty="0"/>
              <a:t>Remember: a picture really is worth “1,000 words”</a:t>
            </a:r>
          </a:p>
          <a:p>
            <a:r>
              <a:rPr lang="en-US" dirty="0"/>
              <a:t>Name your </a:t>
            </a:r>
            <a:r>
              <a:rPr lang="en-US" dirty="0" smtClean="0"/>
              <a:t>hyperlinks</a:t>
            </a:r>
          </a:p>
          <a:p>
            <a:r>
              <a:rPr lang="en-US" dirty="0" smtClean="0"/>
              <a:t>Caption video, or find video that is captioned</a:t>
            </a:r>
            <a:endParaRPr lang="en-US" dirty="0"/>
          </a:p>
        </p:txBody>
      </p:sp>
    </p:spTree>
    <p:extLst>
      <p:ext uri="{BB962C8B-B14F-4D97-AF65-F5344CB8AC3E}">
        <p14:creationId xmlns:p14="http://schemas.microsoft.com/office/powerpoint/2010/main" val="887266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Textbook &amp; Publisher Content Rules of Thumb</a:t>
            </a:r>
            <a:endParaRPr lang="en-US" dirty="0"/>
          </a:p>
        </p:txBody>
      </p:sp>
      <p:sp>
        <p:nvSpPr>
          <p:cNvPr id="3" name="Content Placeholder 2"/>
          <p:cNvSpPr>
            <a:spLocks noGrp="1"/>
          </p:cNvSpPr>
          <p:nvPr>
            <p:ph idx="1"/>
          </p:nvPr>
        </p:nvSpPr>
        <p:spPr/>
        <p:txBody>
          <a:bodyPr/>
          <a:lstStyle/>
          <a:p>
            <a:r>
              <a:rPr lang="en-US" dirty="0" smtClean="0"/>
              <a:t>Ask “what is not accessible?”</a:t>
            </a:r>
          </a:p>
          <a:p>
            <a:r>
              <a:rPr lang="en-US" dirty="0" smtClean="0"/>
              <a:t>Avoid Flash-based content</a:t>
            </a:r>
          </a:p>
          <a:p>
            <a:r>
              <a:rPr lang="en-US" dirty="0" smtClean="0"/>
              <a:t>Check for captions</a:t>
            </a:r>
          </a:p>
          <a:p>
            <a:r>
              <a:rPr lang="en-US" dirty="0" smtClean="0"/>
              <a:t>Remember: not all “digital” content is accessible content</a:t>
            </a:r>
          </a:p>
          <a:p>
            <a:r>
              <a:rPr lang="en-US" dirty="0" smtClean="0"/>
              <a:t>Remember: “equally effective” is a high standard</a:t>
            </a:r>
          </a:p>
          <a:p>
            <a:r>
              <a:rPr lang="en-US" dirty="0" smtClean="0"/>
              <a:t>Remember: high cost is low access</a:t>
            </a:r>
          </a:p>
          <a:p>
            <a:r>
              <a:rPr lang="en-US" dirty="0" smtClean="0"/>
              <a:t>Remember: publishers aren’t liable, we are</a:t>
            </a:r>
          </a:p>
          <a:p>
            <a:r>
              <a:rPr lang="en-US" dirty="0" smtClean="0"/>
              <a:t>Remember: you are not alone. Get help</a:t>
            </a:r>
            <a:endParaRPr lang="en-US" dirty="0"/>
          </a:p>
        </p:txBody>
      </p:sp>
    </p:spTree>
    <p:extLst>
      <p:ext uri="{BB962C8B-B14F-4D97-AF65-F5344CB8AC3E}">
        <p14:creationId xmlns:p14="http://schemas.microsoft.com/office/powerpoint/2010/main" val="150907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Face-to-Face Instruction</a:t>
            </a:r>
            <a:endParaRPr lang="en-US" dirty="0"/>
          </a:p>
        </p:txBody>
      </p:sp>
      <p:sp>
        <p:nvSpPr>
          <p:cNvPr id="3" name="Content Placeholder 2"/>
          <p:cNvSpPr>
            <a:spLocks noGrp="1"/>
          </p:cNvSpPr>
          <p:nvPr>
            <p:ph idx="1"/>
          </p:nvPr>
        </p:nvSpPr>
        <p:spPr/>
        <p:txBody>
          <a:bodyPr/>
          <a:lstStyle/>
          <a:p>
            <a:r>
              <a:rPr lang="en-US" dirty="0" smtClean="0"/>
              <a:t>Our standards may change over time</a:t>
            </a:r>
          </a:p>
          <a:p>
            <a:r>
              <a:rPr lang="en-US" dirty="0" smtClean="0"/>
              <a:t>Recommendations and expectations</a:t>
            </a:r>
          </a:p>
          <a:p>
            <a:pPr lvl="1"/>
            <a:r>
              <a:rPr lang="en-US" dirty="0" smtClean="0"/>
              <a:t>Lectures</a:t>
            </a:r>
          </a:p>
          <a:p>
            <a:pPr lvl="1"/>
            <a:r>
              <a:rPr lang="en-US" dirty="0" smtClean="0"/>
              <a:t>Discussions</a:t>
            </a:r>
          </a:p>
          <a:p>
            <a:pPr lvl="1"/>
            <a:r>
              <a:rPr lang="en-US" dirty="0" smtClean="0"/>
              <a:t>Media</a:t>
            </a:r>
          </a:p>
          <a:p>
            <a:pPr lvl="1"/>
            <a:r>
              <a:rPr lang="en-US" dirty="0" smtClean="0"/>
              <a:t>Assessments and Exams</a:t>
            </a:r>
          </a:p>
          <a:p>
            <a:pPr lvl="1"/>
            <a:r>
              <a:rPr lang="en-US" dirty="0" smtClean="0"/>
              <a:t>Communication with students</a:t>
            </a:r>
          </a:p>
          <a:p>
            <a:pPr lvl="1"/>
            <a:r>
              <a:rPr lang="en-US" dirty="0" smtClean="0"/>
              <a:t>Guest speakers</a:t>
            </a:r>
            <a:endParaRPr lang="en-US" dirty="0"/>
          </a:p>
        </p:txBody>
      </p:sp>
    </p:spTree>
    <p:extLst>
      <p:ext uri="{BB962C8B-B14F-4D97-AF65-F5344CB8AC3E}">
        <p14:creationId xmlns:p14="http://schemas.microsoft.com/office/powerpoint/2010/main" val="52110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par>
                                <p:cTn id="43" presetID="37"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par>
                                <p:cTn id="49" presetID="37" presetClass="entr" presetSubtype="0" fill="hold" grpId="0" nodeType="with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fade">
                                      <p:cBhvr>
                                        <p:cTn id="51" dur="1000"/>
                                        <p:tgtEl>
                                          <p:spTgt spid="3">
                                            <p:txEl>
                                              <p:pRg st="7" end="7"/>
                                            </p:txEl>
                                          </p:spTgt>
                                        </p:tgtEl>
                                      </p:cBhvr>
                                    </p:animEffect>
                                    <p:anim calcmode="lin" valueType="num">
                                      <p:cBhvr>
                                        <p:cTn id="5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950139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63726" y="274639"/>
            <a:ext cx="8499475" cy="846137"/>
          </a:xfrm>
        </p:spPr>
        <p:txBody>
          <a:bodyPr/>
          <a:lstStyle/>
          <a:p>
            <a:r>
              <a:rPr lang="en-US" sz="3600"/>
              <a:t>Agenda</a:t>
            </a:r>
          </a:p>
        </p:txBody>
      </p:sp>
      <p:grpSp>
        <p:nvGrpSpPr>
          <p:cNvPr id="16387" name="Group 31"/>
          <p:cNvGrpSpPr>
            <a:grpSpLocks/>
          </p:cNvGrpSpPr>
          <p:nvPr/>
        </p:nvGrpSpPr>
        <p:grpSpPr bwMode="auto">
          <a:xfrm>
            <a:off x="2505076" y="1449389"/>
            <a:ext cx="7248525" cy="1343025"/>
            <a:chOff x="981075" y="1144875"/>
            <a:chExt cx="7248525" cy="1343025"/>
          </a:xfrm>
        </p:grpSpPr>
        <p:pic>
          <p:nvPicPr>
            <p:cNvPr id="22" name="Picture 21" descr="ltBlue_bar2.png"/>
            <p:cNvPicPr>
              <a:picLocks noChangeAspect="1"/>
            </p:cNvPicPr>
            <p:nvPr/>
          </p:nvPicPr>
          <p:blipFill>
            <a:blip r:embed="rId2" cstate="print">
              <a:duotone>
                <a:prstClr val="black"/>
                <a:srgbClr val="6E81D6">
                  <a:tint val="45000"/>
                  <a:satMod val="400000"/>
                </a:srgbClr>
              </a:duotone>
            </a:blip>
            <a:stretch>
              <a:fillRect/>
            </a:stretch>
          </p:blipFill>
          <p:spPr>
            <a:xfrm>
              <a:off x="981075" y="1144875"/>
              <a:ext cx="7248525" cy="1343025"/>
            </a:xfrm>
            <a:prstGeom prst="rect">
              <a:avLst/>
            </a:prstGeom>
          </p:spPr>
        </p:pic>
        <p:sp>
          <p:nvSpPr>
            <p:cNvPr id="16399" name="TextBox 7"/>
            <p:cNvSpPr txBox="1">
              <a:spLocks noChangeArrowheads="1"/>
            </p:cNvSpPr>
            <p:nvPr/>
          </p:nvSpPr>
          <p:spPr bwMode="auto">
            <a:xfrm>
              <a:off x="2979315" y="1484311"/>
              <a:ext cx="3252044" cy="584775"/>
            </a:xfrm>
            <a:prstGeom prst="rect">
              <a:avLst/>
            </a:prstGeom>
            <a:noFill/>
            <a:ln w="9525">
              <a:noFill/>
              <a:miter lim="800000"/>
              <a:headEnd/>
              <a:tailEnd/>
            </a:ln>
          </p:spPr>
          <p:txBody>
            <a:bodyPr wrap="none">
              <a:spAutoFit/>
            </a:bodyPr>
            <a:lstStyle/>
            <a:p>
              <a:pPr algn="ctr"/>
              <a:r>
                <a:rPr lang="en-US" sz="3200" b="1" dirty="0" smtClean="0">
                  <a:solidFill>
                    <a:schemeClr val="bg1"/>
                  </a:solidFill>
                </a:rPr>
                <a:t>WSU’s Agreement</a:t>
              </a:r>
              <a:endParaRPr lang="en-US" sz="3200" b="1" dirty="0">
                <a:solidFill>
                  <a:schemeClr val="bg1"/>
                </a:solidFill>
              </a:endParaRPr>
            </a:p>
          </p:txBody>
        </p:sp>
      </p:grpSp>
      <p:grpSp>
        <p:nvGrpSpPr>
          <p:cNvPr id="16388" name="Group 30"/>
          <p:cNvGrpSpPr>
            <a:grpSpLocks/>
          </p:cNvGrpSpPr>
          <p:nvPr/>
        </p:nvGrpSpPr>
        <p:grpSpPr bwMode="auto">
          <a:xfrm>
            <a:off x="2505076" y="2601914"/>
            <a:ext cx="7248525" cy="1343025"/>
            <a:chOff x="981075" y="2362200"/>
            <a:chExt cx="7248525" cy="1343025"/>
          </a:xfrm>
        </p:grpSpPr>
        <p:pic>
          <p:nvPicPr>
            <p:cNvPr id="23" name="Picture 22" descr="ltBlue_bar2.png"/>
            <p:cNvPicPr>
              <a:picLocks noChangeAspect="1"/>
            </p:cNvPicPr>
            <p:nvPr/>
          </p:nvPicPr>
          <p:blipFill>
            <a:blip r:embed="rId2" cstate="print">
              <a:duotone>
                <a:prstClr val="black"/>
                <a:srgbClr val="6E81D6">
                  <a:tint val="45000"/>
                  <a:satMod val="400000"/>
                </a:srgbClr>
              </a:duotone>
            </a:blip>
            <a:stretch>
              <a:fillRect/>
            </a:stretch>
          </p:blipFill>
          <p:spPr>
            <a:xfrm>
              <a:off x="981075" y="2362200"/>
              <a:ext cx="7248525" cy="1343025"/>
            </a:xfrm>
            <a:prstGeom prst="rect">
              <a:avLst/>
            </a:prstGeom>
          </p:spPr>
        </p:pic>
        <p:sp>
          <p:nvSpPr>
            <p:cNvPr id="16397" name="TextBox 23"/>
            <p:cNvSpPr txBox="1">
              <a:spLocks noChangeArrowheads="1"/>
            </p:cNvSpPr>
            <p:nvPr/>
          </p:nvSpPr>
          <p:spPr bwMode="auto">
            <a:xfrm>
              <a:off x="1768958" y="2741325"/>
              <a:ext cx="5393849" cy="584775"/>
            </a:xfrm>
            <a:prstGeom prst="rect">
              <a:avLst/>
            </a:prstGeom>
            <a:noFill/>
            <a:ln w="9525">
              <a:noFill/>
              <a:miter lim="800000"/>
              <a:headEnd/>
              <a:tailEnd/>
            </a:ln>
          </p:spPr>
          <p:txBody>
            <a:bodyPr wrap="none">
              <a:spAutoFit/>
            </a:bodyPr>
            <a:lstStyle/>
            <a:p>
              <a:pPr algn="ctr"/>
              <a:r>
                <a:rPr lang="en-US" sz="3200" b="1" dirty="0" smtClean="0">
                  <a:solidFill>
                    <a:schemeClr val="bg1"/>
                  </a:solidFill>
                </a:rPr>
                <a:t>Accessibility/Accommodations</a:t>
              </a:r>
              <a:endParaRPr lang="en-US" sz="3200" b="1" dirty="0">
                <a:solidFill>
                  <a:schemeClr val="bg1"/>
                </a:solidFill>
              </a:endParaRPr>
            </a:p>
          </p:txBody>
        </p:sp>
      </p:grpSp>
      <p:grpSp>
        <p:nvGrpSpPr>
          <p:cNvPr id="16389" name="Group 29"/>
          <p:cNvGrpSpPr>
            <a:grpSpLocks/>
          </p:cNvGrpSpPr>
          <p:nvPr/>
        </p:nvGrpSpPr>
        <p:grpSpPr bwMode="auto">
          <a:xfrm>
            <a:off x="2505076" y="3752851"/>
            <a:ext cx="7248525" cy="1343025"/>
            <a:chOff x="981075" y="3429000"/>
            <a:chExt cx="7248525" cy="1343025"/>
          </a:xfrm>
        </p:grpSpPr>
        <p:pic>
          <p:nvPicPr>
            <p:cNvPr id="25" name="Picture 24" descr="ltBlue_bar2.png"/>
            <p:cNvPicPr>
              <a:picLocks noChangeAspect="1"/>
            </p:cNvPicPr>
            <p:nvPr/>
          </p:nvPicPr>
          <p:blipFill>
            <a:blip r:embed="rId2" cstate="print">
              <a:duotone>
                <a:prstClr val="black"/>
                <a:srgbClr val="6E81D6">
                  <a:tint val="45000"/>
                  <a:satMod val="400000"/>
                </a:srgbClr>
              </a:duotone>
            </a:blip>
            <a:stretch>
              <a:fillRect/>
            </a:stretch>
          </p:blipFill>
          <p:spPr>
            <a:xfrm>
              <a:off x="981075" y="3429000"/>
              <a:ext cx="7248525" cy="1343025"/>
            </a:xfrm>
            <a:prstGeom prst="rect">
              <a:avLst/>
            </a:prstGeom>
          </p:spPr>
        </p:pic>
        <p:sp>
          <p:nvSpPr>
            <p:cNvPr id="16395" name="TextBox 25"/>
            <p:cNvSpPr txBox="1">
              <a:spLocks noChangeArrowheads="1"/>
            </p:cNvSpPr>
            <p:nvPr/>
          </p:nvSpPr>
          <p:spPr bwMode="auto">
            <a:xfrm>
              <a:off x="2736336" y="3786720"/>
              <a:ext cx="3459088" cy="584775"/>
            </a:xfrm>
            <a:prstGeom prst="rect">
              <a:avLst/>
            </a:prstGeom>
            <a:noFill/>
            <a:ln w="9525">
              <a:noFill/>
              <a:miter lim="800000"/>
              <a:headEnd/>
              <a:tailEnd/>
            </a:ln>
          </p:spPr>
          <p:txBody>
            <a:bodyPr wrap="none">
              <a:spAutoFit/>
            </a:bodyPr>
            <a:lstStyle/>
            <a:p>
              <a:pPr algn="ctr"/>
              <a:r>
                <a:rPr lang="en-US" sz="3200" b="1" dirty="0" smtClean="0">
                  <a:solidFill>
                    <a:schemeClr val="bg1"/>
                  </a:solidFill>
                </a:rPr>
                <a:t>Digital Accessibility</a:t>
              </a:r>
              <a:endParaRPr lang="en-US" sz="3200" b="1" dirty="0">
                <a:solidFill>
                  <a:schemeClr val="bg1"/>
                </a:solidFill>
              </a:endParaRPr>
            </a:p>
          </p:txBody>
        </p:sp>
      </p:grpSp>
      <p:grpSp>
        <p:nvGrpSpPr>
          <p:cNvPr id="16390" name="Group 28"/>
          <p:cNvGrpSpPr>
            <a:grpSpLocks/>
          </p:cNvGrpSpPr>
          <p:nvPr/>
        </p:nvGrpSpPr>
        <p:grpSpPr bwMode="auto">
          <a:xfrm>
            <a:off x="2505076" y="4905376"/>
            <a:ext cx="7248525" cy="1343025"/>
            <a:chOff x="981075" y="4419600"/>
            <a:chExt cx="7248525" cy="1343025"/>
          </a:xfrm>
        </p:grpSpPr>
        <p:pic>
          <p:nvPicPr>
            <p:cNvPr id="27" name="Picture 26" descr="ltBlue_bar2.png"/>
            <p:cNvPicPr>
              <a:picLocks noChangeAspect="1"/>
            </p:cNvPicPr>
            <p:nvPr/>
          </p:nvPicPr>
          <p:blipFill>
            <a:blip r:embed="rId2" cstate="print">
              <a:duotone>
                <a:prstClr val="black"/>
                <a:srgbClr val="6E81D6">
                  <a:tint val="45000"/>
                  <a:satMod val="400000"/>
                </a:srgbClr>
              </a:duotone>
            </a:blip>
            <a:stretch>
              <a:fillRect/>
            </a:stretch>
          </p:blipFill>
          <p:spPr>
            <a:xfrm>
              <a:off x="981075" y="4419600"/>
              <a:ext cx="7248525" cy="1343025"/>
            </a:xfrm>
            <a:prstGeom prst="rect">
              <a:avLst/>
            </a:prstGeom>
          </p:spPr>
        </p:pic>
        <p:sp>
          <p:nvSpPr>
            <p:cNvPr id="16393" name="TextBox 27"/>
            <p:cNvSpPr txBox="1">
              <a:spLocks noChangeArrowheads="1"/>
            </p:cNvSpPr>
            <p:nvPr/>
          </p:nvSpPr>
          <p:spPr bwMode="auto">
            <a:xfrm>
              <a:off x="2220842" y="4798725"/>
              <a:ext cx="4490076" cy="584775"/>
            </a:xfrm>
            <a:prstGeom prst="rect">
              <a:avLst/>
            </a:prstGeom>
            <a:noFill/>
            <a:ln w="9525">
              <a:noFill/>
              <a:miter lim="800000"/>
              <a:headEnd/>
              <a:tailEnd/>
            </a:ln>
          </p:spPr>
          <p:txBody>
            <a:bodyPr wrap="none">
              <a:spAutoFit/>
            </a:bodyPr>
            <a:lstStyle/>
            <a:p>
              <a:pPr algn="ctr"/>
              <a:r>
                <a:rPr lang="en-US" sz="3200" b="1" dirty="0" smtClean="0">
                  <a:solidFill>
                    <a:schemeClr val="bg1"/>
                  </a:solidFill>
                </a:rPr>
                <a:t>Face-to-Face Accessibility</a:t>
              </a:r>
              <a:endParaRPr lang="en-US" sz="3200" b="1" dirty="0">
                <a:solidFill>
                  <a:schemeClr val="bg1"/>
                </a:solidFill>
              </a:endParaRPr>
            </a:p>
          </p:txBody>
        </p:sp>
      </p:grpSp>
      <p:sp>
        <p:nvSpPr>
          <p:cNvPr id="16391" name="Slide Number Placeholder 32"/>
          <p:cNvSpPr>
            <a:spLocks noGrp="1"/>
          </p:cNvSpPr>
          <p:nvPr>
            <p:ph type="sldNum" sz="quarter" idx="4294967295"/>
          </p:nvPr>
        </p:nvSpPr>
        <p:spPr bwMode="auto">
          <a:xfrm>
            <a:off x="8077200" y="6356351"/>
            <a:ext cx="2133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2E048A20-2860-4E55-976F-3D808A46C4E8}"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25869033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Wichita State’s NFB Agreement</a:t>
            </a:r>
            <a:endParaRPr lang="en-US" dirty="0"/>
          </a:p>
        </p:txBody>
      </p:sp>
      <p:sp>
        <p:nvSpPr>
          <p:cNvPr id="3" name="Content Placeholder 2"/>
          <p:cNvSpPr>
            <a:spLocks noGrp="1"/>
          </p:cNvSpPr>
          <p:nvPr>
            <p:ph idx="1"/>
          </p:nvPr>
        </p:nvSpPr>
        <p:spPr/>
        <p:txBody>
          <a:bodyPr/>
          <a:lstStyle/>
          <a:p>
            <a:r>
              <a:rPr lang="en-US" smtClean="0"/>
              <a:t>Hire </a:t>
            </a:r>
            <a:r>
              <a:rPr lang="en-US" dirty="0" smtClean="0"/>
              <a:t>an Accessibility Coordinator</a:t>
            </a:r>
          </a:p>
          <a:p>
            <a:r>
              <a:rPr lang="en-US" dirty="0" smtClean="0"/>
              <a:t>Adopt and disseminate policies and procedures</a:t>
            </a:r>
          </a:p>
          <a:p>
            <a:r>
              <a:rPr lang="en-US" dirty="0" smtClean="0"/>
              <a:t>Provide ADA training and consider other training for staff, faculty, and students</a:t>
            </a:r>
          </a:p>
          <a:p>
            <a:r>
              <a:rPr lang="en-US" dirty="0" smtClean="0"/>
              <a:t>Undergo a full technology audit</a:t>
            </a:r>
          </a:p>
          <a:p>
            <a:r>
              <a:rPr lang="en-US" dirty="0" smtClean="0"/>
              <a:t>Remediate the website to full accessibility</a:t>
            </a:r>
          </a:p>
          <a:p>
            <a:r>
              <a:rPr lang="en-US" b="1" dirty="0" smtClean="0"/>
              <a:t>All </a:t>
            </a:r>
            <a:r>
              <a:rPr lang="en-US" b="1" dirty="0"/>
              <a:t>course content, including face-to-face content must be accessible.</a:t>
            </a:r>
          </a:p>
          <a:p>
            <a:endParaRPr lang="en-US" dirty="0" smtClean="0"/>
          </a:p>
          <a:p>
            <a:endParaRPr lang="en-US" dirty="0" smtClean="0"/>
          </a:p>
          <a:p>
            <a:endParaRPr lang="en-US" dirty="0"/>
          </a:p>
        </p:txBody>
      </p:sp>
    </p:spTree>
    <p:extLst>
      <p:ext uri="{BB962C8B-B14F-4D97-AF65-F5344CB8AC3E}">
        <p14:creationId xmlns:p14="http://schemas.microsoft.com/office/powerpoint/2010/main" val="96743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Accessibility versus Accommodations</a:t>
            </a:r>
            <a:endParaRPr lang="en-US" dirty="0"/>
          </a:p>
        </p:txBody>
      </p:sp>
      <p:sp>
        <p:nvSpPr>
          <p:cNvPr id="3" name="Content Placeholder 2"/>
          <p:cNvSpPr>
            <a:spLocks noGrp="1"/>
          </p:cNvSpPr>
          <p:nvPr>
            <p:ph idx="1"/>
          </p:nvPr>
        </p:nvSpPr>
        <p:spPr/>
        <p:txBody>
          <a:bodyPr/>
          <a:lstStyle/>
          <a:p>
            <a:r>
              <a:rPr lang="en-US" dirty="0" smtClean="0"/>
              <a:t>Accessibility:  proactive for populations.</a:t>
            </a:r>
          </a:p>
          <a:p>
            <a:r>
              <a:rPr lang="en-US" dirty="0" smtClean="0"/>
              <a:t>Accommodations: reactive for individuals</a:t>
            </a:r>
          </a:p>
          <a:p>
            <a:r>
              <a:rPr lang="en-US" dirty="0" smtClean="0"/>
              <a:t>Accessibility</a:t>
            </a:r>
          </a:p>
          <a:p>
            <a:pPr lvl="1"/>
            <a:r>
              <a:rPr lang="en-US" dirty="0" smtClean="0"/>
              <a:t>Create accessible content</a:t>
            </a:r>
          </a:p>
          <a:p>
            <a:pPr lvl="1"/>
            <a:r>
              <a:rPr lang="en-US" dirty="0" smtClean="0"/>
              <a:t>Build accessible websites</a:t>
            </a:r>
          </a:p>
          <a:p>
            <a:pPr lvl="1"/>
            <a:r>
              <a:rPr lang="en-US" dirty="0" smtClean="0"/>
              <a:t>Purchase accessible technology</a:t>
            </a:r>
          </a:p>
          <a:p>
            <a:r>
              <a:rPr lang="en-US" dirty="0" smtClean="0"/>
              <a:t>Accommodations</a:t>
            </a:r>
          </a:p>
          <a:p>
            <a:pPr lvl="1"/>
            <a:r>
              <a:rPr lang="en-US" dirty="0" smtClean="0"/>
              <a:t>Adjust for individual needs</a:t>
            </a:r>
            <a:endParaRPr lang="en-US" dirty="0"/>
          </a:p>
        </p:txBody>
      </p:sp>
    </p:spTree>
    <p:extLst>
      <p:ext uri="{BB962C8B-B14F-4D97-AF65-F5344CB8AC3E}">
        <p14:creationId xmlns:p14="http://schemas.microsoft.com/office/powerpoint/2010/main" val="46281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7"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Rules of Thumb</a:t>
            </a:r>
            <a:endParaRPr lang="en-US" dirty="0"/>
          </a:p>
        </p:txBody>
      </p:sp>
      <p:sp>
        <p:nvSpPr>
          <p:cNvPr id="3" name="Content Placeholder 2"/>
          <p:cNvSpPr>
            <a:spLocks noGrp="1"/>
          </p:cNvSpPr>
          <p:nvPr>
            <p:ph idx="1"/>
          </p:nvPr>
        </p:nvSpPr>
        <p:spPr/>
        <p:txBody>
          <a:bodyPr/>
          <a:lstStyle/>
          <a:p>
            <a:r>
              <a:rPr lang="en-US" dirty="0" smtClean="0"/>
              <a:t>Avoid handwritten documents</a:t>
            </a:r>
          </a:p>
          <a:p>
            <a:r>
              <a:rPr lang="en-US" dirty="0" smtClean="0"/>
              <a:t>Find digital versions of photocopied documents, or recreate them</a:t>
            </a:r>
          </a:p>
          <a:p>
            <a:r>
              <a:rPr lang="en-US" dirty="0" smtClean="0"/>
              <a:t>Use Microsoft products to produce new content for your class when possible</a:t>
            </a:r>
          </a:p>
          <a:p>
            <a:r>
              <a:rPr lang="en-US" dirty="0" smtClean="0"/>
              <a:t>Use your Microsoft accessibility tools when creating content (styles sheets, bullet/numbers, checker)</a:t>
            </a:r>
          </a:p>
        </p:txBody>
      </p:sp>
    </p:spTree>
    <p:extLst>
      <p:ext uri="{BB962C8B-B14F-4D97-AF65-F5344CB8AC3E}">
        <p14:creationId xmlns:p14="http://schemas.microsoft.com/office/powerpoint/2010/main" val="152528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Microsoft Tools: Style Sheets</a:t>
            </a:r>
            <a:endParaRPr lang="en-US" dirty="0"/>
          </a:p>
        </p:txBody>
      </p:sp>
      <p:pic>
        <p:nvPicPr>
          <p:cNvPr id="4" name="Content Placeholder 3"/>
          <p:cNvPicPr>
            <a:picLocks noGrp="1" noChangeAspect="1"/>
          </p:cNvPicPr>
          <p:nvPr>
            <p:ph idx="1"/>
          </p:nvPr>
        </p:nvPicPr>
        <p:blipFill>
          <a:blip r:embed="rId3"/>
          <a:stretch>
            <a:fillRect/>
          </a:stretch>
        </p:blipFill>
        <p:spPr>
          <a:xfrm>
            <a:off x="2249194" y="1600200"/>
            <a:ext cx="7379287" cy="4525963"/>
          </a:xfrm>
          <a:prstGeom prst="rect">
            <a:avLst/>
          </a:prstGeom>
        </p:spPr>
      </p:pic>
      <p:sp>
        <p:nvSpPr>
          <p:cNvPr id="5" name="Right Arrow 4"/>
          <p:cNvSpPr/>
          <p:nvPr/>
        </p:nvSpPr>
        <p:spPr>
          <a:xfrm>
            <a:off x="2895600" y="2963333"/>
            <a:ext cx="711200" cy="2827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5655734" y="2489199"/>
            <a:ext cx="270933" cy="4741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9628481" y="2252133"/>
            <a:ext cx="633119" cy="23706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3902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Microsoft Tools: Bullets, Spacing, Etc.</a:t>
            </a:r>
            <a:endParaRPr lang="en-US" dirty="0"/>
          </a:p>
        </p:txBody>
      </p:sp>
      <p:pic>
        <p:nvPicPr>
          <p:cNvPr id="4" name="Content Placeholder 3"/>
          <p:cNvPicPr>
            <a:picLocks noGrp="1" noChangeAspect="1"/>
          </p:cNvPicPr>
          <p:nvPr>
            <p:ph idx="1"/>
          </p:nvPr>
        </p:nvPicPr>
        <p:blipFill>
          <a:blip r:embed="rId2"/>
          <a:stretch>
            <a:fillRect/>
          </a:stretch>
        </p:blipFill>
        <p:spPr>
          <a:xfrm>
            <a:off x="1853071" y="2692399"/>
            <a:ext cx="7680396" cy="2126879"/>
          </a:xfrm>
          <a:prstGeom prst="rect">
            <a:avLst/>
          </a:prstGeom>
        </p:spPr>
      </p:pic>
      <p:sp>
        <p:nvSpPr>
          <p:cNvPr id="5" name="Down Arrow 4"/>
          <p:cNvSpPr/>
          <p:nvPr/>
        </p:nvSpPr>
        <p:spPr>
          <a:xfrm>
            <a:off x="2269067" y="1872877"/>
            <a:ext cx="287867" cy="9482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p Arrow 5"/>
          <p:cNvSpPr/>
          <p:nvPr/>
        </p:nvSpPr>
        <p:spPr>
          <a:xfrm>
            <a:off x="3251200" y="4639734"/>
            <a:ext cx="321733" cy="9990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8987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Microsoft Tools: Accessibility Checker</a:t>
            </a:r>
            <a:endParaRPr lang="en-US" dirty="0"/>
          </a:p>
        </p:txBody>
      </p:sp>
      <p:pic>
        <p:nvPicPr>
          <p:cNvPr id="4" name="Content Placeholder 3"/>
          <p:cNvPicPr>
            <a:picLocks noGrp="1" noChangeAspect="1"/>
          </p:cNvPicPr>
          <p:nvPr>
            <p:ph idx="1"/>
          </p:nvPr>
        </p:nvPicPr>
        <p:blipFill>
          <a:blip r:embed="rId3"/>
          <a:stretch>
            <a:fillRect/>
          </a:stretch>
        </p:blipFill>
        <p:spPr>
          <a:xfrm>
            <a:off x="854605" y="2724415"/>
            <a:ext cx="9731046" cy="1593586"/>
          </a:xfrm>
          <a:prstGeom prst="rect">
            <a:avLst/>
          </a:prstGeom>
        </p:spPr>
      </p:pic>
      <p:sp>
        <p:nvSpPr>
          <p:cNvPr id="10" name="Up Arrow 9"/>
          <p:cNvSpPr/>
          <p:nvPr/>
        </p:nvSpPr>
        <p:spPr>
          <a:xfrm>
            <a:off x="4351867" y="4470401"/>
            <a:ext cx="304800" cy="145113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8771468" y="1591733"/>
            <a:ext cx="215052" cy="9482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738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Digital Rules of Thumb</a:t>
            </a:r>
            <a:endParaRPr lang="en-US" dirty="0"/>
          </a:p>
        </p:txBody>
      </p:sp>
      <p:sp>
        <p:nvSpPr>
          <p:cNvPr id="3" name="Content Placeholder 2"/>
          <p:cNvSpPr>
            <a:spLocks noGrp="1"/>
          </p:cNvSpPr>
          <p:nvPr>
            <p:ph sz="half" idx="1"/>
          </p:nvPr>
        </p:nvSpPr>
        <p:spPr/>
        <p:txBody>
          <a:bodyPr/>
          <a:lstStyle/>
          <a:p>
            <a:r>
              <a:rPr lang="en-US" dirty="0"/>
              <a:t>Use Arial (just kidding</a:t>
            </a:r>
            <a:r>
              <a:rPr lang="is-IS" dirty="0"/>
              <a:t>…but </a:t>
            </a:r>
            <a:r>
              <a:rPr lang="is-IS" dirty="0" smtClean="0"/>
              <a:t>sans </a:t>
            </a:r>
            <a:r>
              <a:rPr lang="is-IS" dirty="0"/>
              <a:t>serif is best)</a:t>
            </a:r>
            <a:endParaRPr lang="en-US" dirty="0"/>
          </a:p>
          <a:p>
            <a:r>
              <a:rPr lang="en-US" dirty="0"/>
              <a:t>Remember: PDF and .HTM files are easier for your students to open online</a:t>
            </a:r>
          </a:p>
          <a:p>
            <a:endParaRPr lang="en-US" dirty="0"/>
          </a:p>
        </p:txBody>
      </p:sp>
      <p:pic>
        <p:nvPicPr>
          <p:cNvPr id="6" name="Content Placeholder 5"/>
          <p:cNvPicPr>
            <a:picLocks noGrp="1" noChangeAspect="1"/>
          </p:cNvPicPr>
          <p:nvPr>
            <p:ph sz="half" idx="2"/>
          </p:nvPr>
        </p:nvPicPr>
        <p:blipFill>
          <a:blip r:embed="rId3"/>
          <a:stretch>
            <a:fillRect/>
          </a:stretch>
        </p:blipFill>
        <p:spPr>
          <a:xfrm>
            <a:off x="8122901" y="1264972"/>
            <a:ext cx="3662700" cy="4525963"/>
          </a:xfrm>
          <a:prstGeom prst="rect">
            <a:avLst/>
          </a:prstGeom>
        </p:spPr>
      </p:pic>
      <p:sp>
        <p:nvSpPr>
          <p:cNvPr id="7" name="Right Arrow 6"/>
          <p:cNvSpPr/>
          <p:nvPr/>
        </p:nvSpPr>
        <p:spPr>
          <a:xfrm>
            <a:off x="6742017" y="2910947"/>
            <a:ext cx="1216650" cy="3164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742017" y="3719249"/>
            <a:ext cx="1216650" cy="3217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4"/>
          <a:stretch>
            <a:fillRect/>
          </a:stretch>
        </p:blipFill>
        <p:spPr>
          <a:xfrm>
            <a:off x="808568" y="4860794"/>
            <a:ext cx="8504765" cy="1511300"/>
          </a:xfrm>
          <a:prstGeom prst="rect">
            <a:avLst/>
          </a:prstGeom>
        </p:spPr>
      </p:pic>
      <p:sp>
        <p:nvSpPr>
          <p:cNvPr id="11" name="Right Arrow 10"/>
          <p:cNvSpPr/>
          <p:nvPr/>
        </p:nvSpPr>
        <p:spPr>
          <a:xfrm>
            <a:off x="135467" y="5790935"/>
            <a:ext cx="694266" cy="3352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478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randombar(horizontal)">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Custom 8">
      <a:dk1>
        <a:sysClr val="windowText" lastClr="000000"/>
      </a:dk1>
      <a:lt1>
        <a:sysClr val="window" lastClr="FFFFFF"/>
      </a:lt1>
      <a:dk2>
        <a:srgbClr val="0070C0"/>
      </a:dk2>
      <a:lt2>
        <a:srgbClr val="EEECE1"/>
      </a:lt2>
      <a:accent1>
        <a:srgbClr val="FEB71A"/>
      </a:accent1>
      <a:accent2>
        <a:srgbClr val="6E81D6"/>
      </a:accent2>
      <a:accent3>
        <a:srgbClr val="705E5F"/>
      </a:accent3>
      <a:accent4>
        <a:srgbClr val="CC823D"/>
      </a:accent4>
      <a:accent5>
        <a:srgbClr val="72A7C0"/>
      </a:accent5>
      <a:accent6>
        <a:srgbClr val="BECC8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1316</TotalTime>
  <Words>1617</Words>
  <Application>Microsoft Macintosh PowerPoint</Application>
  <PresentationFormat>Widescreen</PresentationFormat>
  <Paragraphs>107</Paragraphs>
  <Slides>13</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Georgia</vt:lpstr>
      <vt:lpstr>1_Office Theme</vt:lpstr>
      <vt:lpstr>Accessibility Overview</vt:lpstr>
      <vt:lpstr>Agenda</vt:lpstr>
      <vt:lpstr>Wichita State’s NFB Agreement</vt:lpstr>
      <vt:lpstr>Accessibility versus Accommodations</vt:lpstr>
      <vt:lpstr>Digital Rules of Thumb</vt:lpstr>
      <vt:lpstr>Your Microsoft Tools: Style Sheets</vt:lpstr>
      <vt:lpstr>Your Microsoft Tools: Bullets, Spacing, Etc.</vt:lpstr>
      <vt:lpstr>Your Microsoft Tools: Accessibility Checker</vt:lpstr>
      <vt:lpstr>More Digital Rules of Thumb</vt:lpstr>
      <vt:lpstr>Even More Digital Rules of Thumb</vt:lpstr>
      <vt:lpstr>Textbook &amp; Publisher Content Rules of Thumb</vt:lpstr>
      <vt:lpstr>Face-to-Face Instruction</vt:lpstr>
      <vt:lpstr>Questions?</vt:lpstr>
    </vt:vector>
  </TitlesOfParts>
  <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Overview</dc:title>
  <dc:creator>Speer, Carolyn</dc:creator>
  <cp:lastModifiedBy>Speer, Carolyn</cp:lastModifiedBy>
  <cp:revision>21</cp:revision>
  <dcterms:created xsi:type="dcterms:W3CDTF">2017-08-03T14:11:13Z</dcterms:created>
  <dcterms:modified xsi:type="dcterms:W3CDTF">2017-08-04T20:57:16Z</dcterms:modified>
</cp:coreProperties>
</file>