
<file path=[Content_Types].xml><?xml version="1.0" encoding="utf-8"?>
<Types xmlns="http://schemas.openxmlformats.org/package/2006/content-types">
  <Default Extension="xml" ContentType="application/xml"/>
  <Default Extension="bin" ContentType="application/vnd.openxmlformats-officedocument.oleObject"/>
  <Default Extension="png" ContentType="image/png"/>
  <Default Extension="vml" ContentType="application/vnd.openxmlformats-officedocument.vmlDrawin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7" r:id="rId2"/>
    <p:sldId id="258" r:id="rId3"/>
    <p:sldId id="259" r:id="rId4"/>
    <p:sldId id="260" r:id="rId5"/>
    <p:sldId id="264" r:id="rId6"/>
    <p:sldId id="265" r:id="rId7"/>
    <p:sldId id="263" r:id="rId8"/>
    <p:sldId id="262" r:id="rId9"/>
    <p:sldId id="266" r:id="rId10"/>
    <p:sldId id="267" r:id="rId11"/>
    <p:sldId id="268"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1"/>
    <p:restoredTop sz="70354"/>
  </p:normalViewPr>
  <p:slideViewPr>
    <p:cSldViewPr snapToGrid="0" snapToObjects="1">
      <p:cViewPr varScale="1">
        <p:scale>
          <a:sx n="80" d="100"/>
          <a:sy n="80" d="100"/>
        </p:scale>
        <p:origin x="20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E5E9CC-06C1-8946-9FAD-41814EF96DCC}" type="datetimeFigureOut">
              <a:rPr lang="en-US" smtClean="0"/>
              <a:t>8/4/17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905270-9969-6C49-BBA9-0F921DE91203}" type="slidenum">
              <a:rPr lang="en-US" smtClean="0"/>
              <a:t>‹#›</a:t>
            </a:fld>
            <a:endParaRPr lang="en-US"/>
          </a:p>
        </p:txBody>
      </p:sp>
    </p:spTree>
    <p:extLst>
      <p:ext uri="{BB962C8B-B14F-4D97-AF65-F5344CB8AC3E}">
        <p14:creationId xmlns:p14="http://schemas.microsoft.com/office/powerpoint/2010/main" val="1624626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www.htctu.net/"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www.htctu.net/"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 Id="rId3" Type="http://schemas.openxmlformats.org/officeDocument/2006/relationships/hyperlink" Target="http://www.htctu.net/"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t>2</a:t>
            </a:fld>
            <a:endParaRPr lang="en-US"/>
          </a:p>
        </p:txBody>
      </p:sp>
    </p:spTree>
    <p:extLst>
      <p:ext uri="{BB962C8B-B14F-4D97-AF65-F5344CB8AC3E}">
        <p14:creationId xmlns:p14="http://schemas.microsoft.com/office/powerpoint/2010/main" val="1831788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Atlantic</a:t>
            </a:r>
            <a:r>
              <a:rPr lang="en-US" baseline="0" dirty="0" smtClean="0"/>
              <a:t> Cape Community College’s consent decree looked very much like what had come before including the University of Montana’s agreement from 2014.  But it contained a very large expansion of scope in one key respect, it included the following language:</a:t>
            </a:r>
          </a:p>
          <a:p>
            <a:r>
              <a:rPr lang="en-US" baseline="0" dirty="0" smtClean="0"/>
              <a:t>”All instructional materials, co-curricular materials, EIT, and online courses created or used by an ACCC department or professor in connection with any ACCC course offering must be Accessible to individuals with disabilities at the same time they are available to any other student enrolled in that program</a:t>
            </a:r>
            <a:r>
              <a:rPr lang="is-IS" baseline="0" dirty="0" smtClean="0"/>
              <a:t>… ACCC shall devleop a plan for making Accessible instructional materials, co-curricular materials, EIT, and online courses created or used by an ACCC department or professor in connection with any ACCC course offering accessible to individuals with disabilititees at the time they are made available to any other student enrolled in that program.”</a:t>
            </a:r>
            <a:endParaRPr lang="en-US" baseline="0" dirty="0" smtClean="0"/>
          </a:p>
        </p:txBody>
      </p:sp>
      <p:sp>
        <p:nvSpPr>
          <p:cNvPr id="4" name="Slide Number Placeholder 3"/>
          <p:cNvSpPr>
            <a:spLocks noGrp="1"/>
          </p:cNvSpPr>
          <p:nvPr>
            <p:ph type="sldNum" sz="quarter" idx="10"/>
          </p:nvPr>
        </p:nvSpPr>
        <p:spPr/>
        <p:txBody>
          <a:bodyPr/>
          <a:lstStyle/>
          <a:p>
            <a:fld id="{B1905270-9969-6C49-BBA9-0F921DE91203}" type="slidenum">
              <a:rPr lang="en-US" smtClean="0"/>
              <a:t>11</a:t>
            </a:fld>
            <a:endParaRPr lang="en-US"/>
          </a:p>
        </p:txBody>
      </p:sp>
    </p:spTree>
    <p:extLst>
      <p:ext uri="{BB962C8B-B14F-4D97-AF65-F5344CB8AC3E}">
        <p14:creationId xmlns:p14="http://schemas.microsoft.com/office/powerpoint/2010/main" val="1345379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baseline="0" dirty="0" smtClean="0"/>
              <a:t>WSU </a:t>
            </a:r>
            <a:r>
              <a:rPr lang="en-US" baseline="0" dirty="0" smtClean="0"/>
              <a:t>agreement contains the exact same language regarding the accessibility of all </a:t>
            </a:r>
            <a:r>
              <a:rPr lang="en-US" baseline="0" dirty="0" smtClean="0"/>
              <a:t>content as ACCC’s agreement, and is otherwise similar in all other respects. </a:t>
            </a:r>
            <a:r>
              <a:rPr lang="en-US" baseline="0" dirty="0" smtClean="0"/>
              <a:t>The agreement gives the the university to July 29, 2020, to meet this standard. In addition, the WSU agreement has the following statement: [WSU policies will]</a:t>
            </a:r>
            <a:r>
              <a:rPr lang="is-IS" baseline="0" dirty="0" smtClean="0"/>
              <a:t>…”Ensure that, consistent with the requirements of the ADA, opportunities afforded generally to WSU students are equally afforded to blind students.”  In the earlier ACCC resolution, this statement was limited by a classroom example; in the WSU settlement, the statement is left in its broadest sense.</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t>12</a:t>
            </a:fld>
            <a:endParaRPr lang="en-US"/>
          </a:p>
        </p:txBody>
      </p:sp>
    </p:spTree>
    <p:extLst>
      <p:ext uri="{BB962C8B-B14F-4D97-AF65-F5344CB8AC3E}">
        <p14:creationId xmlns:p14="http://schemas.microsoft.com/office/powerpoint/2010/main" val="1051603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end, we must all understand that our Agreement is part of an overall civil rights strategy that is being undertaken</a:t>
            </a:r>
            <a:r>
              <a:rPr lang="en-US" baseline="0" dirty="0" smtClean="0"/>
              <a:t> by the National Federation of the Blind and other organizations on behalf of students.  For example, since our Agreement in 2016, Southern Oregon University signed an almost identical agreement in March of 2017.  Ultimately these changes will make us better institutions, and we are being asked to make these changes to better comply with the law. Wichita State is actively working with Atlantic Cape Community College and Southern Oregon University to ensure our responses are unified and we are as efficient and comprehensive as possible. On campus, we  will all have to work together across departments in this same manner. Success means that all of us are moving forward toward our goal of full access for all our students, employees, and constituents. </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t>13</a:t>
            </a:fld>
            <a:endParaRPr lang="en-US"/>
          </a:p>
        </p:txBody>
      </p:sp>
    </p:spTree>
    <p:extLst>
      <p:ext uri="{BB962C8B-B14F-4D97-AF65-F5344CB8AC3E}">
        <p14:creationId xmlns:p14="http://schemas.microsoft.com/office/powerpoint/2010/main" val="1368820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OCR enforces several Federal civil rights laws that prohibit discrimination in programs or activities that receive Federal funds from the Department of Education. These laws prohibit discrimination on the basis of race, color, and national origin, sex, disability, and on the basis of age. These laws extend to all state education agencies, elementary and secondary school systems, colleges and universities, vocational schools, proprietary schools, state vocational rehabilitation agencies, libraries, and museums that receive U.S. Department of Education funds. OCR also has responsibilities under Title II of the Americans with Disabilities Act of 1990 (prohibiting disability discrimination by public entities, whether or not they receive federal financial assistance).</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t>3</a:t>
            </a:fld>
            <a:endParaRPr lang="en-US"/>
          </a:p>
        </p:txBody>
      </p:sp>
    </p:spTree>
    <p:extLst>
      <p:ext uri="{BB962C8B-B14F-4D97-AF65-F5344CB8AC3E}">
        <p14:creationId xmlns:p14="http://schemas.microsoft.com/office/powerpoint/2010/main" val="1998464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2010,</a:t>
            </a:r>
            <a:r>
              <a:rPr lang="en-US" baseline="0" dirty="0" smtClean="0"/>
              <a:t> the OCR issued a “Dear Colleague Letter” in conjunction with the Department </a:t>
            </a:r>
            <a:r>
              <a:rPr lang="en-US" baseline="0" smtClean="0"/>
              <a:t>of Justice.  </a:t>
            </a:r>
            <a:r>
              <a:rPr lang="en-US" baseline="0" dirty="0" smtClean="0"/>
              <a:t>The letter dealt specifically with electronic book readers, which at the time struggled with accessibility, but  </a:t>
            </a:r>
            <a:r>
              <a:rPr lang="en-US" sz="1200" dirty="0" smtClean="0"/>
              <a:t>FAQs that</a:t>
            </a:r>
            <a:r>
              <a:rPr lang="en-US" sz="1200" baseline="0" dirty="0" smtClean="0"/>
              <a:t> are posted with the letter</a:t>
            </a:r>
            <a:r>
              <a:rPr lang="en-US" sz="1200" dirty="0" smtClean="0"/>
              <a:t> make clear that the principles articulated in the documents apply to </a:t>
            </a:r>
            <a:r>
              <a:rPr lang="en-US" sz="1200" b="1" dirty="0" smtClean="0"/>
              <a:t>all</a:t>
            </a:r>
            <a:r>
              <a:rPr lang="en-US" sz="1200" dirty="0" smtClean="0"/>
              <a:t> forms of information technology </a:t>
            </a:r>
          </a:p>
          <a:p>
            <a:r>
              <a:rPr lang="en-US" sz="1200" dirty="0" smtClean="0"/>
              <a:t>Students with disabilities, especially visual impairments, are to be afforded “the opportunity to acquire the same information, engage in the same interactions, and enjoy the same services as sighted students.” </a:t>
            </a:r>
          </a:p>
          <a:p>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t>4</a:t>
            </a:fld>
            <a:endParaRPr lang="en-US"/>
          </a:p>
        </p:txBody>
      </p:sp>
    </p:spTree>
    <p:extLst>
      <p:ext uri="{BB962C8B-B14F-4D97-AF65-F5344CB8AC3E}">
        <p14:creationId xmlns:p14="http://schemas.microsoft.com/office/powerpoint/2010/main" val="1653839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many agreements, settlements, and OCR resolutions dealing with technology that have come about since the 2010 “Dear Colleague” letter dealing with technology.  In addition, the effort to identify schools including colleges and universities that have accessibility problems with their technology has been joined by at least one very prolific activist named Marcie </a:t>
            </a:r>
            <a:r>
              <a:rPr lang="en-US" baseline="0" dirty="0" err="1" smtClean="0"/>
              <a:t>Lipsitt</a:t>
            </a:r>
            <a:r>
              <a:rPr lang="en-US" baseline="0" dirty="0" smtClean="0"/>
              <a:t> who, as of August, 2016 had filed over 700 complaints under 504 and the ADA. (Information taken in part from “Accessibility 101” from the 2017 AHEAD conference and </a:t>
            </a:r>
            <a:r>
              <a:rPr lang="en-US" baseline="0" dirty="0" err="1" smtClean="0"/>
              <a:t>Gaeir</a:t>
            </a:r>
            <a:r>
              <a:rPr lang="en-US" baseline="0" dirty="0" smtClean="0"/>
              <a:t> Dietrich’s slides and used with permission. </a:t>
            </a:r>
            <a:r>
              <a:rPr lang="en-US" sz="1200" b="0" i="0" kern="1200" dirty="0" smtClean="0">
                <a:solidFill>
                  <a:schemeClr val="tx1"/>
                </a:solidFill>
                <a:effectLst/>
                <a:latin typeface="+mn-lt"/>
                <a:ea typeface="+mn-ea"/>
                <a:cs typeface="+mn-cs"/>
              </a:rPr>
              <a:t>(</a:t>
            </a:r>
            <a:r>
              <a:rPr lang="en-US" sz="1200" b="0" i="0" u="sng" kern="1200" dirty="0" smtClean="0">
                <a:solidFill>
                  <a:schemeClr val="tx1"/>
                </a:solidFill>
                <a:effectLst/>
                <a:latin typeface="+mn-lt"/>
                <a:ea typeface="+mn-ea"/>
                <a:cs typeface="+mn-cs"/>
                <a:hlinkClick r:id="rId3"/>
              </a:rPr>
              <a:t>www.htctu.net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t>5</a:t>
            </a:fld>
            <a:endParaRPr lang="en-US"/>
          </a:p>
        </p:txBody>
      </p:sp>
    </p:spTree>
    <p:extLst>
      <p:ext uri="{BB962C8B-B14F-4D97-AF65-F5344CB8AC3E}">
        <p14:creationId xmlns:p14="http://schemas.microsoft.com/office/powerpoint/2010/main" val="842757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these cases started to develop, a clear pattern of themes began to emerge. </a:t>
            </a:r>
            <a:r>
              <a:rPr lang="en-US" dirty="0" smtClean="0"/>
              <a:t>Websites and all online delivery systems must be accessible</a:t>
            </a:r>
          </a:p>
          <a:p>
            <a:r>
              <a:rPr lang="en-US" dirty="0" smtClean="0"/>
              <a:t>Online documents must be accessible</a:t>
            </a:r>
          </a:p>
          <a:p>
            <a:r>
              <a:rPr lang="en-US" dirty="0" smtClean="0"/>
              <a:t>Online videos must be captioned</a:t>
            </a:r>
          </a:p>
          <a:p>
            <a:r>
              <a:rPr lang="en-US" dirty="0" smtClean="0"/>
              <a:t>AT must be widely available</a:t>
            </a:r>
          </a:p>
          <a:p>
            <a:r>
              <a:rPr lang="en-US" dirty="0" smtClean="0"/>
              <a:t>Everyone on campus is involved</a:t>
            </a:r>
          </a:p>
          <a:p>
            <a:pPr lvl="1"/>
            <a:r>
              <a:rPr lang="en-US" dirty="0" smtClean="0"/>
              <a:t>Training of administrators, staff and faculty</a:t>
            </a:r>
          </a:p>
          <a:p>
            <a:r>
              <a:rPr lang="en-US" dirty="0" smtClean="0"/>
              <a:t>Ensure compliance (EIT Coordinator) </a:t>
            </a:r>
          </a:p>
          <a:p>
            <a:r>
              <a:rPr lang="en-US" baseline="0" dirty="0" smtClean="0"/>
              <a:t>(Information taken in part from “Accessibility 101” from the 2017 AHEAD conference and </a:t>
            </a:r>
            <a:r>
              <a:rPr lang="en-US" baseline="0" dirty="0" err="1" smtClean="0"/>
              <a:t>Gaeir</a:t>
            </a:r>
            <a:r>
              <a:rPr lang="en-US" baseline="0" dirty="0" smtClean="0"/>
              <a:t> Dietrich’s slides and used with permission. </a:t>
            </a:r>
            <a:r>
              <a:rPr lang="en-US" sz="1200" b="0" i="0" kern="1200" dirty="0" smtClean="0">
                <a:solidFill>
                  <a:schemeClr val="tx1"/>
                </a:solidFill>
                <a:effectLst/>
                <a:latin typeface="+mn-lt"/>
                <a:ea typeface="+mn-ea"/>
                <a:cs typeface="+mn-cs"/>
              </a:rPr>
              <a:t>(</a:t>
            </a:r>
            <a:r>
              <a:rPr lang="en-US" sz="1200" b="0" i="0" u="sng" kern="1200" dirty="0" smtClean="0">
                <a:solidFill>
                  <a:schemeClr val="tx1"/>
                </a:solidFill>
                <a:effectLst/>
                <a:latin typeface="+mn-lt"/>
                <a:ea typeface="+mn-ea"/>
                <a:cs typeface="+mn-cs"/>
                <a:hlinkClick r:id="rId3"/>
              </a:rPr>
              <a:t>www.htctu.net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14146EA-08A1-184A-99B9-0CE25F8F8B2B}" type="slidenum">
              <a:rPr lang="en-US" smtClean="0"/>
              <a:t>6</a:t>
            </a:fld>
            <a:endParaRPr lang="en-US"/>
          </a:p>
        </p:txBody>
      </p:sp>
    </p:spTree>
    <p:extLst>
      <p:ext uri="{BB962C8B-B14F-4D97-AF65-F5344CB8AC3E}">
        <p14:creationId xmlns:p14="http://schemas.microsoft.com/office/powerpoint/2010/main" val="973921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Section 504 is a federal law that prohibits any entity that receives federal financial assistance (such as grants or student loans) from discriminating against persons with disabilities.</a:t>
            </a:r>
          </a:p>
          <a:p>
            <a:r>
              <a:rPr lang="en-US" sz="1200" b="0" i="0" kern="1200" dirty="0">
                <a:solidFill>
                  <a:schemeClr val="tx1"/>
                </a:solidFill>
                <a:effectLst/>
                <a:latin typeface="+mn-lt"/>
                <a:ea typeface="+mn-ea"/>
                <a:cs typeface="+mn-cs"/>
              </a:rPr>
              <a:t>Title II of the Americans with Disabilities Act is a federal law that prohibits state and local governments (such as public school districts, public colleges and universities, and public libraries) from discriminating against persons with disabilities.</a:t>
            </a:r>
          </a:p>
          <a:p>
            <a:r>
              <a:rPr lang="en-US" sz="1200" b="0" i="0" kern="1200" dirty="0">
                <a:solidFill>
                  <a:schemeClr val="tx1"/>
                </a:solidFill>
                <a:effectLst/>
                <a:latin typeface="+mn-lt"/>
                <a:ea typeface="+mn-ea"/>
                <a:cs typeface="+mn-cs"/>
              </a:rPr>
              <a:t>In general, Section 504 and Title II nondiscrimination standards are the same, and in general, actions that violate Section 504 also violate </a:t>
            </a:r>
            <a:r>
              <a:rPr lang="en-US" sz="1200" b="0" i="0" kern="1200" dirty="0" smtClean="0">
                <a:solidFill>
                  <a:schemeClr val="tx1"/>
                </a:solidFill>
                <a:effectLst/>
                <a:latin typeface="+mn-lt"/>
                <a:ea typeface="+mn-ea"/>
                <a:cs typeface="+mn-cs"/>
              </a:rPr>
              <a:t>ADA Title </a:t>
            </a:r>
            <a:r>
              <a:rPr lang="en-US" sz="1200" b="0" i="0" kern="1200" dirty="0">
                <a:solidFill>
                  <a:schemeClr val="tx1"/>
                </a:solidFill>
                <a:effectLst/>
                <a:latin typeface="+mn-lt"/>
                <a:ea typeface="+mn-ea"/>
                <a:cs typeface="+mn-cs"/>
              </a:rPr>
              <a:t>II. However, where </a:t>
            </a:r>
            <a:r>
              <a:rPr lang="en-US" sz="1200" b="0" i="0" kern="1200" dirty="0" smtClean="0">
                <a:solidFill>
                  <a:schemeClr val="tx1"/>
                </a:solidFill>
                <a:effectLst/>
                <a:latin typeface="+mn-lt"/>
                <a:ea typeface="+mn-ea"/>
                <a:cs typeface="+mn-cs"/>
              </a:rPr>
              <a:t>ADA Title </a:t>
            </a:r>
            <a:r>
              <a:rPr lang="en-US" sz="1200" b="0" i="0" kern="1200" dirty="0">
                <a:solidFill>
                  <a:schemeClr val="tx1"/>
                </a:solidFill>
                <a:effectLst/>
                <a:latin typeface="+mn-lt"/>
                <a:ea typeface="+mn-ea"/>
                <a:cs typeface="+mn-cs"/>
              </a:rPr>
              <a:t>II requirements exceed Section 504 requirements, public school districts, colleges and universities, and libraries must also comply with the Title II requirements</a:t>
            </a:r>
            <a:r>
              <a:rPr lang="en-US" sz="1200" b="0" i="0" kern="1200" dirty="0" smtClean="0">
                <a:solidFill>
                  <a:schemeClr val="tx1"/>
                </a:solidFill>
                <a:effectLst/>
                <a:latin typeface="+mn-lt"/>
                <a:ea typeface="+mn-ea"/>
                <a:cs typeface="+mn-cs"/>
              </a:rPr>
              <a:t>. (information taken directly</a:t>
            </a:r>
            <a:r>
              <a:rPr lang="en-US" sz="1200" b="0" i="0" kern="1200" baseline="0" dirty="0" smtClean="0">
                <a:solidFill>
                  <a:schemeClr val="tx1"/>
                </a:solidFill>
                <a:effectLst/>
                <a:latin typeface="+mn-lt"/>
                <a:ea typeface="+mn-ea"/>
                <a:cs typeface="+mn-cs"/>
              </a:rPr>
              <a:t> from the Office of Civil Rights 504 FAQ website and used with permission)</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Section 508, although it applies only to the federal government was used by the OCR to guide their 504 interpretation.  Purchasing accessible technology helps schools meet 504 and ADA obligations. One way to think of the distinctions between 504, ADA, and 508 is this:  as a rule, 504 and ADA deal with making accommodations for people who need them.  Section 508, because it focuses so much on the issues caused by inaccessible technology, is more focused on access and less on accommodations.</a:t>
            </a: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B6C60F1-D9D7-452D-8F51-4FED64DC9328}" type="slidenum">
              <a:rPr lang="en-US" smtClean="0"/>
              <a:pPr/>
              <a:t>7</a:t>
            </a:fld>
            <a:endParaRPr lang="en-US"/>
          </a:p>
        </p:txBody>
      </p:sp>
    </p:spTree>
    <p:extLst>
      <p:ext uri="{BB962C8B-B14F-4D97-AF65-F5344CB8AC3E}">
        <p14:creationId xmlns:p14="http://schemas.microsoft.com/office/powerpoint/2010/main" val="1616018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discussion of 508 and 504 is one way  to begin  thinking about the distinction between accessibility and accommodations.  Accessibility are the “508” issues: those that are done in advance to prepare the way for all populations of users.  Accommodations are made after the fact where necessary on an individual basis. </a:t>
            </a:r>
            <a:r>
              <a:rPr lang="en-US" sz="1200" b="0" i="0" kern="1200" dirty="0" smtClean="0">
                <a:solidFill>
                  <a:schemeClr val="tx1"/>
                </a:solidFill>
                <a:effectLst/>
                <a:latin typeface="+mn-lt"/>
                <a:ea typeface="+mn-ea"/>
                <a:cs typeface="+mn-cs"/>
              </a:rPr>
              <a:t>On our university campus, the Office of Disability Services is the accommodations office for students and Human Resources is the accommodations office for faculty/staff.  Accessibility, on the other hand, is everyone's responsibility. The Media Resources Center is an important resource for the accessibility issues, although it works in partnership with many other offices on campus.</a:t>
            </a:r>
            <a:endParaRPr lang="en-US" i="0" dirty="0"/>
          </a:p>
        </p:txBody>
      </p:sp>
      <p:sp>
        <p:nvSpPr>
          <p:cNvPr id="4" name="Slide Number Placeholder 3"/>
          <p:cNvSpPr>
            <a:spLocks noGrp="1"/>
          </p:cNvSpPr>
          <p:nvPr>
            <p:ph type="sldNum" sz="quarter" idx="10"/>
          </p:nvPr>
        </p:nvSpPr>
        <p:spPr/>
        <p:txBody>
          <a:bodyPr/>
          <a:lstStyle/>
          <a:p>
            <a:fld id="{B1905270-9969-6C49-BBA9-0F921DE91203}" type="slidenum">
              <a:rPr lang="en-US" smtClean="0"/>
              <a:t>8</a:t>
            </a:fld>
            <a:endParaRPr lang="en-US"/>
          </a:p>
        </p:txBody>
      </p:sp>
    </p:spTree>
    <p:extLst>
      <p:ext uri="{BB962C8B-B14F-4D97-AF65-F5344CB8AC3E}">
        <p14:creationId xmlns:p14="http://schemas.microsoft.com/office/powerpoint/2010/main" val="265092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ultimate goal of any accessibility plan is</a:t>
            </a:r>
            <a:r>
              <a:rPr lang="en-US" baseline="0" dirty="0" smtClean="0"/>
              <a:t> to minimize accommodations with the ideal level of accommodations eventually becoming 0.  Although a world that requires no accommodations is more fantasy than reality, we measure success by the gradual adoption of an access-based model over time.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(Graph taken in full from “Accessibility 101” from the 2017 AHEAD conference and </a:t>
            </a:r>
            <a:r>
              <a:rPr lang="en-US" baseline="0" dirty="0" err="1" smtClean="0"/>
              <a:t>Gaeir</a:t>
            </a:r>
            <a:r>
              <a:rPr lang="en-US" baseline="0" dirty="0" smtClean="0"/>
              <a:t> Dietrich’s slides and used with permission. </a:t>
            </a:r>
            <a:r>
              <a:rPr lang="en-US" sz="1200" b="0" i="0" kern="1200" dirty="0" smtClean="0">
                <a:solidFill>
                  <a:schemeClr val="tx1"/>
                </a:solidFill>
                <a:effectLst/>
                <a:latin typeface="+mn-lt"/>
                <a:ea typeface="+mn-ea"/>
                <a:cs typeface="+mn-cs"/>
              </a:rPr>
              <a:t>(</a:t>
            </a:r>
            <a:r>
              <a:rPr lang="en-US" sz="1200" b="0" i="0" u="sng" kern="1200" dirty="0" smtClean="0">
                <a:solidFill>
                  <a:schemeClr val="tx1"/>
                </a:solidFill>
                <a:effectLst/>
                <a:latin typeface="+mn-lt"/>
                <a:ea typeface="+mn-ea"/>
                <a:cs typeface="+mn-cs"/>
                <a:hlinkClick r:id="rId3"/>
              </a:rPr>
              <a:t>www.htctu.net</a:t>
            </a:r>
            <a:r>
              <a:rPr lang="en-US" baseline="0" dirty="0" smtClean="0"/>
              <a:t>))</a:t>
            </a: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t>9</a:t>
            </a:fld>
            <a:endParaRPr lang="en-US"/>
          </a:p>
        </p:txBody>
      </p:sp>
    </p:spTree>
    <p:extLst>
      <p:ext uri="{BB962C8B-B14F-4D97-AF65-F5344CB8AC3E}">
        <p14:creationId xmlns:p14="http://schemas.microsoft.com/office/powerpoint/2010/main" val="41191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June</a:t>
            </a:r>
            <a:r>
              <a:rPr lang="en-US" baseline="0" dirty="0" smtClean="0"/>
              <a:t> 2015, a student at Atlantic Cape Community College brought a complaint to the OCR under 504 and Title II of the ADA.  In July 2015, the OCR issued a consent decree on the basis of this complaint.  According to our contacts at ACCC, the college chose not to have representation in the process. Their consent decree was sweeping in its scope.</a:t>
            </a:r>
            <a:endParaRPr lang="en-US" dirty="0"/>
          </a:p>
        </p:txBody>
      </p:sp>
      <p:sp>
        <p:nvSpPr>
          <p:cNvPr id="4" name="Slide Number Placeholder 3"/>
          <p:cNvSpPr>
            <a:spLocks noGrp="1"/>
          </p:cNvSpPr>
          <p:nvPr>
            <p:ph type="sldNum" sz="quarter" idx="10"/>
          </p:nvPr>
        </p:nvSpPr>
        <p:spPr/>
        <p:txBody>
          <a:bodyPr/>
          <a:lstStyle/>
          <a:p>
            <a:fld id="{B1905270-9969-6C49-BBA9-0F921DE91203}" type="slidenum">
              <a:rPr lang="en-US" smtClean="0"/>
              <a:t>10</a:t>
            </a:fld>
            <a:endParaRPr lang="en-US"/>
          </a:p>
        </p:txBody>
      </p:sp>
    </p:spTree>
    <p:extLst>
      <p:ext uri="{BB962C8B-B14F-4D97-AF65-F5344CB8AC3E}">
        <p14:creationId xmlns:p14="http://schemas.microsoft.com/office/powerpoint/2010/main" val="1252995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12192000" cy="68580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0" name="Rectangle 9"/>
          <p:cNvSpPr/>
          <p:nvPr userDrawn="1"/>
        </p:nvSpPr>
        <p:spPr>
          <a:xfrm>
            <a:off x="42334" y="6605588"/>
            <a:ext cx="12107333" cy="252412"/>
          </a:xfrm>
          <a:prstGeom prst="rect">
            <a:avLst/>
          </a:prstGeom>
          <a:solidFill>
            <a:srgbClr val="FBD8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1" name="Rectangle 10"/>
          <p:cNvSpPr/>
          <p:nvPr userDrawn="1"/>
        </p:nvSpPr>
        <p:spPr>
          <a:xfrm>
            <a:off x="42334" y="1"/>
            <a:ext cx="12107333" cy="252413"/>
          </a:xfrm>
          <a:prstGeom prst="rect">
            <a:avLst/>
          </a:prstGeom>
          <a:solidFill>
            <a:srgbClr val="FBD8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pic>
        <p:nvPicPr>
          <p:cNvPr id="5" name="Picture 6" descr="wsu_horizontal_color.png"/>
          <p:cNvPicPr>
            <a:picLocks noChangeAspect="1"/>
          </p:cNvPicPr>
          <p:nvPr userDrawn="1"/>
        </p:nvPicPr>
        <p:blipFill>
          <a:blip r:embed="rId2" cstate="print"/>
          <a:srcRect/>
          <a:stretch>
            <a:fillRect/>
          </a:stretch>
        </p:blipFill>
        <p:spPr bwMode="auto">
          <a:xfrm>
            <a:off x="6096001" y="1295401"/>
            <a:ext cx="4787900" cy="809625"/>
          </a:xfrm>
          <a:prstGeom prst="rect">
            <a:avLst/>
          </a:prstGeom>
          <a:noFill/>
          <a:ln w="9525">
            <a:noFill/>
            <a:miter lim="800000"/>
            <a:headEnd/>
            <a:tailEnd/>
          </a:ln>
        </p:spPr>
      </p:pic>
      <p:sp>
        <p:nvSpPr>
          <p:cNvPr id="2" name="Title 1"/>
          <p:cNvSpPr>
            <a:spLocks noGrp="1"/>
          </p:cNvSpPr>
          <p:nvPr>
            <p:ph type="ctrTitle"/>
          </p:nvPr>
        </p:nvSpPr>
        <p:spPr>
          <a:xfrm>
            <a:off x="1625600" y="2133601"/>
            <a:ext cx="10160000" cy="1470025"/>
          </a:xfrm>
        </p:spPr>
        <p:txBody>
          <a:bodyPr>
            <a:normAutofit/>
          </a:bodyPr>
          <a:lstStyle>
            <a:lvl1pPr>
              <a:defRPr sz="4000"/>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727200" y="4191000"/>
            <a:ext cx="5689600" cy="1752600"/>
          </a:xfrm>
        </p:spPr>
        <p:txBody>
          <a:bodyPr>
            <a:normAutofit/>
          </a:bodyPr>
          <a:lstStyle>
            <a:lvl1pPr marL="0" indent="0" algn="l">
              <a:lnSpc>
                <a:spcPct val="90000"/>
              </a:lnSpc>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Presenter’s name</a:t>
            </a:r>
          </a:p>
          <a:p>
            <a:r>
              <a:rPr lang="en-US" dirty="0" smtClean="0"/>
              <a:t>Title, Department</a:t>
            </a:r>
          </a:p>
          <a:p>
            <a:r>
              <a:rPr lang="en-US" dirty="0" smtClean="0"/>
              <a:t>Date</a:t>
            </a:r>
          </a:p>
        </p:txBody>
      </p:sp>
      <p:sp>
        <p:nvSpPr>
          <p:cNvPr id="6" name="Date Placeholder 3"/>
          <p:cNvSpPr>
            <a:spLocks noGrp="1"/>
          </p:cNvSpPr>
          <p:nvPr>
            <p:ph type="dt" sz="half" idx="10"/>
          </p:nvPr>
        </p:nvSpPr>
        <p:spPr/>
        <p:txBody>
          <a:bodyPr/>
          <a:lstStyle>
            <a:lvl1pPr>
              <a:defRPr/>
            </a:lvl1pPr>
          </a:lstStyle>
          <a:p>
            <a:pPr>
              <a:defRPr/>
            </a:pPr>
            <a:fld id="{6154F0F3-24E1-4FEA-9150-3ED778817A4D}" type="datetimeFigureOut">
              <a:rPr lang="en-US">
                <a:solidFill>
                  <a:prstClr val="black"/>
                </a:solidFill>
              </a:rPr>
              <a:pPr>
                <a:defRPr/>
              </a:pPr>
              <a:t>8/4/17</a:t>
            </a:fld>
            <a:endParaRPr lang="en-US">
              <a:solidFill>
                <a:prstClr val="black"/>
              </a:solidFill>
            </a:endParaRPr>
          </a:p>
        </p:txBody>
      </p:sp>
      <p:cxnSp>
        <p:nvCxnSpPr>
          <p:cNvPr id="12" name="Straight Connector 11"/>
          <p:cNvCxnSpPr/>
          <p:nvPr userDrawn="1"/>
        </p:nvCxnSpPr>
        <p:spPr>
          <a:xfrm>
            <a:off x="1828800" y="3733800"/>
            <a:ext cx="10306051" cy="0"/>
          </a:xfrm>
          <a:prstGeom prst="line">
            <a:avLst/>
          </a:prstGeom>
          <a:ln w="57150" cap="rnd">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2283" y="274639"/>
            <a:ext cx="11333316" cy="846239"/>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2283" y="1600201"/>
            <a:ext cx="10972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B44BC7-56F9-4E43-ADAF-DDFD7D739370}" type="datetimeFigureOut">
              <a:rPr lang="en-US">
                <a:solidFill>
                  <a:prstClr val="black"/>
                </a:solidFill>
              </a:rPr>
              <a:pPr>
                <a:defRPr/>
              </a:pPr>
              <a:t>8/4/17</a:t>
            </a:fld>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B25BC88B-1D0C-43DE-B958-659244EAF7DF}" type="datetimeFigureOut">
              <a:rPr lang="en-US">
                <a:solidFill>
                  <a:prstClr val="black"/>
                </a:solidFill>
              </a:rPr>
              <a:pPr>
                <a:defRPr/>
              </a:pPr>
              <a:t>8/4/17</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1712192A-E72E-4314-BE6A-1F0A319E599B}" type="datetimeFigureOut">
              <a:rPr lang="en-US">
                <a:solidFill>
                  <a:prstClr val="black"/>
                </a:solidFill>
              </a:rPr>
              <a:pPr>
                <a:defRPr/>
              </a:pPr>
              <a:t>8/4/17</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810A440-C240-4BC4-A0FF-554628E557D7}" type="datetimeFigureOut">
              <a:rPr lang="en-US">
                <a:solidFill>
                  <a:prstClr val="black"/>
                </a:solidFill>
              </a:rPr>
              <a:pPr>
                <a:defRPr/>
              </a:pPr>
              <a:t>8/4/17</a:t>
            </a:fld>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0"/>
            <a:ext cx="12192000" cy="685800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dirty="0">
              <a:solidFill>
                <a:prstClr val="white"/>
              </a:solidFill>
            </a:endParaRPr>
          </a:p>
        </p:txBody>
      </p:sp>
      <p:pic>
        <p:nvPicPr>
          <p:cNvPr id="1027" name="Picture 10" descr="wsu_horizontal_color.png"/>
          <p:cNvPicPr>
            <a:picLocks noChangeAspect="1"/>
          </p:cNvPicPr>
          <p:nvPr userDrawn="1"/>
        </p:nvPicPr>
        <p:blipFill>
          <a:blip r:embed="rId7" cstate="print"/>
          <a:srcRect/>
          <a:stretch>
            <a:fillRect/>
          </a:stretch>
        </p:blipFill>
        <p:spPr bwMode="auto">
          <a:xfrm>
            <a:off x="9855201" y="6356350"/>
            <a:ext cx="2072217" cy="349250"/>
          </a:xfrm>
          <a:prstGeom prst="rect">
            <a:avLst/>
          </a:prstGeom>
          <a:noFill/>
          <a:ln w="9525">
            <a:noFill/>
            <a:miter lim="800000"/>
            <a:headEnd/>
            <a:tailEnd/>
          </a:ln>
        </p:spPr>
      </p:pic>
      <p:sp>
        <p:nvSpPr>
          <p:cNvPr id="9" name="Slide Number Placeholder 6"/>
          <p:cNvSpPr txBox="1">
            <a:spLocks/>
          </p:cNvSpPr>
          <p:nvPr userDrawn="1"/>
        </p:nvSpPr>
        <p:spPr>
          <a:xfrm>
            <a:off x="203200" y="6432550"/>
            <a:ext cx="1117600" cy="501650"/>
          </a:xfrm>
          <a:prstGeom prst="rect">
            <a:avLst/>
          </a:prstGeom>
        </p:spPr>
        <p:txBody>
          <a:bodyPr/>
          <a:lstStyle/>
          <a:p>
            <a:pPr>
              <a:defRPr/>
            </a:pPr>
            <a:fld id="{12073121-80F2-4A27-A972-3FCE9B2C70D8}" type="slidenum">
              <a:rPr lang="en-US" sz="1200">
                <a:solidFill>
                  <a:prstClr val="white">
                    <a:lumMod val="50000"/>
                  </a:prstClr>
                </a:solidFill>
              </a:rPr>
              <a:pPr>
                <a:defRPr/>
              </a:pPr>
              <a:t>‹#›</a:t>
            </a:fld>
            <a:endParaRPr lang="en-US" sz="1200" dirty="0">
              <a:solidFill>
                <a:prstClr val="white">
                  <a:lumMod val="50000"/>
                </a:prstClr>
              </a:solidFill>
            </a:endParaRPr>
          </a:p>
        </p:txBody>
      </p:sp>
      <p:sp>
        <p:nvSpPr>
          <p:cNvPr id="1029" name="Title Placeholder 1"/>
          <p:cNvSpPr>
            <a:spLocks noGrp="1"/>
          </p:cNvSpPr>
          <p:nvPr>
            <p:ph type="title"/>
          </p:nvPr>
        </p:nvSpPr>
        <p:spPr bwMode="auto">
          <a:xfrm>
            <a:off x="452968" y="274639"/>
            <a:ext cx="11332633" cy="846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0"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 name="Date Placeholder 3"/>
          <p:cNvSpPr>
            <a:spLocks noGrp="1"/>
          </p:cNvSpPr>
          <p:nvPr>
            <p:ph type="dt" sz="half" idx="2"/>
          </p:nvPr>
        </p:nvSpPr>
        <p:spPr>
          <a:xfrm>
            <a:off x="12496800" y="632460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solidFill>
                <a:latin typeface="+mn-lt"/>
                <a:cs typeface="+mn-cs"/>
              </a:defRPr>
            </a:lvl1pPr>
          </a:lstStyle>
          <a:p>
            <a:pPr>
              <a:defRPr/>
            </a:pPr>
            <a:fld id="{3034C992-68AD-4F2E-8AAE-90B6BB4DC0D4}" type="datetimeFigureOut">
              <a:rPr lang="en-US">
                <a:solidFill>
                  <a:prstClr val="black"/>
                </a:solidFill>
              </a:rPr>
              <a:pPr>
                <a:defRPr/>
              </a:pPr>
              <a:t>8/4/17</a:t>
            </a:fld>
            <a:endParaRPr lang="en-US" dirty="0">
              <a:solidFill>
                <a:prstClr val="black"/>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solidFill>
                <a:prstClr val="black">
                  <a:tint val="75000"/>
                </a:prstClr>
              </a:solidFill>
            </a:endParaRPr>
          </a:p>
        </p:txBody>
      </p:sp>
      <p:cxnSp>
        <p:nvCxnSpPr>
          <p:cNvPr id="11" name="Straight Connector 10"/>
          <p:cNvCxnSpPr/>
          <p:nvPr userDrawn="1"/>
        </p:nvCxnSpPr>
        <p:spPr>
          <a:xfrm>
            <a:off x="101600" y="1143000"/>
            <a:ext cx="12090400" cy="0"/>
          </a:xfrm>
          <a:prstGeom prst="line">
            <a:avLst/>
          </a:prstGeom>
          <a:ln w="57150" cap="rnd">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42334" y="6746876"/>
            <a:ext cx="12107333" cy="111125"/>
          </a:xfrm>
          <a:prstGeom prst="rect">
            <a:avLst/>
          </a:prstGeom>
          <a:solidFill>
            <a:srgbClr val="FBD8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Tree>
    <p:extLst>
      <p:ext uri="{BB962C8B-B14F-4D97-AF65-F5344CB8AC3E}">
        <p14:creationId xmlns:p14="http://schemas.microsoft.com/office/powerpoint/2010/main" val="13231900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rtl="0" fontAlgn="base">
        <a:spcBef>
          <a:spcPct val="0"/>
        </a:spcBef>
        <a:spcAft>
          <a:spcPct val="0"/>
        </a:spcAft>
        <a:defRPr sz="3200" b="1" kern="1200">
          <a:solidFill>
            <a:schemeClr val="tx1"/>
          </a:solidFill>
          <a:latin typeface="Georgia" pitchFamily="18" charset="0"/>
          <a:ea typeface="+mj-ea"/>
          <a:cs typeface="+mj-cs"/>
        </a:defRPr>
      </a:lvl1pPr>
      <a:lvl2pPr algn="l" rtl="0" fontAlgn="base">
        <a:spcBef>
          <a:spcPct val="0"/>
        </a:spcBef>
        <a:spcAft>
          <a:spcPct val="0"/>
        </a:spcAft>
        <a:defRPr sz="3200" b="1">
          <a:solidFill>
            <a:schemeClr val="tx1"/>
          </a:solidFill>
          <a:latin typeface="Georgia" pitchFamily="18" charset="0"/>
        </a:defRPr>
      </a:lvl2pPr>
      <a:lvl3pPr algn="l" rtl="0" fontAlgn="base">
        <a:spcBef>
          <a:spcPct val="0"/>
        </a:spcBef>
        <a:spcAft>
          <a:spcPct val="0"/>
        </a:spcAft>
        <a:defRPr sz="3200" b="1">
          <a:solidFill>
            <a:schemeClr val="tx1"/>
          </a:solidFill>
          <a:latin typeface="Georgia" pitchFamily="18" charset="0"/>
        </a:defRPr>
      </a:lvl3pPr>
      <a:lvl4pPr algn="l" rtl="0" fontAlgn="base">
        <a:spcBef>
          <a:spcPct val="0"/>
        </a:spcBef>
        <a:spcAft>
          <a:spcPct val="0"/>
        </a:spcAft>
        <a:defRPr sz="3200" b="1">
          <a:solidFill>
            <a:schemeClr val="tx1"/>
          </a:solidFill>
          <a:latin typeface="Georgia" pitchFamily="18" charset="0"/>
        </a:defRPr>
      </a:lvl4pPr>
      <a:lvl5pPr algn="l" rtl="0" fontAlgn="base">
        <a:spcBef>
          <a:spcPct val="0"/>
        </a:spcBef>
        <a:spcAft>
          <a:spcPct val="0"/>
        </a:spcAft>
        <a:defRPr sz="3200" b="1">
          <a:solidFill>
            <a:schemeClr val="tx1"/>
          </a:solidFill>
          <a:latin typeface="Georgia" pitchFamily="18" charset="0"/>
        </a:defRPr>
      </a:lvl5pPr>
      <a:lvl6pPr marL="457200" algn="l" rtl="0" fontAlgn="base">
        <a:spcBef>
          <a:spcPct val="0"/>
        </a:spcBef>
        <a:spcAft>
          <a:spcPct val="0"/>
        </a:spcAft>
        <a:defRPr sz="3200" b="1">
          <a:solidFill>
            <a:schemeClr val="tx1"/>
          </a:solidFill>
          <a:latin typeface="Georgia" pitchFamily="18" charset="0"/>
        </a:defRPr>
      </a:lvl6pPr>
      <a:lvl7pPr marL="914400" algn="l" rtl="0" fontAlgn="base">
        <a:spcBef>
          <a:spcPct val="0"/>
        </a:spcBef>
        <a:spcAft>
          <a:spcPct val="0"/>
        </a:spcAft>
        <a:defRPr sz="3200" b="1">
          <a:solidFill>
            <a:schemeClr val="tx1"/>
          </a:solidFill>
          <a:latin typeface="Georgia" pitchFamily="18" charset="0"/>
        </a:defRPr>
      </a:lvl7pPr>
      <a:lvl8pPr marL="1371600" algn="l" rtl="0" fontAlgn="base">
        <a:spcBef>
          <a:spcPct val="0"/>
        </a:spcBef>
        <a:spcAft>
          <a:spcPct val="0"/>
        </a:spcAft>
        <a:defRPr sz="3200" b="1">
          <a:solidFill>
            <a:schemeClr val="tx1"/>
          </a:solidFill>
          <a:latin typeface="Georgia" pitchFamily="18" charset="0"/>
        </a:defRPr>
      </a:lvl8pPr>
      <a:lvl9pPr marL="1828800" algn="l" rtl="0" fontAlgn="base">
        <a:spcBef>
          <a:spcPct val="0"/>
        </a:spcBef>
        <a:spcAft>
          <a:spcPct val="0"/>
        </a:spcAft>
        <a:defRPr sz="3200" b="1">
          <a:solidFill>
            <a:schemeClr val="tx1"/>
          </a:solidFill>
          <a:latin typeface="Georgia" pitchFamily="18" charset="0"/>
        </a:defRPr>
      </a:lvl9pPr>
    </p:titleStyle>
    <p:bodyStyle>
      <a:lvl1pPr marL="342900" indent="-342900" algn="l" rtl="0" fontAlgn="base">
        <a:lnSpc>
          <a:spcPct val="90000"/>
        </a:lnSpc>
        <a:spcBef>
          <a:spcPts val="600"/>
        </a:spcBef>
        <a:spcAft>
          <a:spcPts val="600"/>
        </a:spcAft>
        <a:buClr>
          <a:srgbClr val="FFC000"/>
        </a:buClr>
        <a:buFont typeface="Arial" charset="0"/>
        <a:buChar char="•"/>
        <a:defRPr sz="2800" kern="1200">
          <a:solidFill>
            <a:schemeClr val="tx1"/>
          </a:solidFill>
          <a:latin typeface="Arial" pitchFamily="34" charset="0"/>
          <a:ea typeface="+mn-ea"/>
          <a:cs typeface="Arial" pitchFamily="34" charset="0"/>
        </a:defRPr>
      </a:lvl1pPr>
      <a:lvl2pPr marL="742950" indent="-285750" algn="l" rtl="0" fontAlgn="base">
        <a:lnSpc>
          <a:spcPct val="90000"/>
        </a:lnSpc>
        <a:spcBef>
          <a:spcPts val="400"/>
        </a:spcBef>
        <a:spcAft>
          <a:spcPts val="400"/>
        </a:spcAft>
        <a:buClr>
          <a:srgbClr val="FFC000"/>
        </a:buClr>
        <a:buFont typeface="Arial" charset="0"/>
        <a:buChar char="–"/>
        <a:defRPr sz="2400" kern="1200">
          <a:solidFill>
            <a:schemeClr val="tx1"/>
          </a:solidFill>
          <a:latin typeface="+mn-lt"/>
          <a:ea typeface="+mn-ea"/>
          <a:cs typeface="Arial" charset="0"/>
        </a:defRPr>
      </a:lvl2pPr>
      <a:lvl3pPr marL="1143000" indent="-228600" algn="l" rtl="0" fontAlgn="base">
        <a:lnSpc>
          <a:spcPct val="90000"/>
        </a:lnSpc>
        <a:spcBef>
          <a:spcPts val="350"/>
        </a:spcBef>
        <a:spcAft>
          <a:spcPts val="350"/>
        </a:spcAft>
        <a:buClr>
          <a:srgbClr val="FFC000"/>
        </a:buClr>
        <a:buFont typeface="Arial" charset="0"/>
        <a:buChar char="•"/>
        <a:defRPr sz="2000" kern="1200">
          <a:solidFill>
            <a:schemeClr val="tx1"/>
          </a:solidFill>
          <a:latin typeface="+mn-lt"/>
          <a:ea typeface="+mn-ea"/>
          <a:cs typeface="Arial" charset="0"/>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1.bin"/><Relationship Id="rId5"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The Legal Landscape for Accessibility</a:t>
            </a:r>
          </a:p>
        </p:txBody>
      </p:sp>
      <p:sp>
        <p:nvSpPr>
          <p:cNvPr id="13315" name="Subtitle 2"/>
          <p:cNvSpPr>
            <a:spLocks noGrp="1"/>
          </p:cNvSpPr>
          <p:nvPr>
            <p:ph type="subTitle" idx="1"/>
          </p:nvPr>
        </p:nvSpPr>
        <p:spPr/>
        <p:txBody>
          <a:bodyPr/>
          <a:lstStyle/>
          <a:p>
            <a:r>
              <a:rPr lang="en-US" dirty="0" smtClean="0">
                <a:latin typeface="Arial" charset="0"/>
                <a:cs typeface="Arial" charset="0"/>
              </a:rPr>
              <a:t>Carolyn Speer, Ph.D.</a:t>
            </a:r>
          </a:p>
          <a:p>
            <a:r>
              <a:rPr lang="en-US" dirty="0" smtClean="0">
                <a:latin typeface="Arial" charset="0"/>
                <a:cs typeface="Arial" charset="0"/>
              </a:rPr>
              <a:t>Manager, Instructional Design and Technology </a:t>
            </a:r>
          </a:p>
          <a:p>
            <a:r>
              <a:rPr lang="en-US" dirty="0" smtClean="0">
                <a:latin typeface="Arial" charset="0"/>
                <a:cs typeface="Arial" charset="0"/>
              </a:rPr>
              <a:t>Fall, 2017</a:t>
            </a:r>
          </a:p>
        </p:txBody>
      </p:sp>
    </p:spTree>
    <p:extLst>
      <p:ext uri="{BB962C8B-B14F-4D97-AF65-F5344CB8AC3E}">
        <p14:creationId xmlns:p14="http://schemas.microsoft.com/office/powerpoint/2010/main" val="1661333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the Law</a:t>
            </a:r>
            <a:endParaRPr lang="en-US" dirty="0"/>
          </a:p>
        </p:txBody>
      </p:sp>
      <p:sp>
        <p:nvSpPr>
          <p:cNvPr id="3" name="Content Placeholder 2"/>
          <p:cNvSpPr>
            <a:spLocks noGrp="1"/>
          </p:cNvSpPr>
          <p:nvPr>
            <p:ph idx="1"/>
          </p:nvPr>
        </p:nvSpPr>
        <p:spPr/>
        <p:txBody>
          <a:bodyPr/>
          <a:lstStyle/>
          <a:p>
            <a:r>
              <a:rPr lang="en-US" dirty="0" smtClean="0"/>
              <a:t>The legal cases have been expanding since 2014</a:t>
            </a:r>
          </a:p>
          <a:p>
            <a:r>
              <a:rPr lang="en-US" dirty="0" smtClean="0"/>
              <a:t>Atlantic Cape Community College (2015)</a:t>
            </a:r>
          </a:p>
          <a:p>
            <a:pPr lvl="1"/>
            <a:r>
              <a:rPr lang="en-US" dirty="0" smtClean="0"/>
              <a:t>OCR Consent Decree</a:t>
            </a:r>
          </a:p>
          <a:p>
            <a:pPr lvl="1"/>
            <a:r>
              <a:rPr lang="en-US" dirty="0" smtClean="0"/>
              <a:t>College did not choose to have representation</a:t>
            </a:r>
          </a:p>
          <a:p>
            <a:pPr lvl="1"/>
            <a:r>
              <a:rPr lang="en-US" dirty="0" smtClean="0"/>
              <a:t>Jumped forward in obligations</a:t>
            </a:r>
            <a:endParaRPr lang="en-US" dirty="0"/>
          </a:p>
        </p:txBody>
      </p:sp>
    </p:spTree>
    <p:extLst>
      <p:ext uri="{BB962C8B-B14F-4D97-AF65-F5344CB8AC3E}">
        <p14:creationId xmlns:p14="http://schemas.microsoft.com/office/powerpoint/2010/main" val="897543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ACCC’s Consent Decree</a:t>
            </a:r>
            <a:endParaRPr lang="en-US" dirty="0"/>
          </a:p>
        </p:txBody>
      </p:sp>
      <p:sp>
        <p:nvSpPr>
          <p:cNvPr id="3" name="Content Placeholder 2"/>
          <p:cNvSpPr>
            <a:spLocks noGrp="1"/>
          </p:cNvSpPr>
          <p:nvPr>
            <p:ph idx="1"/>
          </p:nvPr>
        </p:nvSpPr>
        <p:spPr/>
        <p:txBody>
          <a:bodyPr/>
          <a:lstStyle/>
          <a:p>
            <a:r>
              <a:rPr lang="en-US" dirty="0" smtClean="0"/>
              <a:t>Required to hire a third-party consultant</a:t>
            </a:r>
          </a:p>
          <a:p>
            <a:r>
              <a:rPr lang="en-US" dirty="0" smtClean="0"/>
              <a:t>Required to adopt accessibility policies</a:t>
            </a:r>
          </a:p>
          <a:p>
            <a:r>
              <a:rPr lang="en-US" dirty="0" smtClean="0"/>
              <a:t>Provide ADA training to all staff and students</a:t>
            </a:r>
          </a:p>
          <a:p>
            <a:r>
              <a:rPr lang="en-US" dirty="0" smtClean="0"/>
              <a:t>Undergo a full technology audit</a:t>
            </a:r>
          </a:p>
          <a:p>
            <a:r>
              <a:rPr lang="en-US" dirty="0" smtClean="0"/>
              <a:t>Remediate the website to full accessibility</a:t>
            </a:r>
          </a:p>
          <a:p>
            <a:r>
              <a:rPr lang="en-US" dirty="0" smtClean="0"/>
              <a:t>All course content, including face-to-face content must be accessible.</a:t>
            </a:r>
          </a:p>
          <a:p>
            <a:r>
              <a:rPr lang="en-US" dirty="0" smtClean="0"/>
              <a:t>Make regular reports</a:t>
            </a:r>
          </a:p>
          <a:p>
            <a:r>
              <a:rPr lang="en-US" dirty="0" smtClean="0"/>
              <a:t>$128,620 award for attorneys’ fees to the student</a:t>
            </a:r>
          </a:p>
          <a:p>
            <a:endParaRPr lang="en-US" dirty="0" smtClean="0"/>
          </a:p>
          <a:p>
            <a:endParaRPr lang="en-US" dirty="0"/>
          </a:p>
        </p:txBody>
      </p:sp>
    </p:spTree>
    <p:extLst>
      <p:ext uri="{BB962C8B-B14F-4D97-AF65-F5344CB8AC3E}">
        <p14:creationId xmlns:p14="http://schemas.microsoft.com/office/powerpoint/2010/main" val="1259122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Wichita State’s NFB Agreement</a:t>
            </a:r>
            <a:endParaRPr lang="en-US" dirty="0"/>
          </a:p>
        </p:txBody>
      </p:sp>
      <p:sp>
        <p:nvSpPr>
          <p:cNvPr id="3" name="Content Placeholder 2"/>
          <p:cNvSpPr>
            <a:spLocks noGrp="1"/>
          </p:cNvSpPr>
          <p:nvPr>
            <p:ph idx="1"/>
          </p:nvPr>
        </p:nvSpPr>
        <p:spPr/>
        <p:txBody>
          <a:bodyPr/>
          <a:lstStyle/>
          <a:p>
            <a:r>
              <a:rPr lang="en-US" dirty="0" smtClean="0"/>
              <a:t>Hire </a:t>
            </a:r>
            <a:r>
              <a:rPr lang="en-US" dirty="0" smtClean="0"/>
              <a:t>an Accessibility Coordinator</a:t>
            </a:r>
          </a:p>
          <a:p>
            <a:r>
              <a:rPr lang="en-US" dirty="0" smtClean="0"/>
              <a:t>Adopt and disseminate policies and procedures</a:t>
            </a:r>
          </a:p>
          <a:p>
            <a:r>
              <a:rPr lang="en-US" dirty="0" smtClean="0"/>
              <a:t>Provide ADA training and consider other training for staff, faculty, and students</a:t>
            </a:r>
          </a:p>
          <a:p>
            <a:r>
              <a:rPr lang="en-US" dirty="0" smtClean="0"/>
              <a:t>Undergo a full technology audit</a:t>
            </a:r>
          </a:p>
          <a:p>
            <a:r>
              <a:rPr lang="en-US" dirty="0" smtClean="0"/>
              <a:t>Remediate the website to full accessibility</a:t>
            </a:r>
          </a:p>
          <a:p>
            <a:r>
              <a:rPr lang="en-US" dirty="0" smtClean="0"/>
              <a:t>All </a:t>
            </a:r>
            <a:r>
              <a:rPr lang="en-US" dirty="0"/>
              <a:t>course content, including face-to-face content must be accessible.</a:t>
            </a:r>
          </a:p>
          <a:p>
            <a:endParaRPr lang="en-US" dirty="0" smtClean="0"/>
          </a:p>
          <a:p>
            <a:endParaRPr lang="en-US" dirty="0" smtClean="0"/>
          </a:p>
          <a:p>
            <a:endParaRPr lang="en-US" dirty="0"/>
          </a:p>
        </p:txBody>
      </p:sp>
    </p:spTree>
    <p:extLst>
      <p:ext uri="{BB962C8B-B14F-4D97-AF65-F5344CB8AC3E}">
        <p14:creationId xmlns:p14="http://schemas.microsoft.com/office/powerpoint/2010/main" val="173853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p:txBody>
          <a:bodyPr/>
          <a:lstStyle/>
          <a:p>
            <a:r>
              <a:rPr lang="en-US" dirty="0" smtClean="0"/>
              <a:t>We must be prepared to work together</a:t>
            </a:r>
          </a:p>
          <a:p>
            <a:r>
              <a:rPr lang="en-US" dirty="0" smtClean="0"/>
              <a:t>Success is moving forward</a:t>
            </a:r>
          </a:p>
          <a:p>
            <a:r>
              <a:rPr lang="en-US" dirty="0" smtClean="0"/>
              <a:t>Document our process</a:t>
            </a:r>
          </a:p>
          <a:p>
            <a:r>
              <a:rPr lang="en-US" dirty="0" smtClean="0"/>
              <a:t>Help disseminate knowledge and training</a:t>
            </a:r>
            <a:endParaRPr lang="en-US" dirty="0"/>
          </a:p>
        </p:txBody>
      </p:sp>
    </p:spTree>
    <p:extLst>
      <p:ext uri="{BB962C8B-B14F-4D97-AF65-F5344CB8AC3E}">
        <p14:creationId xmlns:p14="http://schemas.microsoft.com/office/powerpoint/2010/main" val="6567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63726" y="274639"/>
            <a:ext cx="8499475" cy="846137"/>
          </a:xfrm>
        </p:spPr>
        <p:txBody>
          <a:bodyPr/>
          <a:lstStyle/>
          <a:p>
            <a:r>
              <a:rPr lang="en-US" sz="3600"/>
              <a:t>Agenda</a:t>
            </a:r>
          </a:p>
        </p:txBody>
      </p:sp>
      <p:grpSp>
        <p:nvGrpSpPr>
          <p:cNvPr id="16387" name="Group 31"/>
          <p:cNvGrpSpPr>
            <a:grpSpLocks/>
          </p:cNvGrpSpPr>
          <p:nvPr/>
        </p:nvGrpSpPr>
        <p:grpSpPr bwMode="auto">
          <a:xfrm>
            <a:off x="2505076" y="1449389"/>
            <a:ext cx="7248525" cy="1343025"/>
            <a:chOff x="981075" y="1144875"/>
            <a:chExt cx="7248525" cy="1343025"/>
          </a:xfrm>
        </p:grpSpPr>
        <p:pic>
          <p:nvPicPr>
            <p:cNvPr id="22" name="Picture 21" descr="ltBlue_bar2.png"/>
            <p:cNvPicPr>
              <a:picLocks noChangeAspect="1"/>
            </p:cNvPicPr>
            <p:nvPr/>
          </p:nvPicPr>
          <p:blipFill>
            <a:blip r:embed="rId3" cstate="print">
              <a:duotone>
                <a:prstClr val="black"/>
                <a:srgbClr val="6E81D6">
                  <a:tint val="45000"/>
                  <a:satMod val="400000"/>
                </a:srgbClr>
              </a:duotone>
            </a:blip>
            <a:stretch>
              <a:fillRect/>
            </a:stretch>
          </p:blipFill>
          <p:spPr>
            <a:xfrm>
              <a:off x="981075" y="1144875"/>
              <a:ext cx="7248525" cy="1343025"/>
            </a:xfrm>
            <a:prstGeom prst="rect">
              <a:avLst/>
            </a:prstGeom>
          </p:spPr>
        </p:pic>
        <p:sp>
          <p:nvSpPr>
            <p:cNvPr id="16399" name="TextBox 7"/>
            <p:cNvSpPr txBox="1">
              <a:spLocks noChangeArrowheads="1"/>
            </p:cNvSpPr>
            <p:nvPr/>
          </p:nvSpPr>
          <p:spPr bwMode="auto">
            <a:xfrm>
              <a:off x="2792591" y="1524000"/>
              <a:ext cx="3593741" cy="584775"/>
            </a:xfrm>
            <a:prstGeom prst="rect">
              <a:avLst/>
            </a:prstGeom>
            <a:noFill/>
            <a:ln w="9525">
              <a:noFill/>
              <a:miter lim="800000"/>
              <a:headEnd/>
              <a:tailEnd/>
            </a:ln>
          </p:spPr>
          <p:txBody>
            <a:bodyPr wrap="none">
              <a:spAutoFit/>
            </a:bodyPr>
            <a:lstStyle/>
            <a:p>
              <a:pPr algn="ctr"/>
              <a:r>
                <a:rPr lang="en-US" sz="3200" b="1" dirty="0" smtClean="0">
                  <a:solidFill>
                    <a:schemeClr val="bg1"/>
                  </a:solidFill>
                </a:rPr>
                <a:t>Office of Civil Rights</a:t>
              </a:r>
              <a:endParaRPr lang="en-US" sz="3200" b="1" dirty="0">
                <a:solidFill>
                  <a:schemeClr val="bg1"/>
                </a:solidFill>
              </a:endParaRPr>
            </a:p>
          </p:txBody>
        </p:sp>
      </p:grpSp>
      <p:grpSp>
        <p:nvGrpSpPr>
          <p:cNvPr id="16388" name="Group 30"/>
          <p:cNvGrpSpPr>
            <a:grpSpLocks/>
          </p:cNvGrpSpPr>
          <p:nvPr/>
        </p:nvGrpSpPr>
        <p:grpSpPr bwMode="auto">
          <a:xfrm>
            <a:off x="2505076" y="2601914"/>
            <a:ext cx="7248525" cy="1343025"/>
            <a:chOff x="981075" y="2362200"/>
            <a:chExt cx="7248525" cy="1343025"/>
          </a:xfrm>
        </p:grpSpPr>
        <p:pic>
          <p:nvPicPr>
            <p:cNvPr id="23" name="Picture 22" descr="ltBlue_bar2.png"/>
            <p:cNvPicPr>
              <a:picLocks noChangeAspect="1"/>
            </p:cNvPicPr>
            <p:nvPr/>
          </p:nvPicPr>
          <p:blipFill>
            <a:blip r:embed="rId3" cstate="print">
              <a:duotone>
                <a:prstClr val="black"/>
                <a:srgbClr val="6E81D6">
                  <a:tint val="45000"/>
                  <a:satMod val="400000"/>
                </a:srgbClr>
              </a:duotone>
            </a:blip>
            <a:stretch>
              <a:fillRect/>
            </a:stretch>
          </p:blipFill>
          <p:spPr>
            <a:xfrm>
              <a:off x="981075" y="2362200"/>
              <a:ext cx="7248525" cy="1343025"/>
            </a:xfrm>
            <a:prstGeom prst="rect">
              <a:avLst/>
            </a:prstGeom>
          </p:spPr>
        </p:pic>
        <p:sp>
          <p:nvSpPr>
            <p:cNvPr id="16397" name="TextBox 23"/>
            <p:cNvSpPr txBox="1">
              <a:spLocks noChangeArrowheads="1"/>
            </p:cNvSpPr>
            <p:nvPr/>
          </p:nvSpPr>
          <p:spPr bwMode="auto">
            <a:xfrm>
              <a:off x="3172329" y="2677992"/>
              <a:ext cx="2578142" cy="584775"/>
            </a:xfrm>
            <a:prstGeom prst="rect">
              <a:avLst/>
            </a:prstGeom>
            <a:noFill/>
            <a:ln w="9525">
              <a:noFill/>
              <a:miter lim="800000"/>
              <a:headEnd/>
              <a:tailEnd/>
            </a:ln>
          </p:spPr>
          <p:txBody>
            <a:bodyPr wrap="none">
              <a:spAutoFit/>
            </a:bodyPr>
            <a:lstStyle/>
            <a:p>
              <a:r>
                <a:rPr lang="en-US" sz="3200" b="1" dirty="0" smtClean="0">
                  <a:solidFill>
                    <a:schemeClr val="bg1"/>
                  </a:solidFill>
                </a:rPr>
                <a:t>504, 508, ADA</a:t>
              </a:r>
              <a:endParaRPr lang="en-US" sz="3200" b="1" dirty="0">
                <a:solidFill>
                  <a:schemeClr val="bg1"/>
                </a:solidFill>
              </a:endParaRPr>
            </a:p>
          </p:txBody>
        </p:sp>
      </p:grpSp>
      <p:grpSp>
        <p:nvGrpSpPr>
          <p:cNvPr id="16389" name="Group 29"/>
          <p:cNvGrpSpPr>
            <a:grpSpLocks/>
          </p:cNvGrpSpPr>
          <p:nvPr/>
        </p:nvGrpSpPr>
        <p:grpSpPr bwMode="auto">
          <a:xfrm>
            <a:off x="2505076" y="3752851"/>
            <a:ext cx="7248525" cy="1343025"/>
            <a:chOff x="981075" y="3429000"/>
            <a:chExt cx="7248525" cy="1343025"/>
          </a:xfrm>
        </p:grpSpPr>
        <p:pic>
          <p:nvPicPr>
            <p:cNvPr id="25" name="Picture 24" descr="ltBlue_bar2.png"/>
            <p:cNvPicPr>
              <a:picLocks noChangeAspect="1"/>
            </p:cNvPicPr>
            <p:nvPr/>
          </p:nvPicPr>
          <p:blipFill>
            <a:blip r:embed="rId3" cstate="print">
              <a:duotone>
                <a:prstClr val="black"/>
                <a:srgbClr val="6E81D6">
                  <a:tint val="45000"/>
                  <a:satMod val="400000"/>
                </a:srgbClr>
              </a:duotone>
            </a:blip>
            <a:stretch>
              <a:fillRect/>
            </a:stretch>
          </p:blipFill>
          <p:spPr>
            <a:xfrm>
              <a:off x="981075" y="3429000"/>
              <a:ext cx="7248525" cy="1343025"/>
            </a:xfrm>
            <a:prstGeom prst="rect">
              <a:avLst/>
            </a:prstGeom>
          </p:spPr>
        </p:pic>
        <p:sp>
          <p:nvSpPr>
            <p:cNvPr id="16395" name="TextBox 25"/>
            <p:cNvSpPr txBox="1">
              <a:spLocks noChangeArrowheads="1"/>
            </p:cNvSpPr>
            <p:nvPr/>
          </p:nvSpPr>
          <p:spPr bwMode="auto">
            <a:xfrm>
              <a:off x="3122398" y="3746841"/>
              <a:ext cx="2965877" cy="584775"/>
            </a:xfrm>
            <a:prstGeom prst="rect">
              <a:avLst/>
            </a:prstGeom>
            <a:noFill/>
            <a:ln w="9525">
              <a:noFill/>
              <a:miter lim="800000"/>
              <a:headEnd/>
              <a:tailEnd/>
            </a:ln>
          </p:spPr>
          <p:txBody>
            <a:bodyPr wrap="none">
              <a:spAutoFit/>
            </a:bodyPr>
            <a:lstStyle/>
            <a:p>
              <a:r>
                <a:rPr lang="en-US" sz="3200" b="1" dirty="0" smtClean="0">
                  <a:solidFill>
                    <a:schemeClr val="bg1"/>
                  </a:solidFill>
                </a:rPr>
                <a:t>Atlantic Cape CC</a:t>
              </a:r>
              <a:endParaRPr lang="en-US" sz="3200" b="1" dirty="0">
                <a:solidFill>
                  <a:schemeClr val="bg1"/>
                </a:solidFill>
              </a:endParaRPr>
            </a:p>
          </p:txBody>
        </p:sp>
      </p:grpSp>
      <p:grpSp>
        <p:nvGrpSpPr>
          <p:cNvPr id="16390" name="Group 28"/>
          <p:cNvGrpSpPr>
            <a:grpSpLocks/>
          </p:cNvGrpSpPr>
          <p:nvPr/>
        </p:nvGrpSpPr>
        <p:grpSpPr bwMode="auto">
          <a:xfrm>
            <a:off x="2505076" y="4905376"/>
            <a:ext cx="7248525" cy="1343025"/>
            <a:chOff x="981075" y="4419600"/>
            <a:chExt cx="7248525" cy="1343025"/>
          </a:xfrm>
        </p:grpSpPr>
        <p:pic>
          <p:nvPicPr>
            <p:cNvPr id="27" name="Picture 26" descr="ltBlue_bar2.png"/>
            <p:cNvPicPr>
              <a:picLocks noChangeAspect="1"/>
            </p:cNvPicPr>
            <p:nvPr/>
          </p:nvPicPr>
          <p:blipFill>
            <a:blip r:embed="rId3" cstate="print">
              <a:duotone>
                <a:prstClr val="black"/>
                <a:srgbClr val="6E81D6">
                  <a:tint val="45000"/>
                  <a:satMod val="400000"/>
                </a:srgbClr>
              </a:duotone>
            </a:blip>
            <a:stretch>
              <a:fillRect/>
            </a:stretch>
          </p:blipFill>
          <p:spPr>
            <a:xfrm>
              <a:off x="981075" y="4419600"/>
              <a:ext cx="7248525" cy="1343025"/>
            </a:xfrm>
            <a:prstGeom prst="rect">
              <a:avLst/>
            </a:prstGeom>
          </p:spPr>
        </p:pic>
        <p:sp>
          <p:nvSpPr>
            <p:cNvPr id="16393" name="TextBox 27"/>
            <p:cNvSpPr txBox="1">
              <a:spLocks noChangeArrowheads="1"/>
            </p:cNvSpPr>
            <p:nvPr/>
          </p:nvSpPr>
          <p:spPr bwMode="auto">
            <a:xfrm>
              <a:off x="3041314" y="4798724"/>
              <a:ext cx="3345018" cy="584775"/>
            </a:xfrm>
            <a:prstGeom prst="rect">
              <a:avLst/>
            </a:prstGeom>
            <a:noFill/>
            <a:ln w="9525">
              <a:noFill/>
              <a:miter lim="800000"/>
              <a:headEnd/>
              <a:tailEnd/>
            </a:ln>
          </p:spPr>
          <p:txBody>
            <a:bodyPr wrap="none">
              <a:spAutoFit/>
            </a:bodyPr>
            <a:lstStyle/>
            <a:p>
              <a:r>
                <a:rPr lang="en-US" sz="3200" b="1" dirty="0" smtClean="0">
                  <a:solidFill>
                    <a:schemeClr val="bg1"/>
                  </a:solidFill>
                </a:rPr>
                <a:t>WSU’s Agreement </a:t>
              </a:r>
              <a:endParaRPr lang="en-US" sz="3200" b="1" dirty="0">
                <a:solidFill>
                  <a:schemeClr val="bg1"/>
                </a:solidFill>
              </a:endParaRPr>
            </a:p>
          </p:txBody>
        </p:sp>
      </p:grpSp>
      <p:sp>
        <p:nvSpPr>
          <p:cNvPr id="16391" name="Slide Number Placeholder 32"/>
          <p:cNvSpPr>
            <a:spLocks noGrp="1"/>
          </p:cNvSpPr>
          <p:nvPr>
            <p:ph type="sldNum" sz="quarter" idx="4294967295"/>
          </p:nvPr>
        </p:nvSpPr>
        <p:spPr bwMode="auto">
          <a:xfrm>
            <a:off x="8077200" y="6356351"/>
            <a:ext cx="2133600" cy="3651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2E048A20-2860-4E55-976F-3D808A46C4E8}"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4478234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fade">
                                      <p:cBhvr>
                                        <p:cTn id="7" dur="1000"/>
                                        <p:tgtEl>
                                          <p:spTgt spid="16387"/>
                                        </p:tgtEl>
                                      </p:cBhvr>
                                    </p:animEffect>
                                    <p:anim calcmode="lin" valueType="num">
                                      <p:cBhvr>
                                        <p:cTn id="8" dur="1000" fill="hold"/>
                                        <p:tgtEl>
                                          <p:spTgt spid="16387"/>
                                        </p:tgtEl>
                                        <p:attrNameLst>
                                          <p:attrName>ppt_x</p:attrName>
                                        </p:attrNameLst>
                                      </p:cBhvr>
                                      <p:tavLst>
                                        <p:tav tm="0">
                                          <p:val>
                                            <p:strVal val="#ppt_x"/>
                                          </p:val>
                                        </p:tav>
                                        <p:tav tm="100000">
                                          <p:val>
                                            <p:strVal val="#ppt_x"/>
                                          </p:val>
                                        </p:tav>
                                      </p:tavLst>
                                    </p:anim>
                                    <p:anim calcmode="lin" valueType="num">
                                      <p:cBhvr>
                                        <p:cTn id="9" dur="900" decel="100000" fill="hold"/>
                                        <p:tgtEl>
                                          <p:spTgt spid="1638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638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16388"/>
                                        </p:tgtEl>
                                        <p:attrNameLst>
                                          <p:attrName>style.visibility</p:attrName>
                                        </p:attrNameLst>
                                      </p:cBhvr>
                                      <p:to>
                                        <p:strVal val="visible"/>
                                      </p:to>
                                    </p:set>
                                    <p:animEffect transition="in" filter="fade">
                                      <p:cBhvr>
                                        <p:cTn id="15" dur="1000"/>
                                        <p:tgtEl>
                                          <p:spTgt spid="16388"/>
                                        </p:tgtEl>
                                      </p:cBhvr>
                                    </p:animEffect>
                                    <p:anim calcmode="lin" valueType="num">
                                      <p:cBhvr>
                                        <p:cTn id="16" dur="1000" fill="hold"/>
                                        <p:tgtEl>
                                          <p:spTgt spid="16388"/>
                                        </p:tgtEl>
                                        <p:attrNameLst>
                                          <p:attrName>ppt_x</p:attrName>
                                        </p:attrNameLst>
                                      </p:cBhvr>
                                      <p:tavLst>
                                        <p:tav tm="0">
                                          <p:val>
                                            <p:strVal val="#ppt_x"/>
                                          </p:val>
                                        </p:tav>
                                        <p:tav tm="100000">
                                          <p:val>
                                            <p:strVal val="#ppt_x"/>
                                          </p:val>
                                        </p:tav>
                                      </p:tavLst>
                                    </p:anim>
                                    <p:anim calcmode="lin" valueType="num">
                                      <p:cBhvr>
                                        <p:cTn id="17" dur="900" decel="100000" fill="hold"/>
                                        <p:tgtEl>
                                          <p:spTgt spid="1638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6388"/>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16389"/>
                                        </p:tgtEl>
                                        <p:attrNameLst>
                                          <p:attrName>style.visibility</p:attrName>
                                        </p:attrNameLst>
                                      </p:cBhvr>
                                      <p:to>
                                        <p:strVal val="visible"/>
                                      </p:to>
                                    </p:set>
                                    <p:animEffect transition="in" filter="fade">
                                      <p:cBhvr>
                                        <p:cTn id="23" dur="1000"/>
                                        <p:tgtEl>
                                          <p:spTgt spid="16389"/>
                                        </p:tgtEl>
                                      </p:cBhvr>
                                    </p:animEffect>
                                    <p:anim calcmode="lin" valueType="num">
                                      <p:cBhvr>
                                        <p:cTn id="24" dur="1000" fill="hold"/>
                                        <p:tgtEl>
                                          <p:spTgt spid="16389"/>
                                        </p:tgtEl>
                                        <p:attrNameLst>
                                          <p:attrName>ppt_x</p:attrName>
                                        </p:attrNameLst>
                                      </p:cBhvr>
                                      <p:tavLst>
                                        <p:tav tm="0">
                                          <p:val>
                                            <p:strVal val="#ppt_x"/>
                                          </p:val>
                                        </p:tav>
                                        <p:tav tm="100000">
                                          <p:val>
                                            <p:strVal val="#ppt_x"/>
                                          </p:val>
                                        </p:tav>
                                      </p:tavLst>
                                    </p:anim>
                                    <p:anim calcmode="lin" valueType="num">
                                      <p:cBhvr>
                                        <p:cTn id="25" dur="900" decel="100000" fill="hold"/>
                                        <p:tgtEl>
                                          <p:spTgt spid="16389"/>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6389"/>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16390"/>
                                        </p:tgtEl>
                                        <p:attrNameLst>
                                          <p:attrName>style.visibility</p:attrName>
                                        </p:attrNameLst>
                                      </p:cBhvr>
                                      <p:to>
                                        <p:strVal val="visible"/>
                                      </p:to>
                                    </p:set>
                                    <p:animEffect transition="in" filter="fade">
                                      <p:cBhvr>
                                        <p:cTn id="31" dur="1000"/>
                                        <p:tgtEl>
                                          <p:spTgt spid="16390"/>
                                        </p:tgtEl>
                                      </p:cBhvr>
                                    </p:animEffect>
                                    <p:anim calcmode="lin" valueType="num">
                                      <p:cBhvr>
                                        <p:cTn id="32" dur="1000" fill="hold"/>
                                        <p:tgtEl>
                                          <p:spTgt spid="16390"/>
                                        </p:tgtEl>
                                        <p:attrNameLst>
                                          <p:attrName>ppt_x</p:attrName>
                                        </p:attrNameLst>
                                      </p:cBhvr>
                                      <p:tavLst>
                                        <p:tav tm="0">
                                          <p:val>
                                            <p:strVal val="#ppt_x"/>
                                          </p:val>
                                        </p:tav>
                                        <p:tav tm="100000">
                                          <p:val>
                                            <p:strVal val="#ppt_x"/>
                                          </p:val>
                                        </p:tav>
                                      </p:tavLst>
                                    </p:anim>
                                    <p:anim calcmode="lin" valueType="num">
                                      <p:cBhvr>
                                        <p:cTn id="33" dur="900" decel="100000" fill="hold"/>
                                        <p:tgtEl>
                                          <p:spTgt spid="16390"/>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639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863726" y="274639"/>
            <a:ext cx="8499475" cy="846137"/>
          </a:xfrm>
        </p:spPr>
        <p:txBody>
          <a:bodyPr/>
          <a:lstStyle/>
          <a:p>
            <a:r>
              <a:rPr lang="en-US" dirty="0" smtClean="0"/>
              <a:t>Who is the Office of Civil Rights?</a:t>
            </a:r>
          </a:p>
        </p:txBody>
      </p:sp>
      <p:sp>
        <p:nvSpPr>
          <p:cNvPr id="14339" name="Content Placeholder 2"/>
          <p:cNvSpPr>
            <a:spLocks noGrp="1"/>
          </p:cNvSpPr>
          <p:nvPr>
            <p:ph idx="1"/>
          </p:nvPr>
        </p:nvSpPr>
        <p:spPr>
          <a:xfrm>
            <a:off x="849086" y="1600201"/>
            <a:ext cx="10531928" cy="4525963"/>
          </a:xfrm>
        </p:spPr>
        <p:txBody>
          <a:bodyPr/>
          <a:lstStyle/>
          <a:p>
            <a:r>
              <a:rPr lang="en-US" dirty="0" smtClean="0">
                <a:latin typeface="Arial" charset="0"/>
                <a:cs typeface="Arial" charset="0"/>
              </a:rPr>
              <a:t>Housed within the Department of Education</a:t>
            </a:r>
          </a:p>
          <a:p>
            <a:r>
              <a:rPr lang="en-US" dirty="0" smtClean="0">
                <a:latin typeface="Arial" charset="0"/>
                <a:cs typeface="Arial" charset="0"/>
              </a:rPr>
              <a:t>Enforces federal civil rights laws</a:t>
            </a:r>
          </a:p>
          <a:p>
            <a:r>
              <a:rPr lang="en-US" dirty="0" smtClean="0">
                <a:latin typeface="Arial" charset="0"/>
                <a:cs typeface="Arial" charset="0"/>
              </a:rPr>
              <a:t>Has some ADA Title II responsibilities</a:t>
            </a:r>
          </a:p>
          <a:p>
            <a:endParaRPr lang="en-US" dirty="0" smtClean="0">
              <a:latin typeface="Arial" charset="0"/>
              <a:cs typeface="Arial" charset="0"/>
            </a:endParaRPr>
          </a:p>
        </p:txBody>
      </p:sp>
    </p:spTree>
    <p:extLst>
      <p:ext uri="{BB962C8B-B14F-4D97-AF65-F5344CB8AC3E}">
        <p14:creationId xmlns:p14="http://schemas.microsoft.com/office/powerpoint/2010/main" val="178520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433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433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4339">
                                            <p:txEl>
                                              <p:pRg st="1" end="1"/>
                                            </p:txEl>
                                          </p:spTgt>
                                        </p:tgtEl>
                                        <p:attrNameLst>
                                          <p:attrName>style.visibility</p:attrName>
                                        </p:attrNameLst>
                                      </p:cBhvr>
                                      <p:to>
                                        <p:strVal val="visible"/>
                                      </p:to>
                                    </p:set>
                                    <p:animEffect transition="in" filter="fade">
                                      <p:cBhvr>
                                        <p:cTn id="15" dur="1000"/>
                                        <p:tgtEl>
                                          <p:spTgt spid="14339">
                                            <p:txEl>
                                              <p:pRg st="1" end="1"/>
                                            </p:txEl>
                                          </p:spTgt>
                                        </p:tgtEl>
                                      </p:cBhvr>
                                    </p:animEffect>
                                    <p:anim calcmode="lin" valueType="num">
                                      <p:cBhvr>
                                        <p:cTn id="16"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4339">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433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339">
                                            <p:txEl>
                                              <p:pRg st="2" end="2"/>
                                            </p:txEl>
                                          </p:spTgt>
                                        </p:tgtEl>
                                        <p:attrNameLst>
                                          <p:attrName>style.visibility</p:attrName>
                                        </p:attrNameLst>
                                      </p:cBhvr>
                                      <p:to>
                                        <p:strVal val="visible"/>
                                      </p:to>
                                    </p:set>
                                    <p:animEffect transition="in" filter="fade">
                                      <p:cBhvr>
                                        <p:cTn id="23" dur="1000"/>
                                        <p:tgtEl>
                                          <p:spTgt spid="14339">
                                            <p:txEl>
                                              <p:pRg st="2" end="2"/>
                                            </p:txEl>
                                          </p:spTgt>
                                        </p:tgtEl>
                                      </p:cBhvr>
                                    </p:animEffect>
                                    <p:anim calcmode="lin" valueType="num">
                                      <p:cBhvr>
                                        <p:cTn id="24"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14339">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433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OCR and Technology</a:t>
            </a:r>
            <a:endParaRPr lang="en-US" dirty="0"/>
          </a:p>
        </p:txBody>
      </p:sp>
      <p:sp>
        <p:nvSpPr>
          <p:cNvPr id="3" name="Content Placeholder 2"/>
          <p:cNvSpPr>
            <a:spLocks noGrp="1"/>
          </p:cNvSpPr>
          <p:nvPr>
            <p:ph idx="1"/>
          </p:nvPr>
        </p:nvSpPr>
        <p:spPr/>
        <p:txBody>
          <a:bodyPr/>
          <a:lstStyle/>
          <a:p>
            <a:r>
              <a:rPr lang="en-US" dirty="0" smtClean="0"/>
              <a:t>Has a particular concern about technology used in the educational setting:</a:t>
            </a:r>
          </a:p>
          <a:p>
            <a:pPr marL="0" indent="0" algn="ctr">
              <a:buNone/>
            </a:pPr>
            <a:r>
              <a:rPr lang="en-US" b="1" dirty="0"/>
              <a:t>“It is unacceptable for universities to use emerging technology without insisting that this technology be accessible to all students</a:t>
            </a:r>
            <a:r>
              <a:rPr lang="en-US" b="1" dirty="0" smtClean="0"/>
              <a:t>.”</a:t>
            </a:r>
          </a:p>
          <a:p>
            <a:pPr marL="0" indent="0" algn="ctr">
              <a:buNone/>
            </a:pPr>
            <a:r>
              <a:rPr lang="en-US" b="1" dirty="0" smtClean="0"/>
              <a:t>“</a:t>
            </a:r>
            <a:r>
              <a:rPr lang="en-US" b="1" dirty="0"/>
              <a:t>Technology is the hallmark of the future, and technological competency is essential </a:t>
            </a:r>
            <a:r>
              <a:rPr lang="en-US" b="1" dirty="0" smtClean="0"/>
              <a:t>to preparing all students for future success. Emerging technologies are an educational resource that enhances learning for everyone, and perhaps especially for students with disabilities.”</a:t>
            </a:r>
          </a:p>
          <a:p>
            <a:pPr marL="0" indent="0" algn="ctr">
              <a:buNone/>
            </a:pPr>
            <a:endParaRPr lang="en-US" b="1" dirty="0" smtClean="0"/>
          </a:p>
          <a:p>
            <a:pPr marL="0" indent="0" algn="ctr">
              <a:buNone/>
            </a:pPr>
            <a:endParaRPr lang="en-US" dirty="0"/>
          </a:p>
        </p:txBody>
      </p:sp>
    </p:spTree>
    <p:extLst>
      <p:ext uri="{BB962C8B-B14F-4D97-AF65-F5344CB8AC3E}">
        <p14:creationId xmlns:p14="http://schemas.microsoft.com/office/powerpoint/2010/main" val="8840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22" name="Rectangle 2"/>
          <p:cNvSpPr>
            <a:spLocks noGrp="1" noChangeArrowheads="1"/>
          </p:cNvSpPr>
          <p:nvPr>
            <p:ph type="title"/>
          </p:nvPr>
        </p:nvSpPr>
        <p:spPr/>
        <p:txBody>
          <a:bodyPr/>
          <a:lstStyle/>
          <a:p>
            <a:r>
              <a:rPr lang="en-US" dirty="0" smtClean="0"/>
              <a:t>Examples of Technology Complaints</a:t>
            </a:r>
            <a:endParaRPr lang="en-US" dirty="0"/>
          </a:p>
        </p:txBody>
      </p:sp>
      <p:sp>
        <p:nvSpPr>
          <p:cNvPr id="696323" name="Rectangle 3"/>
          <p:cNvSpPr>
            <a:spLocks noGrp="1" noChangeArrowheads="1"/>
          </p:cNvSpPr>
          <p:nvPr>
            <p:ph idx="1"/>
          </p:nvPr>
        </p:nvSpPr>
        <p:spPr>
          <a:xfrm>
            <a:off x="587829" y="1600201"/>
            <a:ext cx="10678885" cy="4761963"/>
          </a:xfrm>
        </p:spPr>
        <p:txBody>
          <a:bodyPr>
            <a:normAutofit fontScale="92500" lnSpcReduction="10000"/>
          </a:bodyPr>
          <a:lstStyle/>
          <a:p>
            <a:pPr>
              <a:lnSpc>
                <a:spcPct val="90000"/>
              </a:lnSpc>
            </a:pPr>
            <a:r>
              <a:rPr lang="en-US" dirty="0"/>
              <a:t>SC State Technical </a:t>
            </a:r>
            <a:r>
              <a:rPr lang="en-US" dirty="0" smtClean="0"/>
              <a:t>College System (2013)</a:t>
            </a:r>
            <a:endParaRPr lang="en-US" dirty="0"/>
          </a:p>
          <a:p>
            <a:pPr lvl="1">
              <a:lnSpc>
                <a:spcPct val="90000"/>
              </a:lnSpc>
            </a:pPr>
            <a:r>
              <a:rPr lang="en-US" dirty="0"/>
              <a:t>Website</a:t>
            </a:r>
          </a:p>
          <a:p>
            <a:pPr>
              <a:lnSpc>
                <a:spcPct val="90000"/>
              </a:lnSpc>
            </a:pPr>
            <a:r>
              <a:rPr lang="en-US" dirty="0"/>
              <a:t>Louisiana </a:t>
            </a:r>
            <a:r>
              <a:rPr lang="en-US" dirty="0" smtClean="0"/>
              <a:t>Technical University (2013)</a:t>
            </a:r>
            <a:endParaRPr lang="en-US" dirty="0"/>
          </a:p>
          <a:p>
            <a:pPr lvl="1">
              <a:lnSpc>
                <a:spcPct val="90000"/>
              </a:lnSpc>
            </a:pPr>
            <a:r>
              <a:rPr lang="en-US" dirty="0" err="1"/>
              <a:t>MyOMLab</a:t>
            </a:r>
            <a:endParaRPr lang="en-US" dirty="0"/>
          </a:p>
          <a:p>
            <a:pPr>
              <a:lnSpc>
                <a:spcPct val="90000"/>
              </a:lnSpc>
            </a:pPr>
            <a:r>
              <a:rPr lang="en-US" dirty="0" smtClean="0"/>
              <a:t>University of Montana, Missoula (2014)</a:t>
            </a:r>
            <a:endParaRPr lang="en-US" dirty="0"/>
          </a:p>
          <a:p>
            <a:pPr lvl="1">
              <a:lnSpc>
                <a:spcPct val="90000"/>
              </a:lnSpc>
            </a:pPr>
            <a:r>
              <a:rPr lang="en-US" dirty="0"/>
              <a:t>LMS and course materials</a:t>
            </a:r>
          </a:p>
          <a:p>
            <a:pPr>
              <a:lnSpc>
                <a:spcPct val="90000"/>
              </a:lnSpc>
            </a:pPr>
            <a:r>
              <a:rPr lang="en-US" dirty="0" smtClean="0"/>
              <a:t>Youngstown State University (2014)</a:t>
            </a:r>
            <a:endParaRPr lang="en-US" dirty="0"/>
          </a:p>
          <a:p>
            <a:pPr lvl="1">
              <a:lnSpc>
                <a:spcPct val="90000"/>
              </a:lnSpc>
            </a:pPr>
            <a:r>
              <a:rPr lang="en-US" dirty="0"/>
              <a:t>Website</a:t>
            </a:r>
          </a:p>
          <a:p>
            <a:pPr>
              <a:lnSpc>
                <a:spcPct val="90000"/>
              </a:lnSpc>
            </a:pPr>
            <a:r>
              <a:rPr lang="en-US" dirty="0"/>
              <a:t>University of </a:t>
            </a:r>
            <a:r>
              <a:rPr lang="en-US" dirty="0" smtClean="0"/>
              <a:t>Cincinnati (2014)</a:t>
            </a:r>
            <a:endParaRPr lang="en-US" dirty="0"/>
          </a:p>
          <a:p>
            <a:pPr lvl="1">
              <a:lnSpc>
                <a:spcPct val="90000"/>
              </a:lnSpc>
              <a:buSzPct val="85000"/>
            </a:pPr>
            <a:r>
              <a:rPr lang="en-US" dirty="0"/>
              <a:t>Website, </a:t>
            </a:r>
            <a:r>
              <a:rPr lang="en-US" dirty="0" smtClean="0"/>
              <a:t>online classes, </a:t>
            </a:r>
            <a:r>
              <a:rPr lang="en-US" dirty="0"/>
              <a:t>videos, video player</a:t>
            </a:r>
          </a:p>
          <a:p>
            <a:pPr>
              <a:lnSpc>
                <a:spcPct val="90000"/>
              </a:lnSpc>
            </a:pPr>
            <a:r>
              <a:rPr lang="en-US" dirty="0" smtClean="0"/>
              <a:t>Marcie </a:t>
            </a:r>
            <a:r>
              <a:rPr lang="en-US" dirty="0" err="1" smtClean="0"/>
              <a:t>Lipsitt</a:t>
            </a:r>
            <a:r>
              <a:rPr lang="en-US" dirty="0" smtClean="0"/>
              <a:t>, 500 complaints and counting</a:t>
            </a:r>
            <a:endParaRPr lang="en-US" dirty="0"/>
          </a:p>
        </p:txBody>
      </p:sp>
    </p:spTree>
    <p:extLst>
      <p:ext uri="{BB962C8B-B14F-4D97-AF65-F5344CB8AC3E}">
        <p14:creationId xmlns:p14="http://schemas.microsoft.com/office/powerpoint/2010/main" val="64814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96323">
                                            <p:txEl>
                                              <p:pRg st="0" end="0"/>
                                            </p:txEl>
                                          </p:spTgt>
                                        </p:tgtEl>
                                        <p:attrNameLst>
                                          <p:attrName>style.visibility</p:attrName>
                                        </p:attrNameLst>
                                      </p:cBhvr>
                                      <p:to>
                                        <p:strVal val="visible"/>
                                      </p:to>
                                    </p:set>
                                    <p:animEffect transition="in" filter="fade">
                                      <p:cBhvr>
                                        <p:cTn id="7" dur="1000"/>
                                        <p:tgtEl>
                                          <p:spTgt spid="696323">
                                            <p:txEl>
                                              <p:pRg st="0" end="0"/>
                                            </p:txEl>
                                          </p:spTgt>
                                        </p:tgtEl>
                                      </p:cBhvr>
                                    </p:animEffect>
                                    <p:anim calcmode="lin" valueType="num">
                                      <p:cBhvr>
                                        <p:cTn id="8" dur="1000" fill="hold"/>
                                        <p:tgtEl>
                                          <p:spTgt spid="69632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9632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9632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696323">
                                            <p:txEl>
                                              <p:pRg st="1" end="1"/>
                                            </p:txEl>
                                          </p:spTgt>
                                        </p:tgtEl>
                                        <p:attrNameLst>
                                          <p:attrName>style.visibility</p:attrName>
                                        </p:attrNameLst>
                                      </p:cBhvr>
                                      <p:to>
                                        <p:strVal val="visible"/>
                                      </p:to>
                                    </p:set>
                                    <p:animEffect transition="in" filter="fade">
                                      <p:cBhvr>
                                        <p:cTn id="13" dur="1000"/>
                                        <p:tgtEl>
                                          <p:spTgt spid="696323">
                                            <p:txEl>
                                              <p:pRg st="1" end="1"/>
                                            </p:txEl>
                                          </p:spTgt>
                                        </p:tgtEl>
                                      </p:cBhvr>
                                    </p:animEffect>
                                    <p:anim calcmode="lin" valueType="num">
                                      <p:cBhvr>
                                        <p:cTn id="14" dur="1000" fill="hold"/>
                                        <p:tgtEl>
                                          <p:spTgt spid="69632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69632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69632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696323">
                                            <p:txEl>
                                              <p:pRg st="2" end="2"/>
                                            </p:txEl>
                                          </p:spTgt>
                                        </p:tgtEl>
                                        <p:attrNameLst>
                                          <p:attrName>style.visibility</p:attrName>
                                        </p:attrNameLst>
                                      </p:cBhvr>
                                      <p:to>
                                        <p:strVal val="visible"/>
                                      </p:to>
                                    </p:set>
                                    <p:animEffect transition="in" filter="fade">
                                      <p:cBhvr>
                                        <p:cTn id="21" dur="1000"/>
                                        <p:tgtEl>
                                          <p:spTgt spid="696323">
                                            <p:txEl>
                                              <p:pRg st="2" end="2"/>
                                            </p:txEl>
                                          </p:spTgt>
                                        </p:tgtEl>
                                      </p:cBhvr>
                                    </p:animEffect>
                                    <p:anim calcmode="lin" valueType="num">
                                      <p:cBhvr>
                                        <p:cTn id="22" dur="1000" fill="hold"/>
                                        <p:tgtEl>
                                          <p:spTgt spid="69632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69632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9632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696323">
                                            <p:txEl>
                                              <p:pRg st="3" end="3"/>
                                            </p:txEl>
                                          </p:spTgt>
                                        </p:tgtEl>
                                        <p:attrNameLst>
                                          <p:attrName>style.visibility</p:attrName>
                                        </p:attrNameLst>
                                      </p:cBhvr>
                                      <p:to>
                                        <p:strVal val="visible"/>
                                      </p:to>
                                    </p:set>
                                    <p:animEffect transition="in" filter="fade">
                                      <p:cBhvr>
                                        <p:cTn id="27" dur="1000"/>
                                        <p:tgtEl>
                                          <p:spTgt spid="696323">
                                            <p:txEl>
                                              <p:pRg st="3" end="3"/>
                                            </p:txEl>
                                          </p:spTgt>
                                        </p:tgtEl>
                                      </p:cBhvr>
                                    </p:animEffect>
                                    <p:anim calcmode="lin" valueType="num">
                                      <p:cBhvr>
                                        <p:cTn id="28" dur="1000" fill="hold"/>
                                        <p:tgtEl>
                                          <p:spTgt spid="69632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69632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69632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96323">
                                            <p:txEl>
                                              <p:pRg st="4" end="4"/>
                                            </p:txEl>
                                          </p:spTgt>
                                        </p:tgtEl>
                                        <p:attrNameLst>
                                          <p:attrName>style.visibility</p:attrName>
                                        </p:attrNameLst>
                                      </p:cBhvr>
                                      <p:to>
                                        <p:strVal val="visible"/>
                                      </p:to>
                                    </p:set>
                                    <p:animEffect transition="in" filter="fade">
                                      <p:cBhvr>
                                        <p:cTn id="35" dur="1000"/>
                                        <p:tgtEl>
                                          <p:spTgt spid="696323">
                                            <p:txEl>
                                              <p:pRg st="4" end="4"/>
                                            </p:txEl>
                                          </p:spTgt>
                                        </p:tgtEl>
                                      </p:cBhvr>
                                    </p:animEffect>
                                    <p:anim calcmode="lin" valueType="num">
                                      <p:cBhvr>
                                        <p:cTn id="36" dur="1000" fill="hold"/>
                                        <p:tgtEl>
                                          <p:spTgt spid="69632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69632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696323">
                                            <p:txEl>
                                              <p:pRg st="4" end="4"/>
                                            </p:txEl>
                                          </p:spTgt>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696323">
                                            <p:txEl>
                                              <p:pRg st="5" end="5"/>
                                            </p:txEl>
                                          </p:spTgt>
                                        </p:tgtEl>
                                        <p:attrNameLst>
                                          <p:attrName>style.visibility</p:attrName>
                                        </p:attrNameLst>
                                      </p:cBhvr>
                                      <p:to>
                                        <p:strVal val="visible"/>
                                      </p:to>
                                    </p:set>
                                    <p:animEffect transition="in" filter="fade">
                                      <p:cBhvr>
                                        <p:cTn id="41" dur="1000"/>
                                        <p:tgtEl>
                                          <p:spTgt spid="696323">
                                            <p:txEl>
                                              <p:pRg st="5" end="5"/>
                                            </p:txEl>
                                          </p:spTgt>
                                        </p:tgtEl>
                                      </p:cBhvr>
                                    </p:animEffect>
                                    <p:anim calcmode="lin" valueType="num">
                                      <p:cBhvr>
                                        <p:cTn id="42" dur="1000" fill="hold"/>
                                        <p:tgtEl>
                                          <p:spTgt spid="696323">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696323">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69632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7" presetClass="entr" presetSubtype="0" fill="hold" grpId="0" nodeType="clickEffect">
                                  <p:stCondLst>
                                    <p:cond delay="0"/>
                                  </p:stCondLst>
                                  <p:childTnLst>
                                    <p:set>
                                      <p:cBhvr>
                                        <p:cTn id="48" dur="1" fill="hold">
                                          <p:stCondLst>
                                            <p:cond delay="0"/>
                                          </p:stCondLst>
                                        </p:cTn>
                                        <p:tgtEl>
                                          <p:spTgt spid="696323">
                                            <p:txEl>
                                              <p:pRg st="6" end="6"/>
                                            </p:txEl>
                                          </p:spTgt>
                                        </p:tgtEl>
                                        <p:attrNameLst>
                                          <p:attrName>style.visibility</p:attrName>
                                        </p:attrNameLst>
                                      </p:cBhvr>
                                      <p:to>
                                        <p:strVal val="visible"/>
                                      </p:to>
                                    </p:set>
                                    <p:animEffect transition="in" filter="fade">
                                      <p:cBhvr>
                                        <p:cTn id="49" dur="1000"/>
                                        <p:tgtEl>
                                          <p:spTgt spid="696323">
                                            <p:txEl>
                                              <p:pRg st="6" end="6"/>
                                            </p:txEl>
                                          </p:spTgt>
                                        </p:tgtEl>
                                      </p:cBhvr>
                                    </p:animEffect>
                                    <p:anim calcmode="lin" valueType="num">
                                      <p:cBhvr>
                                        <p:cTn id="50" dur="1000" fill="hold"/>
                                        <p:tgtEl>
                                          <p:spTgt spid="696323">
                                            <p:txEl>
                                              <p:pRg st="6" end="6"/>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696323">
                                            <p:txEl>
                                              <p:pRg st="6" end="6"/>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696323">
                                            <p:txEl>
                                              <p:pRg st="6" end="6"/>
                                            </p:txEl>
                                          </p:spTgt>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696323">
                                            <p:txEl>
                                              <p:pRg st="7" end="7"/>
                                            </p:txEl>
                                          </p:spTgt>
                                        </p:tgtEl>
                                        <p:attrNameLst>
                                          <p:attrName>style.visibility</p:attrName>
                                        </p:attrNameLst>
                                      </p:cBhvr>
                                      <p:to>
                                        <p:strVal val="visible"/>
                                      </p:to>
                                    </p:set>
                                    <p:animEffect transition="in" filter="fade">
                                      <p:cBhvr>
                                        <p:cTn id="55" dur="1000"/>
                                        <p:tgtEl>
                                          <p:spTgt spid="696323">
                                            <p:txEl>
                                              <p:pRg st="7" end="7"/>
                                            </p:txEl>
                                          </p:spTgt>
                                        </p:tgtEl>
                                      </p:cBhvr>
                                    </p:animEffect>
                                    <p:anim calcmode="lin" valueType="num">
                                      <p:cBhvr>
                                        <p:cTn id="56" dur="1000" fill="hold"/>
                                        <p:tgtEl>
                                          <p:spTgt spid="696323">
                                            <p:txEl>
                                              <p:pRg st="7" end="7"/>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696323">
                                            <p:txEl>
                                              <p:pRg st="7" end="7"/>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69632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696323">
                                            <p:txEl>
                                              <p:pRg st="8" end="8"/>
                                            </p:txEl>
                                          </p:spTgt>
                                        </p:tgtEl>
                                        <p:attrNameLst>
                                          <p:attrName>style.visibility</p:attrName>
                                        </p:attrNameLst>
                                      </p:cBhvr>
                                      <p:to>
                                        <p:strVal val="visible"/>
                                      </p:to>
                                    </p:set>
                                    <p:animEffect transition="in" filter="fade">
                                      <p:cBhvr>
                                        <p:cTn id="63" dur="1000"/>
                                        <p:tgtEl>
                                          <p:spTgt spid="696323">
                                            <p:txEl>
                                              <p:pRg st="8" end="8"/>
                                            </p:txEl>
                                          </p:spTgt>
                                        </p:tgtEl>
                                      </p:cBhvr>
                                    </p:animEffect>
                                    <p:anim calcmode="lin" valueType="num">
                                      <p:cBhvr>
                                        <p:cTn id="64" dur="1000" fill="hold"/>
                                        <p:tgtEl>
                                          <p:spTgt spid="696323">
                                            <p:txEl>
                                              <p:pRg st="8" end="8"/>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696323">
                                            <p:txEl>
                                              <p:pRg st="8" end="8"/>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696323">
                                            <p:txEl>
                                              <p:pRg st="8" end="8"/>
                                            </p:txEl>
                                          </p:spTgt>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696323">
                                            <p:txEl>
                                              <p:pRg st="9" end="9"/>
                                            </p:txEl>
                                          </p:spTgt>
                                        </p:tgtEl>
                                        <p:attrNameLst>
                                          <p:attrName>style.visibility</p:attrName>
                                        </p:attrNameLst>
                                      </p:cBhvr>
                                      <p:to>
                                        <p:strVal val="visible"/>
                                      </p:to>
                                    </p:set>
                                    <p:animEffect transition="in" filter="fade">
                                      <p:cBhvr>
                                        <p:cTn id="69" dur="1000"/>
                                        <p:tgtEl>
                                          <p:spTgt spid="696323">
                                            <p:txEl>
                                              <p:pRg st="9" end="9"/>
                                            </p:txEl>
                                          </p:spTgt>
                                        </p:tgtEl>
                                      </p:cBhvr>
                                    </p:animEffect>
                                    <p:anim calcmode="lin" valueType="num">
                                      <p:cBhvr>
                                        <p:cTn id="70" dur="1000" fill="hold"/>
                                        <p:tgtEl>
                                          <p:spTgt spid="696323">
                                            <p:txEl>
                                              <p:pRg st="9" end="9"/>
                                            </p:txEl>
                                          </p:spTgt>
                                        </p:tgtEl>
                                        <p:attrNameLst>
                                          <p:attrName>ppt_x</p:attrName>
                                        </p:attrNameLst>
                                      </p:cBhvr>
                                      <p:tavLst>
                                        <p:tav tm="0">
                                          <p:val>
                                            <p:strVal val="#ppt_x"/>
                                          </p:val>
                                        </p:tav>
                                        <p:tav tm="100000">
                                          <p:val>
                                            <p:strVal val="#ppt_x"/>
                                          </p:val>
                                        </p:tav>
                                      </p:tavLst>
                                    </p:anim>
                                    <p:anim calcmode="lin" valueType="num">
                                      <p:cBhvr>
                                        <p:cTn id="71" dur="900" decel="100000" fill="hold"/>
                                        <p:tgtEl>
                                          <p:spTgt spid="696323">
                                            <p:txEl>
                                              <p:pRg st="9" end="9"/>
                                            </p:txEl>
                                          </p:spTgt>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696323">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7" presetClass="entr" presetSubtype="0" fill="hold" grpId="0" nodeType="clickEffect">
                                  <p:stCondLst>
                                    <p:cond delay="0"/>
                                  </p:stCondLst>
                                  <p:childTnLst>
                                    <p:set>
                                      <p:cBhvr>
                                        <p:cTn id="76" dur="1" fill="hold">
                                          <p:stCondLst>
                                            <p:cond delay="0"/>
                                          </p:stCondLst>
                                        </p:cTn>
                                        <p:tgtEl>
                                          <p:spTgt spid="696323">
                                            <p:txEl>
                                              <p:pRg st="10" end="10"/>
                                            </p:txEl>
                                          </p:spTgt>
                                        </p:tgtEl>
                                        <p:attrNameLst>
                                          <p:attrName>style.visibility</p:attrName>
                                        </p:attrNameLst>
                                      </p:cBhvr>
                                      <p:to>
                                        <p:strVal val="visible"/>
                                      </p:to>
                                    </p:set>
                                    <p:animEffect transition="in" filter="fade">
                                      <p:cBhvr>
                                        <p:cTn id="77" dur="1000"/>
                                        <p:tgtEl>
                                          <p:spTgt spid="696323">
                                            <p:txEl>
                                              <p:pRg st="10" end="10"/>
                                            </p:txEl>
                                          </p:spTgt>
                                        </p:tgtEl>
                                      </p:cBhvr>
                                    </p:animEffect>
                                    <p:anim calcmode="lin" valueType="num">
                                      <p:cBhvr>
                                        <p:cTn id="78" dur="1000" fill="hold"/>
                                        <p:tgtEl>
                                          <p:spTgt spid="696323">
                                            <p:txEl>
                                              <p:pRg st="10" end="10"/>
                                            </p:txEl>
                                          </p:spTgt>
                                        </p:tgtEl>
                                        <p:attrNameLst>
                                          <p:attrName>ppt_x</p:attrName>
                                        </p:attrNameLst>
                                      </p:cBhvr>
                                      <p:tavLst>
                                        <p:tav tm="0">
                                          <p:val>
                                            <p:strVal val="#ppt_x"/>
                                          </p:val>
                                        </p:tav>
                                        <p:tav tm="100000">
                                          <p:val>
                                            <p:strVal val="#ppt_x"/>
                                          </p:val>
                                        </p:tav>
                                      </p:tavLst>
                                    </p:anim>
                                    <p:anim calcmode="lin" valueType="num">
                                      <p:cBhvr>
                                        <p:cTn id="79" dur="900" decel="100000" fill="hold"/>
                                        <p:tgtEl>
                                          <p:spTgt spid="696323">
                                            <p:txEl>
                                              <p:pRg st="10" end="10"/>
                                            </p:txEl>
                                          </p:spTgt>
                                        </p:tgtEl>
                                        <p:attrNameLst>
                                          <p:attrName>ppt_y</p:attrName>
                                        </p:attrNameLst>
                                      </p:cBhvr>
                                      <p:tavLst>
                                        <p:tav tm="0">
                                          <p:val>
                                            <p:strVal val="#ppt_y+1"/>
                                          </p:val>
                                        </p:tav>
                                        <p:tav tm="100000">
                                          <p:val>
                                            <p:strVal val="#ppt_y-.03"/>
                                          </p:val>
                                        </p:tav>
                                      </p:tavLst>
                                    </p:anim>
                                    <p:anim calcmode="lin" valueType="num">
                                      <p:cBhvr>
                                        <p:cTn id="80" dur="100" accel="100000" fill="hold">
                                          <p:stCondLst>
                                            <p:cond delay="900"/>
                                          </p:stCondLst>
                                        </p:cTn>
                                        <p:tgtEl>
                                          <p:spTgt spid="696323">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2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Recurring themes</a:t>
            </a:r>
          </a:p>
        </p:txBody>
      </p:sp>
      <p:sp>
        <p:nvSpPr>
          <p:cNvPr id="3" name="Content Placeholder 2"/>
          <p:cNvSpPr>
            <a:spLocks noGrp="1"/>
          </p:cNvSpPr>
          <p:nvPr>
            <p:ph idx="1"/>
          </p:nvPr>
        </p:nvSpPr>
        <p:spPr/>
        <p:txBody>
          <a:bodyPr/>
          <a:lstStyle/>
          <a:p>
            <a:r>
              <a:rPr lang="en-US" dirty="0" smtClean="0"/>
              <a:t>Websites must be accessible</a:t>
            </a:r>
          </a:p>
          <a:p>
            <a:r>
              <a:rPr lang="en-US" dirty="0" smtClean="0"/>
              <a:t>Online content must be accessible</a:t>
            </a:r>
          </a:p>
          <a:p>
            <a:r>
              <a:rPr lang="en-US" dirty="0" smtClean="0"/>
              <a:t>Online documents must be accessible</a:t>
            </a:r>
          </a:p>
          <a:p>
            <a:r>
              <a:rPr lang="en-US" dirty="0" smtClean="0"/>
              <a:t>Online videos must be captioned</a:t>
            </a:r>
          </a:p>
          <a:p>
            <a:r>
              <a:rPr lang="en-US" dirty="0" smtClean="0"/>
              <a:t>Assistive technology must be widely available</a:t>
            </a:r>
          </a:p>
          <a:p>
            <a:r>
              <a:rPr lang="en-US" dirty="0" smtClean="0"/>
              <a:t>This is everyone’s responsibility, not for a “select few”</a:t>
            </a:r>
          </a:p>
          <a:p>
            <a:r>
              <a:rPr lang="en-US" dirty="0" smtClean="0"/>
              <a:t>There must be some kind of campus coordinator</a:t>
            </a:r>
            <a:endParaRPr lang="en-US" dirty="0"/>
          </a:p>
        </p:txBody>
      </p:sp>
      <p:sp>
        <p:nvSpPr>
          <p:cNvPr id="6" name="Date Placeholder 5"/>
          <p:cNvSpPr>
            <a:spLocks noGrp="1"/>
          </p:cNvSpPr>
          <p:nvPr>
            <p:ph type="dt" sz="half" idx="10"/>
          </p:nvPr>
        </p:nvSpPr>
        <p:spPr/>
        <p:txBody>
          <a:bodyPr/>
          <a:lstStyle/>
          <a:p>
            <a:pPr>
              <a:defRPr/>
            </a:pPr>
            <a:fld id="{478C3DB0-2E63-4CBC-84FB-BCE3A0CADF4A}" type="datetime1">
              <a:rPr lang="en-US" smtClean="0"/>
              <a:pPr>
                <a:defRPr/>
              </a:pPr>
              <a:t>8/4/17</a:t>
            </a:fld>
            <a:endParaRPr lang="en-US"/>
          </a:p>
        </p:txBody>
      </p:sp>
      <p:sp>
        <p:nvSpPr>
          <p:cNvPr id="4" name="Footer Placeholder 3"/>
          <p:cNvSpPr>
            <a:spLocks noGrp="1"/>
          </p:cNvSpPr>
          <p:nvPr>
            <p:ph type="ftr" sz="quarter" idx="11"/>
          </p:nvPr>
        </p:nvSpPr>
        <p:spPr/>
        <p:txBody>
          <a:bodyPr/>
          <a:lstStyle/>
          <a:p>
            <a:r>
              <a:rPr lang="en-US"/>
              <a:t>www.htctu.net</a:t>
            </a:r>
          </a:p>
        </p:txBody>
      </p:sp>
      <p:sp>
        <p:nvSpPr>
          <p:cNvPr id="5" name="Slide Number Placeholder 4"/>
          <p:cNvSpPr>
            <a:spLocks noGrp="1"/>
          </p:cNvSpPr>
          <p:nvPr>
            <p:ph type="sldNum" sz="quarter" idx="4294967295"/>
          </p:nvPr>
        </p:nvSpPr>
        <p:spPr>
          <a:xfrm>
            <a:off x="8077200" y="6356351"/>
            <a:ext cx="2133600" cy="365125"/>
          </a:xfrm>
          <a:prstGeom prst="rect">
            <a:avLst/>
          </a:prstGeom>
        </p:spPr>
        <p:txBody>
          <a:bodyPr/>
          <a:lstStyle/>
          <a:p>
            <a:pPr>
              <a:defRPr/>
            </a:pPr>
            <a:fld id="{A20832ED-0A86-491B-96BD-7B4ECD21F7BE}" type="slidenum">
              <a:rPr lang="en-US" smtClean="0"/>
              <a:pPr>
                <a:defRPr/>
              </a:pPr>
              <a:t>6</a:t>
            </a:fld>
            <a:endParaRPr lang="en-US"/>
          </a:p>
        </p:txBody>
      </p:sp>
    </p:spTree>
    <p:extLst>
      <p:ext uri="{BB962C8B-B14F-4D97-AF65-F5344CB8AC3E}">
        <p14:creationId xmlns:p14="http://schemas.microsoft.com/office/powerpoint/2010/main" val="18712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Arial" charset="0"/>
                <a:cs typeface="Arial" charset="0"/>
              </a:rPr>
              <a:t>What are Section 504 and Title </a:t>
            </a:r>
            <a:r>
              <a:rPr lang="en-US" dirty="0" smtClean="0">
                <a:latin typeface="Arial" charset="0"/>
                <a:ea typeface="Arial" charset="0"/>
                <a:cs typeface="Arial" charset="0"/>
              </a:rPr>
              <a:t>II of the ADA?</a:t>
            </a:r>
            <a:endParaRPr lang="en-US" dirty="0">
              <a:latin typeface="Arial" charset="0"/>
              <a:ea typeface="Arial" charset="0"/>
              <a:cs typeface="Arial" charset="0"/>
            </a:endParaRPr>
          </a:p>
        </p:txBody>
      </p:sp>
      <p:sp>
        <p:nvSpPr>
          <p:cNvPr id="3" name="Content Placeholder 2"/>
          <p:cNvSpPr>
            <a:spLocks noGrp="1"/>
          </p:cNvSpPr>
          <p:nvPr>
            <p:ph idx="1"/>
          </p:nvPr>
        </p:nvSpPr>
        <p:spPr/>
        <p:txBody>
          <a:bodyPr/>
          <a:lstStyle/>
          <a:p>
            <a:r>
              <a:rPr lang="en-US" dirty="0"/>
              <a:t>Section 504 is federal </a:t>
            </a:r>
            <a:r>
              <a:rPr lang="en-US" dirty="0" smtClean="0"/>
              <a:t>law that applies to receivers of federal assistance</a:t>
            </a:r>
            <a:endParaRPr lang="en-US" dirty="0"/>
          </a:p>
          <a:p>
            <a:r>
              <a:rPr lang="en-US" dirty="0"/>
              <a:t>Title II of the ADA is federal </a:t>
            </a:r>
            <a:r>
              <a:rPr lang="en-US" dirty="0" smtClean="0"/>
              <a:t>law that is broadly applied</a:t>
            </a:r>
            <a:endParaRPr lang="en-US" dirty="0"/>
          </a:p>
          <a:p>
            <a:r>
              <a:rPr lang="en-US" dirty="0"/>
              <a:t>Generally the </a:t>
            </a:r>
            <a:r>
              <a:rPr lang="en-US" dirty="0" smtClean="0"/>
              <a:t>same</a:t>
            </a:r>
          </a:p>
          <a:p>
            <a:r>
              <a:rPr lang="en-US" dirty="0" smtClean="0"/>
              <a:t>Section 508 is federal law that applies to the federal government</a:t>
            </a:r>
            <a:endParaRPr lang="en-US" dirty="0"/>
          </a:p>
        </p:txBody>
      </p:sp>
    </p:spTree>
    <p:extLst>
      <p:ext uri="{BB962C8B-B14F-4D97-AF65-F5344CB8AC3E}">
        <p14:creationId xmlns:p14="http://schemas.microsoft.com/office/powerpoint/2010/main" val="113024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Accessibility versus Accommodations</a:t>
            </a:r>
            <a:endParaRPr lang="en-US" dirty="0"/>
          </a:p>
        </p:txBody>
      </p:sp>
      <p:sp>
        <p:nvSpPr>
          <p:cNvPr id="3" name="Content Placeholder 2"/>
          <p:cNvSpPr>
            <a:spLocks noGrp="1"/>
          </p:cNvSpPr>
          <p:nvPr>
            <p:ph idx="1"/>
          </p:nvPr>
        </p:nvSpPr>
        <p:spPr/>
        <p:txBody>
          <a:bodyPr/>
          <a:lstStyle/>
          <a:p>
            <a:r>
              <a:rPr lang="en-US" dirty="0" smtClean="0"/>
              <a:t>Accessibility:  proactive for populations.</a:t>
            </a:r>
          </a:p>
          <a:p>
            <a:r>
              <a:rPr lang="en-US" dirty="0" smtClean="0"/>
              <a:t>Accommodations: reactive for individuals</a:t>
            </a:r>
          </a:p>
          <a:p>
            <a:r>
              <a:rPr lang="en-US" dirty="0" smtClean="0"/>
              <a:t>Accessibility</a:t>
            </a:r>
          </a:p>
          <a:p>
            <a:pPr lvl="1"/>
            <a:r>
              <a:rPr lang="en-US" dirty="0" smtClean="0"/>
              <a:t>Create accessible content</a:t>
            </a:r>
          </a:p>
          <a:p>
            <a:pPr lvl="1"/>
            <a:r>
              <a:rPr lang="en-US" dirty="0" smtClean="0"/>
              <a:t>Build accessible websites</a:t>
            </a:r>
          </a:p>
          <a:p>
            <a:pPr lvl="1"/>
            <a:r>
              <a:rPr lang="en-US" dirty="0" smtClean="0"/>
              <a:t>Purchase accessible technology</a:t>
            </a:r>
          </a:p>
          <a:p>
            <a:r>
              <a:rPr lang="en-US" dirty="0" smtClean="0"/>
              <a:t>Accommodations</a:t>
            </a:r>
          </a:p>
          <a:p>
            <a:pPr lvl="1"/>
            <a:r>
              <a:rPr lang="en-US" dirty="0" smtClean="0"/>
              <a:t>Adjust for individual needs</a:t>
            </a:r>
            <a:endParaRPr lang="en-US" dirty="0"/>
          </a:p>
        </p:txBody>
      </p:sp>
    </p:spTree>
    <p:extLst>
      <p:ext uri="{BB962C8B-B14F-4D97-AF65-F5344CB8AC3E}">
        <p14:creationId xmlns:p14="http://schemas.microsoft.com/office/powerpoint/2010/main" val="580285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7"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73" name="Title 1"/>
          <p:cNvSpPr>
            <a:spLocks noGrp="1"/>
          </p:cNvSpPr>
          <p:nvPr>
            <p:ph type="title" idx="4294967295"/>
          </p:nvPr>
        </p:nvSpPr>
        <p:spPr/>
        <p:txBody>
          <a:bodyPr/>
          <a:lstStyle/>
          <a:p>
            <a:r>
              <a:rPr lang="en-US" dirty="0" smtClean="0"/>
              <a:t>“Withering Away” of Accommodation?</a:t>
            </a:r>
            <a:endParaRPr lang="en-US" dirty="0"/>
          </a:p>
        </p:txBody>
      </p:sp>
      <p:graphicFrame>
        <p:nvGraphicFramePr>
          <p:cNvPr id="568372" name="Object 52"/>
          <p:cNvGraphicFramePr>
            <a:graphicFrameLocks noGrp="1"/>
          </p:cNvGraphicFramePr>
          <p:nvPr>
            <p:ph idx="4294967295"/>
          </p:nvPr>
        </p:nvGraphicFramePr>
        <p:xfrm>
          <a:off x="3124200" y="1600200"/>
          <a:ext cx="7391400" cy="4572000"/>
        </p:xfrm>
        <a:graphic>
          <a:graphicData uri="http://schemas.openxmlformats.org/presentationml/2006/ole">
            <mc:AlternateContent xmlns:mc="http://schemas.openxmlformats.org/markup-compatibility/2006">
              <mc:Choice xmlns:v="urn:schemas-microsoft-com:vml" Requires="v">
                <p:oleObj spid="_x0000_s1046" name="Worksheet" r:id="rId4" imgW="7220052" imgH="4105182" progId="Excel.Sheet.8">
                  <p:embed/>
                </p:oleObj>
              </mc:Choice>
              <mc:Fallback>
                <p:oleObj name="Worksheet" r:id="rId4" imgW="7220052" imgH="4105182" progId="Excel.Shee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1600200"/>
                        <a:ext cx="7391400" cy="4572000"/>
                      </a:xfrm>
                      <a:prstGeom prst="rect">
                        <a:avLst/>
                      </a:prstGeom>
                      <a:noFill/>
                      <a:extLst>
                        <a:ext uri="{909E8E84-426E-40DD-AFC4-6F175D3DCCD1}">
                          <a14:hiddenFill xmlns:a14="http://schemas.microsoft.com/office/drawing/2010/main">
                            <a:solidFill>
                              <a:schemeClr val="accent1"/>
                            </a:solidFill>
                          </a14:hiddenFill>
                        </a:ext>
                      </a:extLst>
                    </p:spPr>
                  </p:pic>
                </p:oleObj>
              </mc:Fallback>
            </mc:AlternateContent>
          </a:graphicData>
        </a:graphic>
      </p:graphicFrame>
      <p:sp>
        <p:nvSpPr>
          <p:cNvPr id="568374" name="Date Placeholder 1"/>
          <p:cNvSpPr>
            <a:spLocks noGrp="1"/>
          </p:cNvSpPr>
          <p:nvPr>
            <p:ph type="dt" sz="quarter" idx="4294967295"/>
          </p:nvPr>
        </p:nvSpPr>
        <p:spPr>
          <a:xfrm>
            <a:off x="8077200" y="6356351"/>
            <a:ext cx="2133600" cy="365125"/>
          </a:xfrm>
          <a:prstGeom prst="rect">
            <a:avLst/>
          </a:prstGeom>
          <a:noFill/>
        </p:spPr>
        <p:txBody>
          <a:bodyPr/>
          <a:lstStyle/>
          <a:p>
            <a:fld id="{2C52A55F-0C4F-4609-A070-336327BDD8A5}" type="datetime1">
              <a:rPr lang="en-US" smtClean="0">
                <a:cs typeface="Arial" charset="0"/>
              </a:rPr>
              <a:pPr/>
              <a:t>8/4/17</a:t>
            </a:fld>
            <a:endParaRPr lang="en-US">
              <a:cs typeface="Arial" charset="0"/>
            </a:endParaRPr>
          </a:p>
        </p:txBody>
      </p:sp>
      <p:sp>
        <p:nvSpPr>
          <p:cNvPr id="568375" name="Footer Placeholder 2"/>
          <p:cNvSpPr>
            <a:spLocks noGrp="1"/>
          </p:cNvSpPr>
          <p:nvPr>
            <p:ph type="ftr" sz="quarter" idx="10"/>
          </p:nvPr>
        </p:nvSpPr>
        <p:spPr>
          <a:noFill/>
        </p:spPr>
        <p:txBody>
          <a:bodyPr/>
          <a:lstStyle/>
          <a:p>
            <a:r>
              <a:rPr lang="en-US"/>
              <a:t>www.htctu.net</a:t>
            </a:r>
          </a:p>
        </p:txBody>
      </p:sp>
      <p:sp>
        <p:nvSpPr>
          <p:cNvPr id="568376" name="Slide Number Placeholder 3"/>
          <p:cNvSpPr>
            <a:spLocks noGrp="1"/>
          </p:cNvSpPr>
          <p:nvPr>
            <p:ph type="sldNum" sz="quarter" idx="11"/>
          </p:nvPr>
        </p:nvSpPr>
        <p:spPr>
          <a:noFill/>
        </p:spPr>
        <p:txBody>
          <a:bodyPr/>
          <a:lstStyle/>
          <a:p>
            <a:fld id="{A1000459-37CD-41B1-8C6C-979090917386}" type="slidenum">
              <a:rPr lang="en-US" smtClean="0">
                <a:cs typeface="Arial" charset="0"/>
              </a:rPr>
              <a:pPr/>
              <a:t>9</a:t>
            </a:fld>
            <a:endParaRPr lang="en-US">
              <a:cs typeface="Arial" charset="0"/>
            </a:endParaRPr>
          </a:p>
        </p:txBody>
      </p:sp>
    </p:spTree>
    <p:extLst>
      <p:ext uri="{BB962C8B-B14F-4D97-AF65-F5344CB8AC3E}">
        <p14:creationId xmlns:p14="http://schemas.microsoft.com/office/powerpoint/2010/main" val="1951482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68372"/>
                                        </p:tgtEl>
                                        <p:attrNameLst>
                                          <p:attrName>style.visibility</p:attrName>
                                        </p:attrNameLst>
                                      </p:cBhvr>
                                      <p:to>
                                        <p:strVal val="visible"/>
                                      </p:to>
                                    </p:set>
                                    <p:animEffect transition="in" filter="randombar(horizontal)">
                                      <p:cBhvr>
                                        <p:cTn id="7" dur="500"/>
                                        <p:tgtEl>
                                          <p:spTgt spid="568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Custom 8">
      <a:dk1>
        <a:sysClr val="windowText" lastClr="000000"/>
      </a:dk1>
      <a:lt1>
        <a:sysClr val="window" lastClr="FFFFFF"/>
      </a:lt1>
      <a:dk2>
        <a:srgbClr val="0070C0"/>
      </a:dk2>
      <a:lt2>
        <a:srgbClr val="EEECE1"/>
      </a:lt2>
      <a:accent1>
        <a:srgbClr val="FEB71A"/>
      </a:accent1>
      <a:accent2>
        <a:srgbClr val="6E81D6"/>
      </a:accent2>
      <a:accent3>
        <a:srgbClr val="705E5F"/>
      </a:accent3>
      <a:accent4>
        <a:srgbClr val="CC823D"/>
      </a:accent4>
      <a:accent5>
        <a:srgbClr val="72A7C0"/>
      </a:accent5>
      <a:accent6>
        <a:srgbClr val="BECC8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1454</TotalTime>
  <Words>1572</Words>
  <Application>Microsoft Macintosh PowerPoint</Application>
  <PresentationFormat>Widescreen</PresentationFormat>
  <Paragraphs>125</Paragraphs>
  <Slides>13</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Georgia</vt:lpstr>
      <vt:lpstr>1_Office Theme</vt:lpstr>
      <vt:lpstr>Worksheet</vt:lpstr>
      <vt:lpstr>The Legal Landscape for Accessibility</vt:lpstr>
      <vt:lpstr>Agenda</vt:lpstr>
      <vt:lpstr>Who is the Office of Civil Rights?</vt:lpstr>
      <vt:lpstr>The OCR and Technology</vt:lpstr>
      <vt:lpstr>Examples of Technology Complaints</vt:lpstr>
      <vt:lpstr>Recurring themes</vt:lpstr>
      <vt:lpstr>What are Section 504 and Title II of the ADA?</vt:lpstr>
      <vt:lpstr>Accessibility versus Accommodations</vt:lpstr>
      <vt:lpstr>“Withering Away” of Accommodation?</vt:lpstr>
      <vt:lpstr>Back to the Law</vt:lpstr>
      <vt:lpstr>ACCC’s Consent Decree</vt:lpstr>
      <vt:lpstr>Wichita State’s NFB Agreement</vt:lpstr>
      <vt:lpstr>Implications</vt:lpstr>
    </vt:vector>
  </TitlesOfParts>
  <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Legal Landscape for Accessibility</dc:title>
  <dc:creator>Speer, Carolyn</dc:creator>
  <cp:lastModifiedBy>Speer, Carolyn</cp:lastModifiedBy>
  <cp:revision>25</cp:revision>
  <dcterms:created xsi:type="dcterms:W3CDTF">2017-08-01T18:22:29Z</dcterms:created>
  <dcterms:modified xsi:type="dcterms:W3CDTF">2017-08-04T20:54:12Z</dcterms:modified>
</cp:coreProperties>
</file>