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260" r:id="rId2"/>
    <p:sldId id="273" r:id="rId3"/>
    <p:sldId id="286" r:id="rId4"/>
    <p:sldId id="285" r:id="rId5"/>
    <p:sldId id="284" r:id="rId6"/>
    <p:sldId id="274" r:id="rId7"/>
    <p:sldId id="283" r:id="rId8"/>
  </p:sldIdLst>
  <p:sldSz cx="9144000" cy="5143500" type="screen16x9"/>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56"/>
    <p:restoredTop sz="89835"/>
  </p:normalViewPr>
  <p:slideViewPr>
    <p:cSldViewPr snapToGrid="0" snapToObjects="1">
      <p:cViewPr varScale="1">
        <p:scale>
          <a:sx n="180" d="100"/>
          <a:sy n="180" d="100"/>
        </p:scale>
        <p:origin x="-104" y="-1120"/>
      </p:cViewPr>
      <p:guideLst>
        <p:guide orient="horz" pos="1620"/>
        <p:guide pos="2880"/>
      </p:guideLst>
    </p:cSldViewPr>
  </p:slideViewPr>
  <p:notesTextViewPr>
    <p:cViewPr>
      <p:scale>
        <a:sx n="100" d="100"/>
        <a:sy n="100" d="100"/>
      </p:scale>
      <p:origin x="0" y="0"/>
    </p:cViewPr>
  </p:notesTextViewPr>
  <p:sorterViewPr>
    <p:cViewPr>
      <p:scale>
        <a:sx n="193" d="100"/>
        <a:sy n="193" d="100"/>
      </p:scale>
      <p:origin x="0" y="0"/>
    </p:cViewPr>
  </p:sorterViewPr>
  <p:notesViewPr>
    <p:cSldViewPr snapToGrid="0" snapToObjects="1">
      <p:cViewPr varScale="1">
        <p:scale>
          <a:sx n="154" d="100"/>
          <a:sy n="154" d="100"/>
        </p:scale>
        <p:origin x="-247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2E7697-3BA1-EA46-B980-DC7FC6B5D1BA}" type="datetimeFigureOut">
              <a:rPr lang="en-US" smtClean="0"/>
              <a:t>11/16/16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3ABAB3-29A5-3345-AC1B-CF014F37A625}" type="slidenum">
              <a:rPr lang="en-US" smtClean="0"/>
              <a:t>‹#›</a:t>
            </a:fld>
            <a:endParaRPr lang="en-US" dirty="0"/>
          </a:p>
        </p:txBody>
      </p:sp>
    </p:spTree>
    <p:extLst>
      <p:ext uri="{BB962C8B-B14F-4D97-AF65-F5344CB8AC3E}">
        <p14:creationId xmlns:p14="http://schemas.microsoft.com/office/powerpoint/2010/main" val="2063378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3" name="Shape 4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900067832"/>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pPr>
            <a:r>
              <a:rPr lang="en-US" sz="1400" dirty="0" smtClean="0"/>
              <a:t>Many </a:t>
            </a:r>
            <a:r>
              <a:rPr lang="en-US" sz="1400" dirty="0"/>
              <a:t>people think innovation comes from having plenty of time and resources to come up with great ideas; however, for us, the opposite is becoming true. In our case, limited resources are causing us to come up with new and creative solutions leading to a variety of initiatives.</a:t>
            </a:r>
          </a:p>
          <a:p>
            <a:pPr>
              <a:lnSpc>
                <a:spcPct val="100000"/>
              </a:lnSpc>
            </a:pPr>
            <a:r>
              <a:rPr lang="en-US" sz="1400" b="1" dirty="0"/>
              <a:t>We also recognize that development begins with awareness.  </a:t>
            </a:r>
            <a:r>
              <a:rPr lang="en-US" sz="1400" dirty="0"/>
              <a:t>We typically don't fix things if we think they don't need fixing and we don't use tools we don't know we have. Awareness, both personal and organizational, is critical to our students’ and our college’s success.  One of the things we are trying to do is be much more aware of and responsive to the feedback we receive from constituents and to employ resources we may have overlooked previously or at the very least look at our resources differently.  </a:t>
            </a:r>
          </a:p>
          <a:p>
            <a:pPr>
              <a:lnSpc>
                <a:spcPct val="100000"/>
              </a:lnSpc>
            </a:pPr>
            <a:r>
              <a:rPr lang="en-US" sz="1400" dirty="0"/>
              <a:t>The feedback we receive from our constituents is the best vehicle we have to develop awareness of emerging fields and potential growth areas. </a:t>
            </a:r>
          </a:p>
          <a:p>
            <a:endParaRPr lang="en-US" dirty="0"/>
          </a:p>
        </p:txBody>
      </p:sp>
    </p:spTree>
    <p:extLst>
      <p:ext uri="{BB962C8B-B14F-4D97-AF65-F5344CB8AC3E}">
        <p14:creationId xmlns:p14="http://schemas.microsoft.com/office/powerpoint/2010/main" val="1244183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390306"/>
          </a:xfrm>
        </p:spPr>
        <p:txBody>
          <a:bodyPr/>
          <a:lstStyle/>
          <a:p>
            <a:pPr lvl="0">
              <a:lnSpc>
                <a:spcPct val="100000"/>
              </a:lnSpc>
            </a:pPr>
            <a:r>
              <a:rPr lang="en-US" sz="1000" b="1" dirty="0"/>
              <a:t>Enrollment Growth and Reaching new markets</a:t>
            </a:r>
            <a:endParaRPr lang="en-US" sz="1000" dirty="0"/>
          </a:p>
          <a:p>
            <a:pPr>
              <a:lnSpc>
                <a:spcPct val="100000"/>
              </a:lnSpc>
            </a:pPr>
            <a:r>
              <a:rPr lang="en-US" sz="1000" dirty="0"/>
              <a:t> </a:t>
            </a:r>
            <a:r>
              <a:rPr lang="en-US" sz="1000" dirty="0" smtClean="0"/>
              <a:t>For </a:t>
            </a:r>
            <a:r>
              <a:rPr lang="en-US" sz="1000" dirty="0"/>
              <a:t>example, feedback solicited by the Kansas State Department of Education through their Kansas Can initiative pointed out School Counseling and mental health programs are in big demand throughout the state.  We also know psychology majors are looking for career opportunities.  Therefore, we have developed new Ed Psych and School Psych pathways in their programs that will pave the way for students to matriculate from bachelors in Psychology to a M.Ed in School Psych then directly into Ed.S in Ed. Psych.</a:t>
            </a:r>
          </a:p>
          <a:p>
            <a:pPr>
              <a:lnSpc>
                <a:spcPct val="100000"/>
              </a:lnSpc>
            </a:pPr>
            <a:r>
              <a:rPr lang="en-US" sz="1000" dirty="0"/>
              <a:t> </a:t>
            </a:r>
          </a:p>
          <a:p>
            <a:pPr>
              <a:lnSpc>
                <a:spcPct val="100000"/>
              </a:lnSpc>
            </a:pPr>
            <a:r>
              <a:rPr lang="en-US" sz="1000" dirty="0"/>
              <a:t>Our new AT to PT program has resulted in triple enrollment in AT in the first year.  Realize not all of these students will be able to enter the PT program, so program faculty are identifying additional pathways for students who are not accepted.  Also exploring how to increase capacity of the AT program. AT students must demonstrate competence in numerous skills.  Very time consuming for faculty to do the assessments.  Hiring graduate students to assist with completing some of the program assessments will help alleviate that problem.  </a:t>
            </a:r>
          </a:p>
          <a:p>
            <a:pPr>
              <a:lnSpc>
                <a:spcPct val="100000"/>
              </a:lnSpc>
            </a:pPr>
            <a:r>
              <a:rPr lang="en-US" sz="1000" dirty="0"/>
              <a:t>Also taking a long term look at recruitment by offering programs for elementary through high school students such as after school programs and GAP year program. </a:t>
            </a:r>
          </a:p>
          <a:p>
            <a:pPr>
              <a:lnSpc>
                <a:spcPct val="100000"/>
              </a:lnSpc>
            </a:pPr>
            <a:r>
              <a:rPr lang="en-US" sz="1000" dirty="0"/>
              <a:t> </a:t>
            </a:r>
          </a:p>
          <a:p>
            <a:pPr>
              <a:lnSpc>
                <a:spcPct val="100000"/>
              </a:lnSpc>
            </a:pPr>
            <a:r>
              <a:rPr lang="en-US" sz="1000" dirty="0"/>
              <a:t>We also know teachers are looking for support as they implement new curriculum standards and learn how to meet a wide variety of student needs. To respond, we are now offering Market Based Tuition courses in  a range of topics including STEM, SEL and Trauma informed instruction.  </a:t>
            </a:r>
          </a:p>
          <a:p>
            <a:pPr>
              <a:lnSpc>
                <a:spcPct val="100000"/>
              </a:lnSpc>
            </a:pPr>
            <a:r>
              <a:rPr lang="en-US" sz="1000" dirty="0"/>
              <a:t> </a:t>
            </a:r>
          </a:p>
          <a:p>
            <a:pPr>
              <a:lnSpc>
                <a:spcPct val="90000"/>
              </a:lnSpc>
            </a:pPr>
            <a:r>
              <a:rPr lang="en-US" sz="1000" dirty="0"/>
              <a:t>Similarly, Districts are responding to new legislation to support beginning teachers.  Our Kansas Mentor and Induction center is working with districts to provide this support.  Currently serving districts all over the state including Wichita, Winfield</a:t>
            </a:r>
            <a:r>
              <a:rPr lang="en-US" sz="1000" dirty="0" smtClean="0"/>
              <a:t>, Goddard</a:t>
            </a:r>
            <a:r>
              <a:rPr lang="en-US" sz="1000" dirty="0"/>
              <a:t>, Mulvane, Holcomb, Newton and </a:t>
            </a:r>
            <a:r>
              <a:rPr lang="en-US" sz="1000" dirty="0" smtClean="0"/>
              <a:t>Lawrence</a:t>
            </a:r>
            <a:r>
              <a:rPr lang="en-US" sz="1000" dirty="0"/>
              <a:t>.</a:t>
            </a:r>
            <a:endParaRPr lang="en-US" sz="1000" dirty="0"/>
          </a:p>
          <a:p>
            <a:endParaRPr lang="en-US" dirty="0"/>
          </a:p>
        </p:txBody>
      </p:sp>
    </p:spTree>
    <p:extLst>
      <p:ext uri="{BB962C8B-B14F-4D97-AF65-F5344CB8AC3E}">
        <p14:creationId xmlns:p14="http://schemas.microsoft.com/office/powerpoint/2010/main" val="38978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pPr>
            <a:r>
              <a:rPr lang="en-US" sz="1600" dirty="0"/>
              <a:t>Blue Ribbon panel conducted by Kansas State Dept. of Education revealed big vacancies in Western Kansas and a ”greening” of the profession.  Fewer teachers entering profession and growing numbers are leaving after 5-10 years.  Districts are forced to higher under qualified persons (substitute teachers) to fill vacancies, increasing class sizes etc.  We are working with districts in Western Kansas to develop a new teacher preparation program targeting Para Educators and transitioning them to be licensed classroom teachers.  Tell story about Para Educators working for average of 9 years at minimum wage.  TAP program not only provides new opportunities for Paras and their families but also for kids they will teach.  Very positive response from the districts with over 40 in attendance at our first info meeting last week.  </a:t>
            </a:r>
          </a:p>
          <a:p>
            <a:endParaRPr lang="en-US" dirty="0"/>
          </a:p>
        </p:txBody>
      </p:sp>
    </p:spTree>
    <p:extLst>
      <p:ext uri="{BB962C8B-B14F-4D97-AF65-F5344CB8AC3E}">
        <p14:creationId xmlns:p14="http://schemas.microsoft.com/office/powerpoint/2010/main" val="965736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pPr>
            <a:r>
              <a:rPr lang="en-US" sz="2000" dirty="0"/>
              <a:t>Growing need for STEM careers.  Coming Jobs War.  Three pronged approach. P-12, In-service and Pre Service.   Youth camps such as Girls Rock Science where we had over 100 kids participating in our first experience.  Plan is to enlarge next summer with broader range of camps.  Programs for In-service teachers include program for STEM Coaches and impact on P-12 classrooms.  Students are more engaged and involved.  Tell story about little boy and not wanting to miss STEM time.</a:t>
            </a:r>
          </a:p>
          <a:p>
            <a:endParaRPr lang="en-US" dirty="0"/>
          </a:p>
        </p:txBody>
      </p:sp>
    </p:spTree>
    <p:extLst>
      <p:ext uri="{BB962C8B-B14F-4D97-AF65-F5344CB8AC3E}">
        <p14:creationId xmlns:p14="http://schemas.microsoft.com/office/powerpoint/2010/main" val="872583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pPr>
            <a:r>
              <a:rPr lang="en-US" sz="1400" dirty="0"/>
              <a:t>Our Human Performance Lab is known for it’s success in launching small businesses.  Students from all over campus engage in collaborative, interdisciplinary teams to develop products and services that eventually turn into successful businesses.  Teams are always well represented in the top performers of the New Ventures competition each spring.  Also having success in creating partnerships with businesses where students in the HPL benefits from entrepreneurs’ expertise and access to new products.  HPL has launched new website that is attracting more partners and request for services such as performance assessments and product evaluations. </a:t>
            </a:r>
          </a:p>
          <a:p>
            <a:pPr>
              <a:lnSpc>
                <a:spcPct val="100000"/>
              </a:lnSpc>
            </a:pPr>
            <a:r>
              <a:rPr lang="en-US" sz="1400" dirty="0"/>
              <a:t>Newest collaborative work is being done in the area of wearable technology such as the sensors being developed for the next spacesuit.  New faculty in HPS  is an engineer from NASA.  He is already collaborating with faculty across campus to further develop this area.</a:t>
            </a:r>
          </a:p>
          <a:p>
            <a:endParaRPr lang="en-US" dirty="0"/>
          </a:p>
        </p:txBody>
      </p:sp>
    </p:spTree>
    <p:extLst>
      <p:ext uri="{BB962C8B-B14F-4D97-AF65-F5344CB8AC3E}">
        <p14:creationId xmlns:p14="http://schemas.microsoft.com/office/powerpoint/2010/main" val="1279361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728438"/>
          </a:xfrm>
        </p:spPr>
        <p:txBody>
          <a:bodyPr/>
          <a:lstStyle/>
          <a:p>
            <a:pPr>
              <a:lnSpc>
                <a:spcPct val="100000"/>
              </a:lnSpc>
            </a:pPr>
            <a:r>
              <a:rPr lang="en-US" sz="1800" dirty="0"/>
              <a:t>As you can see in this photo, our SM dept. providing valuable experiences for our students working with industry on market analyses and marketing campaigns.  </a:t>
            </a:r>
          </a:p>
          <a:p>
            <a:pPr>
              <a:lnSpc>
                <a:spcPct val="100000"/>
              </a:lnSpc>
            </a:pPr>
            <a:r>
              <a:rPr lang="en-US" sz="1800" dirty="0"/>
              <a:t>We have partnered with the Air Capital Classic for past several years to assist with collecting data for businesses like AETNA who are using data and information gathered by our interns to guide decisions for new growth areas and strategies for their target demographic audiences.  </a:t>
            </a:r>
          </a:p>
          <a:p>
            <a:pPr>
              <a:lnSpc>
                <a:spcPct val="100000"/>
              </a:lnSpc>
            </a:pPr>
            <a:r>
              <a:rPr lang="en-US" sz="1800" dirty="0"/>
              <a:t>Continuing to develop these partnerships as organizations such as Sporting KC, OKC Thunder, Derby Rec Center and others recognize our interns are valuable resources.  Participation in these events is great exposure for our programs </a:t>
            </a:r>
          </a:p>
          <a:p>
            <a:endParaRPr lang="en-US" dirty="0"/>
          </a:p>
        </p:txBody>
      </p:sp>
    </p:spTree>
    <p:extLst>
      <p:ext uri="{BB962C8B-B14F-4D97-AF65-F5344CB8AC3E}">
        <p14:creationId xmlns:p14="http://schemas.microsoft.com/office/powerpoint/2010/main" val="1545504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pPr>
            <a:r>
              <a:rPr lang="en-US" sz="1400" dirty="0"/>
              <a:t>As we move forward it is becoming increasingly clear we need to move forward with flexibility. We want to capitalize on trends and opportunities. The market is evolving quickly and we need to be adept at changing to meet the needs.  Our Infrastructure and processes need to be able to respond as well, need to be nimble and able to adapt. ( –Registration issues and </a:t>
            </a:r>
            <a:r>
              <a:rPr lang="en-US" sz="1200" dirty="0"/>
              <a:t>Having to submit CCFs, etc before implementing programs detracts from the speed at which we can adapt.) </a:t>
            </a:r>
            <a:r>
              <a:rPr lang="en-US" sz="1400" dirty="0"/>
              <a:t>Resources - time, energy, finances, etc. - are all finite. We can only spend them once so we must make sure to spend them on what’s most important</a:t>
            </a:r>
          </a:p>
          <a:p>
            <a:pPr>
              <a:lnSpc>
                <a:spcPct val="100000"/>
              </a:lnSpc>
            </a:pPr>
            <a:r>
              <a:rPr lang="en-US" sz="1400" dirty="0"/>
              <a:t> </a:t>
            </a:r>
            <a:endParaRPr lang="en-US" sz="1600" dirty="0"/>
          </a:p>
          <a:p>
            <a:pPr>
              <a:lnSpc>
                <a:spcPct val="100000"/>
              </a:lnSpc>
            </a:pPr>
            <a:r>
              <a:rPr lang="en-US" sz="1400" dirty="0"/>
              <a:t>We need to become more comfortable with the ambiguity these changes and this flexibility creates and recognize that</a:t>
            </a:r>
            <a:r>
              <a:rPr lang="en-US" sz="1200" dirty="0"/>
              <a:t> </a:t>
            </a:r>
            <a:r>
              <a:rPr lang="en-US" sz="1400" dirty="0"/>
              <a:t>Leadership is the single most significant input to success in changing our society. We can positively impact society if our students have the ability to make quality leadership decisions and choices.</a:t>
            </a:r>
          </a:p>
          <a:p>
            <a:pPr>
              <a:lnSpc>
                <a:spcPct val="100000"/>
              </a:lnSpc>
            </a:pPr>
            <a:r>
              <a:rPr lang="en-US" sz="1400" dirty="0"/>
              <a:t>We are striving to help our students to understand we are not simply consumers of our community, we must be contributors. </a:t>
            </a:r>
          </a:p>
          <a:p>
            <a:pPr marL="0" marR="0" lvl="1" indent="0" defTabSz="457200" eaLnBrk="1" fontAlgn="auto" latinLnBrk="0" hangingPunct="1">
              <a:lnSpc>
                <a:spcPct val="125000"/>
              </a:lnSpc>
              <a:spcBef>
                <a:spcPts val="0"/>
              </a:spcBef>
              <a:spcAft>
                <a:spcPts val="0"/>
              </a:spcAft>
              <a:buClrTx/>
              <a:buSzTx/>
              <a:buFontTx/>
              <a:buNone/>
              <a:tabLst/>
              <a:defRPr/>
            </a:pPr>
            <a:endParaRPr lang="en-US" baseline="0" dirty="0" smtClean="0"/>
          </a:p>
        </p:txBody>
      </p:sp>
    </p:spTree>
    <p:extLst>
      <p:ext uri="{BB962C8B-B14F-4D97-AF65-F5344CB8AC3E}">
        <p14:creationId xmlns:p14="http://schemas.microsoft.com/office/powerpoint/2010/main" val="899159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 name="Shape 10"/>
          <p:cNvSpPr/>
          <p:nvPr/>
        </p:nvSpPr>
        <p:spPr>
          <a:xfrm>
            <a:off x="957261" y="3181350"/>
            <a:ext cx="7729539" cy="0"/>
          </a:xfrm>
          <a:prstGeom prst="line">
            <a:avLst/>
          </a:prstGeom>
          <a:ln w="57150" cap="rnd">
            <a:solidFill>
              <a:srgbClr val="595959"/>
            </a:solidFill>
            <a:prstDash val="sysDot"/>
          </a:ln>
        </p:spPr>
        <p:txBody>
          <a:bodyPr lIns="0" tIns="0" rIns="0" bIns="0"/>
          <a:lstStyle/>
          <a:p>
            <a:pPr lvl="0" defTabSz="457200">
              <a:defRPr sz="1200">
                <a:latin typeface="+mn-lt"/>
                <a:ea typeface="+mn-ea"/>
                <a:cs typeface="+mn-cs"/>
                <a:sym typeface="Helvetica"/>
              </a:defRPr>
            </a:pPr>
            <a:endParaRPr/>
          </a:p>
        </p:txBody>
      </p:sp>
      <p:sp>
        <p:nvSpPr>
          <p:cNvPr id="11" name="Shape 11"/>
          <p:cNvSpPr>
            <a:spLocks noGrp="1"/>
          </p:cNvSpPr>
          <p:nvPr>
            <p:ph type="body" idx="1"/>
          </p:nvPr>
        </p:nvSpPr>
        <p:spPr>
          <a:xfrm>
            <a:off x="957262" y="1176820"/>
            <a:ext cx="7729539" cy="1699730"/>
          </a:xfrm>
          <a:prstGeom prst="rect">
            <a:avLst/>
          </a:prstGeom>
        </p:spPr>
        <p:txBody>
          <a:bodyPr anchor="b"/>
          <a:lstStyle>
            <a:lvl1pPr marL="0" indent="0">
              <a:spcBef>
                <a:spcPts val="600"/>
              </a:spcBef>
              <a:buSzTx/>
              <a:buFontTx/>
              <a:buNone/>
              <a:defRPr sz="2800">
                <a:latin typeface="Georgia"/>
                <a:ea typeface="Georgia"/>
                <a:cs typeface="Georgia"/>
                <a:sym typeface="Georgia"/>
              </a:defRPr>
            </a:lvl1pPr>
          </a:lstStyle>
          <a:p>
            <a:pPr lvl="0">
              <a:defRPr sz="1800"/>
            </a:pPr>
            <a:r>
              <a:rPr sz="2800"/>
              <a:t>Click to edit</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4400"/>
              <a:t>Click to edit Master title style</a:t>
            </a:r>
          </a:p>
        </p:txBody>
      </p:sp>
      <p:sp>
        <p:nvSpPr>
          <p:cNvPr id="17" name="Shape 17"/>
          <p:cNvSpPr>
            <a:spLocks noGrp="1"/>
          </p:cNvSpPr>
          <p:nvPr>
            <p:ph type="body" idx="1"/>
          </p:nvPr>
        </p:nvSpPr>
        <p:spPr>
          <a:prstGeom prst="rect">
            <a:avLst/>
          </a:prstGeom>
        </p:spPr>
        <p:txBody>
          <a:bodyPr/>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18" name="Shape 1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0" name="Shape 20"/>
          <p:cNvSpPr>
            <a:spLocks noGrp="1"/>
          </p:cNvSpPr>
          <p:nvPr>
            <p:ph type="title"/>
          </p:nvPr>
        </p:nvSpPr>
        <p:spPr>
          <a:xfrm>
            <a:off x="722312" y="3305176"/>
            <a:ext cx="7772401" cy="1838325"/>
          </a:xfrm>
          <a:prstGeom prst="rect">
            <a:avLst/>
          </a:prstGeom>
        </p:spPr>
        <p:txBody>
          <a:bodyPr anchor="t"/>
          <a:lstStyle>
            <a:lvl1pPr>
              <a:defRPr sz="4000" b="1" cap="all"/>
            </a:lvl1pPr>
          </a:lstStyle>
          <a:p>
            <a:pPr lvl="0">
              <a:defRPr sz="1800" b="0" cap="none"/>
            </a:pPr>
            <a:r>
              <a:rPr sz="4000" b="1" cap="all"/>
              <a:t>Click to edit Master title style</a:t>
            </a:r>
          </a:p>
        </p:txBody>
      </p:sp>
      <p:sp>
        <p:nvSpPr>
          <p:cNvPr id="21" name="Shape 21"/>
          <p:cNvSpPr>
            <a:spLocks noGrp="1"/>
          </p:cNvSpPr>
          <p:nvPr>
            <p:ph type="body" idx="1"/>
          </p:nvPr>
        </p:nvSpPr>
        <p:spPr>
          <a:xfrm>
            <a:off x="722312" y="894159"/>
            <a:ext cx="7772401" cy="2411016"/>
          </a:xfrm>
          <a:prstGeom prst="rect">
            <a:avLst/>
          </a:prstGeom>
        </p:spPr>
        <p:txBody>
          <a:bodyPr anchor="b"/>
          <a:lstStyle>
            <a:lvl1pPr marL="0" indent="0">
              <a:spcBef>
                <a:spcPts val="400"/>
              </a:spcBef>
              <a:buSzTx/>
              <a:buFontTx/>
              <a:buNone/>
              <a:defRPr sz="2000">
                <a:solidFill>
                  <a:srgbClr val="888888"/>
                </a:solidFill>
              </a:defRPr>
            </a:lvl1pPr>
          </a:lstStyle>
          <a:p>
            <a:pPr lvl="0">
              <a:defRPr sz="1800">
                <a:solidFill>
                  <a:srgbClr val="000000"/>
                </a:solidFill>
              </a:defRPr>
            </a:pPr>
            <a:r>
              <a:rPr sz="2000">
                <a:solidFill>
                  <a:srgbClr val="888888"/>
                </a:solidFill>
              </a:rPr>
              <a:t>Click to edit Master text styles</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4" name="Shape 24"/>
          <p:cNvSpPr>
            <a:spLocks noGrp="1"/>
          </p:cNvSpPr>
          <p:nvPr>
            <p:ph type="title"/>
          </p:nvPr>
        </p:nvSpPr>
        <p:spPr>
          <a:xfrm>
            <a:off x="609600" y="205978"/>
            <a:ext cx="8229600" cy="857251"/>
          </a:xfrm>
          <a:prstGeom prst="rect">
            <a:avLst/>
          </a:prstGeom>
        </p:spPr>
        <p:txBody>
          <a:bodyPr/>
          <a:lstStyle/>
          <a:p>
            <a:pPr lvl="0">
              <a:defRPr sz="1800"/>
            </a:pPr>
            <a:r>
              <a:rPr sz="4400"/>
              <a:t>Click to edit Master title style</a:t>
            </a:r>
          </a:p>
        </p:txBody>
      </p:sp>
      <p:sp>
        <p:nvSpPr>
          <p:cNvPr id="25" name="Shape 25"/>
          <p:cNvSpPr>
            <a:spLocks noGrp="1"/>
          </p:cNvSpPr>
          <p:nvPr>
            <p:ph type="body" idx="1"/>
          </p:nvPr>
        </p:nvSpPr>
        <p:spPr>
          <a:xfrm>
            <a:off x="457200" y="900112"/>
            <a:ext cx="4038600" cy="2545558"/>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Image Slide">
    <p:spTree>
      <p:nvGrpSpPr>
        <p:cNvPr id="1" name=""/>
        <p:cNvGrpSpPr/>
        <p:nvPr/>
      </p:nvGrpSpPr>
      <p:grpSpPr>
        <a:xfrm>
          <a:off x="0" y="0"/>
          <a:ext cx="0" cy="0"/>
          <a:chOff x="0" y="0"/>
          <a:chExt cx="0" cy="0"/>
        </a:xfrm>
      </p:grpSpPr>
      <p:sp>
        <p:nvSpPr>
          <p:cNvPr id="33" name="Shape 33"/>
          <p:cNvSpPr>
            <a:spLocks noGrp="1"/>
          </p:cNvSpPr>
          <p:nvPr>
            <p:ph type="body" idx="1"/>
          </p:nvPr>
        </p:nvSpPr>
        <p:spPr>
          <a:xfrm>
            <a:off x="547687" y="2078722"/>
            <a:ext cx="4206876" cy="1524001"/>
          </a:xfrm>
          <a:prstGeom prst="rect">
            <a:avLst/>
          </a:prstGeom>
        </p:spPr>
        <p:txBody>
          <a:bodyPr lIns="0" tIns="0" rIns="0" bIns="0">
            <a:noAutofit/>
          </a:bodyPr>
          <a:lstStyle>
            <a:lvl1pPr marL="0" indent="0" algn="ctr">
              <a:spcBef>
                <a:spcPts val="200"/>
              </a:spcBef>
              <a:buSzTx/>
              <a:buFontTx/>
              <a:buNone/>
              <a:defRPr sz="900" b="1"/>
            </a:lvl1pPr>
          </a:lstStyle>
          <a:p>
            <a:pPr lvl="0">
              <a:defRPr sz="1800" b="0"/>
            </a:pPr>
            <a:r>
              <a:rPr sz="900" b="1"/>
              <a:t>Name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457201" y="0"/>
            <a:ext cx="3008314" cy="1076325"/>
          </a:xfrm>
          <a:prstGeom prst="rect">
            <a:avLst/>
          </a:prstGeom>
        </p:spPr>
        <p:txBody>
          <a:bodyPr anchor="b"/>
          <a:lstStyle>
            <a:lvl1pPr>
              <a:defRPr sz="2000" b="1"/>
            </a:lvl1pPr>
          </a:lstStyle>
          <a:p>
            <a:pPr lvl="0">
              <a:defRPr sz="1800" b="0"/>
            </a:pPr>
            <a:r>
              <a:rPr sz="2000" b="1"/>
              <a:t>Click to edit Master title style</a:t>
            </a:r>
          </a:p>
        </p:txBody>
      </p:sp>
      <p:sp>
        <p:nvSpPr>
          <p:cNvPr id="36" name="Shape 36"/>
          <p:cNvSpPr>
            <a:spLocks noGrp="1"/>
          </p:cNvSpPr>
          <p:nvPr>
            <p:ph type="body" idx="1"/>
          </p:nvPr>
        </p:nvSpPr>
        <p:spPr>
          <a:xfrm>
            <a:off x="3575050" y="204788"/>
            <a:ext cx="5111750" cy="4938713"/>
          </a:xfrm>
          <a:prstGeom prst="rect">
            <a:avLst/>
          </a:prstGeom>
        </p:spPr>
        <p:txBody>
          <a:bodyPr/>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9" name="Shape 39"/>
          <p:cNvSpPr>
            <a:spLocks noGrp="1"/>
          </p:cNvSpPr>
          <p:nvPr>
            <p:ph type="title"/>
          </p:nvPr>
        </p:nvSpPr>
        <p:spPr>
          <a:xfrm>
            <a:off x="1792288" y="3600450"/>
            <a:ext cx="5486401" cy="425054"/>
          </a:xfrm>
          <a:prstGeom prst="rect">
            <a:avLst/>
          </a:prstGeom>
        </p:spPr>
        <p:txBody>
          <a:bodyPr anchor="b"/>
          <a:lstStyle>
            <a:lvl1pPr>
              <a:defRPr sz="2000" b="1"/>
            </a:lvl1pPr>
          </a:lstStyle>
          <a:p>
            <a:pPr lvl="0">
              <a:defRPr sz="1800" b="0"/>
            </a:pPr>
            <a:r>
              <a:rPr sz="2000" b="1"/>
              <a:t>Click to edit Master title style</a:t>
            </a:r>
          </a:p>
        </p:txBody>
      </p:sp>
      <p:sp>
        <p:nvSpPr>
          <p:cNvPr id="40" name="Shape 40"/>
          <p:cNvSpPr>
            <a:spLocks noGrp="1"/>
          </p:cNvSpPr>
          <p:nvPr>
            <p:ph type="body" idx="1"/>
          </p:nvPr>
        </p:nvSpPr>
        <p:spPr>
          <a:xfrm>
            <a:off x="1792288" y="4025503"/>
            <a:ext cx="5486401" cy="603648"/>
          </a:xfrm>
          <a:prstGeom prst="rect">
            <a:avLst/>
          </a:prstGeom>
        </p:spPr>
        <p:txBody>
          <a:bodyPr/>
          <a:lstStyle>
            <a:lvl1pPr marL="0" indent="0">
              <a:spcBef>
                <a:spcPts val="300"/>
              </a:spcBef>
              <a:buSzTx/>
              <a:buFontTx/>
              <a:buNone/>
              <a:defRPr sz="1400"/>
            </a:lvl1pPr>
          </a:lstStyle>
          <a:p>
            <a:pPr lvl="0">
              <a:defRPr sz="1800"/>
            </a:pPr>
            <a:r>
              <a:rPr sz="1400"/>
              <a:t>Click to edit Master text styles</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76200" y="0"/>
            <a:ext cx="2590800" cy="5143500"/>
          </a:xfrm>
          <a:prstGeom prst="rect">
            <a:avLst/>
          </a:prstGeom>
          <a:gradFill>
            <a:gsLst>
              <a:gs pos="0">
                <a:srgbClr val="A6A6A6"/>
              </a:gs>
              <a:gs pos="100000">
                <a:srgbClr val="FFFFFF"/>
              </a:gs>
            </a:gsLst>
          </a:gradFill>
          <a:ln w="12700">
            <a:miter lim="400000"/>
          </a:ln>
        </p:spPr>
        <p:txBody>
          <a:bodyPr lIns="0" tIns="0" rIns="0" bIns="0" anchor="ctr"/>
          <a:lstStyle/>
          <a:p>
            <a:pPr lvl="0" algn="ctr">
              <a:defRPr>
                <a:solidFill>
                  <a:srgbClr val="FFFFFF"/>
                </a:solidFill>
              </a:defRPr>
            </a:pPr>
            <a:endParaRPr/>
          </a:p>
        </p:txBody>
      </p:sp>
      <p:pic>
        <p:nvPicPr>
          <p:cNvPr id="3" name="image2.png" descr="M:\2_Images\Logos\WSU_Logos\wsu_horizontal_color.png"/>
          <p:cNvPicPr/>
          <p:nvPr/>
        </p:nvPicPr>
        <p:blipFill>
          <a:blip r:embed="rId10">
            <a:extLst/>
          </a:blip>
          <a:stretch>
            <a:fillRect/>
          </a:stretch>
        </p:blipFill>
        <p:spPr>
          <a:xfrm>
            <a:off x="7772400" y="4758792"/>
            <a:ext cx="1219200" cy="275677"/>
          </a:xfrm>
          <a:prstGeom prst="rect">
            <a:avLst/>
          </a:prstGeom>
          <a:ln w="12700">
            <a:miter lim="400000"/>
          </a:ln>
        </p:spPr>
      </p:pic>
      <p:pic>
        <p:nvPicPr>
          <p:cNvPr id="4" name="image1.png" descr="C:\Users\crcarr\Desktop\WSU Side Bar 1-01.png"/>
          <p:cNvPicPr/>
          <p:nvPr/>
        </p:nvPicPr>
        <p:blipFill>
          <a:blip r:embed="rId9">
            <a:extLst/>
          </a:blip>
          <a:srcRect r="71643"/>
          <a:stretch>
            <a:fillRect/>
          </a:stretch>
        </p:blipFill>
        <p:spPr>
          <a:xfrm>
            <a:off x="0" y="0"/>
            <a:ext cx="2590699" cy="5143500"/>
          </a:xfrm>
          <a:prstGeom prst="rect">
            <a:avLst/>
          </a:prstGeom>
          <a:ln w="12700">
            <a:miter lim="400000"/>
          </a:ln>
        </p:spPr>
      </p:pic>
      <p:sp>
        <p:nvSpPr>
          <p:cNvPr id="6" name="Shape 6"/>
          <p:cNvSpPr>
            <a:spLocks noGrp="1"/>
          </p:cNvSpPr>
          <p:nvPr>
            <p:ph type="title"/>
          </p:nvPr>
        </p:nvSpPr>
        <p:spPr>
          <a:xfrm>
            <a:off x="609600" y="69057"/>
            <a:ext cx="8229600" cy="113109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pPr lvl="0">
              <a:defRPr sz="1800"/>
            </a:pPr>
            <a:r>
              <a:rPr sz="4400"/>
              <a:t>Click to edit Master title style</a:t>
            </a:r>
          </a:p>
        </p:txBody>
      </p:sp>
      <p:sp>
        <p:nvSpPr>
          <p:cNvPr id="7" name="Shape 7"/>
          <p:cNvSpPr>
            <a:spLocks noGrp="1"/>
          </p:cNvSpPr>
          <p:nvPr>
            <p:ph type="body" idx="1"/>
          </p:nvPr>
        </p:nvSpPr>
        <p:spPr>
          <a:xfrm>
            <a:off x="457200" y="1200150"/>
            <a:ext cx="8229600" cy="394335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8" name="Shape 8"/>
          <p:cNvSpPr>
            <a:spLocks noGrp="1"/>
          </p:cNvSpPr>
          <p:nvPr>
            <p:ph type="sldNum" sz="quarter" idx="2"/>
          </p:nvPr>
        </p:nvSpPr>
        <p:spPr>
          <a:xfrm>
            <a:off x="6553200" y="4767262"/>
            <a:ext cx="2133600" cy="358141"/>
          </a:xfrm>
          <a:prstGeom prst="rect">
            <a:avLst/>
          </a:prstGeom>
          <a:ln w="12700">
            <a:miter lim="400000"/>
          </a:ln>
        </p:spPr>
        <p:txBody>
          <a:bodyPr lIns="45719" rIns="45719">
            <a:spAutoFit/>
          </a:body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6" r:id="rId5"/>
    <p:sldLayoutId id="2147483657" r:id="rId6"/>
    <p:sldLayoutId id="2147483658" r:id="rId7"/>
  </p:sldLayoutIdLst>
  <p:transition xmlns:p14="http://schemas.microsoft.com/office/powerpoint/2010/main" spd="med"/>
  <p:txStyles>
    <p:titleStyle>
      <a:lvl1pPr>
        <a:defRPr sz="4400">
          <a:latin typeface="Calibri"/>
          <a:ea typeface="Calibri"/>
          <a:cs typeface="Calibri"/>
          <a:sym typeface="Calibri"/>
        </a:defRPr>
      </a:lvl1pPr>
      <a:lvl2pPr>
        <a:defRPr sz="4400">
          <a:latin typeface="Calibri"/>
          <a:ea typeface="Calibri"/>
          <a:cs typeface="Calibri"/>
          <a:sym typeface="Calibri"/>
        </a:defRPr>
      </a:lvl2pPr>
      <a:lvl3pPr>
        <a:defRPr sz="4400">
          <a:latin typeface="Calibri"/>
          <a:ea typeface="Calibri"/>
          <a:cs typeface="Calibri"/>
          <a:sym typeface="Calibri"/>
        </a:defRPr>
      </a:lvl3pPr>
      <a:lvl4pPr>
        <a:defRPr sz="4400">
          <a:latin typeface="Calibri"/>
          <a:ea typeface="Calibri"/>
          <a:cs typeface="Calibri"/>
          <a:sym typeface="Calibri"/>
        </a:defRPr>
      </a:lvl4pPr>
      <a:lvl5pPr>
        <a:defRPr sz="4400">
          <a:latin typeface="Calibri"/>
          <a:ea typeface="Calibri"/>
          <a:cs typeface="Calibri"/>
          <a:sym typeface="Calibri"/>
        </a:defRPr>
      </a:lvl5pPr>
      <a:lvl6pPr>
        <a:defRPr sz="4400">
          <a:latin typeface="Calibri"/>
          <a:ea typeface="Calibri"/>
          <a:cs typeface="Calibri"/>
          <a:sym typeface="Calibri"/>
        </a:defRPr>
      </a:lvl6pPr>
      <a:lvl7pPr>
        <a:defRPr sz="4400">
          <a:latin typeface="Calibri"/>
          <a:ea typeface="Calibri"/>
          <a:cs typeface="Calibri"/>
          <a:sym typeface="Calibri"/>
        </a:defRPr>
      </a:lvl7pPr>
      <a:lvl8pPr>
        <a:defRPr sz="4400">
          <a:latin typeface="Calibri"/>
          <a:ea typeface="Calibri"/>
          <a:cs typeface="Calibri"/>
          <a:sym typeface="Calibri"/>
        </a:defRPr>
      </a:lvl8pPr>
      <a:lvl9pP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57200">
        <a:defRPr>
          <a:solidFill>
            <a:schemeClr val="tx1"/>
          </a:solidFill>
          <a:latin typeface="+mn-lt"/>
          <a:ea typeface="+mn-ea"/>
          <a:cs typeface="+mn-cs"/>
          <a:sym typeface="Calibri"/>
        </a:defRPr>
      </a:lvl2pPr>
      <a:lvl3pPr indent="914400">
        <a:defRPr>
          <a:solidFill>
            <a:schemeClr val="tx1"/>
          </a:solidFill>
          <a:latin typeface="+mn-lt"/>
          <a:ea typeface="+mn-ea"/>
          <a:cs typeface="+mn-cs"/>
          <a:sym typeface="Calibri"/>
        </a:defRPr>
      </a:lvl3pPr>
      <a:lvl4pPr indent="1371600">
        <a:defRPr>
          <a:solidFill>
            <a:schemeClr val="tx1"/>
          </a:solidFill>
          <a:latin typeface="+mn-lt"/>
          <a:ea typeface="+mn-ea"/>
          <a:cs typeface="+mn-cs"/>
          <a:sym typeface="Calibri"/>
        </a:defRPr>
      </a:lvl4pPr>
      <a:lvl5pPr indent="1828800">
        <a:defRPr>
          <a:solidFill>
            <a:schemeClr val="tx1"/>
          </a:solidFill>
          <a:latin typeface="+mn-lt"/>
          <a:ea typeface="+mn-ea"/>
          <a:cs typeface="+mn-cs"/>
          <a:sym typeface="Calibri"/>
        </a:defRPr>
      </a:lvl5pPr>
      <a:lvl6pPr indent="2286000">
        <a:defRPr>
          <a:solidFill>
            <a:schemeClr val="tx1"/>
          </a:solidFill>
          <a:latin typeface="+mn-lt"/>
          <a:ea typeface="+mn-ea"/>
          <a:cs typeface="+mn-cs"/>
          <a:sym typeface="Calibri"/>
        </a:defRPr>
      </a:lvl6pPr>
      <a:lvl7pPr indent="2743200">
        <a:defRPr>
          <a:solidFill>
            <a:schemeClr val="tx1"/>
          </a:solidFill>
          <a:latin typeface="+mn-lt"/>
          <a:ea typeface="+mn-ea"/>
          <a:cs typeface="+mn-cs"/>
          <a:sym typeface="Calibri"/>
        </a:defRPr>
      </a:lvl7pPr>
      <a:lvl8pPr indent="3200400">
        <a:defRPr>
          <a:solidFill>
            <a:schemeClr val="tx1"/>
          </a:solidFill>
          <a:latin typeface="+mn-lt"/>
          <a:ea typeface="+mn-ea"/>
          <a:cs typeface="+mn-cs"/>
          <a:sym typeface="Calibri"/>
        </a:defRPr>
      </a:lvl8pPr>
      <a:lvl9pPr indent="3657600">
        <a:defRPr>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20"/>
          <a:stretch/>
        </p:blipFill>
        <p:spPr>
          <a:xfrm>
            <a:off x="496957" y="0"/>
            <a:ext cx="8647044" cy="5143500"/>
          </a:xfrm>
          <a:prstGeom prst="rect">
            <a:avLst/>
          </a:prstGeom>
        </p:spPr>
      </p:pic>
    </p:spTree>
    <p:extLst>
      <p:ext uri="{BB962C8B-B14F-4D97-AF65-F5344CB8AC3E}">
        <p14:creationId xmlns:p14="http://schemas.microsoft.com/office/powerpoint/2010/main" val="30930876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32" y="11654"/>
            <a:ext cx="8650268" cy="5149260"/>
          </a:xfrm>
          <a:prstGeom prst="rect">
            <a:avLst/>
          </a:prstGeom>
        </p:spPr>
      </p:pic>
      <p:sp>
        <p:nvSpPr>
          <p:cNvPr id="5" name="Text Placeholder 2"/>
          <p:cNvSpPr txBox="1">
            <a:spLocks/>
          </p:cNvSpPr>
          <p:nvPr/>
        </p:nvSpPr>
        <p:spPr>
          <a:xfrm>
            <a:off x="4913586" y="945932"/>
            <a:ext cx="4235669" cy="27432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a:lstStyle>
          <a:p>
            <a:pPr lvl="1"/>
            <a:endParaRPr lang="en-US" sz="2800" dirty="0" smtClean="0"/>
          </a:p>
        </p:txBody>
      </p:sp>
      <p:sp>
        <p:nvSpPr>
          <p:cNvPr id="8" name="Rectangle 7"/>
          <p:cNvSpPr/>
          <p:nvPr/>
        </p:nvSpPr>
        <p:spPr>
          <a:xfrm>
            <a:off x="5171202" y="4623410"/>
            <a:ext cx="3720436" cy="276999"/>
          </a:xfrm>
          <a:prstGeom prst="rect">
            <a:avLst/>
          </a:prstGeom>
        </p:spPr>
        <p:txBody>
          <a:bodyPr wrap="square">
            <a:spAutoFit/>
          </a:bodyPr>
          <a:lstStyle/>
          <a:p>
            <a:pPr marL="0" marR="0" indent="0" algn="r" defTabSz="914400" rtl="0" fontAlgn="auto" latinLnBrk="1" hangingPunct="0">
              <a:lnSpc>
                <a:spcPct val="100000"/>
              </a:lnSpc>
              <a:spcBef>
                <a:spcPts val="0"/>
              </a:spcBef>
              <a:spcAft>
                <a:spcPts val="0"/>
              </a:spcAft>
              <a:buClrTx/>
              <a:buSzTx/>
              <a:buFontTx/>
              <a:buNone/>
              <a:tabLst/>
            </a:pPr>
            <a:r>
              <a:rPr lang="en-US" sz="1200" b="1" dirty="0" smtClean="0">
                <a:solidFill>
                  <a:schemeClr val="bg1"/>
                </a:solidFill>
              </a:rPr>
              <a:t>Alignment: WSU Goals 3, 5</a:t>
            </a:r>
            <a:endParaRPr lang="en-US" sz="1200" b="1" dirty="0">
              <a:solidFill>
                <a:schemeClr val="bg1"/>
              </a:solidFill>
            </a:endParaRPr>
          </a:p>
        </p:txBody>
      </p:sp>
    </p:spTree>
    <p:extLst>
      <p:ext uri="{BB962C8B-B14F-4D97-AF65-F5344CB8AC3E}">
        <p14:creationId xmlns:p14="http://schemas.microsoft.com/office/powerpoint/2010/main" val="31225048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49" y="0"/>
            <a:ext cx="8649552" cy="5143500"/>
          </a:xfrm>
          <a:prstGeom prst="rect">
            <a:avLst/>
          </a:prstGeom>
        </p:spPr>
      </p:pic>
      <p:sp>
        <p:nvSpPr>
          <p:cNvPr id="5" name="Text Placeholder 2"/>
          <p:cNvSpPr txBox="1">
            <a:spLocks/>
          </p:cNvSpPr>
          <p:nvPr/>
        </p:nvSpPr>
        <p:spPr>
          <a:xfrm>
            <a:off x="4913586" y="945932"/>
            <a:ext cx="4235669" cy="27432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a:lstStyle>
          <a:p>
            <a:pPr lvl="1"/>
            <a:endParaRPr lang="en-US" sz="2800" dirty="0" smtClean="0"/>
          </a:p>
        </p:txBody>
      </p:sp>
      <p:sp>
        <p:nvSpPr>
          <p:cNvPr id="9" name="Rectangle 8"/>
          <p:cNvSpPr/>
          <p:nvPr/>
        </p:nvSpPr>
        <p:spPr>
          <a:xfrm>
            <a:off x="5335500" y="4838717"/>
            <a:ext cx="3720436" cy="276999"/>
          </a:xfrm>
          <a:prstGeom prst="rect">
            <a:avLst/>
          </a:prstGeom>
        </p:spPr>
        <p:txBody>
          <a:bodyPr wrap="square">
            <a:spAutoFit/>
          </a:bodyPr>
          <a:lstStyle/>
          <a:p>
            <a:pPr marL="0" marR="0" indent="0" algn="r" defTabSz="914400" rtl="0" fontAlgn="auto" latinLnBrk="1" hangingPunct="0">
              <a:lnSpc>
                <a:spcPct val="100000"/>
              </a:lnSpc>
              <a:spcBef>
                <a:spcPts val="0"/>
              </a:spcBef>
              <a:spcAft>
                <a:spcPts val="0"/>
              </a:spcAft>
              <a:buClrTx/>
              <a:buSzTx/>
              <a:buFontTx/>
              <a:buNone/>
              <a:tabLst/>
            </a:pPr>
            <a:r>
              <a:rPr lang="en-US" sz="1200" b="1" dirty="0" smtClean="0">
                <a:solidFill>
                  <a:schemeClr val="bg1"/>
                </a:solidFill>
              </a:rPr>
              <a:t>Alignment: WSU Goals 1, 3, 5, 6</a:t>
            </a:r>
            <a:endParaRPr lang="en-US" sz="1200" b="1" dirty="0">
              <a:solidFill>
                <a:schemeClr val="bg1"/>
              </a:solidFill>
            </a:endParaRPr>
          </a:p>
        </p:txBody>
      </p:sp>
    </p:spTree>
    <p:extLst>
      <p:ext uri="{BB962C8B-B14F-4D97-AF65-F5344CB8AC3E}">
        <p14:creationId xmlns:p14="http://schemas.microsoft.com/office/powerpoint/2010/main" val="19461279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746" y="0"/>
            <a:ext cx="8649253" cy="5143500"/>
          </a:xfrm>
          <a:prstGeom prst="rect">
            <a:avLst/>
          </a:prstGeom>
        </p:spPr>
      </p:pic>
      <p:sp>
        <p:nvSpPr>
          <p:cNvPr id="9" name="Rectangle 8"/>
          <p:cNvSpPr/>
          <p:nvPr/>
        </p:nvSpPr>
        <p:spPr>
          <a:xfrm>
            <a:off x="5403685" y="4863566"/>
            <a:ext cx="3720436" cy="276999"/>
          </a:xfrm>
          <a:prstGeom prst="rect">
            <a:avLst/>
          </a:prstGeom>
        </p:spPr>
        <p:txBody>
          <a:bodyPr wrap="square">
            <a:spAutoFit/>
          </a:bodyPr>
          <a:lstStyle/>
          <a:p>
            <a:pPr marL="0" marR="0" indent="0" algn="r" defTabSz="914400" rtl="0" fontAlgn="auto" latinLnBrk="1" hangingPunct="0">
              <a:lnSpc>
                <a:spcPct val="100000"/>
              </a:lnSpc>
              <a:spcBef>
                <a:spcPts val="0"/>
              </a:spcBef>
              <a:spcAft>
                <a:spcPts val="0"/>
              </a:spcAft>
              <a:buClrTx/>
              <a:buSzTx/>
              <a:buFontTx/>
              <a:buNone/>
              <a:tabLst/>
            </a:pPr>
            <a:r>
              <a:rPr lang="en-US" sz="1200" b="1" dirty="0" smtClean="0">
                <a:solidFill>
                  <a:schemeClr val="bg1"/>
                </a:solidFill>
              </a:rPr>
              <a:t>Alignment: WSU Goals 2, 3</a:t>
            </a:r>
            <a:endParaRPr lang="en-US" sz="1200" b="1" dirty="0">
              <a:solidFill>
                <a:schemeClr val="bg1"/>
              </a:solidFill>
            </a:endParaRPr>
          </a:p>
        </p:txBody>
      </p:sp>
    </p:spTree>
    <p:extLst>
      <p:ext uri="{BB962C8B-B14F-4D97-AF65-F5344CB8AC3E}">
        <p14:creationId xmlns:p14="http://schemas.microsoft.com/office/powerpoint/2010/main" val="8483090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37" y="0"/>
            <a:ext cx="8650064" cy="5143500"/>
          </a:xfrm>
          <a:prstGeom prst="rect">
            <a:avLst/>
          </a:prstGeom>
        </p:spPr>
      </p:pic>
      <p:sp>
        <p:nvSpPr>
          <p:cNvPr id="6" name="Rectangle 5"/>
          <p:cNvSpPr/>
          <p:nvPr/>
        </p:nvSpPr>
        <p:spPr>
          <a:xfrm>
            <a:off x="5423564" y="4866501"/>
            <a:ext cx="3720436" cy="276999"/>
          </a:xfrm>
          <a:prstGeom prst="rect">
            <a:avLst/>
          </a:prstGeom>
        </p:spPr>
        <p:txBody>
          <a:bodyPr wrap="square">
            <a:spAutoFit/>
          </a:bodyPr>
          <a:lstStyle/>
          <a:p>
            <a:pPr marL="0" marR="0" indent="0" algn="r" defTabSz="914400" rtl="0" fontAlgn="auto" latinLnBrk="1" hangingPunct="0">
              <a:lnSpc>
                <a:spcPct val="100000"/>
              </a:lnSpc>
              <a:spcBef>
                <a:spcPts val="0"/>
              </a:spcBef>
              <a:spcAft>
                <a:spcPts val="0"/>
              </a:spcAft>
              <a:buClrTx/>
              <a:buSzTx/>
              <a:buFontTx/>
              <a:buNone/>
              <a:tabLst/>
            </a:pPr>
            <a:r>
              <a:rPr lang="en-US" sz="1200" b="1" dirty="0" smtClean="0">
                <a:solidFill>
                  <a:schemeClr val="bg1"/>
                </a:solidFill>
              </a:rPr>
              <a:t>Alignment: WSU Goals 2, 3, 4, 5</a:t>
            </a:r>
            <a:endParaRPr lang="en-US" sz="1200" b="1" dirty="0">
              <a:solidFill>
                <a:schemeClr val="bg1"/>
              </a:solidFill>
            </a:endParaRPr>
          </a:p>
        </p:txBody>
      </p:sp>
    </p:spTree>
    <p:extLst>
      <p:ext uri="{BB962C8B-B14F-4D97-AF65-F5344CB8AC3E}">
        <p14:creationId xmlns:p14="http://schemas.microsoft.com/office/powerpoint/2010/main" val="33161908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863" y="0"/>
            <a:ext cx="8709643" cy="5143500"/>
          </a:xfrm>
          <a:prstGeom prst="rect">
            <a:avLst/>
          </a:prstGeom>
        </p:spPr>
      </p:pic>
      <p:sp>
        <p:nvSpPr>
          <p:cNvPr id="6" name="Rectangle 5"/>
          <p:cNvSpPr/>
          <p:nvPr/>
        </p:nvSpPr>
        <p:spPr>
          <a:xfrm>
            <a:off x="5282079" y="4764440"/>
            <a:ext cx="3720436" cy="276999"/>
          </a:xfrm>
          <a:prstGeom prst="rect">
            <a:avLst/>
          </a:prstGeom>
        </p:spPr>
        <p:txBody>
          <a:bodyPr wrap="square">
            <a:spAutoFit/>
          </a:bodyPr>
          <a:lstStyle/>
          <a:p>
            <a:pPr marL="0" marR="0" indent="0" algn="r" defTabSz="914400" rtl="0" fontAlgn="auto" latinLnBrk="1" hangingPunct="0">
              <a:lnSpc>
                <a:spcPct val="100000"/>
              </a:lnSpc>
              <a:spcBef>
                <a:spcPts val="0"/>
              </a:spcBef>
              <a:spcAft>
                <a:spcPts val="0"/>
              </a:spcAft>
              <a:buClrTx/>
              <a:buSzTx/>
              <a:buFontTx/>
              <a:buNone/>
              <a:tabLst/>
            </a:pPr>
            <a:r>
              <a:rPr lang="en-US" sz="1200" b="1" dirty="0" smtClean="0">
                <a:solidFill>
                  <a:schemeClr val="bg1"/>
                </a:solidFill>
              </a:rPr>
              <a:t>Alignment: WSU Goals 1-5</a:t>
            </a:r>
            <a:endParaRPr lang="en-US" sz="1200" b="1" dirty="0">
              <a:solidFill>
                <a:schemeClr val="bg1"/>
              </a:solidFill>
            </a:endParaRPr>
          </a:p>
        </p:txBody>
      </p:sp>
    </p:spTree>
    <p:extLst>
      <p:ext uri="{BB962C8B-B14F-4D97-AF65-F5344CB8AC3E}">
        <p14:creationId xmlns:p14="http://schemas.microsoft.com/office/powerpoint/2010/main" val="22288810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538" y="0"/>
            <a:ext cx="8651461" cy="5143500"/>
          </a:xfrm>
          <a:prstGeom prst="rect">
            <a:avLst/>
          </a:prstGeom>
        </p:spPr>
      </p:pic>
    </p:spTree>
    <p:extLst>
      <p:ext uri="{BB962C8B-B14F-4D97-AF65-F5344CB8AC3E}">
        <p14:creationId xmlns:p14="http://schemas.microsoft.com/office/powerpoint/2010/main" val="25435076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2058</TotalTime>
  <Words>841</Words>
  <Application>Microsoft Macintosh PowerPoint</Application>
  <PresentationFormat>On-screen Show (16:9)</PresentationFormat>
  <Paragraphs>28</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WSU Ventures: WSU Innovation Ecosystem Hub</dc:title>
  <dc:creator>Corcoran, Ryan</dc:creator>
  <cp:lastModifiedBy>Cindy Claycomb</cp:lastModifiedBy>
  <cp:revision>106</cp:revision>
  <cp:lastPrinted>2016-09-02T21:27:08Z</cp:lastPrinted>
  <dcterms:modified xsi:type="dcterms:W3CDTF">2016-11-16T22:44:00Z</dcterms:modified>
</cp:coreProperties>
</file>