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9" r:id="rId2"/>
    <p:sldId id="258" r:id="rId3"/>
    <p:sldId id="270" r:id="rId4"/>
    <p:sldId id="271" r:id="rId5"/>
    <p:sldId id="276" r:id="rId6"/>
    <p:sldId id="275" r:id="rId7"/>
    <p:sldId id="273" r:id="rId8"/>
    <p:sldId id="274" r:id="rId9"/>
    <p:sldId id="272" r:id="rId10"/>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Georgia" panose="02040502050405020303" pitchFamily="18" charset="0"/>
      <p:regular r:id="rId16"/>
      <p:bold r:id="rId17"/>
      <p:italic r:id="rId18"/>
      <p:boldItalic r:id="rId1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81D6"/>
    <a:srgbClr val="FEB71A"/>
    <a:srgbClr val="72A7C0"/>
    <a:srgbClr val="705E5F"/>
    <a:srgbClr val="CC8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9" d="100"/>
          <a:sy n="109" d="100"/>
        </p:scale>
        <p:origin x="16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ad.wichita.edu\ctre\elhp_share\Student%20Lists\Student%20Lists%202016-17\Honors%20College%20membership%20tracking.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wichita.edu\ctre\elhp_share\Student%20Lists\Student%20Lists%202016-17\Honors%20College%20membership%20tracking.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3345660288506148"/>
          <c:y val="9.6948428440646939E-2"/>
          <c:w val="0.83954902734783476"/>
          <c:h val="0.53209772717989134"/>
        </c:manualLayout>
      </c:layout>
      <c:bar3DChart>
        <c:barDir val="col"/>
        <c:grouping val="standard"/>
        <c:varyColors val="0"/>
        <c:ser>
          <c:idx val="0"/>
          <c:order val="0"/>
          <c:tx>
            <c:strRef>
              <c:f>'Honors College membership'!$G$2:$G$3</c:f>
              <c:strCache>
                <c:ptCount val="2"/>
                <c:pt idx="0">
                  <c:v>Honors College Membership by College</c:v>
                </c:pt>
                <c:pt idx="1">
                  <c:v>Fall 2014</c:v>
                </c:pt>
              </c:strCache>
            </c:strRef>
          </c:tx>
          <c:spPr>
            <a:solidFill>
              <a:srgbClr val="5B9BD5"/>
            </a:solidFill>
            <a:ln w="25400">
              <a:noFill/>
            </a:ln>
          </c:spPr>
          <c:invertIfNegative val="0"/>
          <c:dLbls>
            <c:spPr>
              <a:noFill/>
              <a:ln w="25400">
                <a:noFill/>
              </a:ln>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'Honors College membership'!$F$4:$F$11</c:f>
              <c:strCache>
                <c:ptCount val="8"/>
                <c:pt idx="0">
                  <c:v>Total</c:v>
                </c:pt>
                <c:pt idx="1">
                  <c:v>Arts &amp; Sciences</c:v>
                </c:pt>
                <c:pt idx="2">
                  <c:v>Business</c:v>
                </c:pt>
                <c:pt idx="3">
                  <c:v>Education</c:v>
                </c:pt>
                <c:pt idx="4">
                  <c:v>Engineering</c:v>
                </c:pt>
                <c:pt idx="5">
                  <c:v>Fine Arts</c:v>
                </c:pt>
                <c:pt idx="6">
                  <c:v>Health Professions</c:v>
                </c:pt>
                <c:pt idx="7">
                  <c:v>Honors (Baccalaureate) </c:v>
                </c:pt>
              </c:strCache>
            </c:strRef>
          </c:cat>
          <c:val>
            <c:numRef>
              <c:f>'Honors College membership'!$G$4:$G$11</c:f>
              <c:numCache>
                <c:formatCode>General</c:formatCode>
                <c:ptCount val="8"/>
                <c:pt idx="0">
                  <c:v>413</c:v>
                </c:pt>
                <c:pt idx="1">
                  <c:v>147</c:v>
                </c:pt>
                <c:pt idx="2">
                  <c:v>61</c:v>
                </c:pt>
                <c:pt idx="3">
                  <c:v>41</c:v>
                </c:pt>
                <c:pt idx="4">
                  <c:v>110</c:v>
                </c:pt>
                <c:pt idx="5">
                  <c:v>9</c:v>
                </c:pt>
                <c:pt idx="6">
                  <c:v>44</c:v>
                </c:pt>
                <c:pt idx="7">
                  <c:v>1</c:v>
                </c:pt>
              </c:numCache>
            </c:numRef>
          </c:val>
          <c:extLst>
            <c:ext xmlns:c16="http://schemas.microsoft.com/office/drawing/2014/chart" uri="{C3380CC4-5D6E-409C-BE32-E72D297353CC}">
              <c16:uniqueId val="{00000000-022B-446D-9367-6220D5C724E3}"/>
            </c:ext>
          </c:extLst>
        </c:ser>
        <c:ser>
          <c:idx val="1"/>
          <c:order val="1"/>
          <c:tx>
            <c:strRef>
              <c:f>'Honors College membership'!$H$2:$H$3</c:f>
              <c:strCache>
                <c:ptCount val="2"/>
                <c:pt idx="0">
                  <c:v>Honors College Membership by College</c:v>
                </c:pt>
                <c:pt idx="1">
                  <c:v>Fall 2015</c:v>
                </c:pt>
              </c:strCache>
            </c:strRef>
          </c:tx>
          <c:spPr>
            <a:solidFill>
              <a:srgbClr val="ED7D31"/>
            </a:solidFill>
            <a:ln w="25400">
              <a:noFill/>
            </a:ln>
          </c:spPr>
          <c:invertIfNegative val="0"/>
          <c:dLbls>
            <c:spPr>
              <a:noFill/>
              <a:ln w="25400">
                <a:noFill/>
              </a:ln>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'Honors College membership'!$F$4:$F$11</c:f>
              <c:strCache>
                <c:ptCount val="8"/>
                <c:pt idx="0">
                  <c:v>Total</c:v>
                </c:pt>
                <c:pt idx="1">
                  <c:v>Arts &amp; Sciences</c:v>
                </c:pt>
                <c:pt idx="2">
                  <c:v>Business</c:v>
                </c:pt>
                <c:pt idx="3">
                  <c:v>Education</c:v>
                </c:pt>
                <c:pt idx="4">
                  <c:v>Engineering</c:v>
                </c:pt>
                <c:pt idx="5">
                  <c:v>Fine Arts</c:v>
                </c:pt>
                <c:pt idx="6">
                  <c:v>Health Professions</c:v>
                </c:pt>
                <c:pt idx="7">
                  <c:v>Honors (Baccalaureate) </c:v>
                </c:pt>
              </c:strCache>
            </c:strRef>
          </c:cat>
          <c:val>
            <c:numRef>
              <c:f>'Honors College membership'!$H$4:$H$11</c:f>
              <c:numCache>
                <c:formatCode>General</c:formatCode>
                <c:ptCount val="8"/>
                <c:pt idx="0">
                  <c:v>502</c:v>
                </c:pt>
                <c:pt idx="1">
                  <c:v>163</c:v>
                </c:pt>
                <c:pt idx="2">
                  <c:v>75</c:v>
                </c:pt>
                <c:pt idx="3">
                  <c:v>43</c:v>
                </c:pt>
                <c:pt idx="4">
                  <c:v>147</c:v>
                </c:pt>
                <c:pt idx="5">
                  <c:v>20</c:v>
                </c:pt>
                <c:pt idx="6">
                  <c:v>53</c:v>
                </c:pt>
                <c:pt idx="7">
                  <c:v>1</c:v>
                </c:pt>
              </c:numCache>
            </c:numRef>
          </c:val>
          <c:extLst>
            <c:ext xmlns:c16="http://schemas.microsoft.com/office/drawing/2014/chart" uri="{C3380CC4-5D6E-409C-BE32-E72D297353CC}">
              <c16:uniqueId val="{00000001-022B-446D-9367-6220D5C724E3}"/>
            </c:ext>
          </c:extLst>
        </c:ser>
        <c:ser>
          <c:idx val="2"/>
          <c:order val="2"/>
          <c:tx>
            <c:strRef>
              <c:f>'Honors College membership'!$I$2:$I$3</c:f>
              <c:strCache>
                <c:ptCount val="2"/>
                <c:pt idx="0">
                  <c:v>Honors College Membership by College</c:v>
                </c:pt>
                <c:pt idx="1">
                  <c:v>Fall 2016</c:v>
                </c:pt>
              </c:strCache>
            </c:strRef>
          </c:tx>
          <c:spPr>
            <a:solidFill>
              <a:srgbClr val="A5A5A5"/>
            </a:solidFill>
            <a:ln w="25400">
              <a:noFill/>
            </a:ln>
          </c:spPr>
          <c:invertIfNegative val="0"/>
          <c:dLbls>
            <c:spPr>
              <a:noFill/>
              <a:ln w="25400">
                <a:noFill/>
              </a:ln>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'Honors College membership'!$F$4:$F$11</c:f>
              <c:strCache>
                <c:ptCount val="8"/>
                <c:pt idx="0">
                  <c:v>Total</c:v>
                </c:pt>
                <c:pt idx="1">
                  <c:v>Arts &amp; Sciences</c:v>
                </c:pt>
                <c:pt idx="2">
                  <c:v>Business</c:v>
                </c:pt>
                <c:pt idx="3">
                  <c:v>Education</c:v>
                </c:pt>
                <c:pt idx="4">
                  <c:v>Engineering</c:v>
                </c:pt>
                <c:pt idx="5">
                  <c:v>Fine Arts</c:v>
                </c:pt>
                <c:pt idx="6">
                  <c:v>Health Professions</c:v>
                </c:pt>
                <c:pt idx="7">
                  <c:v>Honors (Baccalaureate) </c:v>
                </c:pt>
              </c:strCache>
            </c:strRef>
          </c:cat>
          <c:val>
            <c:numRef>
              <c:f>'Honors College membership'!$I$4:$I$11</c:f>
              <c:numCache>
                <c:formatCode>General</c:formatCode>
                <c:ptCount val="8"/>
                <c:pt idx="0">
                  <c:v>551</c:v>
                </c:pt>
                <c:pt idx="1">
                  <c:v>163</c:v>
                </c:pt>
                <c:pt idx="2">
                  <c:v>98</c:v>
                </c:pt>
                <c:pt idx="3">
                  <c:v>39</c:v>
                </c:pt>
                <c:pt idx="4">
                  <c:v>175</c:v>
                </c:pt>
                <c:pt idx="5">
                  <c:v>22</c:v>
                </c:pt>
                <c:pt idx="6">
                  <c:v>52</c:v>
                </c:pt>
                <c:pt idx="7">
                  <c:v>2</c:v>
                </c:pt>
              </c:numCache>
            </c:numRef>
          </c:val>
          <c:extLst>
            <c:ext xmlns:c16="http://schemas.microsoft.com/office/drawing/2014/chart" uri="{C3380CC4-5D6E-409C-BE32-E72D297353CC}">
              <c16:uniqueId val="{00000002-022B-446D-9367-6220D5C724E3}"/>
            </c:ext>
          </c:extLst>
        </c:ser>
        <c:dLbls>
          <c:showLegendKey val="0"/>
          <c:showVal val="0"/>
          <c:showCatName val="0"/>
          <c:showSerName val="0"/>
          <c:showPercent val="0"/>
          <c:showBubbleSize val="0"/>
        </c:dLbls>
        <c:gapWidth val="219"/>
        <c:shape val="box"/>
        <c:axId val="388898120"/>
        <c:axId val="1"/>
        <c:axId val="2"/>
      </c:bar3DChart>
      <c:catAx>
        <c:axId val="388898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vert="horz"/>
          <a:lstStyle/>
          <a:p>
            <a:pPr>
              <a:defRPr/>
            </a:pPr>
            <a:endParaRPr lang="en-US"/>
          </a:p>
        </c:txPr>
        <c:crossAx val="388898120"/>
        <c:crosses val="autoZero"/>
        <c:crossBetween val="between"/>
      </c:valAx>
      <c:serAx>
        <c:axId val="2"/>
        <c:scaling>
          <c:orientation val="minMax"/>
        </c:scaling>
        <c:delete val="1"/>
        <c:axPos val="b"/>
        <c:majorTickMark val="out"/>
        <c:minorTickMark val="none"/>
        <c:tickLblPos val="nextTo"/>
        <c:crossAx val="1"/>
        <c:crosses val="autoZero"/>
      </c:serAx>
      <c:spPr>
        <a:noFill/>
        <a:ln w="25400">
          <a:noFill/>
        </a:ln>
      </c:spPr>
    </c:plotArea>
    <c:legend>
      <c:legendPos val="b"/>
      <c:layout>
        <c:manualLayout>
          <c:xMode val="edge"/>
          <c:yMode val="edge"/>
          <c:x val="0"/>
          <c:y val="0.79187900278268963"/>
          <c:w val="0.5868919034502813"/>
          <c:h val="0.18253471251072545"/>
        </c:manualLayout>
      </c:layout>
      <c:overlay val="0"/>
      <c:spPr>
        <a:noFill/>
        <a:ln w="25400">
          <a:noFill/>
        </a:ln>
      </c:sp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floor>
    <c:sideWall>
      <c:thickness val="0"/>
      <c:spPr>
        <a:noFill/>
        <a:ln w="25400">
          <a:noFill/>
        </a:ln>
      </c:spPr>
    </c:sideWall>
    <c:backWall>
      <c:thickness val="0"/>
      <c:spPr>
        <a:noFill/>
        <a:ln w="25400">
          <a:noFill/>
        </a:ln>
      </c:spPr>
    </c:backWall>
    <c:plotArea>
      <c:layout/>
      <c:bar3DChart>
        <c:barDir val="col"/>
        <c:grouping val="standard"/>
        <c:varyColors val="0"/>
        <c:ser>
          <c:idx val="0"/>
          <c:order val="0"/>
          <c:tx>
            <c:strRef>
              <c:f>'Honors College membership'!$B$2:$B$3</c:f>
              <c:strCache>
                <c:ptCount val="2"/>
                <c:pt idx="0">
                  <c:v>Honors College Membership by Class</c:v>
                </c:pt>
                <c:pt idx="1">
                  <c:v>Fall 2014</c:v>
                </c:pt>
              </c:strCache>
            </c:strRef>
          </c:tx>
          <c:spPr>
            <a:solidFill>
              <a:srgbClr val="5B9BD5"/>
            </a:solidFill>
            <a:ln w="25400">
              <a:noFill/>
            </a:ln>
          </c:spPr>
          <c:invertIfNegative val="0"/>
          <c:dLbls>
            <c:spPr>
              <a:noFill/>
              <a:ln w="25400">
                <a:noFill/>
              </a:ln>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'Honors College membership'!$A$4:$A$8</c:f>
              <c:strCache>
                <c:ptCount val="5"/>
                <c:pt idx="0">
                  <c:v>Total</c:v>
                </c:pt>
                <c:pt idx="1">
                  <c:v>FR</c:v>
                </c:pt>
                <c:pt idx="2">
                  <c:v>SO</c:v>
                </c:pt>
                <c:pt idx="3">
                  <c:v>JR</c:v>
                </c:pt>
                <c:pt idx="4">
                  <c:v>SR</c:v>
                </c:pt>
              </c:strCache>
            </c:strRef>
          </c:cat>
          <c:val>
            <c:numRef>
              <c:f>'Honors College membership'!$B$4:$B$8</c:f>
              <c:numCache>
                <c:formatCode>General</c:formatCode>
                <c:ptCount val="5"/>
                <c:pt idx="0">
                  <c:v>413</c:v>
                </c:pt>
                <c:pt idx="1">
                  <c:v>178</c:v>
                </c:pt>
                <c:pt idx="2">
                  <c:v>90</c:v>
                </c:pt>
                <c:pt idx="3">
                  <c:v>78</c:v>
                </c:pt>
                <c:pt idx="4">
                  <c:v>67</c:v>
                </c:pt>
              </c:numCache>
            </c:numRef>
          </c:val>
          <c:extLst>
            <c:ext xmlns:c16="http://schemas.microsoft.com/office/drawing/2014/chart" uri="{C3380CC4-5D6E-409C-BE32-E72D297353CC}">
              <c16:uniqueId val="{00000000-4E13-45E9-B931-03E352B1A213}"/>
            </c:ext>
          </c:extLst>
        </c:ser>
        <c:ser>
          <c:idx val="1"/>
          <c:order val="1"/>
          <c:tx>
            <c:strRef>
              <c:f>'Honors College membership'!$C$2:$C$3</c:f>
              <c:strCache>
                <c:ptCount val="2"/>
                <c:pt idx="0">
                  <c:v>Honors College Membership by Class</c:v>
                </c:pt>
                <c:pt idx="1">
                  <c:v>Fall 2015</c:v>
                </c:pt>
              </c:strCache>
            </c:strRef>
          </c:tx>
          <c:spPr>
            <a:solidFill>
              <a:srgbClr val="ED7D31"/>
            </a:solidFill>
            <a:ln w="25400">
              <a:noFill/>
            </a:ln>
          </c:spPr>
          <c:invertIfNegative val="0"/>
          <c:dLbls>
            <c:spPr>
              <a:noFill/>
              <a:ln w="25400">
                <a:noFill/>
              </a:ln>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'Honors College membership'!$A$4:$A$8</c:f>
              <c:strCache>
                <c:ptCount val="5"/>
                <c:pt idx="0">
                  <c:v>Total</c:v>
                </c:pt>
                <c:pt idx="1">
                  <c:v>FR</c:v>
                </c:pt>
                <c:pt idx="2">
                  <c:v>SO</c:v>
                </c:pt>
                <c:pt idx="3">
                  <c:v>JR</c:v>
                </c:pt>
                <c:pt idx="4">
                  <c:v>SR</c:v>
                </c:pt>
              </c:strCache>
            </c:strRef>
          </c:cat>
          <c:val>
            <c:numRef>
              <c:f>'Honors College membership'!$C$4:$C$8</c:f>
              <c:numCache>
                <c:formatCode>General</c:formatCode>
                <c:ptCount val="5"/>
                <c:pt idx="0">
                  <c:v>502</c:v>
                </c:pt>
                <c:pt idx="1">
                  <c:v>131</c:v>
                </c:pt>
                <c:pt idx="2">
                  <c:v>169</c:v>
                </c:pt>
                <c:pt idx="3">
                  <c:v>110</c:v>
                </c:pt>
                <c:pt idx="4">
                  <c:v>92</c:v>
                </c:pt>
              </c:numCache>
            </c:numRef>
          </c:val>
          <c:extLst>
            <c:ext xmlns:c16="http://schemas.microsoft.com/office/drawing/2014/chart" uri="{C3380CC4-5D6E-409C-BE32-E72D297353CC}">
              <c16:uniqueId val="{00000001-4E13-45E9-B931-03E352B1A213}"/>
            </c:ext>
          </c:extLst>
        </c:ser>
        <c:ser>
          <c:idx val="2"/>
          <c:order val="2"/>
          <c:tx>
            <c:strRef>
              <c:f>'Honors College membership'!$D$2:$D$3</c:f>
              <c:strCache>
                <c:ptCount val="2"/>
                <c:pt idx="0">
                  <c:v>Honors College Membership by Class</c:v>
                </c:pt>
                <c:pt idx="1">
                  <c:v>Fall 2016</c:v>
                </c:pt>
              </c:strCache>
            </c:strRef>
          </c:tx>
          <c:spPr>
            <a:solidFill>
              <a:srgbClr val="A5A5A5"/>
            </a:solidFill>
            <a:ln w="25400">
              <a:noFill/>
            </a:ln>
          </c:spPr>
          <c:invertIfNegative val="0"/>
          <c:dLbls>
            <c:spPr>
              <a:noFill/>
              <a:ln w="25400">
                <a:noFill/>
              </a:ln>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'Honors College membership'!$A$4:$A$8</c:f>
              <c:strCache>
                <c:ptCount val="5"/>
                <c:pt idx="0">
                  <c:v>Total</c:v>
                </c:pt>
                <c:pt idx="1">
                  <c:v>FR</c:v>
                </c:pt>
                <c:pt idx="2">
                  <c:v>SO</c:v>
                </c:pt>
                <c:pt idx="3">
                  <c:v>JR</c:v>
                </c:pt>
                <c:pt idx="4">
                  <c:v>SR</c:v>
                </c:pt>
              </c:strCache>
            </c:strRef>
          </c:cat>
          <c:val>
            <c:numRef>
              <c:f>'Honors College membership'!$D$4:$D$8</c:f>
              <c:numCache>
                <c:formatCode>General</c:formatCode>
                <c:ptCount val="5"/>
                <c:pt idx="0">
                  <c:v>551</c:v>
                </c:pt>
                <c:pt idx="1">
                  <c:v>128</c:v>
                </c:pt>
                <c:pt idx="2">
                  <c:v>143</c:v>
                </c:pt>
                <c:pt idx="3">
                  <c:v>152</c:v>
                </c:pt>
                <c:pt idx="4">
                  <c:v>128</c:v>
                </c:pt>
              </c:numCache>
            </c:numRef>
          </c:val>
          <c:extLst>
            <c:ext xmlns:c16="http://schemas.microsoft.com/office/drawing/2014/chart" uri="{C3380CC4-5D6E-409C-BE32-E72D297353CC}">
              <c16:uniqueId val="{00000002-4E13-45E9-B931-03E352B1A213}"/>
            </c:ext>
          </c:extLst>
        </c:ser>
        <c:dLbls>
          <c:showLegendKey val="0"/>
          <c:showVal val="0"/>
          <c:showCatName val="0"/>
          <c:showSerName val="0"/>
          <c:showPercent val="0"/>
          <c:showBubbleSize val="0"/>
        </c:dLbls>
        <c:gapWidth val="219"/>
        <c:shape val="box"/>
        <c:axId val="388895824"/>
        <c:axId val="1"/>
        <c:axId val="2"/>
      </c:bar3DChart>
      <c:catAx>
        <c:axId val="38889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vert="horz"/>
          <a:lstStyle/>
          <a:p>
            <a:pPr>
              <a:defRPr/>
            </a:pPr>
            <a:endParaRPr lang="en-US"/>
          </a:p>
        </c:txPr>
        <c:crossAx val="388895824"/>
        <c:crosses val="autoZero"/>
        <c:crossBetween val="between"/>
      </c:valAx>
      <c:serAx>
        <c:axId val="2"/>
        <c:scaling>
          <c:orientation val="minMax"/>
        </c:scaling>
        <c:delete val="1"/>
        <c:axPos val="b"/>
        <c:majorTickMark val="out"/>
        <c:minorTickMark val="none"/>
        <c:tickLblPos val="nextTo"/>
        <c:crossAx val="1"/>
        <c:crosses val="autoZero"/>
      </c:serAx>
      <c:spPr>
        <a:noFill/>
        <a:ln w="25400">
          <a:noFill/>
        </a:ln>
      </c:spPr>
    </c:plotArea>
    <c:legend>
      <c:legendPos val="b"/>
      <c:layout>
        <c:manualLayout>
          <c:xMode val="edge"/>
          <c:yMode val="edge"/>
          <c:x val="3.7155081982911335E-2"/>
          <c:y val="0.79896476327531529"/>
          <c:w val="0.614482448806419"/>
          <c:h val="0.1800377032123659"/>
        </c:manualLayout>
      </c:layout>
      <c:overlay val="0"/>
      <c:spPr>
        <a:noFill/>
        <a:ln w="25400">
          <a:noFill/>
        </a:ln>
      </c:sp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800" b="1"/>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C7BB25-EA28-458C-9BEB-E185ECB03206}" type="datetimeFigureOut">
              <a:rPr lang="en-US" smtClean="0"/>
              <a:pPr/>
              <a:t>9/6/2016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C60F1-D9D7-452D-8F51-4FED64DC93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userDrawn="1"/>
        </p:nvSpPr>
        <p:spPr>
          <a:xfrm>
            <a:off x="31750" y="6605588"/>
            <a:ext cx="9080500" cy="252412"/>
          </a:xfrm>
          <a:prstGeom prst="rect">
            <a:avLst/>
          </a:prstGeom>
          <a:solidFill>
            <a:srgbClr val="FBD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31750" y="0"/>
            <a:ext cx="9080500" cy="252413"/>
          </a:xfrm>
          <a:prstGeom prst="rect">
            <a:avLst/>
          </a:prstGeom>
          <a:solidFill>
            <a:srgbClr val="FBD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6" descr="wsu_horizontal_color.png"/>
          <p:cNvPicPr>
            <a:picLocks noChangeAspect="1"/>
          </p:cNvPicPr>
          <p:nvPr userDrawn="1"/>
        </p:nvPicPr>
        <p:blipFill>
          <a:blip r:embed="rId2" cstate="print"/>
          <a:srcRect/>
          <a:stretch>
            <a:fillRect/>
          </a:stretch>
        </p:blipFill>
        <p:spPr bwMode="auto">
          <a:xfrm>
            <a:off x="4572000" y="1295400"/>
            <a:ext cx="3590925" cy="809625"/>
          </a:xfrm>
          <a:prstGeom prst="rect">
            <a:avLst/>
          </a:prstGeom>
          <a:noFill/>
          <a:ln w="9525">
            <a:noFill/>
            <a:miter lim="800000"/>
            <a:headEnd/>
            <a:tailEnd/>
          </a:ln>
        </p:spPr>
      </p:pic>
      <p:sp>
        <p:nvSpPr>
          <p:cNvPr id="2" name="Title 1"/>
          <p:cNvSpPr>
            <a:spLocks noGrp="1"/>
          </p:cNvSpPr>
          <p:nvPr>
            <p:ph type="ctrTitle"/>
          </p:nvPr>
        </p:nvSpPr>
        <p:spPr>
          <a:xfrm>
            <a:off x="1219200" y="2133600"/>
            <a:ext cx="7620000" cy="1470025"/>
          </a:xfrm>
        </p:spPr>
        <p:txBody>
          <a:bodyPr>
            <a:normAutofit/>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295400" y="4191000"/>
            <a:ext cx="4267200" cy="1752600"/>
          </a:xfrm>
        </p:spPr>
        <p:txBody>
          <a:bodyPr>
            <a:normAutofit/>
          </a:bodyPr>
          <a:lstStyle>
            <a:lvl1pPr marL="0" indent="0" algn="l">
              <a:lnSpc>
                <a:spcPct val="900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Title, Department</a:t>
            </a:r>
          </a:p>
          <a:p>
            <a:r>
              <a:rPr lang="en-US" dirty="0" smtClean="0"/>
              <a:t>Date</a:t>
            </a:r>
          </a:p>
        </p:txBody>
      </p:sp>
      <p:sp>
        <p:nvSpPr>
          <p:cNvPr id="6" name="Date Placeholder 3"/>
          <p:cNvSpPr>
            <a:spLocks noGrp="1"/>
          </p:cNvSpPr>
          <p:nvPr>
            <p:ph type="dt" sz="half" idx="10"/>
          </p:nvPr>
        </p:nvSpPr>
        <p:spPr/>
        <p:txBody>
          <a:bodyPr/>
          <a:lstStyle>
            <a:lvl1pPr>
              <a:defRPr/>
            </a:lvl1pPr>
          </a:lstStyle>
          <a:p>
            <a:pPr>
              <a:defRPr/>
            </a:pPr>
            <a:fld id="{6154F0F3-24E1-4FEA-9150-3ED778817A4D}" type="datetimeFigureOut">
              <a:rPr lang="en-US"/>
              <a:pPr>
                <a:defRPr/>
              </a:pPr>
              <a:t>9/6/2016</a:t>
            </a:fld>
            <a:endParaRPr lang="en-US"/>
          </a:p>
        </p:txBody>
      </p:sp>
      <p:cxnSp>
        <p:nvCxnSpPr>
          <p:cNvPr id="12" name="Straight Connector 11"/>
          <p:cNvCxnSpPr/>
          <p:nvPr userDrawn="1"/>
        </p:nvCxnSpPr>
        <p:spPr>
          <a:xfrm>
            <a:off x="1371600" y="3733800"/>
            <a:ext cx="7729538" cy="0"/>
          </a:xfrm>
          <a:prstGeom prst="line">
            <a:avLst/>
          </a:prstGeom>
          <a:ln w="571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9212" y="274638"/>
            <a:ext cx="8499987" cy="84623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39212"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B44BC7-56F9-4E43-ADAF-DDFD7D739370}" type="datetimeFigureOut">
              <a:rPr lang="en-US"/>
              <a:pPr>
                <a:defRPr/>
              </a:pPr>
              <a:t>9/6/2016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25BC88B-1D0C-43DE-B958-659244EAF7DF}" type="datetimeFigureOut">
              <a:rPr lang="en-US"/>
              <a:pPr>
                <a:defRPr/>
              </a:pPr>
              <a:t>9/6/2016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712192A-E72E-4314-BE6A-1F0A319E599B}" type="datetimeFigureOut">
              <a:rPr lang="en-US"/>
              <a:pPr>
                <a:defRPr/>
              </a:pPr>
              <a:t>9/6/2016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810A440-C240-4BC4-A0FF-554628E557D7}" type="datetimeFigureOut">
              <a:rPr lang="en-US"/>
              <a:pPr>
                <a:defRPr/>
              </a:pPr>
              <a:t>9/6/2016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27" name="Picture 10" descr="wsu_horizontal_color.png"/>
          <p:cNvPicPr>
            <a:picLocks noChangeAspect="1"/>
          </p:cNvPicPr>
          <p:nvPr userDrawn="1"/>
        </p:nvPicPr>
        <p:blipFill>
          <a:blip r:embed="rId7" cstate="print"/>
          <a:srcRect/>
          <a:stretch>
            <a:fillRect/>
          </a:stretch>
        </p:blipFill>
        <p:spPr bwMode="auto">
          <a:xfrm>
            <a:off x="7391400" y="6356350"/>
            <a:ext cx="1554163" cy="349250"/>
          </a:xfrm>
          <a:prstGeom prst="rect">
            <a:avLst/>
          </a:prstGeom>
          <a:noFill/>
          <a:ln w="9525">
            <a:noFill/>
            <a:miter lim="800000"/>
            <a:headEnd/>
            <a:tailEnd/>
          </a:ln>
        </p:spPr>
      </p:pic>
      <p:sp>
        <p:nvSpPr>
          <p:cNvPr id="9" name="Slide Number Placeholder 6"/>
          <p:cNvSpPr txBox="1">
            <a:spLocks/>
          </p:cNvSpPr>
          <p:nvPr userDrawn="1"/>
        </p:nvSpPr>
        <p:spPr>
          <a:xfrm>
            <a:off x="152400" y="6432550"/>
            <a:ext cx="838200" cy="501650"/>
          </a:xfrm>
          <a:prstGeom prst="rect">
            <a:avLst/>
          </a:prstGeom>
        </p:spPr>
        <p:txBody>
          <a:bodyPr/>
          <a:lstStyle/>
          <a:p>
            <a:pPr fontAlgn="auto">
              <a:spcBef>
                <a:spcPts val="0"/>
              </a:spcBef>
              <a:spcAft>
                <a:spcPts val="0"/>
              </a:spcAft>
              <a:defRPr/>
            </a:pPr>
            <a:fld id="{12073121-80F2-4A27-A972-3FCE9B2C70D8}" type="slidenum">
              <a:rPr lang="en-US" sz="1200">
                <a:solidFill>
                  <a:schemeClr val="bg1">
                    <a:lumMod val="50000"/>
                  </a:schemeClr>
                </a:solidFill>
                <a:latin typeface="+mn-lt"/>
                <a:cs typeface="+mn-cs"/>
              </a:rPr>
              <a:pPr fontAlgn="auto">
                <a:spcBef>
                  <a:spcPts val="0"/>
                </a:spcBef>
                <a:spcAft>
                  <a:spcPts val="0"/>
                </a:spcAft>
                <a:defRPr/>
              </a:pPr>
              <a:t>‹#›</a:t>
            </a:fld>
            <a:endParaRPr lang="en-US" sz="1200" dirty="0">
              <a:solidFill>
                <a:schemeClr val="bg1">
                  <a:lumMod val="50000"/>
                </a:schemeClr>
              </a:solidFill>
              <a:latin typeface="+mn-lt"/>
              <a:cs typeface="+mn-cs"/>
            </a:endParaRPr>
          </a:p>
        </p:txBody>
      </p:sp>
      <p:sp>
        <p:nvSpPr>
          <p:cNvPr id="1029" name="Title Placeholder 1"/>
          <p:cNvSpPr>
            <a:spLocks noGrp="1"/>
          </p:cNvSpPr>
          <p:nvPr>
            <p:ph type="title"/>
          </p:nvPr>
        </p:nvSpPr>
        <p:spPr bwMode="auto">
          <a:xfrm>
            <a:off x="339725" y="274638"/>
            <a:ext cx="8499475" cy="846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2"/>
          </p:nvPr>
        </p:nvSpPr>
        <p:spPr>
          <a:xfrm>
            <a:off x="9372600" y="63246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fld id="{3034C992-68AD-4F2E-8AAE-90B6BB4DC0D4}" type="datetimeFigureOut">
              <a:rPr lang="en-US"/>
              <a:pPr>
                <a:defRPr/>
              </a:pPr>
              <a:t>9/6/2016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cxnSp>
        <p:nvCxnSpPr>
          <p:cNvPr id="11" name="Straight Connector 10"/>
          <p:cNvCxnSpPr/>
          <p:nvPr userDrawn="1"/>
        </p:nvCxnSpPr>
        <p:spPr>
          <a:xfrm>
            <a:off x="76200" y="1143000"/>
            <a:ext cx="9067800" cy="0"/>
          </a:xfrm>
          <a:prstGeom prst="line">
            <a:avLst/>
          </a:prstGeom>
          <a:ln w="571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31750" y="6746875"/>
            <a:ext cx="9080500" cy="111125"/>
          </a:xfrm>
          <a:prstGeom prst="rect">
            <a:avLst/>
          </a:prstGeom>
          <a:solidFill>
            <a:srgbClr val="FBD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77" r:id="rId5"/>
  </p:sldLayoutIdLst>
  <p:txStyles>
    <p:titleStyle>
      <a:lvl1pPr algn="l" rtl="0" fontAlgn="base">
        <a:spcBef>
          <a:spcPct val="0"/>
        </a:spcBef>
        <a:spcAft>
          <a:spcPct val="0"/>
        </a:spcAft>
        <a:defRPr sz="3200" b="1" kern="1200">
          <a:solidFill>
            <a:schemeClr val="tx1"/>
          </a:solidFill>
          <a:latin typeface="Georgia" pitchFamily="18" charset="0"/>
          <a:ea typeface="+mj-ea"/>
          <a:cs typeface="+mj-cs"/>
        </a:defRPr>
      </a:lvl1pPr>
      <a:lvl2pPr algn="l" rtl="0" fontAlgn="base">
        <a:spcBef>
          <a:spcPct val="0"/>
        </a:spcBef>
        <a:spcAft>
          <a:spcPct val="0"/>
        </a:spcAft>
        <a:defRPr sz="3200" b="1">
          <a:solidFill>
            <a:schemeClr val="tx1"/>
          </a:solidFill>
          <a:latin typeface="Georgia" pitchFamily="18" charset="0"/>
        </a:defRPr>
      </a:lvl2pPr>
      <a:lvl3pPr algn="l" rtl="0" fontAlgn="base">
        <a:spcBef>
          <a:spcPct val="0"/>
        </a:spcBef>
        <a:spcAft>
          <a:spcPct val="0"/>
        </a:spcAft>
        <a:defRPr sz="3200" b="1">
          <a:solidFill>
            <a:schemeClr val="tx1"/>
          </a:solidFill>
          <a:latin typeface="Georgia" pitchFamily="18" charset="0"/>
        </a:defRPr>
      </a:lvl3pPr>
      <a:lvl4pPr algn="l" rtl="0" fontAlgn="base">
        <a:spcBef>
          <a:spcPct val="0"/>
        </a:spcBef>
        <a:spcAft>
          <a:spcPct val="0"/>
        </a:spcAft>
        <a:defRPr sz="3200" b="1">
          <a:solidFill>
            <a:schemeClr val="tx1"/>
          </a:solidFill>
          <a:latin typeface="Georgia" pitchFamily="18" charset="0"/>
        </a:defRPr>
      </a:lvl4pPr>
      <a:lvl5pPr algn="l" rtl="0" fontAlgn="base">
        <a:spcBef>
          <a:spcPct val="0"/>
        </a:spcBef>
        <a:spcAft>
          <a:spcPct val="0"/>
        </a:spcAft>
        <a:defRPr sz="3200" b="1">
          <a:solidFill>
            <a:schemeClr val="tx1"/>
          </a:solidFill>
          <a:latin typeface="Georgia" pitchFamily="18" charset="0"/>
        </a:defRPr>
      </a:lvl5pPr>
      <a:lvl6pPr marL="457200" algn="l" rtl="0" fontAlgn="base">
        <a:spcBef>
          <a:spcPct val="0"/>
        </a:spcBef>
        <a:spcAft>
          <a:spcPct val="0"/>
        </a:spcAft>
        <a:defRPr sz="3200" b="1">
          <a:solidFill>
            <a:schemeClr val="tx1"/>
          </a:solidFill>
          <a:latin typeface="Georgia" pitchFamily="18" charset="0"/>
        </a:defRPr>
      </a:lvl6pPr>
      <a:lvl7pPr marL="914400" algn="l" rtl="0" fontAlgn="base">
        <a:spcBef>
          <a:spcPct val="0"/>
        </a:spcBef>
        <a:spcAft>
          <a:spcPct val="0"/>
        </a:spcAft>
        <a:defRPr sz="3200" b="1">
          <a:solidFill>
            <a:schemeClr val="tx1"/>
          </a:solidFill>
          <a:latin typeface="Georgia" pitchFamily="18" charset="0"/>
        </a:defRPr>
      </a:lvl7pPr>
      <a:lvl8pPr marL="1371600" algn="l" rtl="0" fontAlgn="base">
        <a:spcBef>
          <a:spcPct val="0"/>
        </a:spcBef>
        <a:spcAft>
          <a:spcPct val="0"/>
        </a:spcAft>
        <a:defRPr sz="3200" b="1">
          <a:solidFill>
            <a:schemeClr val="tx1"/>
          </a:solidFill>
          <a:latin typeface="Georgia" pitchFamily="18" charset="0"/>
        </a:defRPr>
      </a:lvl8pPr>
      <a:lvl9pPr marL="1828800" algn="l" rtl="0" fontAlgn="base">
        <a:spcBef>
          <a:spcPct val="0"/>
        </a:spcBef>
        <a:spcAft>
          <a:spcPct val="0"/>
        </a:spcAft>
        <a:defRPr sz="3200" b="1">
          <a:solidFill>
            <a:schemeClr val="tx1"/>
          </a:solidFill>
          <a:latin typeface="Georgia" pitchFamily="18" charset="0"/>
        </a:defRPr>
      </a:lvl9pPr>
    </p:titleStyle>
    <p:bodyStyle>
      <a:lvl1pPr marL="342900" indent="-342900" algn="l" rtl="0" fontAlgn="base">
        <a:lnSpc>
          <a:spcPct val="90000"/>
        </a:lnSpc>
        <a:spcBef>
          <a:spcPts val="600"/>
        </a:spcBef>
        <a:spcAft>
          <a:spcPts val="600"/>
        </a:spcAft>
        <a:buClr>
          <a:srgbClr val="FFC000"/>
        </a:buClr>
        <a:buFont typeface="Arial" charset="0"/>
        <a:buChar char="•"/>
        <a:defRPr sz="2800" kern="1200">
          <a:solidFill>
            <a:schemeClr val="tx1"/>
          </a:solidFill>
          <a:latin typeface="Arial" pitchFamily="34" charset="0"/>
          <a:ea typeface="+mn-ea"/>
          <a:cs typeface="Arial" pitchFamily="34" charset="0"/>
        </a:defRPr>
      </a:lvl1pPr>
      <a:lvl2pPr marL="742950" indent="-285750" algn="l" rtl="0" fontAlgn="base">
        <a:lnSpc>
          <a:spcPct val="90000"/>
        </a:lnSpc>
        <a:spcBef>
          <a:spcPts val="400"/>
        </a:spcBef>
        <a:spcAft>
          <a:spcPts val="400"/>
        </a:spcAft>
        <a:buClr>
          <a:srgbClr val="FFC000"/>
        </a:buClr>
        <a:buFont typeface="Arial" charset="0"/>
        <a:buChar char="–"/>
        <a:defRPr sz="2400" kern="1200">
          <a:solidFill>
            <a:schemeClr val="tx1"/>
          </a:solidFill>
          <a:latin typeface="+mn-lt"/>
          <a:ea typeface="+mn-ea"/>
          <a:cs typeface="Arial" charset="0"/>
        </a:defRPr>
      </a:lvl2pPr>
      <a:lvl3pPr marL="1143000" indent="-228600" algn="l" rtl="0" fontAlgn="base">
        <a:lnSpc>
          <a:spcPct val="90000"/>
        </a:lnSpc>
        <a:spcBef>
          <a:spcPts val="350"/>
        </a:spcBef>
        <a:spcAft>
          <a:spcPts val="350"/>
        </a:spcAft>
        <a:buClr>
          <a:srgbClr val="FFC000"/>
        </a:buClr>
        <a:buFont typeface="Arial" charset="0"/>
        <a:buChar char="•"/>
        <a:defRPr sz="20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normAutofit/>
          </a:bodyPr>
          <a:lstStyle/>
          <a:p>
            <a:r>
              <a:rPr lang="en-US" dirty="0" smtClean="0"/>
              <a:t>Honors: Who We Are </a:t>
            </a:r>
            <a:br>
              <a:rPr lang="en-US" dirty="0" smtClean="0"/>
            </a:br>
            <a:r>
              <a:rPr lang="en-US" dirty="0" smtClean="0"/>
              <a:t>and Where We’re Going</a:t>
            </a:r>
          </a:p>
        </p:txBody>
      </p:sp>
      <p:sp>
        <p:nvSpPr>
          <p:cNvPr id="13315" name="Subtitle 2"/>
          <p:cNvSpPr>
            <a:spLocks noGrp="1"/>
          </p:cNvSpPr>
          <p:nvPr>
            <p:ph type="subTitle" idx="1"/>
          </p:nvPr>
        </p:nvSpPr>
        <p:spPr>
          <a:xfrm>
            <a:off x="1295400" y="4191000"/>
            <a:ext cx="7086600" cy="1752600"/>
          </a:xfrm>
        </p:spPr>
        <p:txBody>
          <a:bodyPr>
            <a:normAutofit/>
          </a:bodyPr>
          <a:lstStyle/>
          <a:p>
            <a:r>
              <a:rPr lang="en-US" dirty="0" smtClean="0">
                <a:latin typeface="Arial" charset="0"/>
                <a:cs typeface="Arial" charset="0"/>
              </a:rPr>
              <a:t>Kimberly Engber</a:t>
            </a:r>
          </a:p>
          <a:p>
            <a:r>
              <a:rPr lang="en-US" dirty="0" smtClean="0">
                <a:latin typeface="Arial" charset="0"/>
                <a:cs typeface="Arial" charset="0"/>
              </a:rPr>
              <a:t>Dean, Dorothy and Bill Cohen Honors College</a:t>
            </a:r>
          </a:p>
          <a:p>
            <a:r>
              <a:rPr lang="en-US" dirty="0" smtClean="0">
                <a:latin typeface="Arial" charset="0"/>
                <a:cs typeface="Arial" charset="0"/>
              </a:rPr>
              <a:t>Strategic Planning Annual Review</a:t>
            </a:r>
          </a:p>
          <a:p>
            <a:r>
              <a:rPr lang="en-US" dirty="0" smtClean="0">
                <a:latin typeface="Arial" charset="0"/>
                <a:cs typeface="Arial" charset="0"/>
              </a:rPr>
              <a:t>September 7, 2016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Dorothy and Bill Cohen Honors College</a:t>
            </a:r>
            <a:br>
              <a:rPr lang="en-US" dirty="0" smtClean="0"/>
            </a:br>
            <a:r>
              <a:rPr lang="en-US" dirty="0" smtClean="0"/>
              <a:t>Strategic Planning Annual Review</a:t>
            </a:r>
          </a:p>
        </p:txBody>
      </p:sp>
      <p:sp>
        <p:nvSpPr>
          <p:cNvPr id="14339" name="Content Placeholder 2"/>
          <p:cNvSpPr>
            <a:spLocks noGrp="1"/>
          </p:cNvSpPr>
          <p:nvPr>
            <p:ph idx="1"/>
          </p:nvPr>
        </p:nvSpPr>
        <p:spPr>
          <a:xfrm>
            <a:off x="339725" y="1600200"/>
            <a:ext cx="8229600" cy="4953000"/>
          </a:xfrm>
        </p:spPr>
        <p:txBody>
          <a:bodyPr/>
          <a:lstStyle/>
          <a:p>
            <a:pPr lvl="0"/>
            <a:r>
              <a:rPr lang="en-US" dirty="0" smtClean="0"/>
              <a:t>Highlights</a:t>
            </a:r>
          </a:p>
          <a:p>
            <a:pPr lvl="1"/>
            <a:r>
              <a:rPr lang="en-US" dirty="0"/>
              <a:t>Diversity: Student Research and/as Recruitment</a:t>
            </a:r>
          </a:p>
          <a:p>
            <a:pPr lvl="1"/>
            <a:r>
              <a:rPr lang="en-US" dirty="0" smtClean="0"/>
              <a:t>Empowerment: Cohen Scholarships and Fellowships</a:t>
            </a:r>
          </a:p>
          <a:p>
            <a:pPr lvl="0"/>
            <a:r>
              <a:rPr lang="en-US" dirty="0" smtClean="0"/>
              <a:t>Multidisciplinary collaboration</a:t>
            </a:r>
          </a:p>
          <a:p>
            <a:pPr lvl="1"/>
            <a:r>
              <a:rPr lang="en-US" dirty="0" smtClean="0"/>
              <a:t>Honors Curriculum and Teaching</a:t>
            </a:r>
            <a:endParaRPr lang="en-US" dirty="0"/>
          </a:p>
          <a:p>
            <a:pPr lvl="0"/>
            <a:r>
              <a:rPr lang="en-US" dirty="0" smtClean="0"/>
              <a:t>Challenges</a:t>
            </a:r>
          </a:p>
          <a:p>
            <a:pPr lvl="1"/>
            <a:r>
              <a:rPr lang="en-US" dirty="0"/>
              <a:t>Retention: </a:t>
            </a:r>
            <a:r>
              <a:rPr lang="en-US" dirty="0" smtClean="0"/>
              <a:t>Qualitative Growth and Post Graduate Pathways</a:t>
            </a:r>
          </a:p>
          <a:p>
            <a:pPr lvl="0"/>
            <a:r>
              <a:rPr lang="en-US" dirty="0" smtClean="0"/>
              <a:t>Next steps</a:t>
            </a:r>
          </a:p>
          <a:p>
            <a:pPr lvl="1"/>
            <a:r>
              <a:rPr lang="en-US" dirty="0" smtClean="0"/>
              <a:t>Faculty Engagement and Student Development</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406162"/>
            <a:ext cx="9144000" cy="1569660"/>
          </a:xfrm>
          <a:prstGeom prst="rect">
            <a:avLst/>
          </a:prstGeom>
          <a:solidFill>
            <a:schemeClr val="tx1"/>
          </a:solidFill>
        </p:spPr>
        <p:txBody>
          <a:bodyPr wrap="square" rtlCol="0">
            <a:spAutoFit/>
          </a:bodyPr>
          <a:lstStyle/>
          <a:p>
            <a:pPr algn="ctr"/>
            <a:r>
              <a:rPr lang="en-US" sz="3200" b="1" dirty="0" smtClean="0">
                <a:solidFill>
                  <a:srgbClr val="FFC000"/>
                </a:solidFill>
                <a:latin typeface="Georgia" pitchFamily="18" charset="0"/>
              </a:rPr>
              <a:t>Diversity: </a:t>
            </a:r>
          </a:p>
          <a:p>
            <a:pPr algn="ctr"/>
            <a:r>
              <a:rPr lang="en-US" sz="3200" b="1" dirty="0" smtClean="0">
                <a:solidFill>
                  <a:srgbClr val="FFC000"/>
                </a:solidFill>
                <a:latin typeface="Georgia" pitchFamily="18" charset="0"/>
              </a:rPr>
              <a:t>Student Research and/as Recruitment</a:t>
            </a:r>
          </a:p>
          <a:p>
            <a:pPr algn="ctr"/>
            <a:r>
              <a:rPr lang="en-US" sz="3200" b="1" i="1" dirty="0" smtClean="0">
                <a:solidFill>
                  <a:srgbClr val="FFC000"/>
                </a:solidFill>
                <a:latin typeface="Georgia" pitchFamily="18" charset="0"/>
              </a:rPr>
              <a:t>Summer Research Institute 2016</a:t>
            </a:r>
            <a:endParaRPr lang="en-US" sz="3200" b="1" i="1" dirty="0">
              <a:solidFill>
                <a:srgbClr val="FFC000"/>
              </a:solidFill>
              <a:latin typeface="Georgia" pitchFamily="18"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rot="502407">
            <a:off x="262305" y="2130194"/>
            <a:ext cx="1338266" cy="1326908"/>
          </a:xfrm>
          <a:prstGeom prst="rect">
            <a:avLst/>
          </a:prstGeom>
        </p:spPr>
        <p:style>
          <a:lnRef idx="0">
            <a:schemeClr val="accent1"/>
          </a:lnRef>
          <a:fillRef idx="3">
            <a:schemeClr val="accent1"/>
          </a:fillRef>
          <a:effectRef idx="3">
            <a:schemeClr val="accent1"/>
          </a:effectRef>
          <a:fontRef idx="minor">
            <a:schemeClr val="lt1"/>
          </a:fontRef>
        </p:style>
      </p:pic>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rot="21342167">
            <a:off x="7595267" y="2287385"/>
            <a:ext cx="1443059" cy="987614"/>
          </a:xfrm>
          <a:prstGeom prst="rect">
            <a:avLst/>
          </a:prstGeom>
        </p:spPr>
        <p:style>
          <a:lnRef idx="0">
            <a:schemeClr val="accent1"/>
          </a:lnRef>
          <a:fillRef idx="3">
            <a:schemeClr val="accent1"/>
          </a:fillRef>
          <a:effectRef idx="3">
            <a:schemeClr val="accent1"/>
          </a:effectRef>
          <a:fontRef idx="minor">
            <a:schemeClr val="lt1"/>
          </a:fontRef>
        </p:style>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3451872" y="5488366"/>
            <a:ext cx="2308065" cy="1291257"/>
          </a:xfrm>
          <a:prstGeom prst="rect">
            <a:avLst/>
          </a:prstGeom>
        </p:spPr>
        <p:style>
          <a:lnRef idx="0">
            <a:schemeClr val="accent1"/>
          </a:lnRef>
          <a:fillRef idx="3">
            <a:schemeClr val="accent1"/>
          </a:fillRef>
          <a:effectRef idx="3">
            <a:schemeClr val="accent1"/>
          </a:effectRef>
          <a:fontRef idx="minor">
            <a:schemeClr val="lt1"/>
          </a:fontRef>
        </p:style>
      </p:pic>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rot="4905319">
            <a:off x="254286" y="4714861"/>
            <a:ext cx="1743183" cy="1146680"/>
          </a:xfrm>
          <a:prstGeom prst="rect">
            <a:avLst/>
          </a:prstGeom>
        </p:spPr>
        <p:style>
          <a:lnRef idx="0">
            <a:schemeClr val="accent1"/>
          </a:lnRef>
          <a:fillRef idx="3">
            <a:schemeClr val="accent1"/>
          </a:fillRef>
          <a:effectRef idx="3">
            <a:schemeClr val="accent1"/>
          </a:effectRef>
          <a:fontRef idx="minor">
            <a:schemeClr val="lt1"/>
          </a:fontRef>
        </p:style>
      </p:pic>
      <p:sp>
        <p:nvSpPr>
          <p:cNvPr id="13" name="TextBox 12"/>
          <p:cNvSpPr txBox="1"/>
          <p:nvPr/>
        </p:nvSpPr>
        <p:spPr>
          <a:xfrm>
            <a:off x="1600200" y="2066200"/>
            <a:ext cx="6296257"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Residential summer </a:t>
            </a:r>
            <a:r>
              <a:rPr lang="en-US" dirty="0"/>
              <a:t>research </a:t>
            </a:r>
            <a:r>
              <a:rPr lang="en-US" dirty="0" smtClean="0"/>
              <a:t>experience designed </a:t>
            </a:r>
            <a:r>
              <a:rPr lang="en-US" dirty="0"/>
              <a:t>for high school students who are underrepresented minorities or will be first-generation college </a:t>
            </a:r>
            <a:endParaRPr lang="en-US" dirty="0" smtClean="0"/>
          </a:p>
          <a:p>
            <a:endParaRPr lang="en-US" dirty="0" smtClean="0"/>
          </a:p>
          <a:p>
            <a:pPr marL="285750" indent="-285750">
              <a:buFont typeface="Arial" panose="020B0604020202020204" pitchFamily="34" charset="0"/>
              <a:buChar char="•"/>
            </a:pPr>
            <a:r>
              <a:rPr lang="en-US" dirty="0" smtClean="0"/>
              <a:t>Facilitated by faculty and college student mentors</a:t>
            </a:r>
          </a:p>
          <a:p>
            <a:endParaRPr lang="en-US" dirty="0"/>
          </a:p>
          <a:p>
            <a:pPr marL="285750" indent="-285750">
              <a:buFont typeface="Arial" panose="020B0604020202020204" pitchFamily="34" charset="0"/>
              <a:buChar char="•"/>
            </a:pPr>
            <a:r>
              <a:rPr lang="en-US" dirty="0" smtClean="0"/>
              <a:t>In collaboration with the WSU Regional Institute on Aging, Department of Psychology, Human Performance Lab, Fairmount College Advisory Council, Office of Admissions, and Office of Financial Aid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Goal: Increase student participants and campus partners</a:t>
            </a:r>
          </a:p>
        </p:txBody>
      </p:sp>
      <p:pic>
        <p:nvPicPr>
          <p:cNvPr id="14" name="Picture 13"/>
          <p:cNvPicPr/>
          <p:nvPr/>
        </p:nvPicPr>
        <p:blipFill>
          <a:blip r:embed="rId6" cstate="print">
            <a:extLst>
              <a:ext uri="{28A0092B-C50C-407E-A947-70E740481C1C}">
                <a14:useLocalDpi xmlns:a14="http://schemas.microsoft.com/office/drawing/2010/main" val="0"/>
              </a:ext>
            </a:extLst>
          </a:blip>
          <a:stretch>
            <a:fillRect/>
          </a:stretch>
        </p:blipFill>
        <p:spPr>
          <a:xfrm rot="5939124">
            <a:off x="7474962" y="4304230"/>
            <a:ext cx="1778754" cy="1035161"/>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Empowerment: </a:t>
            </a:r>
            <a:br>
              <a:rPr lang="en-US" dirty="0" smtClean="0"/>
            </a:br>
            <a:r>
              <a:rPr lang="en-US" dirty="0" smtClean="0"/>
              <a:t>Cohen Scholars-in-Service</a:t>
            </a:r>
            <a:endParaRPr lang="en-US" dirty="0"/>
          </a:p>
        </p:txBody>
      </p:sp>
      <p:sp>
        <p:nvSpPr>
          <p:cNvPr id="3" name="Content Placeholder 2"/>
          <p:cNvSpPr>
            <a:spLocks noGrp="1"/>
          </p:cNvSpPr>
          <p:nvPr>
            <p:ph idx="1"/>
          </p:nvPr>
        </p:nvSpPr>
        <p:spPr>
          <a:xfrm>
            <a:off x="339212" y="1600200"/>
            <a:ext cx="8229600" cy="5105400"/>
          </a:xfrm>
        </p:spPr>
        <p:txBody>
          <a:bodyPr/>
          <a:lstStyle/>
          <a:p>
            <a:pPr marL="342900" lvl="1" indent="-342900">
              <a:spcBef>
                <a:spcPts val="600"/>
              </a:spcBef>
              <a:spcAft>
                <a:spcPts val="600"/>
              </a:spcAft>
              <a:buFont typeface="Arial" charset="0"/>
              <a:buChar char="•"/>
            </a:pPr>
            <a:r>
              <a:rPr lang="en-US" dirty="0"/>
              <a:t>Awarded $19,000 in Cohen Enhancement Scholarships to </a:t>
            </a:r>
            <a:r>
              <a:rPr lang="en-US" dirty="0" smtClean="0"/>
              <a:t>support continuing students: </a:t>
            </a:r>
          </a:p>
          <a:p>
            <a:pPr marL="742950" lvl="2" indent="-342900">
              <a:spcBef>
                <a:spcPts val="600"/>
              </a:spcBef>
              <a:spcAft>
                <a:spcPts val="600"/>
              </a:spcAft>
            </a:pPr>
            <a:r>
              <a:rPr lang="en-US" dirty="0"/>
              <a:t>s</a:t>
            </a:r>
            <a:r>
              <a:rPr lang="en-US" dirty="0" smtClean="0"/>
              <a:t>ervice-learning </a:t>
            </a:r>
            <a:r>
              <a:rPr lang="en-US" dirty="0"/>
              <a:t>seminar and </a:t>
            </a:r>
            <a:r>
              <a:rPr lang="en-US" dirty="0" smtClean="0"/>
              <a:t>travel Hunger </a:t>
            </a:r>
            <a:r>
              <a:rPr lang="en-US" dirty="0"/>
              <a:t>and Homelessness in </a:t>
            </a:r>
            <a:r>
              <a:rPr lang="en-US" dirty="0" smtClean="0"/>
              <a:t>NYC, created by Student Involvement</a:t>
            </a:r>
          </a:p>
          <a:p>
            <a:pPr marL="742950" lvl="2" indent="-342900">
              <a:spcBef>
                <a:spcPts val="600"/>
              </a:spcBef>
              <a:spcAft>
                <a:spcPts val="600"/>
              </a:spcAft>
            </a:pPr>
            <a:r>
              <a:rPr lang="en-US" dirty="0" smtClean="0"/>
              <a:t>student </a:t>
            </a:r>
            <a:r>
              <a:rPr lang="en-US" dirty="0"/>
              <a:t>research presentations at Great Plains Honors Council Conference, Siloam Springs, </a:t>
            </a:r>
            <a:r>
              <a:rPr lang="en-US" dirty="0" smtClean="0"/>
              <a:t>Arkansas</a:t>
            </a:r>
          </a:p>
          <a:p>
            <a:pPr marL="742950" lvl="2" indent="-342900">
              <a:spcBef>
                <a:spcPts val="600"/>
              </a:spcBef>
              <a:spcAft>
                <a:spcPts val="600"/>
              </a:spcAft>
            </a:pPr>
            <a:r>
              <a:rPr lang="en-US" dirty="0" smtClean="0"/>
              <a:t>unpaid </a:t>
            </a:r>
            <a:r>
              <a:rPr lang="en-US" dirty="0"/>
              <a:t>summer internship with Y International, </a:t>
            </a:r>
            <a:r>
              <a:rPr lang="en-US" dirty="0" smtClean="0"/>
              <a:t>Chicago</a:t>
            </a:r>
          </a:p>
          <a:p>
            <a:pPr marL="742950" lvl="2" indent="-342900">
              <a:spcBef>
                <a:spcPts val="600"/>
              </a:spcBef>
              <a:spcAft>
                <a:spcPts val="600"/>
              </a:spcAft>
            </a:pPr>
            <a:r>
              <a:rPr lang="en-US" dirty="0" smtClean="0"/>
              <a:t>intensive </a:t>
            </a:r>
            <a:r>
              <a:rPr lang="en-US" dirty="0"/>
              <a:t>summer linguistics </a:t>
            </a:r>
            <a:r>
              <a:rPr lang="en-US" dirty="0" smtClean="0"/>
              <a:t>institute</a:t>
            </a:r>
          </a:p>
          <a:p>
            <a:pPr marL="742950" lvl="2" indent="-342900">
              <a:spcBef>
                <a:spcPts val="600"/>
              </a:spcBef>
              <a:spcAft>
                <a:spcPts val="600"/>
              </a:spcAft>
            </a:pPr>
            <a:r>
              <a:rPr lang="en-US" dirty="0" smtClean="0"/>
              <a:t>summer </a:t>
            </a:r>
            <a:r>
              <a:rPr lang="en-US" dirty="0"/>
              <a:t>research in Alzheimer’s at </a:t>
            </a:r>
            <a:r>
              <a:rPr lang="en-US" dirty="0" smtClean="0"/>
              <a:t>KU</a:t>
            </a:r>
          </a:p>
          <a:p>
            <a:pPr marL="742950" lvl="2" indent="-342900">
              <a:spcBef>
                <a:spcPts val="600"/>
              </a:spcBef>
              <a:spcAft>
                <a:spcPts val="600"/>
              </a:spcAft>
            </a:pPr>
            <a:r>
              <a:rPr lang="en-US" dirty="0" smtClean="0"/>
              <a:t>development </a:t>
            </a:r>
            <a:r>
              <a:rPr lang="en-US" dirty="0"/>
              <a:t>of Honors peer mentorship </a:t>
            </a:r>
            <a:r>
              <a:rPr lang="en-US" dirty="0" smtClean="0"/>
              <a:t>program</a:t>
            </a:r>
          </a:p>
          <a:p>
            <a:pPr marL="742950" lvl="2" indent="-342900">
              <a:spcBef>
                <a:spcPts val="600"/>
              </a:spcBef>
              <a:spcAft>
                <a:spcPts val="600"/>
              </a:spcAft>
            </a:pPr>
            <a:r>
              <a:rPr lang="en-US" dirty="0" smtClean="0"/>
              <a:t>service </a:t>
            </a:r>
            <a:r>
              <a:rPr lang="en-US" dirty="0"/>
              <a:t>as college mentors for Summer Research Institute for high school students who will be first generation </a:t>
            </a:r>
            <a:r>
              <a:rPr lang="en-US" dirty="0" smtClean="0"/>
              <a:t>college students</a:t>
            </a:r>
          </a:p>
          <a:p>
            <a:pPr marL="742950" lvl="2" indent="-342900">
              <a:spcBef>
                <a:spcPts val="600"/>
              </a:spcBef>
              <a:spcAft>
                <a:spcPts val="600"/>
              </a:spcAft>
            </a:pPr>
            <a:r>
              <a:rPr lang="en-US" dirty="0" smtClean="0"/>
              <a:t>unpaid White House internship with First Lady’s policy team</a:t>
            </a:r>
            <a:endParaRPr lang="en-US" dirty="0"/>
          </a:p>
          <a:p>
            <a:endParaRPr lang="en-US" dirty="0"/>
          </a:p>
        </p:txBody>
      </p:sp>
    </p:spTree>
    <p:extLst>
      <p:ext uri="{BB962C8B-B14F-4D97-AF65-F5344CB8AC3E}">
        <p14:creationId xmlns:p14="http://schemas.microsoft.com/office/powerpoint/2010/main" val="614376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Multidisciplinary Collaboration and</a:t>
            </a:r>
            <a:br>
              <a:rPr lang="en-US" dirty="0" smtClean="0"/>
            </a:br>
            <a:r>
              <a:rPr lang="en-US" dirty="0" smtClean="0"/>
              <a:t>Post-graduate Pathways</a:t>
            </a:r>
            <a:endParaRPr lang="en-US" dirty="0"/>
          </a:p>
        </p:txBody>
      </p:sp>
      <p:sp>
        <p:nvSpPr>
          <p:cNvPr id="3" name="Content Placeholder 2"/>
          <p:cNvSpPr>
            <a:spLocks noGrp="1"/>
          </p:cNvSpPr>
          <p:nvPr>
            <p:ph idx="1"/>
          </p:nvPr>
        </p:nvSpPr>
        <p:spPr>
          <a:xfrm>
            <a:off x="228600" y="1600200"/>
            <a:ext cx="8915400" cy="5257800"/>
          </a:xfrm>
        </p:spPr>
        <p:txBody>
          <a:bodyPr/>
          <a:lstStyle/>
          <a:p>
            <a:pPr marL="0" indent="0">
              <a:buNone/>
            </a:pPr>
            <a:r>
              <a:rPr lang="en-US" dirty="0"/>
              <a:t>Honors Law and Public Policy Interdisciplinary </a:t>
            </a:r>
            <a:r>
              <a:rPr lang="en-US" dirty="0" smtClean="0"/>
              <a:t>Track</a:t>
            </a:r>
          </a:p>
          <a:p>
            <a:r>
              <a:rPr lang="en-US" dirty="0" smtClean="0"/>
              <a:t>Students </a:t>
            </a:r>
            <a:r>
              <a:rPr lang="en-US" dirty="0"/>
              <a:t>who are considering careers in law or public policy have the opportunity to put together a course of study to explore both theory and application in legal and policy studies. Students who complete the requirements for the law and public policy track earn a notation on the transcript</a:t>
            </a:r>
            <a:r>
              <a:rPr lang="en-US" dirty="0" smtClean="0"/>
              <a:t>.</a:t>
            </a:r>
          </a:p>
          <a:p>
            <a:pPr marL="0" indent="0">
              <a:buNone/>
            </a:pPr>
            <a:r>
              <a:rPr lang="en-US" dirty="0" smtClean="0"/>
              <a:t> </a:t>
            </a:r>
          </a:p>
          <a:p>
            <a:r>
              <a:rPr lang="en-US" dirty="0" smtClean="0"/>
              <a:t>Faculty </a:t>
            </a:r>
            <a:r>
              <a:rPr lang="en-US" dirty="0"/>
              <a:t>are encouraged to submit courses </a:t>
            </a:r>
            <a:r>
              <a:rPr lang="en-US" dirty="0" smtClean="0"/>
              <a:t>to Neal Allen, coordinator, to </a:t>
            </a:r>
            <a:r>
              <a:rPr lang="en-US" dirty="0"/>
              <a:t>be considered </a:t>
            </a:r>
            <a:r>
              <a:rPr lang="en-US" dirty="0" smtClean="0"/>
              <a:t>by the Honors Faculty Council for </a:t>
            </a:r>
            <a:r>
              <a:rPr lang="en-US" dirty="0"/>
              <a:t>inclusion in the track.</a:t>
            </a:r>
          </a:p>
          <a:p>
            <a:endParaRPr lang="en-US" dirty="0"/>
          </a:p>
        </p:txBody>
      </p:sp>
    </p:spTree>
    <p:extLst>
      <p:ext uri="{BB962C8B-B14F-4D97-AF65-F5344CB8AC3E}">
        <p14:creationId xmlns:p14="http://schemas.microsoft.com/office/powerpoint/2010/main" val="3036958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by the Numbers</a:t>
            </a:r>
            <a:endParaRPr lang="en-US" dirty="0"/>
          </a:p>
        </p:txBody>
      </p:sp>
      <p:sp>
        <p:nvSpPr>
          <p:cNvPr id="3" name="Content Placeholder 2"/>
          <p:cNvSpPr>
            <a:spLocks noGrp="1"/>
          </p:cNvSpPr>
          <p:nvPr>
            <p:ph idx="1"/>
          </p:nvPr>
        </p:nvSpPr>
        <p:spPr>
          <a:xfrm>
            <a:off x="110610" y="1905000"/>
            <a:ext cx="9033389" cy="3200400"/>
          </a:xfrm>
        </p:spPr>
        <p:txBody>
          <a:bodyPr/>
          <a:lstStyle/>
          <a:p>
            <a:r>
              <a:rPr lang="en-US" sz="1400" b="1" i="1" dirty="0"/>
              <a:t>125</a:t>
            </a:r>
            <a:r>
              <a:rPr lang="en-US" sz="1400" dirty="0"/>
              <a:t> 	Approximate number of incoming Honors students each year</a:t>
            </a:r>
          </a:p>
          <a:p>
            <a:r>
              <a:rPr lang="en-US" sz="1400" b="1" i="1" dirty="0"/>
              <a:t>3.85</a:t>
            </a:r>
            <a:r>
              <a:rPr lang="en-US" sz="1400" dirty="0"/>
              <a:t>	Average unweighted high school GPA of incoming fall 2016 Honors class </a:t>
            </a:r>
          </a:p>
          <a:p>
            <a:r>
              <a:rPr lang="en-US" sz="1400" b="1" i="1" dirty="0"/>
              <a:t>28</a:t>
            </a:r>
            <a:r>
              <a:rPr lang="en-US" sz="1400" dirty="0"/>
              <a:t> 	Average composite ACT score of incoming fall 2016 Honors class </a:t>
            </a:r>
          </a:p>
          <a:p>
            <a:r>
              <a:rPr lang="en-US" sz="1400" b="1" i="1" dirty="0"/>
              <a:t>8:1</a:t>
            </a:r>
            <a:r>
              <a:rPr lang="en-US" sz="1400" dirty="0"/>
              <a:t> 	Average student to teacher ratio in Honors courses</a:t>
            </a:r>
            <a:endParaRPr lang="en-US" sz="1400" b="1" dirty="0"/>
          </a:p>
          <a:p>
            <a:r>
              <a:rPr lang="en-US" sz="1400" b="1" i="1" dirty="0"/>
              <a:t>89</a:t>
            </a:r>
            <a:r>
              <a:rPr lang="en-US" sz="1400" dirty="0"/>
              <a:t> 	Majors across seven colleges have at least one Honors College student in them</a:t>
            </a:r>
            <a:endParaRPr lang="en-US" sz="1400" b="1" dirty="0"/>
          </a:p>
          <a:p>
            <a:r>
              <a:rPr lang="en-US" sz="1400" b="1" i="1" dirty="0"/>
              <a:t>2,086</a:t>
            </a:r>
            <a:r>
              <a:rPr lang="en-US" sz="1400" dirty="0"/>
              <a:t> 	Hours of Community Service and Engagement given by Honors students in spring 2016</a:t>
            </a:r>
            <a:endParaRPr lang="en-US" sz="1400" b="1" dirty="0"/>
          </a:p>
          <a:p>
            <a:r>
              <a:rPr lang="en-US" sz="1400" b="1" i="1" dirty="0"/>
              <a:t>33</a:t>
            </a:r>
            <a:r>
              <a:rPr lang="en-US" sz="1400" dirty="0"/>
              <a:t>	Honors students and faculty earned Community Service and Engagement awards in spring 2016</a:t>
            </a:r>
          </a:p>
          <a:p>
            <a:r>
              <a:rPr lang="en-US" sz="1400" b="1" i="1" dirty="0"/>
              <a:t>4000</a:t>
            </a:r>
            <a:r>
              <a:rPr lang="en-US" sz="1400" dirty="0"/>
              <a:t>	Dollar scholarships available through the Cohen Enhancement Scholarships program to support </a:t>
            </a:r>
            <a:r>
              <a:rPr lang="en-US" sz="1400" dirty="0" smtClean="0"/>
              <a:t>	any </a:t>
            </a:r>
            <a:r>
              <a:rPr lang="en-US" sz="1400" dirty="0"/>
              <a:t>Honors student in good standing to study abroad, take unpaid internships in the public </a:t>
            </a:r>
            <a:r>
              <a:rPr lang="en-US" sz="1400" dirty="0" smtClean="0"/>
              <a:t>sector</a:t>
            </a:r>
            <a:r>
              <a:rPr lang="en-US" sz="1400" dirty="0"/>
              <a:t>, </a:t>
            </a:r>
            <a:r>
              <a:rPr lang="en-US" sz="1400" dirty="0" smtClean="0"/>
              <a:t>	engage </a:t>
            </a:r>
            <a:r>
              <a:rPr lang="en-US" sz="1400" dirty="0"/>
              <a:t>in research or creative activity, and travel for national conferences or service </a:t>
            </a:r>
            <a:r>
              <a:rPr lang="en-US" sz="1400" dirty="0" smtClean="0"/>
              <a:t>learning</a:t>
            </a:r>
            <a:endParaRPr lang="en-US" sz="1400" dirty="0"/>
          </a:p>
          <a:p>
            <a:endParaRPr lang="en-US" sz="1400" dirty="0"/>
          </a:p>
        </p:txBody>
      </p:sp>
    </p:spTree>
    <p:extLst>
      <p:ext uri="{BB962C8B-B14F-4D97-AF65-F5344CB8AC3E}">
        <p14:creationId xmlns:p14="http://schemas.microsoft.com/office/powerpoint/2010/main" val="1281508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Honors College Membership by </a:t>
            </a:r>
            <a:r>
              <a:rPr lang="en-US" dirty="0" smtClean="0"/>
              <a:t>College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6453745"/>
              </p:ext>
            </p:extLst>
          </p:nvPr>
        </p:nvGraphicFramePr>
        <p:xfrm>
          <a:off x="152400" y="1295400"/>
          <a:ext cx="8686799"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8253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Honors College Membership by </a:t>
            </a:r>
            <a:r>
              <a:rPr lang="en-US" dirty="0" smtClean="0"/>
              <a:t>Class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9587199"/>
              </p:ext>
            </p:extLst>
          </p:nvPr>
        </p:nvGraphicFramePr>
        <p:xfrm>
          <a:off x="339725"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916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Cohen Faculty Fellows</a:t>
            </a:r>
            <a:endParaRPr lang="en-US" dirty="0"/>
          </a:p>
        </p:txBody>
      </p:sp>
      <p:sp>
        <p:nvSpPr>
          <p:cNvPr id="3" name="Content Placeholder 2"/>
          <p:cNvSpPr>
            <a:spLocks noGrp="1"/>
          </p:cNvSpPr>
          <p:nvPr>
            <p:ph idx="1"/>
          </p:nvPr>
        </p:nvSpPr>
        <p:spPr>
          <a:xfrm>
            <a:off x="339212" y="1600200"/>
            <a:ext cx="8423788" cy="4876800"/>
          </a:xfrm>
        </p:spPr>
        <p:txBody>
          <a:bodyPr/>
          <a:lstStyle/>
          <a:p>
            <a:r>
              <a:rPr lang="en-US" dirty="0" smtClean="0"/>
              <a:t>Roles and responsibilities developed</a:t>
            </a:r>
          </a:p>
          <a:p>
            <a:r>
              <a:rPr lang="en-US" dirty="0" smtClean="0"/>
              <a:t>Recruitment plan in process</a:t>
            </a:r>
          </a:p>
          <a:p>
            <a:endParaRPr lang="en-US" dirty="0"/>
          </a:p>
          <a:p>
            <a:pPr marL="0" indent="0">
              <a:buNone/>
            </a:pPr>
            <a:r>
              <a:rPr lang="en-US" sz="2000" dirty="0" smtClean="0"/>
              <a:t>The </a:t>
            </a:r>
            <a:r>
              <a:rPr lang="en-US" sz="2000" dirty="0"/>
              <a:t>Honors College believes it is crucial to devote resources to faculty members who are excited about engaging with </a:t>
            </a:r>
            <a:r>
              <a:rPr lang="en-US" sz="2000" dirty="0" smtClean="0"/>
              <a:t>highly motivated students </a:t>
            </a:r>
            <a:r>
              <a:rPr lang="en-US" sz="2000" dirty="0"/>
              <a:t>and want to explore with them new avenues of interdisciplinary learning and creative problem-solving. Put simply, faculty will be pivotal to the success of the Honors College. Their investment in students will manifest itself in many ways: mentoring, helping to apply for highly competitive national scholarships, overseeing research, leading reading and discussion groups, and helping to ensure that academically gifted students are receiving the attention and direction they need. </a:t>
            </a:r>
            <a:endParaRPr lang="en-US" sz="2000" dirty="0" smtClean="0"/>
          </a:p>
          <a:p>
            <a:endParaRPr lang="en-US" dirty="0"/>
          </a:p>
        </p:txBody>
      </p:sp>
    </p:spTree>
    <p:extLst>
      <p:ext uri="{BB962C8B-B14F-4D97-AF65-F5344CB8AC3E}">
        <p14:creationId xmlns:p14="http://schemas.microsoft.com/office/powerpoint/2010/main" val="18571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070C0"/>
      </a:dk2>
      <a:lt2>
        <a:srgbClr val="EEECE1"/>
      </a:lt2>
      <a:accent1>
        <a:srgbClr val="FEB71A"/>
      </a:accent1>
      <a:accent2>
        <a:srgbClr val="6E81D6"/>
      </a:accent2>
      <a:accent3>
        <a:srgbClr val="705E5F"/>
      </a:accent3>
      <a:accent4>
        <a:srgbClr val="CC823D"/>
      </a:accent4>
      <a:accent5>
        <a:srgbClr val="72A7C0"/>
      </a:accent5>
      <a:accent6>
        <a:srgbClr val="BECC8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447</Words>
  <Application>Microsoft Office PowerPoint</Application>
  <PresentationFormat>On-screen Show (4:3)</PresentationFormat>
  <Paragraphs>56</Paragraphs>
  <Slides>9</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Georgia</vt:lpstr>
      <vt:lpstr>Arial</vt:lpstr>
      <vt:lpstr>Office Theme</vt:lpstr>
      <vt:lpstr>Honors: Who We Are  and Where We’re Going</vt:lpstr>
      <vt:lpstr>Dorothy and Bill Cohen Honors College Strategic Planning Annual Review</vt:lpstr>
      <vt:lpstr>PowerPoint Presentation</vt:lpstr>
      <vt:lpstr>Empowerment:  Cohen Scholars-in-Service</vt:lpstr>
      <vt:lpstr>Multidisciplinary Collaboration and Post-graduate Pathways</vt:lpstr>
      <vt:lpstr>Honors by the Numbers</vt:lpstr>
      <vt:lpstr>Honors College Membership by College</vt:lpstr>
      <vt:lpstr>Honors College Membership by Class</vt:lpstr>
      <vt:lpstr>Cohen Faculty Fellows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Presentation Tree</dc:creator>
  <cp:lastModifiedBy>Ryan Corcoran</cp:lastModifiedBy>
  <cp:revision>29</cp:revision>
  <dcterms:created xsi:type="dcterms:W3CDTF">2009-12-04T23:34:43Z</dcterms:created>
  <dcterms:modified xsi:type="dcterms:W3CDTF">2016-09-06T20:19:18Z</dcterms:modified>
</cp:coreProperties>
</file>