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4" r:id="rId3"/>
    <p:sldId id="275" r:id="rId4"/>
    <p:sldId id="276" r:id="rId5"/>
    <p:sldId id="258" r:id="rId6"/>
    <p:sldId id="259" r:id="rId7"/>
    <p:sldId id="260" r:id="rId8"/>
    <p:sldId id="273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7" r:id="rId17"/>
    <p:sldId id="268" r:id="rId18"/>
    <p:sldId id="269" r:id="rId19"/>
    <p:sldId id="270" r:id="rId20"/>
    <p:sldId id="271" r:id="rId21"/>
    <p:sldId id="272" r:id="rId22"/>
    <p:sldId id="312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7" r:id="rId34"/>
    <p:sldId id="298" r:id="rId35"/>
    <p:sldId id="290" r:id="rId36"/>
    <p:sldId id="291" r:id="rId37"/>
    <p:sldId id="294" r:id="rId38"/>
    <p:sldId id="295" r:id="rId39"/>
    <p:sldId id="299" r:id="rId40"/>
    <p:sldId id="300" r:id="rId41"/>
    <p:sldId id="301" r:id="rId42"/>
    <p:sldId id="302" r:id="rId43"/>
    <p:sldId id="310" r:id="rId44"/>
    <p:sldId id="304" r:id="rId45"/>
    <p:sldId id="305" r:id="rId46"/>
    <p:sldId id="306" r:id="rId47"/>
    <p:sldId id="307" r:id="rId48"/>
    <p:sldId id="308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gue, Barth" initials="H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11T15:13:50.109" idx="1">
    <p:pos x="5385" y="2540"/>
    <p:text>This is awkward. Do you mean "These changes had the liklihood of reducing headcount enrollment but freed up hundreds of thousands of dollars..." 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11T15:27:05.402" idx="2">
    <p:pos x="3783" y="2112"/>
    <p:text>Is this arrow supposed to be pointed outward?  Just checking.</p:tex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1750" y="6605588"/>
            <a:ext cx="9080500" cy="252412"/>
          </a:xfrm>
          <a:prstGeom prst="rect">
            <a:avLst/>
          </a:prstGeom>
          <a:solidFill>
            <a:srgbClr val="FBD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1750" y="0"/>
            <a:ext cx="9080500" cy="252413"/>
          </a:xfrm>
          <a:prstGeom prst="rect">
            <a:avLst/>
          </a:prstGeom>
          <a:solidFill>
            <a:srgbClr val="FBD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15" descr="wsu_horizontal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95400"/>
            <a:ext cx="35909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1371600" y="3733800"/>
            <a:ext cx="7729538" cy="0"/>
          </a:xfrm>
          <a:prstGeom prst="line">
            <a:avLst/>
          </a:prstGeom>
          <a:ln w="57150" cap="rnd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133600"/>
            <a:ext cx="76200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4267200" cy="1752600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9C644-BF03-4495-97B2-C3F7096DC25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9/17/2013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4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212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AE248-10FF-4305-AD46-EBDD0FAC1D37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9/17/2013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02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56B39-28DE-403E-B263-EA85A77C2AD9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9/17/2013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1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AE3FF-2DA2-4674-99F7-1E0E5C7A6EAE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9/17/2013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12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09F2-D339-4F8D-A1F0-3299E8C0FD7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9/17/2013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73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B6393-1AF2-4DA4-A326-0A2297CF7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9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0B9D3-E089-4260-A895-3EED31A2A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7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3075" name="Picture 10" descr="wsu_horizontal_color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56350"/>
            <a:ext cx="15541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52400" y="6432550"/>
            <a:ext cx="838200" cy="5016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ED979F-F575-430C-AFB1-E47C6041BF0A}" type="slidenum">
              <a:rPr lang="en-US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‹#›</a:t>
            </a:fld>
            <a:endParaRPr lang="en-US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339725" y="274638"/>
            <a:ext cx="849947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72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FA35CD-B410-4B71-B341-1EBFC2151BD0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9/17/2013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6200" y="1143000"/>
            <a:ext cx="9067800" cy="0"/>
          </a:xfrm>
          <a:prstGeom prst="line">
            <a:avLst/>
          </a:prstGeom>
          <a:ln w="57150" cap="rnd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31750" y="6746875"/>
            <a:ext cx="9080500" cy="111125"/>
          </a:xfrm>
          <a:prstGeom prst="rect">
            <a:avLst/>
          </a:prstGeom>
          <a:solidFill>
            <a:srgbClr val="FBD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06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600"/>
        </a:spcBef>
        <a:spcAft>
          <a:spcPts val="600"/>
        </a:spcAft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400"/>
        </a:spcBef>
        <a:spcAft>
          <a:spcPts val="400"/>
        </a:spcAft>
        <a:buClr>
          <a:srgbClr val="FFC000"/>
        </a:buClr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350"/>
        </a:spcBef>
        <a:spcAft>
          <a:spcPts val="350"/>
        </a:spcAft>
        <a:buClr>
          <a:srgbClr val="FFC000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 and Next Steps in Strategic Planning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John Bardo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September, 2013</a:t>
            </a:r>
          </a:p>
        </p:txBody>
      </p:sp>
    </p:spTree>
    <p:extLst>
      <p:ext uri="{BB962C8B-B14F-4D97-AF65-F5344CB8AC3E}">
        <p14:creationId xmlns:p14="http://schemas.microsoft.com/office/powerpoint/2010/main" val="3733666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Admissions and Financial Aid reporting directly to Vice President Robinson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Associate Vice President </a:t>
            </a:r>
            <a:r>
              <a:rPr lang="en-US" dirty="0" err="1" smtClean="0"/>
              <a:t>Schneikart-Luebbe</a:t>
            </a:r>
            <a:r>
              <a:rPr lang="en-US" dirty="0" smtClean="0"/>
              <a:t> taking responsibility for enhanced student life and implementing residential learning communities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Restructuring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8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more aggressive recruiting of freshmen both in-state and out-of-state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Working with top freshman marketing company in U.S.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Process revision involves all areas of student recruitment with goals of increasing enrollment and quality of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19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more aggressive community college transfer plan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Expect to see some increased enrollment in 2014 and continuing increases at least through 2017 based on current approaches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Student Recruitment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65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Restructuring university scholarship program to increase enrollment by academically-talented students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Developing a four-year expenditure plan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Dropping application for general merit scholarship program: all who are qualified will receive an offer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74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Dean’s Scholars program being replaced by Honor’s Scholars program linked to enhanced Honors Program/College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Better coordination with college programs to enhance chances of recruiting best and brightest students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Dollars for merit scholarship linked to enrollment and tuition collected—like a private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79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Developing a more coordinated approach to student retention and advising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Testing software that predicts student performance in individual classes and majors as part of the national Student Success Collaborative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Developing virtual “one stop” and looking at best practices for physical “one stop”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Developing residential learning 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81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an easy to use “student at risk” software package to help faculty seek intervention for students who are not performing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Scholarships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01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Learners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Adult </a:t>
            </a:r>
            <a:r>
              <a:rPr lang="en-US" dirty="0"/>
              <a:t>L</a:t>
            </a:r>
            <a:r>
              <a:rPr lang="en-US" dirty="0" smtClean="0"/>
              <a:t>earner </a:t>
            </a:r>
            <a:r>
              <a:rPr lang="en-US" dirty="0"/>
              <a:t>T</a:t>
            </a:r>
            <a:r>
              <a:rPr lang="en-US" dirty="0" smtClean="0"/>
              <a:t>ask Force working for last several months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Modifying administrative office opening to accommodate adult learner schedules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Looking at marketing options to enhance focus on various adult markets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Asking you for feedback on this important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084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Consultant assisting in creating detailed plan for ramping up distance education including technology, training and staff support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Seeking HLC authority to offer degrees online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First full program online program will be RN to BSN completion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Will expand to other programs as support system develops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69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Military, National Guard, Veterans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with McConnell to reconnect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Community College of the Air Force regionally accredited by SACS so credits transfer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Develop a National Guard recruiting strategy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Develop consistent means for supporting veterans who enroll beyond Trio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Briefing on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a review of costs versus benefits and assessments of outcomes, we reduced funding to enrollment-oriented programs that either cost more than they generated or that did not create the outcomes that were expected.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These changes had the likelihood of reducing headcount enrollment but of freeing up hundreds of thousands of dollars that could be used for merit scholarships.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98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March, contracted with major international recruiting agents used by other Kansas universities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Major increase in number of graduate students, especially in Engineering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Anticipate seeing increases in undergraduates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51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Honors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Universities around the country starting honors </a:t>
            </a:r>
            <a:r>
              <a:rPr lang="en-US" dirty="0"/>
              <a:t>c</a:t>
            </a:r>
            <a:r>
              <a:rPr lang="en-US" dirty="0" smtClean="0"/>
              <a:t>olleges—becoming expected for high capacity students, especially in arts and sciences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Appreciate the Faculty Senate working on this issue; it is very, very important if we are to improve academic quality of the student body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Asking for a plan to recruit and prepare potential Rhodes, Truman, Goldwater, etc.-capable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51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a large comprehensive fundraising campaign starting in 2014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Campaign takes five to seven years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Gifts involve both immediate funding and formal long-term commitments (contracts, wills, trusts, etc.)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Currently interviewing campaign counsel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15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39725" y="274638"/>
            <a:ext cx="8499475" cy="846137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39725" y="1600200"/>
            <a:ext cx="8229600" cy="4525963"/>
          </a:xfrm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  </a:t>
            </a:r>
          </a:p>
        </p:txBody>
      </p:sp>
      <p:pic>
        <p:nvPicPr>
          <p:cNvPr id="6149" name="Picture 9" descr="Template-Design-2.Tit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6" t="27368" r="1575" b="24911"/>
          <a:stretch>
            <a:fillRect/>
          </a:stretch>
        </p:blipFill>
        <p:spPr bwMode="auto">
          <a:xfrm>
            <a:off x="31750" y="1876425"/>
            <a:ext cx="9080500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0" descr="wsu_horizontal_col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56350"/>
            <a:ext cx="15541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 txBox="1">
            <a:spLocks/>
          </p:cNvSpPr>
          <p:nvPr/>
        </p:nvSpPr>
        <p:spPr>
          <a:xfrm>
            <a:off x="152400" y="6432550"/>
            <a:ext cx="838200" cy="501650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9AD3169-5F37-459A-9A7B-10BA37B1DA7B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644775"/>
            <a:ext cx="8229600" cy="1470025"/>
          </a:xfrm>
          <a:prstGeom prst="rect">
            <a:avLst/>
          </a:prstGeom>
        </p:spPr>
        <p:txBody>
          <a:bodyPr anchor="ctr" anchorCtr="1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latin typeface="Georgia" pitchFamily="18" charset="0"/>
                <a:ea typeface="+mj-ea"/>
                <a:cs typeface="+mj-cs"/>
              </a:rPr>
              <a:t>Phase 2 Strategic Planning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Georg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3606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Approved by KBOR in June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Sets mission, values, and overarching institutional goals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b="1" u="sng" dirty="0" smtClean="0"/>
              <a:t>not</a:t>
            </a:r>
            <a:r>
              <a:rPr lang="en-US" dirty="0" smtClean="0"/>
              <a:t> time-bound nor does it define specific actions by specific departments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is a framework for developing specific plans of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48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 smtClean="0"/>
              <a:t>Wichita </a:t>
            </a:r>
            <a:r>
              <a:rPr lang="en-US" sz="4000" i="1" dirty="0"/>
              <a:t>State University is internationally recognized as the model for applied learning and </a:t>
            </a:r>
            <a:r>
              <a:rPr lang="en-US" sz="4000" i="1" dirty="0" smtClean="0"/>
              <a:t>research</a:t>
            </a:r>
            <a:r>
              <a:rPr lang="en-US" sz="4000" i="1" dirty="0"/>
              <a:t>.</a:t>
            </a:r>
            <a:endParaRPr lang="en-US" sz="40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49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 smtClean="0"/>
              <a:t>The </a:t>
            </a:r>
            <a:r>
              <a:rPr lang="en-US" sz="4000" i="1" dirty="0"/>
              <a:t>mission of Wichita State University is to be an essential educational, cultural, and economic driver for Kansas and the greater public good.</a:t>
            </a: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4950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At Wichita State </a:t>
            </a:r>
            <a:r>
              <a:rPr lang="en-US" i="1" dirty="0" smtClean="0"/>
              <a:t>University, </a:t>
            </a:r>
            <a:r>
              <a:rPr lang="en-US" i="1" dirty="0"/>
              <a:t>we value…</a:t>
            </a:r>
            <a:endParaRPr lang="en-US" dirty="0"/>
          </a:p>
          <a:p>
            <a:pPr lvl="0"/>
            <a:r>
              <a:rPr lang="en-US" i="1" dirty="0"/>
              <a:t>Seizing opportunities </a:t>
            </a:r>
            <a:endParaRPr lang="en-US" dirty="0"/>
          </a:p>
          <a:p>
            <a:pPr lvl="0"/>
            <a:r>
              <a:rPr lang="en-US" i="1" dirty="0"/>
              <a:t>Success for all stakeholders</a:t>
            </a:r>
            <a:endParaRPr lang="en-US" dirty="0"/>
          </a:p>
          <a:p>
            <a:pPr lvl="0"/>
            <a:r>
              <a:rPr lang="en-US" i="1" dirty="0"/>
              <a:t>Diversity of culture, </a:t>
            </a:r>
            <a:r>
              <a:rPr lang="en-US" i="1" dirty="0" smtClean="0"/>
              <a:t>thought </a:t>
            </a:r>
            <a:r>
              <a:rPr lang="en-US" i="1" dirty="0"/>
              <a:t>and experience</a:t>
            </a:r>
            <a:endParaRPr lang="en-US" dirty="0"/>
          </a:p>
          <a:p>
            <a:pPr lvl="0"/>
            <a:r>
              <a:rPr lang="en-US" i="1" dirty="0"/>
              <a:t>Adaptive approaches </a:t>
            </a:r>
            <a:endParaRPr lang="en-US" dirty="0"/>
          </a:p>
          <a:p>
            <a:pPr lvl="0"/>
            <a:r>
              <a:rPr lang="en-US" i="1" dirty="0"/>
              <a:t>Teamwork</a:t>
            </a:r>
            <a:endParaRPr lang="en-US" dirty="0"/>
          </a:p>
          <a:p>
            <a:pPr lvl="0"/>
            <a:r>
              <a:rPr lang="en-US" i="1" dirty="0"/>
              <a:t>Positive risk-taking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03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Guarantee an applied learning or research experience for every student by each academic </a:t>
            </a:r>
            <a:r>
              <a:rPr lang="en-US" dirty="0" smtClean="0"/>
              <a:t>program.</a:t>
            </a:r>
            <a:endParaRPr lang="en-US" dirty="0"/>
          </a:p>
          <a:p>
            <a:r>
              <a:rPr lang="en-US" dirty="0"/>
              <a:t>Pioneer an educational experience for all that integrates interdisciplinary curricula across the </a:t>
            </a:r>
            <a:r>
              <a:rPr lang="en-US" dirty="0" smtClean="0"/>
              <a:t>university. </a:t>
            </a:r>
          </a:p>
          <a:p>
            <a:r>
              <a:rPr lang="en-US" dirty="0"/>
              <a:t>Capitalize systemically on relevant existing and emerging societal and economic trends that increase quality educational </a:t>
            </a:r>
            <a:r>
              <a:rPr lang="en-US" dirty="0" smtClean="0"/>
              <a:t>opportunities.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38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Accelerate the discovery, </a:t>
            </a:r>
            <a:r>
              <a:rPr lang="en-US" dirty="0" smtClean="0"/>
              <a:t>creation </a:t>
            </a:r>
            <a:r>
              <a:rPr lang="en-US" dirty="0"/>
              <a:t>and transfer of new knowledge.</a:t>
            </a:r>
          </a:p>
          <a:p>
            <a:r>
              <a:rPr lang="en-US" dirty="0"/>
              <a:t>Empower students to create a campus culture and experience that meets their changing </a:t>
            </a:r>
            <a:r>
              <a:rPr lang="en-US" dirty="0" smtClean="0"/>
              <a:t>needs</a:t>
            </a:r>
            <a:endParaRPr lang="en-US" dirty="0"/>
          </a:p>
          <a:p>
            <a:r>
              <a:rPr lang="en-US" dirty="0"/>
              <a:t>Be a campus that reflects—in staff, </a:t>
            </a:r>
            <a:r>
              <a:rPr lang="en-US" dirty="0" smtClean="0"/>
              <a:t>faculty </a:t>
            </a:r>
            <a:r>
              <a:rPr lang="en-US" dirty="0"/>
              <a:t>and students—the evolving diversity of society.</a:t>
            </a:r>
          </a:p>
          <a:p>
            <a:r>
              <a:rPr lang="en-US" dirty="0"/>
              <a:t>Create a new model of assessment, </a:t>
            </a:r>
            <a:r>
              <a:rPr lang="en-US" dirty="0" smtClean="0"/>
              <a:t>incentive </a:t>
            </a:r>
            <a:r>
              <a:rPr lang="en-US" dirty="0"/>
              <a:t>and reward processes to accomplish our vision and goals.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66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Briefing on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of changes in how we recruited international students and because of increased numbers of transfer students, the total number of students paying tuition is actually up substantially; this shift is highly visible on campus.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actual headcount enrollment appears as though it may be down about 150, but the number of paid credit hours appears to be up.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15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Key Drivers of Level 2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HLC requirements and specific approved improvement plans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KBOR strategic plan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Need for enrollment growth and new approaches to revenue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822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Level 2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institutional plans under development: enrollment management, distance education, adult learning, retention, technology transfer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College-level plans/Academic Affairs plan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“Student Affairs” plans within CLUR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Focus on direct delivery of mission to students and the broader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111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3 Plan Will Follow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3 involves departments and services that are “enablers” such as finance and accounting, physical plant, public relations, police, etc.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Level 3 plans must document support for successful implementation of the Level 2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155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4"/>
          <p:cNvSpPr txBox="1">
            <a:spLocks noChangeArrowheads="1"/>
          </p:cNvSpPr>
          <p:nvPr/>
        </p:nvSpPr>
        <p:spPr bwMode="auto">
          <a:xfrm>
            <a:off x="609600" y="2300557"/>
            <a:ext cx="4664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400" b="1" dirty="0"/>
              <a:t>Strategic </a:t>
            </a:r>
          </a:p>
          <a:p>
            <a:r>
              <a:rPr lang="en-US" sz="2400" b="1" dirty="0"/>
              <a:t>Analysis </a:t>
            </a:r>
          </a:p>
        </p:txBody>
      </p:sp>
      <p:sp>
        <p:nvSpPr>
          <p:cNvPr id="17412" name="AutoShape 25"/>
          <p:cNvSpPr>
            <a:spLocks noChangeArrowheads="1"/>
          </p:cNvSpPr>
          <p:nvPr/>
        </p:nvSpPr>
        <p:spPr bwMode="auto">
          <a:xfrm>
            <a:off x="2453480" y="243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Text Box 26"/>
          <p:cNvSpPr txBox="1">
            <a:spLocks noChangeArrowheads="1"/>
          </p:cNvSpPr>
          <p:nvPr/>
        </p:nvSpPr>
        <p:spPr bwMode="auto">
          <a:xfrm>
            <a:off x="3460656" y="2300556"/>
            <a:ext cx="2284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400" b="1" dirty="0"/>
              <a:t>Strategic</a:t>
            </a:r>
          </a:p>
          <a:p>
            <a:r>
              <a:rPr lang="en-US" sz="2400" b="1" dirty="0"/>
              <a:t>Alternatives</a:t>
            </a:r>
          </a:p>
        </p:txBody>
      </p:sp>
      <p:sp>
        <p:nvSpPr>
          <p:cNvPr id="17414" name="AutoShape 27"/>
          <p:cNvSpPr>
            <a:spLocks noChangeArrowheads="1"/>
          </p:cNvSpPr>
          <p:nvPr/>
        </p:nvSpPr>
        <p:spPr bwMode="auto">
          <a:xfrm>
            <a:off x="5638800" y="243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Text Box 28"/>
          <p:cNvSpPr txBox="1">
            <a:spLocks noChangeArrowheads="1"/>
          </p:cNvSpPr>
          <p:nvPr/>
        </p:nvSpPr>
        <p:spPr bwMode="auto">
          <a:xfrm>
            <a:off x="6615113" y="2315112"/>
            <a:ext cx="18341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400" b="1" dirty="0"/>
              <a:t>Strategic</a:t>
            </a:r>
          </a:p>
          <a:p>
            <a:r>
              <a:rPr lang="en-US" sz="2400" b="1" dirty="0"/>
              <a:t>Decisions</a:t>
            </a:r>
          </a:p>
        </p:txBody>
      </p:sp>
      <p:sp>
        <p:nvSpPr>
          <p:cNvPr id="17416" name="AutoShape 29"/>
          <p:cNvSpPr>
            <a:spLocks noChangeArrowheads="1"/>
          </p:cNvSpPr>
          <p:nvPr/>
        </p:nvSpPr>
        <p:spPr bwMode="auto">
          <a:xfrm>
            <a:off x="7086600" y="33528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7" name="AutoShape 31"/>
          <p:cNvSpPr>
            <a:spLocks noChangeArrowheads="1"/>
          </p:cNvSpPr>
          <p:nvPr/>
        </p:nvSpPr>
        <p:spPr bwMode="auto">
          <a:xfrm>
            <a:off x="6324600" y="4800600"/>
            <a:ext cx="976313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AutoShape 32"/>
          <p:cNvSpPr>
            <a:spLocks noChangeArrowheads="1"/>
          </p:cNvSpPr>
          <p:nvPr/>
        </p:nvSpPr>
        <p:spPr bwMode="auto">
          <a:xfrm>
            <a:off x="4114800" y="4800600"/>
            <a:ext cx="976313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9" name="AutoShape 33"/>
          <p:cNvSpPr>
            <a:spLocks noChangeArrowheads="1"/>
          </p:cNvSpPr>
          <p:nvPr/>
        </p:nvSpPr>
        <p:spPr bwMode="auto">
          <a:xfrm>
            <a:off x="1143000" y="34290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AutoShape 34"/>
          <p:cNvSpPr>
            <a:spLocks noChangeArrowheads="1"/>
          </p:cNvSpPr>
          <p:nvPr/>
        </p:nvSpPr>
        <p:spPr bwMode="auto">
          <a:xfrm>
            <a:off x="1371600" y="4800600"/>
            <a:ext cx="976313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Process for Levels 2 and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14"/>
          <p:cNvSpPr txBox="1">
            <a:spLocks noChangeArrowheads="1"/>
          </p:cNvSpPr>
          <p:nvPr/>
        </p:nvSpPr>
        <p:spPr bwMode="auto">
          <a:xfrm>
            <a:off x="1343766" y="1371876"/>
            <a:ext cx="57230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000" b="1" dirty="0"/>
              <a:t>Environmental Opportunities, Threats,</a:t>
            </a:r>
          </a:p>
          <a:p>
            <a:pPr algn="ctr"/>
            <a:r>
              <a:rPr lang="en-US" sz="2000" b="1" dirty="0"/>
              <a:t>And Constraints</a:t>
            </a:r>
          </a:p>
        </p:txBody>
      </p:sp>
      <p:sp>
        <p:nvSpPr>
          <p:cNvPr id="18436" name="AutoShape 15"/>
          <p:cNvSpPr>
            <a:spLocks noChangeArrowheads="1"/>
          </p:cNvSpPr>
          <p:nvPr/>
        </p:nvSpPr>
        <p:spPr bwMode="auto">
          <a:xfrm>
            <a:off x="2286000" y="3276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AutoShape 16"/>
          <p:cNvSpPr>
            <a:spLocks noChangeArrowheads="1"/>
          </p:cNvSpPr>
          <p:nvPr/>
        </p:nvSpPr>
        <p:spPr bwMode="auto">
          <a:xfrm>
            <a:off x="5029200" y="3352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AutoShape 17"/>
          <p:cNvSpPr>
            <a:spLocks noChangeArrowheads="1"/>
          </p:cNvSpPr>
          <p:nvPr/>
        </p:nvSpPr>
        <p:spPr bwMode="auto">
          <a:xfrm>
            <a:off x="3962400" y="22098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Text Box 18"/>
          <p:cNvSpPr txBox="1">
            <a:spLocks noChangeArrowheads="1"/>
          </p:cNvSpPr>
          <p:nvPr/>
        </p:nvSpPr>
        <p:spPr bwMode="auto">
          <a:xfrm>
            <a:off x="3304239" y="3241744"/>
            <a:ext cx="18020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000" b="1" dirty="0"/>
              <a:t>“Matching”</a:t>
            </a:r>
          </a:p>
          <a:p>
            <a:pPr algn="ctr"/>
            <a:r>
              <a:rPr lang="en-US" sz="2000" b="1" dirty="0"/>
              <a:t>Process</a:t>
            </a:r>
          </a:p>
        </p:txBody>
      </p:sp>
      <p:sp>
        <p:nvSpPr>
          <p:cNvPr id="18440" name="AutoShape 19"/>
          <p:cNvSpPr>
            <a:spLocks noChangeArrowheads="1"/>
          </p:cNvSpPr>
          <p:nvPr/>
        </p:nvSpPr>
        <p:spPr bwMode="auto">
          <a:xfrm>
            <a:off x="3886200" y="39624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1" name="Text Box 20"/>
          <p:cNvSpPr txBox="1">
            <a:spLocks noChangeArrowheads="1"/>
          </p:cNvSpPr>
          <p:nvPr/>
        </p:nvSpPr>
        <p:spPr bwMode="auto">
          <a:xfrm>
            <a:off x="152400" y="2703879"/>
            <a:ext cx="21336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 dirty="0" smtClean="0"/>
              <a:t>Program/  Department Strengths </a:t>
            </a:r>
            <a:r>
              <a:rPr lang="en-US" sz="2000" b="1" dirty="0"/>
              <a:t>and Weaknesses</a:t>
            </a:r>
          </a:p>
        </p:txBody>
      </p:sp>
      <p:sp>
        <p:nvSpPr>
          <p:cNvPr id="18442" name="Text Box 21"/>
          <p:cNvSpPr txBox="1">
            <a:spLocks noChangeArrowheads="1"/>
          </p:cNvSpPr>
          <p:nvPr/>
        </p:nvSpPr>
        <p:spPr bwMode="auto">
          <a:xfrm>
            <a:off x="5991658" y="2318414"/>
            <a:ext cx="313848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 dirty="0"/>
              <a:t>Strategic Vision</a:t>
            </a:r>
          </a:p>
          <a:p>
            <a:pPr>
              <a:buFontTx/>
              <a:buChar char="•"/>
            </a:pPr>
            <a:r>
              <a:rPr lang="en-US" sz="2000" b="1" dirty="0"/>
              <a:t> Mission</a:t>
            </a:r>
          </a:p>
          <a:p>
            <a:pPr>
              <a:buFontTx/>
              <a:buChar char="•"/>
            </a:pPr>
            <a:r>
              <a:rPr lang="en-US" sz="2000" b="1" dirty="0"/>
              <a:t> Clientele</a:t>
            </a:r>
          </a:p>
          <a:p>
            <a:pPr>
              <a:buFontTx/>
              <a:buChar char="•"/>
            </a:pPr>
            <a:r>
              <a:rPr lang="en-US" sz="2000" b="1" dirty="0"/>
              <a:t> Program/Service </a:t>
            </a:r>
            <a:r>
              <a:rPr lang="en-US" sz="2000" b="1" dirty="0" smtClean="0"/>
              <a:t> 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Mix</a:t>
            </a:r>
            <a:endParaRPr lang="en-US" sz="2000" b="1" dirty="0"/>
          </a:p>
          <a:p>
            <a:pPr>
              <a:buFontTx/>
              <a:buChar char="•"/>
            </a:pPr>
            <a:r>
              <a:rPr lang="en-US" sz="2000" b="1" dirty="0"/>
              <a:t> Comparative </a:t>
            </a:r>
            <a:r>
              <a:rPr lang="en-US" sz="2000" b="1" dirty="0" smtClean="0"/>
              <a:t>  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Advantage</a:t>
            </a:r>
            <a:endParaRPr lang="en-US" sz="2000" b="1" dirty="0"/>
          </a:p>
          <a:p>
            <a:pPr>
              <a:buFontTx/>
              <a:buChar char="•"/>
            </a:pPr>
            <a:r>
              <a:rPr lang="en-US" sz="2000" b="1" dirty="0"/>
              <a:t> Objectives</a:t>
            </a:r>
          </a:p>
        </p:txBody>
      </p:sp>
      <p:sp>
        <p:nvSpPr>
          <p:cNvPr id="18443" name="Text Box 22"/>
          <p:cNvSpPr txBox="1">
            <a:spLocks noChangeArrowheads="1"/>
          </p:cNvSpPr>
          <p:nvPr/>
        </p:nvSpPr>
        <p:spPr bwMode="auto">
          <a:xfrm>
            <a:off x="3556655" y="5104536"/>
            <a:ext cx="114486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1400" dirty="0" smtClean="0"/>
              <a:t> </a:t>
            </a:r>
            <a:endParaRPr lang="en-US" sz="1400" dirty="0"/>
          </a:p>
          <a:p>
            <a:pPr algn="ctr"/>
            <a:r>
              <a:rPr lang="en-US" sz="2000" b="1" dirty="0"/>
              <a:t>Values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Strategic Analysis Paradigm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Programs/services to be </a:t>
            </a:r>
            <a:r>
              <a:rPr lang="en-US" dirty="0"/>
              <a:t>o</a:t>
            </a:r>
            <a:r>
              <a:rPr lang="en-US" sz="2800" dirty="0" smtClean="0"/>
              <a:t>ffered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Program/service </a:t>
            </a:r>
            <a:r>
              <a:rPr lang="en-US" dirty="0"/>
              <a:t>p</a:t>
            </a:r>
            <a:r>
              <a:rPr lang="en-US" sz="2800" dirty="0" smtClean="0"/>
              <a:t>riorities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Focal point(s) for development of new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	programs/services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			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Program/Service Mix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Strategic positioning (Differentiation of the institution along one or more of the strategic decision areas, e.g., types and levels of programs offered, a highly attractive unifying theme, a special clientele niche)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Operational positioning (Differentiation of the institution along one or more operational dimensions, e.g., facilities, grounds, academic calendar, residence halls, class scheduling)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8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Comparative Advantage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4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b="1" dirty="0">
                <a:solidFill>
                  <a:srgbClr val="000000"/>
                </a:solidFill>
              </a:rPr>
              <a:t>OBJECTIVES</a:t>
            </a:r>
          </a:p>
          <a:p>
            <a:pPr>
              <a:spcBef>
                <a:spcPct val="50000"/>
              </a:spcBef>
            </a:pPr>
            <a:r>
              <a:rPr lang="en-US" dirty="0"/>
              <a:t>Objectives move us from an existing state of affairs to the desired </a:t>
            </a:r>
            <a:r>
              <a:rPr lang="en-US" dirty="0" smtClean="0"/>
              <a:t>state.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Objectives </a:t>
            </a:r>
            <a:r>
              <a:rPr lang="en-US" dirty="0"/>
              <a:t>represent those “points of movement” most deserving </a:t>
            </a:r>
            <a:r>
              <a:rPr lang="en-US" dirty="0" smtClean="0"/>
              <a:t>of disproportionate </a:t>
            </a:r>
            <a:r>
              <a:rPr lang="en-US" dirty="0"/>
              <a:t>attention </a:t>
            </a:r>
            <a:r>
              <a:rPr lang="en-US" dirty="0" smtClean="0"/>
              <a:t>and/or </a:t>
            </a:r>
            <a:r>
              <a:rPr lang="en-US" dirty="0"/>
              <a:t>resources</a:t>
            </a:r>
            <a:r>
              <a:rPr lang="en-US" dirty="0" smtClean="0"/>
              <a:t>.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Objectives </a:t>
            </a:r>
            <a:r>
              <a:rPr lang="en-US" dirty="0"/>
              <a:t>should be limited in number</a:t>
            </a:r>
            <a:r>
              <a:rPr lang="en-US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Concentrate </a:t>
            </a:r>
            <a:r>
              <a:rPr lang="en-US" dirty="0"/>
              <a:t>on substance, not form.</a:t>
            </a:r>
          </a:p>
          <a:p>
            <a:pPr>
              <a:spcBef>
                <a:spcPct val="50000"/>
              </a:spcBef>
            </a:pPr>
            <a:endParaRPr lang="en-US" dirty="0">
              <a:latin typeface="Tahom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dirty="0">
              <a:latin typeface="Tahoma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18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Achievable </a:t>
            </a:r>
          </a:p>
          <a:p>
            <a:r>
              <a:rPr lang="en-US" dirty="0" smtClean="0"/>
              <a:t>Assessable or measureable</a:t>
            </a:r>
          </a:p>
          <a:p>
            <a:r>
              <a:rPr lang="en-US" dirty="0" smtClean="0"/>
              <a:t>Assigned responsibilities </a:t>
            </a:r>
          </a:p>
          <a:p>
            <a:r>
              <a:rPr lang="en-US" dirty="0" smtClean="0"/>
              <a:t>Based on timelines</a:t>
            </a:r>
          </a:p>
          <a:p>
            <a:r>
              <a:rPr lang="en-US" dirty="0" smtClean="0"/>
              <a:t>Most likely will require realignment of resources</a:t>
            </a:r>
          </a:p>
          <a:p>
            <a:r>
              <a:rPr lang="en-US" dirty="0" smtClean="0"/>
              <a:t>Link directly to the institution’s strategic goals</a:t>
            </a:r>
          </a:p>
          <a:p>
            <a:r>
              <a:rPr lang="en-US" dirty="0" smtClean="0"/>
              <a:t>Define what will be accomplished and what will not: they define specific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401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new programs should we offer?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What existing programs should we eliminate?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What existing programs should we modify?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What existing programs should we leave unchanged?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Program Offerings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Briefing on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in 2014, we should begin to see the impact of these and other shifts and we should begin to see enrollment growth.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3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792788" cy="635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 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339212" y="1593273"/>
            <a:ext cx="8397876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are our long-range developmental priorities in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terms of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quality?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are our long-range developmental priorities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 terms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of size (absolute and relative)?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are our short-range allocation priorities in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terms of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dollars, positions, facilities, etc.?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39212" y="274638"/>
            <a:ext cx="8499987" cy="846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dirty="0" smtClean="0"/>
              <a:t>Program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331788" y="27709"/>
            <a:ext cx="772679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Criteria for the “Matching Process” 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in Program Mix Decisions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304801" y="1225689"/>
            <a:ext cx="84582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AutoNum type="arabicPeriod"/>
            </a:pPr>
            <a:endParaRPr lang="en-US" sz="1400" b="1" u="sng" dirty="0" smtClean="0"/>
          </a:p>
          <a:p>
            <a:pPr marL="0" indent="0"/>
            <a:r>
              <a:rPr lang="en-US" dirty="0" smtClean="0">
                <a:latin typeface="Arial" pitchFamily="34" charset="0"/>
                <a:cs typeface="Arial" pitchFamily="34" charset="0"/>
              </a:rPr>
              <a:t>Matching involves realistically assessing the potential and strategic value of setting priorities. 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/>
            </a:pPr>
            <a:endParaRPr lang="en-US" b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Potential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Faculty Quality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(Excellent, Strong, Adequate, Weak)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This criterion assesses the potential quality of the current faculty as compared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faculty </a:t>
            </a:r>
            <a:r>
              <a:rPr lang="en-US" dirty="0">
                <a:latin typeface="Arial" pitchFamily="34" charset="0"/>
                <a:cs typeface="Arial" pitchFamily="34" charset="0"/>
              </a:rPr>
              <a:t>at similar program levels in other institutions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Faculty quality must be defined in terms of the institutional strategic plan and the priorities of the program/department within context.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 startAt="2"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Centrality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(High, Medium, Low)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A program should be evaluated in terms of its centrality to the mission of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title of the program does not necessarily tell this relationship.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 startAt="3"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Service to Non-Majors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(High, Medium, Low)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This criterion refers to the demand by non-majors for courses offered as a part of the program, with appropriate distinctions between undergraduate and graduate programs.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6354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066800" y="914400"/>
            <a:ext cx="609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4400">
              <a:latin typeface="Tahoma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28600" y="1118782"/>
            <a:ext cx="86106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Library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Holdings, Facilities, and Equipment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(Excellent, Average, Poor)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A rating of “excellent” would mean that the present library holdings in the professional or disciplinary field are sufficient to support maximum program development.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>
                <a:latin typeface="Arial" pitchFamily="34" charset="0"/>
                <a:cs typeface="Arial" pitchFamily="34" charset="0"/>
              </a:rPr>
              <a:t>Average” would refer to an adequate level of holdings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latin typeface="Arial" pitchFamily="34" charset="0"/>
                <a:cs typeface="Arial" pitchFamily="34" charset="0"/>
              </a:rPr>
              <a:t>“Poor”  should be assigned if the collection is insufficient to support the program.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 startAt="5"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Facilities and Equipment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(Excellent, Average, Poor)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Are facilities and equipment present in sufficient quantity and quality to support the program?  A rating of “excellent” means that the facilities and equipment are sufficient to support a program of high quality.  An “average” rating implies adequacy or the need for only minor upgrading, while “poor” indicates a need for substantial improvements in order to properly support the program.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1788" y="27709"/>
            <a:ext cx="772679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Criteria for the “Matching Process” 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in Program Mix Decisions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2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066800" y="914400"/>
            <a:ext cx="609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4400">
              <a:latin typeface="Tahoma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28600" y="1118782"/>
            <a:ext cx="8686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 startAt="6"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Demand by Majors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(High, Medium, Low; Growing, Stable, Decreasing)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>
                <a:latin typeface="Arial" pitchFamily="34" charset="0"/>
                <a:cs typeface="Arial" pitchFamily="34" charset="0"/>
              </a:rPr>
              <a:t>This criterion refers to the demand by students to major in the program.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dirty="0">
                <a:latin typeface="Arial" pitchFamily="34" charset="0"/>
                <a:cs typeface="Arial" pitchFamily="34" charset="0"/>
              </a:rPr>
              <a:t>“growing” rating should be given to programs which are projected for continued growth, assuming no quotas were to be established.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dirty="0">
                <a:latin typeface="Arial" pitchFamily="34" charset="0"/>
                <a:cs typeface="Arial" pitchFamily="34" charset="0"/>
              </a:rPr>
              <a:t>rating of “stable” would imply a relative steady demand, with little or no growth projected for the future.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Finally</a:t>
            </a:r>
            <a:r>
              <a:rPr lang="en-US" dirty="0">
                <a:latin typeface="Arial" pitchFamily="34" charset="0"/>
                <a:cs typeface="Arial" pitchFamily="34" charset="0"/>
              </a:rPr>
              <a:t>, “decreasing” should be assigned to programs which are expected to experience relative declines in enrollments.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Programs </a:t>
            </a:r>
            <a:r>
              <a:rPr lang="en-US" dirty="0">
                <a:latin typeface="Arial" pitchFamily="34" charset="0"/>
                <a:cs typeface="Arial" pitchFamily="34" charset="0"/>
              </a:rPr>
              <a:t>should also be assigned ratings of “high,” “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medium” </a:t>
            </a:r>
            <a:r>
              <a:rPr lang="en-US" dirty="0">
                <a:latin typeface="Arial" pitchFamily="34" charset="0"/>
                <a:cs typeface="Arial" pitchFamily="34" charset="0"/>
              </a:rPr>
              <a:t>or “low” to indicate the absolute level of demand that exists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 startAt="7"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Demand for Graduates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(High, Medium, Low; Growing, Stable, Decreasing)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This criterion refers to the career opportunities projected to be available to graduates of the program in various sectors of the national and regional economy.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/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1788" y="27709"/>
            <a:ext cx="772679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Criteria for the “Matching Process” 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in Program Mix Decisions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0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8"/>
          <p:cNvSpPr txBox="1">
            <a:spLocks noChangeArrowheads="1"/>
          </p:cNvSpPr>
          <p:nvPr/>
        </p:nvSpPr>
        <p:spPr bwMode="auto">
          <a:xfrm>
            <a:off x="136525" y="1841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/>
          </a:p>
        </p:txBody>
      </p:sp>
      <p:sp>
        <p:nvSpPr>
          <p:cNvPr id="32772" name="Text Box 10"/>
          <p:cNvSpPr txBox="1">
            <a:spLocks noChangeArrowheads="1"/>
          </p:cNvSpPr>
          <p:nvPr/>
        </p:nvSpPr>
        <p:spPr bwMode="auto">
          <a:xfrm>
            <a:off x="207818" y="1357745"/>
            <a:ext cx="870758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AutoNum type="arabicPeriod" startAt="8"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Locational Advantages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(Yes, No)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dirty="0">
                <a:latin typeface="Arial" pitchFamily="34" charset="0"/>
                <a:cs typeface="Arial" pitchFamily="34" charset="0"/>
              </a:rPr>
              <a:t>criterion identifies the advantages of the program due to location of the institution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access </a:t>
            </a:r>
            <a:r>
              <a:rPr lang="en-US" dirty="0">
                <a:latin typeface="Arial" pitchFamily="34" charset="0"/>
                <a:cs typeface="Arial" pitchFamily="34" charset="0"/>
              </a:rPr>
              <a:t>to particular types of external resources.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advantages could be of many types,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depending </a:t>
            </a:r>
            <a:r>
              <a:rPr lang="en-US" dirty="0">
                <a:latin typeface="Arial" pitchFamily="34" charset="0"/>
                <a:cs typeface="Arial" pitchFamily="34" charset="0"/>
              </a:rPr>
              <a:t>upon demography,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industry and </a:t>
            </a:r>
            <a:r>
              <a:rPr lang="en-US" dirty="0">
                <a:latin typeface="Arial" pitchFamily="34" charset="0"/>
                <a:cs typeface="Arial" pitchFamily="34" charset="0"/>
              </a:rPr>
              <a:t>geography of the area.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 startAt="9"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Comparative Advantage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(Yes, No)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Does </a:t>
            </a:r>
            <a:r>
              <a:rPr lang="en-US" dirty="0">
                <a:latin typeface="Arial" pitchFamily="34" charset="0"/>
                <a:cs typeface="Arial" pitchFamily="34" charset="0"/>
              </a:rPr>
              <a:t>the program possess any unique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feature(s</a:t>
            </a:r>
            <a:r>
              <a:rPr lang="en-US" dirty="0">
                <a:latin typeface="Arial" pitchFamily="34" charset="0"/>
                <a:cs typeface="Arial" pitchFamily="34" charset="0"/>
              </a:rPr>
              <a:t>) which gives it an edge over competing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programs</a:t>
            </a:r>
            <a:r>
              <a:rPr lang="en-US" dirty="0">
                <a:latin typeface="Arial" pitchFamily="34" charset="0"/>
                <a:cs typeface="Arial" pitchFamily="34" charset="0"/>
              </a:rPr>
              <a:t>? On this particular criterion, it is not enough to merely possess elements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uniqueness</a:t>
            </a:r>
            <a:r>
              <a:rPr lang="en-US" dirty="0">
                <a:latin typeface="Arial" pitchFamily="34" charset="0"/>
                <a:cs typeface="Arial" pitchFamily="34" charset="0"/>
              </a:rPr>
              <a:t>; those elements must contribute in some way to the gaining of 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competitive advantage </a:t>
            </a:r>
            <a:r>
              <a:rPr lang="en-US" dirty="0">
                <a:latin typeface="Arial" pitchFamily="34" charset="0"/>
                <a:cs typeface="Arial" pitchFamily="34" charset="0"/>
              </a:rPr>
              <a:t>in research, student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recruitment </a:t>
            </a:r>
            <a:r>
              <a:rPr lang="en-US" dirty="0">
                <a:latin typeface="Arial" pitchFamily="34" charset="0"/>
                <a:cs typeface="Arial" pitchFamily="34" charset="0"/>
              </a:rPr>
              <a:t>or other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areas that are key to achieving the institutional strategic plan.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1788" y="27709"/>
            <a:ext cx="772679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Criteria for the “Matching Process” 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in Program Mix Decisions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2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6"/>
          <p:cNvSpPr txBox="1">
            <a:spLocks noChangeArrowheads="1"/>
          </p:cNvSpPr>
          <p:nvPr/>
        </p:nvSpPr>
        <p:spPr bwMode="auto">
          <a:xfrm>
            <a:off x="203055" y="1447800"/>
            <a:ext cx="8778875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AutoNum type="arabicPeriod" startAt="10"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Community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Impact Consistent with the Mission and Level 1 Plan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(High, Medium, Low)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There are many forms of community impact.  Among those to be considered are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prospective students</a:t>
            </a:r>
            <a:r>
              <a:rPr lang="en-US" dirty="0">
                <a:latin typeface="Arial" pitchFamily="34" charset="0"/>
                <a:cs typeface="Arial" pitchFamily="34" charset="0"/>
              </a:rPr>
              <a:t>, alumni, legislators, and groups such as ranchers, teachers, newspaper editors,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physicians</a:t>
            </a:r>
            <a:r>
              <a:rPr lang="en-US" dirty="0">
                <a:latin typeface="Arial" pitchFamily="34" charset="0"/>
                <a:cs typeface="Arial" pitchFamily="34" charset="0"/>
              </a:rPr>
              <a:t>, small town merchants, clergy, etc. There may also be a “public opinion” 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state </a:t>
            </a:r>
            <a:r>
              <a:rPr lang="en-US" dirty="0">
                <a:latin typeface="Arial" pitchFamily="34" charset="0"/>
                <a:cs typeface="Arial" pitchFamily="34" charset="0"/>
              </a:rPr>
              <a:t>which responds to an institution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AutoNum type="arabicPeriod" startAt="11"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Cost/Revenue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Relationship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(Excellent, Adequate, Poor)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To be assigned a rating of “excellent” on this criterion, a program must have the potential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dirty="0">
                <a:latin typeface="Arial" pitchFamily="34" charset="0"/>
                <a:cs typeface="Arial" pitchFamily="34" charset="0"/>
              </a:rPr>
              <a:t>generating an excess of revenues over costs.  An “adequate” rating would imply that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revenues </a:t>
            </a:r>
            <a:r>
              <a:rPr lang="en-US" dirty="0">
                <a:latin typeface="Arial" pitchFamily="34" charset="0"/>
                <a:cs typeface="Arial" pitchFamily="34" charset="0"/>
              </a:rPr>
              <a:t>earned would be approximately equal to costs, while a “poor” cost/revenue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relationship </a:t>
            </a:r>
            <a:r>
              <a:rPr lang="en-US" dirty="0">
                <a:latin typeface="Arial" pitchFamily="34" charset="0"/>
                <a:cs typeface="Arial" pitchFamily="34" charset="0"/>
              </a:rPr>
              <a:t>means that costs are projected to exceed income in the future.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>
                <a:latin typeface="Arial" pitchFamily="34" charset="0"/>
                <a:cs typeface="Arial" pitchFamily="34" charset="0"/>
              </a:rPr>
              <a:t>this context,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then</a:t>
            </a:r>
            <a:r>
              <a:rPr lang="en-US" dirty="0">
                <a:latin typeface="Arial" pitchFamily="34" charset="0"/>
                <a:cs typeface="Arial" pitchFamily="34" charset="0"/>
              </a:rPr>
              <a:t>, all sources of cost and revenue should be considered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latin typeface="Arial" pitchFamily="34" charset="0"/>
                <a:cs typeface="Arial" pitchFamily="34" charset="0"/>
              </a:rPr>
              <a:t>	</a:t>
            </a:r>
            <a:endParaRPr lang="en-US" sz="1400" dirty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31788" y="27709"/>
            <a:ext cx="772679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Criteria for the “Matching Process” 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in Program Mix Decisions</a:t>
            </a: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7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876800"/>
          </a:xfrm>
        </p:spPr>
        <p:txBody>
          <a:bodyPr/>
          <a:lstStyle/>
          <a:p>
            <a:r>
              <a:rPr lang="en-US" dirty="0" smtClean="0"/>
              <a:t>Each college will have a planning structure that fits with the culture and nature of the college.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All colleges will employ processes that are  iterative, open, and transparent.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final college plans will recommend specific priorities.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Academic Affairs plan will integrate the college plans and set overall priorities.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721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Priorities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to achieving institutional goals.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Effectiveness, assessment, centrality and financial viability.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Realism: do the plans actually reflect the role of the program in the institution?  Are they data-based?  Can/should they be achieved within the current external environment and climate?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549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key concerns as we begin Level 2 planning?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Are there issues that you would like to make sure are considered as the institution-wide Level 2 plans are developed?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2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on major initiatives</a:t>
            </a:r>
          </a:p>
          <a:p>
            <a:pPr lvl="1"/>
            <a:r>
              <a:rPr lang="en-US" dirty="0" smtClean="0"/>
              <a:t>Physical plant development</a:t>
            </a:r>
          </a:p>
          <a:p>
            <a:pPr lvl="1"/>
            <a:r>
              <a:rPr lang="en-US" dirty="0" smtClean="0"/>
              <a:t>Restructuring</a:t>
            </a:r>
          </a:p>
          <a:p>
            <a:pPr lvl="1"/>
            <a:r>
              <a:rPr lang="en-US" dirty="0" smtClean="0"/>
              <a:t>Student recruitment</a:t>
            </a:r>
          </a:p>
          <a:p>
            <a:pPr lvl="1"/>
            <a:r>
              <a:rPr lang="en-US" dirty="0" smtClean="0"/>
              <a:t>Scholarship restructuring</a:t>
            </a:r>
          </a:p>
          <a:p>
            <a:pPr lvl="1"/>
            <a:r>
              <a:rPr lang="en-US" dirty="0" smtClean="0"/>
              <a:t>Retention</a:t>
            </a:r>
          </a:p>
          <a:p>
            <a:pPr lvl="1"/>
            <a:r>
              <a:rPr lang="en-US" dirty="0" smtClean="0"/>
              <a:t>Adult learners</a:t>
            </a:r>
          </a:p>
          <a:p>
            <a:pPr lvl="1"/>
            <a:r>
              <a:rPr lang="en-US" dirty="0" smtClean="0"/>
              <a:t>Distance education</a:t>
            </a:r>
          </a:p>
          <a:p>
            <a:pPr lvl="1"/>
            <a:r>
              <a:rPr lang="en-US" dirty="0" smtClean="0"/>
              <a:t>Military, National Guard, and veteran students</a:t>
            </a:r>
          </a:p>
          <a:p>
            <a:pPr lvl="1"/>
            <a:r>
              <a:rPr lang="en-US" dirty="0" smtClean="0"/>
              <a:t>International enrollment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142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Residence hall construction on track to open fall of 2014.  Perimeter Road will be relocated and replaced by mall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Shuttle and parking are working better than anticipated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Conducting a parking study this year to look at how to expand parking to accommodate larger student 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40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Due to state priority, space for engineering expansion is a substantial concern.  Looking at how to expand engineering space, increase focus on experiential education and how to begin public/private partnership technology center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Clinton Hall has major physical issues due to roof leaks and water infiltration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Considering developing a “one stop” student service center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Physical Plant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master planning process will continue as we look to locate parking, new facilities and examine ways to manage traffic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 smtClean="0"/>
              <a:t>Physical Plant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251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Restructuring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 formerly reporting to Dr. Pendse is being integrated into Academic Affairs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UCATS and MRC structure being reviewed to enhance both enterprise software operation and academic support.  Focus on next generation of development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Associate VP Muma leading retention, adult learning and distance education efforts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414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8">
      <a:dk1>
        <a:sysClr val="windowText" lastClr="000000"/>
      </a:dk1>
      <a:lt1>
        <a:sysClr val="window" lastClr="FFFFFF"/>
      </a:lt1>
      <a:dk2>
        <a:srgbClr val="0070C0"/>
      </a:dk2>
      <a:lt2>
        <a:srgbClr val="EEECE1"/>
      </a:lt2>
      <a:accent1>
        <a:srgbClr val="FEB71A"/>
      </a:accent1>
      <a:accent2>
        <a:srgbClr val="6E81D6"/>
      </a:accent2>
      <a:accent3>
        <a:srgbClr val="705E5F"/>
      </a:accent3>
      <a:accent4>
        <a:srgbClr val="CC823D"/>
      </a:accent4>
      <a:accent5>
        <a:srgbClr val="72A7C0"/>
      </a:accent5>
      <a:accent6>
        <a:srgbClr val="BECC8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1167</Words>
  <Application>Microsoft Office PowerPoint</Application>
  <PresentationFormat>On-screen Show (4:3)</PresentationFormat>
  <Paragraphs>257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1_Office Theme</vt:lpstr>
      <vt:lpstr>Overview and Next Steps in Strategic Planning</vt:lpstr>
      <vt:lpstr>Quick Briefing on Enrollment</vt:lpstr>
      <vt:lpstr>Quick Briefing on Enrollment</vt:lpstr>
      <vt:lpstr>Quick Briefing on Enrollment</vt:lpstr>
      <vt:lpstr>Today’s Presentation</vt:lpstr>
      <vt:lpstr>Physical Plant</vt:lpstr>
      <vt:lpstr>Physical Plant</vt:lpstr>
      <vt:lpstr>Physical Plant</vt:lpstr>
      <vt:lpstr>Restructuring</vt:lpstr>
      <vt:lpstr>Restructuring</vt:lpstr>
      <vt:lpstr>Student Recruitment</vt:lpstr>
      <vt:lpstr>Student Recruitment</vt:lpstr>
      <vt:lpstr>Scholarships</vt:lpstr>
      <vt:lpstr>PowerPoint Presentation</vt:lpstr>
      <vt:lpstr>Retention</vt:lpstr>
      <vt:lpstr>Scholarships</vt:lpstr>
      <vt:lpstr>Adult Learners</vt:lpstr>
      <vt:lpstr>Distance Education</vt:lpstr>
      <vt:lpstr>Military, National Guard, Veterans</vt:lpstr>
      <vt:lpstr>International Enrollment</vt:lpstr>
      <vt:lpstr>Honors College</vt:lpstr>
      <vt:lpstr>Comprehensive Campaign</vt:lpstr>
      <vt:lpstr>PowerPoint Presentation</vt:lpstr>
      <vt:lpstr>Phase 1 Strategic Planning</vt:lpstr>
      <vt:lpstr>Vision</vt:lpstr>
      <vt:lpstr>Mission</vt:lpstr>
      <vt:lpstr>Unique Values</vt:lpstr>
      <vt:lpstr>Goals</vt:lpstr>
      <vt:lpstr>Goals</vt:lpstr>
      <vt:lpstr>Other Key Drivers of Level 2 Plans</vt:lpstr>
      <vt:lpstr>Structure of Level 2 Planning</vt:lpstr>
      <vt:lpstr>Level 3 Plan Will Follow</vt:lpstr>
      <vt:lpstr>Process for Levels 2 and 3</vt:lpstr>
      <vt:lpstr>Strategic Analysis Paradigm</vt:lpstr>
      <vt:lpstr>Program/Service Mix</vt:lpstr>
      <vt:lpstr>Comparative Advantage</vt:lpstr>
      <vt:lpstr>Setting Objectives</vt:lpstr>
      <vt:lpstr>Objectives</vt:lpstr>
      <vt:lpstr>Program Offerings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Planning Activities</vt:lpstr>
      <vt:lpstr>Evaluation of Priorities </vt:lpstr>
      <vt:lpstr>Questions for Today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and Next Steps in Strategic Planning</dc:title>
  <dc:creator>Bardo, John</dc:creator>
  <cp:lastModifiedBy>pcampbell</cp:lastModifiedBy>
  <cp:revision>79</cp:revision>
  <dcterms:created xsi:type="dcterms:W3CDTF">2013-08-25T14:47:13Z</dcterms:created>
  <dcterms:modified xsi:type="dcterms:W3CDTF">2013-09-17T22:32:15Z</dcterms:modified>
</cp:coreProperties>
</file>