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9" r:id="rId2"/>
    <p:sldId id="258" r:id="rId3"/>
    <p:sldId id="282" r:id="rId4"/>
    <p:sldId id="268" r:id="rId5"/>
    <p:sldId id="260" r:id="rId6"/>
    <p:sldId id="269" r:id="rId7"/>
    <p:sldId id="270" r:id="rId8"/>
    <p:sldId id="271" r:id="rId9"/>
    <p:sldId id="278" r:id="rId10"/>
    <p:sldId id="279" r:id="rId11"/>
    <p:sldId id="272" r:id="rId12"/>
    <p:sldId id="273" r:id="rId13"/>
    <p:sldId id="274" r:id="rId14"/>
    <p:sldId id="275" r:id="rId15"/>
    <p:sldId id="276" r:id="rId16"/>
    <p:sldId id="280" r:id="rId17"/>
    <p:sldId id="277" r:id="rId18"/>
    <p:sldId id="281" r:id="rId19"/>
  </p:sldIdLst>
  <p:sldSz cx="9144000" cy="6858000" type="screen4x3"/>
  <p:notesSz cx="7102475" cy="9388475"/>
  <p:embeddedFontLs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Georgia" pitchFamily="18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81D6"/>
    <a:srgbClr val="FEB71A"/>
    <a:srgbClr val="72A7C0"/>
    <a:srgbClr val="705E5F"/>
    <a:srgbClr val="CC8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Areas of </a:t>
            </a:r>
            <a:r>
              <a:rPr lang="en-US" dirty="0" smtClean="0"/>
              <a:t>Strength: Percent of Total</a:t>
            </a:r>
            <a:r>
              <a:rPr lang="en-US" baseline="0" dirty="0" smtClean="0"/>
              <a:t> Responses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Areas of Strength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ln>
                <a:noFill/>
              </a:ln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Sheet1!$A$2:$A$8</c:f>
              <c:strCache>
                <c:ptCount val="7"/>
                <c:pt idx="0">
                  <c:v>Major</c:v>
                </c:pt>
                <c:pt idx="1">
                  <c:v>Cost</c:v>
                </c:pt>
                <c:pt idx="2">
                  <c:v>Location</c:v>
                </c:pt>
                <c:pt idx="3">
                  <c:v>Opportunities</c:v>
                </c:pt>
                <c:pt idx="4">
                  <c:v>Student Involvement</c:v>
                </c:pt>
                <c:pt idx="5">
                  <c:v>Personal Recruitment Approach</c:v>
                </c:pt>
                <c:pt idx="6">
                  <c:v>Campus Culture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12</c:v>
                </c:pt>
                <c:pt idx="1">
                  <c:v>6</c:v>
                </c:pt>
                <c:pt idx="2">
                  <c:v>8</c:v>
                </c:pt>
                <c:pt idx="3">
                  <c:v>13</c:v>
                </c:pt>
                <c:pt idx="4">
                  <c:v>3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Areas for </a:t>
            </a:r>
            <a:r>
              <a:rPr lang="en-US" dirty="0" smtClean="0"/>
              <a:t>Improvement/Concerns:</a:t>
            </a:r>
            <a:r>
              <a:rPr lang="en-US" baseline="0" dirty="0" smtClean="0"/>
              <a:t> </a:t>
            </a:r>
            <a:r>
              <a:rPr lang="en-US" dirty="0" smtClean="0"/>
              <a:t>Percent</a:t>
            </a:r>
            <a:r>
              <a:rPr lang="en-US" baseline="0" dirty="0" smtClean="0"/>
              <a:t> of Total Responses</a:t>
            </a:r>
            <a:endParaRPr lang="en-US" dirty="0"/>
          </a:p>
        </c:rich>
      </c:tx>
      <c:layout>
        <c:manualLayout>
          <c:xMode val="edge"/>
          <c:yMode val="edge"/>
          <c:x val="0.14665903125745647"/>
          <c:y val="2.8985507246376812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Areas for Improvement/Concerns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tx1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Sheet1!$A$2:$A$8</c:f>
              <c:strCache>
                <c:ptCount val="7"/>
                <c:pt idx="0">
                  <c:v>Security</c:v>
                </c:pt>
                <c:pt idx="1">
                  <c:v>Rising Campus Tuition</c:v>
                </c:pt>
                <c:pt idx="2">
                  <c:v>Campus Culture</c:v>
                </c:pt>
                <c:pt idx="3">
                  <c:v>International Student Opportunities</c:v>
                </c:pt>
                <c:pt idx="4">
                  <c:v>Academics</c:v>
                </c:pt>
                <c:pt idx="5">
                  <c:v>Parking</c:v>
                </c:pt>
                <c:pt idx="6">
                  <c:v>Campus-Greek Relationship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15</c:v>
                </c:pt>
                <c:pt idx="1">
                  <c:v>10</c:v>
                </c:pt>
                <c:pt idx="2">
                  <c:v>13</c:v>
                </c:pt>
                <c:pt idx="3">
                  <c:v>5</c:v>
                </c:pt>
                <c:pt idx="4">
                  <c:v>6</c:v>
                </c:pt>
                <c:pt idx="5">
                  <c:v>15</c:v>
                </c:pt>
                <c:pt idx="6">
                  <c:v>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683A337C-0865-4047-B971-9D43DCCC8425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9099BD9-E7C4-49E9-9123-503A07402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54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3FC7BB25-EA28-458C-9BEB-E185ECB03206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B6C60F1-D9D7-452D-8F51-4FED64DC93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51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emplate-Design-2.Titl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wsu_horizontal_color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562600"/>
            <a:ext cx="35909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406775"/>
            <a:ext cx="82296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33400"/>
            <a:ext cx="6400800" cy="17526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4F0F3-24E1-4FEA-9150-3ED778817A4D}" type="datetimeFigureOut">
              <a:rPr lang="en-US"/>
              <a:pPr>
                <a:defRPr/>
              </a:pPr>
              <a:t>3/21/2013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5047E12-79F9-4E72-A3A5-EC1081A4F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212" y="274638"/>
            <a:ext cx="8499987" cy="84623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12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44BC7-56F9-4E43-ADAF-DDFD7D739370}" type="datetimeFigureOut">
              <a:rPr lang="en-US"/>
              <a:pPr>
                <a:defRPr/>
              </a:pPr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F66FE96-7082-4275-8480-8E137B342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BC88B-1D0C-43DE-B958-659244EAF7DF}" type="datetimeFigureOut">
              <a:rPr lang="en-US"/>
              <a:pPr>
                <a:defRPr/>
              </a:pPr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F8F53CE-C738-412C-BB10-594FF92FA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2192A-E72E-4314-BE6A-1F0A319E599B}" type="datetimeFigureOut">
              <a:rPr lang="en-US"/>
              <a:pPr>
                <a:defRPr/>
              </a:pPr>
              <a:t>3/21/2013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29FE80B-D460-4A0B-ABF9-C8BCEBDFD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0A440-C240-4BC4-A0FF-554628E557D7}" type="datetimeFigureOut">
              <a:rPr lang="en-US"/>
              <a:pPr>
                <a:defRPr/>
              </a:pPr>
              <a:t>3/21/2013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4EC7972-CB53-45A8-AF6F-23D870EDF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design3_back1A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5875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0" descr="wsu_horizontal_color.png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91400" y="6356350"/>
            <a:ext cx="155416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152400" y="6432550"/>
            <a:ext cx="838200" cy="50165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2073121-80F2-4A27-A972-3FCE9B2C70D8}" type="slidenum">
              <a:rPr lang="en-US" sz="12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274638"/>
            <a:ext cx="849947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726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34C992-68AD-4F2E-8AAE-90B6BB4DC0D4}" type="datetimeFigureOut">
              <a:rPr lang="en-US"/>
              <a:pPr>
                <a:defRPr/>
              </a:pPr>
              <a:t>3/21/2013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4" r:id="rId3"/>
    <p:sldLayoutId id="2147483676" r:id="rId4"/>
    <p:sldLayoutId id="2147483677" r:id="rId5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Georgia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ts val="600"/>
        </a:spcBef>
        <a:spcAft>
          <a:spcPts val="600"/>
        </a:spcAft>
        <a:buClr>
          <a:srgbClr val="FFC000"/>
        </a:buClr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lnSpc>
          <a:spcPct val="90000"/>
        </a:lnSpc>
        <a:spcBef>
          <a:spcPts val="400"/>
        </a:spcBef>
        <a:spcAft>
          <a:spcPts val="400"/>
        </a:spcAft>
        <a:buClr>
          <a:srgbClr val="FFC000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fontAlgn="base">
        <a:lnSpc>
          <a:spcPct val="90000"/>
        </a:lnSpc>
        <a:spcBef>
          <a:spcPts val="350"/>
        </a:spcBef>
        <a:spcAft>
          <a:spcPts val="350"/>
        </a:spcAft>
        <a:buClr>
          <a:srgbClr val="FFC000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381000" y="3352800"/>
            <a:ext cx="83058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200" dirty="0" smtClean="0"/>
              <a:t>Student Engagement Report</a:t>
            </a:r>
            <a:br>
              <a:rPr lang="en-US" sz="4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300" dirty="0" smtClean="0">
                <a:latin typeface="+mn-lt"/>
              </a:rPr>
              <a:t>Presented to the Strategic Planning Steering Committee March 26, 2013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8153400" cy="17526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4000" b="1" dirty="0" smtClean="0">
                <a:latin typeface="Arial" charset="0"/>
                <a:cs typeface="Arial" charset="0"/>
              </a:rPr>
              <a:t>Strategic Planning Steering Committee</a:t>
            </a:r>
          </a:p>
          <a:p>
            <a:pPr algn="ctr"/>
            <a:endParaRPr lang="en-US" sz="2800" dirty="0" smtClean="0">
              <a:latin typeface="Arial" charset="0"/>
              <a:cs typeface="Arial" charset="0"/>
            </a:endParaRPr>
          </a:p>
          <a:p>
            <a:pPr algn="ctr"/>
            <a:r>
              <a:rPr lang="en-US" sz="3400" dirty="0" smtClean="0">
                <a:latin typeface="Arial" charset="0"/>
                <a:cs typeface="Arial" charset="0"/>
              </a:rPr>
              <a:t>Student </a:t>
            </a:r>
            <a:r>
              <a:rPr lang="en-US" sz="3400" dirty="0" smtClean="0">
                <a:latin typeface="Arial" charset="0"/>
                <a:cs typeface="Arial" charset="0"/>
              </a:rPr>
              <a:t>Engagement Subcommittee</a:t>
            </a:r>
            <a:r>
              <a:rPr lang="en-US" sz="3400" dirty="0" smtClean="0">
                <a:latin typeface="Arial" charset="0"/>
                <a:cs typeface="Arial" charset="0"/>
              </a:rPr>
              <a:t>:</a:t>
            </a:r>
          </a:p>
          <a:p>
            <a:pPr algn="ctr"/>
            <a:r>
              <a:rPr lang="en-US" dirty="0" err="1" smtClean="0">
                <a:latin typeface="Arial" charset="0"/>
                <a:cs typeface="Arial" charset="0"/>
              </a:rPr>
              <a:t>Prabhjit</a:t>
            </a:r>
            <a:r>
              <a:rPr lang="en-US" dirty="0" smtClean="0">
                <a:latin typeface="Arial" charset="0"/>
                <a:cs typeface="Arial" charset="0"/>
              </a:rPr>
              <a:t> Singh </a:t>
            </a:r>
            <a:r>
              <a:rPr lang="en-US" dirty="0" err="1" smtClean="0">
                <a:latin typeface="Arial" charset="0"/>
                <a:cs typeface="Arial" charset="0"/>
              </a:rPr>
              <a:t>Bagga</a:t>
            </a:r>
            <a:r>
              <a:rPr lang="en-US" dirty="0" smtClean="0">
                <a:latin typeface="Arial" charset="0"/>
                <a:cs typeface="Arial" charset="0"/>
              </a:rPr>
              <a:t>. Brandon Mills, Nick French, Lynette </a:t>
            </a:r>
            <a:r>
              <a:rPr lang="en-US" dirty="0" err="1" smtClean="0">
                <a:latin typeface="Arial" charset="0"/>
                <a:cs typeface="Arial" charset="0"/>
              </a:rPr>
              <a:t>Gacheri</a:t>
            </a:r>
            <a:r>
              <a:rPr lang="en-US" dirty="0" smtClean="0">
                <a:latin typeface="Arial" charset="0"/>
                <a:cs typeface="Arial" charset="0"/>
              </a:rPr>
              <a:t>, Michelle </a:t>
            </a:r>
            <a:r>
              <a:rPr lang="en-US" dirty="0" err="1" smtClean="0">
                <a:latin typeface="Arial" charset="0"/>
                <a:cs typeface="Arial" charset="0"/>
              </a:rPr>
              <a:t>Scheer</a:t>
            </a:r>
            <a:r>
              <a:rPr lang="en-US" dirty="0" smtClean="0">
                <a:latin typeface="Arial" charset="0"/>
                <a:cs typeface="Arial" charset="0"/>
              </a:rPr>
              <a:t>, Alex Diaz</a:t>
            </a:r>
          </a:p>
          <a:p>
            <a:pPr algn="ctr"/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+mn-lt"/>
              </a:rPr>
              <a:t>Graphical Breakdown</a:t>
            </a:r>
            <a:endParaRPr lang="en-US" sz="3600" dirty="0">
              <a:latin typeface="+mn-lt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523272326"/>
              </p:ext>
            </p:extLst>
          </p:nvPr>
        </p:nvGraphicFramePr>
        <p:xfrm>
          <a:off x="152400" y="1219200"/>
          <a:ext cx="8839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42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39725" y="274638"/>
            <a:ext cx="8499475" cy="846137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39725" y="1600200"/>
            <a:ext cx="8229600" cy="4525963"/>
          </a:xfrm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</a:t>
            </a:r>
          </a:p>
        </p:txBody>
      </p:sp>
      <p:pic>
        <p:nvPicPr>
          <p:cNvPr id="15365" name="Picture 9" descr="Template-Design-2.Title.png"/>
          <p:cNvPicPr>
            <a:picLocks noChangeAspect="1"/>
          </p:cNvPicPr>
          <p:nvPr/>
        </p:nvPicPr>
        <p:blipFill>
          <a:blip r:embed="rId2" cstate="print"/>
          <a:srcRect l="1576" t="27368" r="1575" b="24911"/>
          <a:stretch>
            <a:fillRect/>
          </a:stretch>
        </p:blipFill>
        <p:spPr bwMode="auto">
          <a:xfrm>
            <a:off x="31750" y="1876425"/>
            <a:ext cx="9080500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0" descr="wsu_horizontal_colo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6356350"/>
            <a:ext cx="155416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 txBox="1">
            <a:spLocks/>
          </p:cNvSpPr>
          <p:nvPr/>
        </p:nvSpPr>
        <p:spPr>
          <a:xfrm>
            <a:off x="152400" y="6432550"/>
            <a:ext cx="838200" cy="50165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5FBA917-D642-4A61-82CD-F64B4F61E137}" type="slidenum">
              <a:rPr lang="en-US" sz="12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644775"/>
            <a:ext cx="8229600" cy="1470025"/>
          </a:xfrm>
          <a:prstGeom prst="rect">
            <a:avLst/>
          </a:prstGeom>
        </p:spPr>
        <p:txBody>
          <a:bodyPr anchor="ctr" anchorCtr="1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 smtClean="0">
                <a:latin typeface="+mn-lt"/>
                <a:ea typeface="+mj-ea"/>
                <a:cs typeface="+mj-cs"/>
              </a:rPr>
              <a:t>Top 5 </a:t>
            </a:r>
            <a:r>
              <a:rPr lang="en-US" sz="4400" b="1" dirty="0" smtClean="0">
                <a:latin typeface="+mn-lt"/>
                <a:ea typeface="+mj-ea"/>
                <a:cs typeface="+mj-cs"/>
              </a:rPr>
              <a:t>growth areas</a:t>
            </a:r>
            <a:r>
              <a:rPr lang="en-US" sz="4400" b="1" dirty="0" smtClean="0">
                <a:latin typeface="+mn-lt"/>
                <a:ea typeface="+mj-ea"/>
                <a:cs typeface="+mj-cs"/>
              </a:rPr>
              <a:t> </a:t>
            </a:r>
            <a:r>
              <a:rPr lang="en-US" sz="4400" b="1" dirty="0" smtClean="0">
                <a:latin typeface="+mn-lt"/>
                <a:ea typeface="+mj-ea"/>
                <a:cs typeface="+mj-cs"/>
              </a:rPr>
              <a:t>for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4400" b="1" dirty="0" smtClean="0">
                <a:latin typeface="+mn-lt"/>
                <a:ea typeface="+mj-ea"/>
                <a:cs typeface="+mj-cs"/>
              </a:rPr>
              <a:t>Wichita State University:</a:t>
            </a:r>
            <a:endParaRPr lang="en-US" sz="4400" b="1" dirty="0"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4789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39725" y="274638"/>
            <a:ext cx="8499475" cy="846137"/>
          </a:xfrm>
        </p:spPr>
        <p:txBody>
          <a:bodyPr/>
          <a:lstStyle/>
          <a:p>
            <a:r>
              <a:rPr lang="en-US" sz="3600" dirty="0" smtClean="0">
                <a:latin typeface="+mn-lt"/>
              </a:rPr>
              <a:t>1.  Security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4525963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Students feel campus police is not sufficient</a:t>
            </a:r>
          </a:p>
          <a:p>
            <a:pPr lvl="2">
              <a:buFont typeface="Arial" pitchFamily="34" charset="0"/>
              <a:buChar char="•"/>
            </a:pPr>
            <a:r>
              <a:rPr lang="en-US" sz="3200" dirty="0" smtClean="0"/>
              <a:t>Very few cadets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Students fear walking to class at night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Fearful of surrounding neighborhood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Not enough safe points of </a:t>
            </a:r>
            <a:r>
              <a:rPr lang="en-US" sz="3200" dirty="0" smtClean="0"/>
              <a:t>access, </a:t>
            </a:r>
            <a:r>
              <a:rPr lang="en-US" sz="3200" dirty="0" smtClean="0"/>
              <a:t>including stop lights and cross walks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239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+mn-lt"/>
              </a:rPr>
              <a:t>2.  Rising Costs</a:t>
            </a:r>
            <a:endParaRPr lang="en-US" sz="3600" dirty="0">
              <a:latin typeface="+mn-lt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n-lt"/>
              </a:rPr>
              <a:t>Concern about rising tuition cost</a:t>
            </a:r>
          </a:p>
          <a:p>
            <a:r>
              <a:rPr lang="en-US" sz="3200" dirty="0" smtClean="0">
                <a:latin typeface="+mn-lt"/>
              </a:rPr>
              <a:t>Millipede </a:t>
            </a:r>
            <a:r>
              <a:rPr lang="en-US" sz="3200" dirty="0" smtClean="0">
                <a:latin typeface="+mn-lt"/>
              </a:rPr>
              <a:t>vs. </a:t>
            </a:r>
            <a:r>
              <a:rPr lang="en-US" sz="3200" dirty="0">
                <a:latin typeface="+mn-lt"/>
              </a:rPr>
              <a:t>i</a:t>
            </a:r>
            <a:r>
              <a:rPr lang="en-US" sz="3200" dirty="0" smtClean="0">
                <a:latin typeface="+mn-lt"/>
              </a:rPr>
              <a:t>ncrease in tuition </a:t>
            </a:r>
          </a:p>
          <a:p>
            <a:r>
              <a:rPr lang="en-US" sz="3200" dirty="0" smtClean="0">
                <a:latin typeface="+mn-lt"/>
              </a:rPr>
              <a:t>More </a:t>
            </a:r>
            <a:r>
              <a:rPr lang="en-US" sz="3200" dirty="0" smtClean="0">
                <a:latin typeface="+mn-lt"/>
              </a:rPr>
              <a:t>scholarships </a:t>
            </a:r>
            <a:r>
              <a:rPr lang="en-US" sz="3200" dirty="0" smtClean="0">
                <a:latin typeface="+mn-lt"/>
              </a:rPr>
              <a:t>for </a:t>
            </a:r>
            <a:r>
              <a:rPr lang="en-US" sz="3200" dirty="0">
                <a:latin typeface="+mn-lt"/>
              </a:rPr>
              <a:t>i</a:t>
            </a:r>
            <a:r>
              <a:rPr lang="en-US" sz="3200" dirty="0" smtClean="0">
                <a:latin typeface="+mn-lt"/>
              </a:rPr>
              <a:t>nternational students </a:t>
            </a:r>
          </a:p>
          <a:p>
            <a:r>
              <a:rPr lang="en-US" sz="3200" dirty="0" smtClean="0">
                <a:latin typeface="+mn-lt"/>
              </a:rPr>
              <a:t>More l</a:t>
            </a:r>
            <a:r>
              <a:rPr lang="en-US" sz="3200" dirty="0" smtClean="0">
                <a:latin typeface="+mn-lt"/>
              </a:rPr>
              <a:t>oan </a:t>
            </a:r>
            <a:r>
              <a:rPr lang="en-US" sz="3200" dirty="0" smtClean="0">
                <a:latin typeface="+mn-lt"/>
              </a:rPr>
              <a:t>opportunities for international </a:t>
            </a:r>
            <a:r>
              <a:rPr lang="en-US" sz="3200" dirty="0">
                <a:latin typeface="+mn-lt"/>
              </a:rPr>
              <a:t>s</a:t>
            </a:r>
            <a:r>
              <a:rPr lang="en-US" sz="3200" dirty="0" smtClean="0">
                <a:latin typeface="+mn-lt"/>
              </a:rPr>
              <a:t>tudents </a:t>
            </a:r>
          </a:p>
          <a:p>
            <a:r>
              <a:rPr lang="en-US" sz="3200" dirty="0" smtClean="0">
                <a:latin typeface="+mn-lt"/>
              </a:rPr>
              <a:t>Rising cost of living in residence halls </a:t>
            </a:r>
          </a:p>
          <a:p>
            <a:endParaRPr lang="en-US" sz="3600" dirty="0" smtClean="0"/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70904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39725" y="274638"/>
            <a:ext cx="8499475" cy="846137"/>
          </a:xfrm>
        </p:spPr>
        <p:txBody>
          <a:bodyPr/>
          <a:lstStyle/>
          <a:p>
            <a:r>
              <a:rPr lang="en-US" sz="3600" dirty="0" smtClean="0">
                <a:latin typeface="+mn-lt"/>
              </a:rPr>
              <a:t>3.  Campus Culture and School Spirit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25963"/>
          </a:xfrm>
        </p:spPr>
        <p:txBody>
          <a:bodyPr/>
          <a:lstStyle/>
          <a:p>
            <a:r>
              <a:rPr lang="en-US" sz="1800" dirty="0" smtClean="0">
                <a:latin typeface="+mn-lt"/>
                <a:cs typeface="Arial" charset="0"/>
              </a:rPr>
              <a:t>Students would like to have more places to hang out like coffee shops or lounges spread out around </a:t>
            </a:r>
            <a:r>
              <a:rPr lang="en-US" sz="1800" dirty="0" smtClean="0">
                <a:latin typeface="+mn-lt"/>
                <a:cs typeface="Arial" charset="0"/>
              </a:rPr>
              <a:t>campus</a:t>
            </a:r>
            <a:endParaRPr lang="en-US" sz="1800" dirty="0" smtClean="0">
              <a:latin typeface="+mn-lt"/>
              <a:cs typeface="Arial" charset="0"/>
            </a:endParaRPr>
          </a:p>
          <a:p>
            <a:r>
              <a:rPr lang="en-US" sz="1800" dirty="0" smtClean="0">
                <a:latin typeface="+mn-lt"/>
                <a:cs typeface="Arial" charset="0"/>
              </a:rPr>
              <a:t>More campus </a:t>
            </a:r>
            <a:r>
              <a:rPr lang="en-US" sz="1800" dirty="0" smtClean="0">
                <a:latin typeface="+mn-lt"/>
                <a:cs typeface="Arial" charset="0"/>
              </a:rPr>
              <a:t>traditions</a:t>
            </a:r>
            <a:endParaRPr lang="en-US" sz="1800" dirty="0" smtClean="0">
              <a:latin typeface="+mn-lt"/>
              <a:cs typeface="Arial" charset="0"/>
            </a:endParaRPr>
          </a:p>
          <a:p>
            <a:pPr lvl="1"/>
            <a:r>
              <a:rPr lang="en-US" sz="1800" dirty="0" smtClean="0"/>
              <a:t>Hippodrome</a:t>
            </a:r>
          </a:p>
          <a:p>
            <a:pPr lvl="1"/>
            <a:r>
              <a:rPr lang="en-US" sz="1800" dirty="0" smtClean="0"/>
              <a:t>Tailgating for sports</a:t>
            </a:r>
          </a:p>
          <a:p>
            <a:r>
              <a:rPr lang="en-US" sz="1800" dirty="0" smtClean="0">
                <a:latin typeface="+mn-lt"/>
                <a:cs typeface="Arial" charset="0"/>
              </a:rPr>
              <a:t>The </a:t>
            </a:r>
            <a:r>
              <a:rPr lang="en-US" sz="1800" dirty="0" err="1" smtClean="0">
                <a:latin typeface="+mn-lt"/>
                <a:cs typeface="Arial" charset="0"/>
              </a:rPr>
              <a:t>Rhatigan</a:t>
            </a:r>
            <a:r>
              <a:rPr lang="en-US" sz="1800" dirty="0" smtClean="0">
                <a:latin typeface="+mn-lt"/>
                <a:cs typeface="Arial" charset="0"/>
              </a:rPr>
              <a:t> Student Center </a:t>
            </a:r>
            <a:r>
              <a:rPr lang="en-US" sz="1800" dirty="0" smtClean="0">
                <a:latin typeface="+mn-lt"/>
                <a:cs typeface="Arial" charset="0"/>
              </a:rPr>
              <a:t>should be open later </a:t>
            </a:r>
            <a:r>
              <a:rPr lang="en-US" sz="1800" dirty="0" smtClean="0">
                <a:latin typeface="+mn-lt"/>
                <a:cs typeface="Arial" charset="0"/>
              </a:rPr>
              <a:t>hours</a:t>
            </a:r>
            <a:endParaRPr lang="en-US" sz="1800" dirty="0" smtClean="0">
              <a:latin typeface="+mn-lt"/>
              <a:cs typeface="Arial" charset="0"/>
            </a:endParaRPr>
          </a:p>
          <a:p>
            <a:pPr lvl="1"/>
            <a:r>
              <a:rPr lang="en-US" sz="1800" dirty="0" smtClean="0"/>
              <a:t>Keeps students on </a:t>
            </a:r>
            <a:r>
              <a:rPr lang="en-US" sz="1800" dirty="0" smtClean="0"/>
              <a:t>campus</a:t>
            </a:r>
            <a:endParaRPr lang="en-US" sz="1800" dirty="0" smtClean="0"/>
          </a:p>
          <a:p>
            <a:pPr lvl="1"/>
            <a:r>
              <a:rPr lang="en-US" sz="1800" dirty="0" smtClean="0"/>
              <a:t>Possibly light alcoholic beverages available in the bowling alley/recreation </a:t>
            </a:r>
            <a:r>
              <a:rPr lang="en-US" sz="1800" dirty="0" smtClean="0"/>
              <a:t>center</a:t>
            </a:r>
            <a:endParaRPr lang="en-US" sz="1800" dirty="0" smtClean="0"/>
          </a:p>
          <a:p>
            <a:pPr lvl="2"/>
            <a:r>
              <a:rPr lang="en-US" sz="1800" dirty="0" smtClean="0"/>
              <a:t>Safe Ride is something that could help with </a:t>
            </a:r>
            <a:r>
              <a:rPr lang="en-US" sz="1800" dirty="0" smtClean="0"/>
              <a:t>this.</a:t>
            </a:r>
            <a:endParaRPr lang="en-US" sz="1800" dirty="0" smtClean="0"/>
          </a:p>
          <a:p>
            <a:r>
              <a:rPr lang="en-US" sz="1800" dirty="0" smtClean="0">
                <a:latin typeface="+mn-lt"/>
              </a:rPr>
              <a:t>Student involvement - student organizations want easier ways to get funding, less paperwork, and better advertising for their </a:t>
            </a:r>
            <a:r>
              <a:rPr lang="en-US" sz="1800" dirty="0" smtClean="0">
                <a:latin typeface="+mn-lt"/>
              </a:rPr>
              <a:t>programs</a:t>
            </a:r>
            <a:endParaRPr lang="en-US" sz="1800" dirty="0" smtClean="0">
              <a:latin typeface="+mn-lt"/>
            </a:endParaRPr>
          </a:p>
          <a:p>
            <a:pPr lvl="1"/>
            <a:r>
              <a:rPr lang="en-US" sz="1800" dirty="0" smtClean="0">
                <a:cs typeface="Arial" pitchFamily="34" charset="0"/>
              </a:rPr>
              <a:t>They feel like they don’t get enough recognition and support from </a:t>
            </a:r>
            <a:r>
              <a:rPr lang="en-US" sz="1800" dirty="0" smtClean="0">
                <a:cs typeface="Arial" pitchFamily="34" charset="0"/>
              </a:rPr>
              <a:t>campus</a:t>
            </a:r>
            <a:endParaRPr lang="en-US" sz="1800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600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4.  International Student Opportunities</a:t>
            </a:r>
          </a:p>
        </p:txBody>
      </p:sp>
      <p:sp>
        <p:nvSpPr>
          <p:cNvPr id="17411" name="Content Placeholder 4"/>
          <p:cNvSpPr>
            <a:spLocks noGrp="1"/>
          </p:cNvSpPr>
          <p:nvPr>
            <p:ph sz="half" idx="1"/>
          </p:nvPr>
        </p:nvSpPr>
        <p:spPr>
          <a:xfrm>
            <a:off x="500743" y="1828800"/>
            <a:ext cx="4038600" cy="1371600"/>
          </a:xfrm>
        </p:spPr>
        <p:txBody>
          <a:bodyPr/>
          <a:lstStyle/>
          <a:p>
            <a:pPr algn="r"/>
            <a:r>
              <a:rPr lang="en-US" sz="3600" b="1" dirty="0" smtClean="0">
                <a:latin typeface="+mn-lt"/>
                <a:cs typeface="Arial" charset="0"/>
              </a:rPr>
              <a:t>Financial Needs</a:t>
            </a:r>
          </a:p>
        </p:txBody>
      </p:sp>
      <p:sp>
        <p:nvSpPr>
          <p:cNvPr id="17412" name="Content Placeholder 5"/>
          <p:cNvSpPr>
            <a:spLocks noGrp="1"/>
          </p:cNvSpPr>
          <p:nvPr>
            <p:ph sz="half" idx="2"/>
          </p:nvPr>
        </p:nvSpPr>
        <p:spPr>
          <a:xfrm>
            <a:off x="4495800" y="1828800"/>
            <a:ext cx="3200400" cy="1600200"/>
          </a:xfrm>
        </p:spPr>
        <p:txBody>
          <a:bodyPr/>
          <a:lstStyle/>
          <a:p>
            <a:pPr algn="ctr"/>
            <a:r>
              <a:rPr lang="en-US" dirty="0" smtClean="0">
                <a:latin typeface="+mn-lt"/>
                <a:cs typeface="Arial" charset="0"/>
              </a:rPr>
              <a:t>Scholarships for undergraduate students</a:t>
            </a:r>
          </a:p>
          <a:p>
            <a:endParaRPr lang="en-US" dirty="0" smtClean="0">
              <a:latin typeface="Arial" charset="0"/>
              <a:cs typeface="Arial" charset="0"/>
            </a:endParaRPr>
          </a:p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533400" y="3810000"/>
            <a:ext cx="3657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Employment</a:t>
            </a:r>
          </a:p>
        </p:txBody>
      </p:sp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4648200" y="3886200"/>
            <a:ext cx="4038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Cadets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On-campus recreational centers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Tx/>
              <a:buFont typeface="Arial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27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+mn-lt"/>
              </a:rPr>
              <a:t>5.  Academics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2209800"/>
            <a:ext cx="4419600" cy="45259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Undergraduate research</a:t>
            </a:r>
          </a:p>
          <a:p>
            <a:r>
              <a:rPr lang="en-US" dirty="0" smtClean="0">
                <a:latin typeface="+mn-lt"/>
              </a:rPr>
              <a:t>Special </a:t>
            </a:r>
            <a:r>
              <a:rPr lang="en-US" dirty="0">
                <a:latin typeface="+mn-lt"/>
              </a:rPr>
              <a:t>e</a:t>
            </a:r>
            <a:r>
              <a:rPr lang="en-US" dirty="0" smtClean="0">
                <a:latin typeface="+mn-lt"/>
              </a:rPr>
              <a:t>vents for graduate </a:t>
            </a:r>
            <a:r>
              <a:rPr lang="en-US" dirty="0">
                <a:latin typeface="+mn-lt"/>
              </a:rPr>
              <a:t>s</a:t>
            </a:r>
            <a:r>
              <a:rPr lang="en-US" dirty="0" smtClean="0">
                <a:latin typeface="+mn-lt"/>
              </a:rPr>
              <a:t>tudents</a:t>
            </a:r>
          </a:p>
          <a:p>
            <a:r>
              <a:rPr lang="en-US" dirty="0" smtClean="0">
                <a:latin typeface="+mn-lt"/>
              </a:rPr>
              <a:t>Increase number of graduate </a:t>
            </a:r>
            <a:r>
              <a:rPr lang="en-US" dirty="0">
                <a:latin typeface="+mn-lt"/>
              </a:rPr>
              <a:t>p</a:t>
            </a:r>
            <a:r>
              <a:rPr lang="en-US" dirty="0" smtClean="0">
                <a:latin typeface="+mn-lt"/>
              </a:rPr>
              <a:t>rograms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9488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Additional Thoughts for Improvement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From Students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5259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Plus/minus </a:t>
            </a:r>
            <a:r>
              <a:rPr lang="en-US" dirty="0">
                <a:latin typeface="+mn-lt"/>
              </a:rPr>
              <a:t>s</a:t>
            </a:r>
            <a:r>
              <a:rPr lang="en-US" dirty="0" smtClean="0">
                <a:latin typeface="+mn-lt"/>
              </a:rPr>
              <a:t>ystem</a:t>
            </a:r>
          </a:p>
          <a:p>
            <a:r>
              <a:rPr lang="en-US" dirty="0" smtClean="0">
                <a:latin typeface="+mn-lt"/>
              </a:rPr>
              <a:t>Parking</a:t>
            </a:r>
          </a:p>
          <a:p>
            <a:r>
              <a:rPr lang="en-US" dirty="0" smtClean="0">
                <a:latin typeface="+mn-lt"/>
              </a:rPr>
              <a:t>Healthier food </a:t>
            </a:r>
            <a:r>
              <a:rPr lang="en-US" dirty="0">
                <a:latin typeface="+mn-lt"/>
              </a:rPr>
              <a:t>o</a:t>
            </a:r>
            <a:r>
              <a:rPr lang="en-US" dirty="0" smtClean="0">
                <a:latin typeface="+mn-lt"/>
              </a:rPr>
              <a:t>ptions</a:t>
            </a:r>
          </a:p>
          <a:p>
            <a:r>
              <a:rPr lang="en-US" dirty="0" smtClean="0">
                <a:latin typeface="+mn-lt"/>
              </a:rPr>
              <a:t>Advising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525963"/>
          </a:xfrm>
        </p:spPr>
        <p:txBody>
          <a:bodyPr/>
          <a:lstStyle/>
          <a:p>
            <a:r>
              <a:rPr lang="en-US" dirty="0">
                <a:latin typeface="+mn-lt"/>
              </a:rPr>
              <a:t>Shocker </a:t>
            </a:r>
            <a:r>
              <a:rPr lang="en-US" dirty="0" smtClean="0">
                <a:latin typeface="+mn-lt"/>
              </a:rPr>
              <a:t>card </a:t>
            </a:r>
            <a:r>
              <a:rPr lang="en-US" dirty="0">
                <a:latin typeface="+mn-lt"/>
              </a:rPr>
              <a:t>u</a:t>
            </a:r>
            <a:r>
              <a:rPr lang="en-US" dirty="0" smtClean="0">
                <a:latin typeface="+mn-lt"/>
              </a:rPr>
              <a:t>sage </a:t>
            </a:r>
            <a:r>
              <a:rPr lang="en-US" dirty="0">
                <a:latin typeface="+mn-lt"/>
              </a:rPr>
              <a:t>in vending machines, bookstore, </a:t>
            </a:r>
            <a:r>
              <a:rPr lang="en-US" dirty="0" smtClean="0">
                <a:latin typeface="+mn-lt"/>
              </a:rPr>
              <a:t>Chipotle</a:t>
            </a:r>
            <a:r>
              <a:rPr lang="en-US" dirty="0">
                <a:latin typeface="+mn-lt"/>
              </a:rPr>
              <a:t>, printing, </a:t>
            </a:r>
            <a:r>
              <a:rPr lang="en-US" dirty="0" smtClean="0">
                <a:latin typeface="+mn-lt"/>
              </a:rPr>
              <a:t>etc.</a:t>
            </a:r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Bussing system </a:t>
            </a:r>
            <a:r>
              <a:rPr lang="en-US" dirty="0" smtClean="0">
                <a:latin typeface="+mn-lt"/>
              </a:rPr>
              <a:t>that would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go to the mall and other </a:t>
            </a:r>
            <a:r>
              <a:rPr lang="en-US" dirty="0" smtClean="0">
                <a:latin typeface="+mn-lt"/>
              </a:rPr>
              <a:t>places.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3573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</a:rPr>
              <a:t>Graphical Breakdown	</a:t>
            </a:r>
            <a:endParaRPr lang="en-US" dirty="0">
              <a:latin typeface="+mn-lt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574766359"/>
              </p:ext>
            </p:extLst>
          </p:nvPr>
        </p:nvGraphicFramePr>
        <p:xfrm>
          <a:off x="381000" y="1219200"/>
          <a:ext cx="8382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0286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39725" y="274638"/>
            <a:ext cx="8499475" cy="846137"/>
          </a:xfrm>
        </p:spPr>
        <p:txBody>
          <a:bodyPr/>
          <a:lstStyle/>
          <a:p>
            <a:r>
              <a:rPr lang="en-US" sz="3600" dirty="0" smtClean="0">
                <a:latin typeface="+mn-lt"/>
              </a:rPr>
              <a:t>3 Town Hall Meetings, 3 Questions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229600" cy="4525963"/>
          </a:xfrm>
        </p:spPr>
        <p:txBody>
          <a:bodyPr/>
          <a:lstStyle/>
          <a:p>
            <a:r>
              <a:rPr lang="en-US" sz="2400" dirty="0" smtClean="0">
                <a:latin typeface="+mn-lt"/>
                <a:cs typeface="Arial"/>
              </a:rPr>
              <a:t>Why did you choose Wichita State University?</a:t>
            </a:r>
          </a:p>
          <a:p>
            <a:endParaRPr lang="en-US" sz="2400" dirty="0" smtClean="0">
              <a:latin typeface="+mn-lt"/>
              <a:cs typeface="Arial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cs typeface="Arial"/>
              </a:rPr>
              <a:t>What have been your best experiences at </a:t>
            </a:r>
            <a:r>
              <a:rPr lang="en-US" dirty="0" smtClean="0">
                <a:cs typeface="Arial"/>
              </a:rPr>
              <a:t>Wichita State University? </a:t>
            </a:r>
            <a:r>
              <a:rPr lang="en-US" dirty="0">
                <a:cs typeface="Arial"/>
              </a:rPr>
              <a:t>Would you recommend </a:t>
            </a:r>
            <a:r>
              <a:rPr lang="en-US" dirty="0" smtClean="0">
                <a:cs typeface="Arial"/>
              </a:rPr>
              <a:t>Wichita State University to </a:t>
            </a:r>
            <a:r>
              <a:rPr lang="en-US" dirty="0">
                <a:cs typeface="Arial"/>
              </a:rPr>
              <a:t>your family or friends, </a:t>
            </a:r>
            <a:r>
              <a:rPr lang="en-US" dirty="0" smtClean="0">
                <a:cs typeface="Arial"/>
              </a:rPr>
              <a:t>why </a:t>
            </a:r>
            <a:r>
              <a:rPr lang="en-US" dirty="0">
                <a:cs typeface="Arial"/>
              </a:rPr>
              <a:t>or why not</a:t>
            </a:r>
            <a:r>
              <a:rPr lang="en-US" dirty="0" smtClean="0">
                <a:cs typeface="Arial"/>
              </a:rPr>
              <a:t>?</a:t>
            </a:r>
          </a:p>
          <a:p>
            <a:endParaRPr lang="en-US" sz="2400" dirty="0">
              <a:latin typeface="+mn-lt"/>
              <a:cs typeface="Arial"/>
            </a:endParaRPr>
          </a:p>
          <a:p>
            <a:r>
              <a:rPr lang="en-US" sz="2400" dirty="0" smtClean="0">
                <a:latin typeface="+mn-lt"/>
                <a:cs typeface="Arial"/>
              </a:rPr>
              <a:t>As a student, what concerns you most about Wichita State University? What do you think needs improvement?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+mn-lt"/>
              </a:rPr>
              <a:t>Feedback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90800"/>
            <a:ext cx="8001000" cy="1752600"/>
          </a:xfrm>
        </p:spPr>
        <p:txBody>
          <a:bodyPr/>
          <a:lstStyle/>
          <a:p>
            <a:r>
              <a:rPr lang="en-US" sz="3200" dirty="0" smtClean="0">
                <a:latin typeface="+mn-lt"/>
              </a:rPr>
              <a:t>84 students attended the town hall meetings</a:t>
            </a:r>
          </a:p>
          <a:p>
            <a:pPr>
              <a:buNone/>
            </a:pPr>
            <a:endParaRPr lang="en-US" sz="3200" dirty="0" smtClean="0">
              <a:latin typeface="+mn-lt"/>
            </a:endParaRPr>
          </a:p>
          <a:p>
            <a:r>
              <a:rPr lang="en-US" sz="3200" dirty="0" smtClean="0">
                <a:latin typeface="+mn-lt"/>
              </a:rPr>
              <a:t>Approximately 430 responses collected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6794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39725" y="274638"/>
            <a:ext cx="8499475" cy="846137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39725" y="1600200"/>
            <a:ext cx="8229600" cy="4525963"/>
          </a:xfrm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</a:t>
            </a:r>
          </a:p>
        </p:txBody>
      </p:sp>
      <p:pic>
        <p:nvPicPr>
          <p:cNvPr id="15365" name="Picture 9" descr="Template-Design-2.Title.png"/>
          <p:cNvPicPr>
            <a:picLocks noChangeAspect="1"/>
          </p:cNvPicPr>
          <p:nvPr/>
        </p:nvPicPr>
        <p:blipFill>
          <a:blip r:embed="rId2" cstate="print"/>
          <a:srcRect l="1576" t="27368" r="1575" b="24911"/>
          <a:stretch>
            <a:fillRect/>
          </a:stretch>
        </p:blipFill>
        <p:spPr bwMode="auto">
          <a:xfrm>
            <a:off x="31750" y="1876425"/>
            <a:ext cx="9080500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0" descr="wsu_horizontal_colo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6356350"/>
            <a:ext cx="155416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 txBox="1">
            <a:spLocks/>
          </p:cNvSpPr>
          <p:nvPr/>
        </p:nvSpPr>
        <p:spPr>
          <a:xfrm>
            <a:off x="152400" y="6432550"/>
            <a:ext cx="838200" cy="50165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5FBA917-D642-4A61-82CD-F64B4F61E137}" type="slidenum">
              <a:rPr lang="en-US" sz="12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644775"/>
            <a:ext cx="8229600" cy="1470025"/>
          </a:xfrm>
          <a:prstGeom prst="rect">
            <a:avLst/>
          </a:prstGeom>
        </p:spPr>
        <p:txBody>
          <a:bodyPr anchor="ctr" anchorCtr="1"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 smtClean="0">
                <a:latin typeface="+mn-lt"/>
                <a:ea typeface="+mj-ea"/>
                <a:cs typeface="+mj-cs"/>
              </a:rPr>
              <a:t>Top 4 reasons students love Wichita State University:</a:t>
            </a:r>
            <a:endParaRPr lang="en-US" sz="4800" b="1" dirty="0"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+mn-lt"/>
              </a:rPr>
              <a:t>1.  Academic Major or Program</a:t>
            </a:r>
          </a:p>
        </p:txBody>
      </p:sp>
      <p:sp>
        <p:nvSpPr>
          <p:cNvPr id="17411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21163"/>
          </a:xfrm>
        </p:spPr>
        <p:txBody>
          <a:bodyPr/>
          <a:lstStyle/>
          <a:p>
            <a:r>
              <a:rPr lang="en-US" dirty="0" smtClean="0">
                <a:latin typeface="+mn-lt"/>
                <a:cs typeface="Arial" charset="0"/>
              </a:rPr>
              <a:t>Specific programs mentioned:</a:t>
            </a:r>
          </a:p>
        </p:txBody>
      </p:sp>
      <p:sp>
        <p:nvSpPr>
          <p:cNvPr id="17412" name="Content Placeholder 5"/>
          <p:cNvSpPr>
            <a:spLocks noGrp="1"/>
          </p:cNvSpPr>
          <p:nvPr>
            <p:ph sz="half" idx="2"/>
          </p:nvPr>
        </p:nvSpPr>
        <p:spPr>
          <a:xfrm>
            <a:off x="4495800" y="1905000"/>
            <a:ext cx="4038600" cy="4221163"/>
          </a:xfrm>
        </p:spPr>
        <p:txBody>
          <a:bodyPr/>
          <a:lstStyle/>
          <a:p>
            <a:r>
              <a:rPr lang="en-US" dirty="0" smtClean="0">
                <a:latin typeface="+mn-lt"/>
                <a:cs typeface="Arial" charset="0"/>
              </a:rPr>
              <a:t>Aerospace Engineering</a:t>
            </a:r>
          </a:p>
          <a:p>
            <a:r>
              <a:rPr lang="en-US" dirty="0" smtClean="0">
                <a:latin typeface="+mn-lt"/>
                <a:cs typeface="Arial" charset="0"/>
              </a:rPr>
              <a:t>Business</a:t>
            </a:r>
          </a:p>
          <a:p>
            <a:r>
              <a:rPr lang="en-US" dirty="0" smtClean="0">
                <a:latin typeface="+mn-lt"/>
                <a:cs typeface="Arial" charset="0"/>
              </a:rPr>
              <a:t>Nursing</a:t>
            </a:r>
          </a:p>
          <a:p>
            <a:r>
              <a:rPr lang="en-US" dirty="0" smtClean="0">
                <a:latin typeface="+mn-lt"/>
                <a:cs typeface="Arial" charset="0"/>
              </a:rPr>
              <a:t>Entrepreneurship</a:t>
            </a:r>
          </a:p>
          <a:p>
            <a:r>
              <a:rPr lang="en-US" dirty="0" smtClean="0">
                <a:latin typeface="+mn-lt"/>
                <a:cs typeface="Arial" charset="0"/>
              </a:rPr>
              <a:t>Flexibility of programs – </a:t>
            </a:r>
            <a:r>
              <a:rPr lang="en-US" dirty="0" smtClean="0">
                <a:latin typeface="+mn-lt"/>
                <a:cs typeface="Arial" charset="0"/>
              </a:rPr>
              <a:t>Can choose to double major</a:t>
            </a:r>
            <a:endParaRPr lang="en-US" dirty="0" smtClean="0">
              <a:latin typeface="+mn-lt"/>
              <a:cs typeface="Arial" charset="0"/>
            </a:endParaRPr>
          </a:p>
          <a:p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+mn-lt"/>
              </a:rPr>
              <a:t>2.  Cost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0" y="2057400"/>
            <a:ext cx="4038600" cy="4525963"/>
          </a:xfrm>
        </p:spPr>
        <p:txBody>
          <a:bodyPr/>
          <a:lstStyle/>
          <a:p>
            <a:r>
              <a:rPr lang="en-US" sz="3200" dirty="0" smtClean="0">
                <a:latin typeface="+mn-lt"/>
              </a:rPr>
              <a:t>Scholarship Opportunities</a:t>
            </a:r>
          </a:p>
          <a:p>
            <a:pPr>
              <a:buNone/>
            </a:pPr>
            <a:endParaRPr lang="en-US" sz="3200" dirty="0" smtClean="0">
              <a:latin typeface="+mn-lt"/>
            </a:endParaRPr>
          </a:p>
          <a:p>
            <a:r>
              <a:rPr lang="en-US" sz="3200" dirty="0" smtClean="0">
                <a:latin typeface="+mn-lt"/>
              </a:rPr>
              <a:t>Competitive Tuition</a:t>
            </a:r>
          </a:p>
          <a:p>
            <a:pPr>
              <a:buNone/>
            </a:pPr>
            <a:r>
              <a:rPr lang="en-US" sz="3200" dirty="0" smtClean="0">
                <a:latin typeface="+mn-lt"/>
              </a:rPr>
              <a:t> </a:t>
            </a:r>
          </a:p>
          <a:p>
            <a:r>
              <a:rPr lang="en-US" sz="3200" dirty="0" smtClean="0">
                <a:latin typeface="+mn-lt"/>
              </a:rPr>
              <a:t>Urban Atmosphere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0585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+mn-lt"/>
              </a:rPr>
              <a:t>3.  Location</a:t>
            </a:r>
            <a:endParaRPr lang="en-US" sz="3600" dirty="0">
              <a:latin typeface="+mn-lt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578212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sz="3200" dirty="0">
                <a:latin typeface="+mn-lt"/>
              </a:rPr>
              <a:t>C</a:t>
            </a:r>
            <a:r>
              <a:rPr lang="en-US" sz="3200" dirty="0" smtClean="0">
                <a:latin typeface="+mn-lt"/>
              </a:rPr>
              <a:t>lose to home</a:t>
            </a:r>
          </a:p>
          <a:p>
            <a:r>
              <a:rPr lang="en-US" sz="3200" dirty="0" smtClean="0">
                <a:latin typeface="+mn-lt"/>
              </a:rPr>
              <a:t>Close to many different businesses with available internships and </a:t>
            </a:r>
            <a:r>
              <a:rPr lang="en-US" sz="3200" dirty="0" smtClean="0">
                <a:latin typeface="+mn-lt"/>
              </a:rPr>
              <a:t>other opportunities</a:t>
            </a:r>
            <a:endParaRPr lang="en-US" sz="3200" dirty="0" smtClean="0">
              <a:latin typeface="+mn-lt"/>
            </a:endParaRPr>
          </a:p>
          <a:p>
            <a:r>
              <a:rPr lang="en-US" sz="3200" dirty="0" smtClean="0">
                <a:latin typeface="+mn-lt"/>
              </a:rPr>
              <a:t>Thriving diversity</a:t>
            </a:r>
          </a:p>
          <a:p>
            <a:pPr lvl="1"/>
            <a:r>
              <a:rPr lang="en-US" sz="3200" dirty="0" smtClean="0"/>
              <a:t>People come from all over the nation and globe</a:t>
            </a:r>
            <a:br>
              <a:rPr lang="en-US" sz="3200" dirty="0" smtClean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1701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+mn-lt"/>
              </a:rPr>
              <a:t>4.  Opportunities</a:t>
            </a:r>
            <a:endParaRPr lang="en-US" sz="3600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600200"/>
            <a:ext cx="4343400" cy="4876800"/>
          </a:xfrm>
        </p:spPr>
        <p:txBody>
          <a:bodyPr/>
          <a:lstStyle/>
          <a:p>
            <a:r>
              <a:rPr lang="en-US" sz="1600" dirty="0" smtClean="0">
                <a:latin typeface="+mn-lt"/>
              </a:rPr>
              <a:t>Advanced Networking Research Institute (ANRI)</a:t>
            </a:r>
          </a:p>
          <a:p>
            <a:pPr lvl="1"/>
            <a:r>
              <a:rPr lang="en-US" sz="1600" dirty="0" smtClean="0"/>
              <a:t>Executive Director, Dr. Ravi </a:t>
            </a:r>
            <a:r>
              <a:rPr lang="en-US" sz="1600" dirty="0" err="1" smtClean="0"/>
              <a:t>Pendse</a:t>
            </a:r>
            <a:endParaRPr lang="en-US" sz="1600" dirty="0" smtClean="0"/>
          </a:p>
          <a:p>
            <a:r>
              <a:rPr lang="en-US" sz="1600" dirty="0" smtClean="0">
                <a:latin typeface="+mn-lt"/>
              </a:rPr>
              <a:t>Hands on </a:t>
            </a:r>
            <a:r>
              <a:rPr lang="en-US" sz="1600" dirty="0" smtClean="0">
                <a:latin typeface="+mn-lt"/>
              </a:rPr>
              <a:t>experience </a:t>
            </a:r>
            <a:r>
              <a:rPr lang="en-US" sz="1600" dirty="0" smtClean="0">
                <a:latin typeface="+mn-lt"/>
              </a:rPr>
              <a:t>with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r</a:t>
            </a:r>
            <a:r>
              <a:rPr lang="en-US" sz="1600" dirty="0" smtClean="0">
                <a:latin typeface="+mn-lt"/>
              </a:rPr>
              <a:t>eal </a:t>
            </a:r>
            <a:r>
              <a:rPr lang="en-US" sz="1600" dirty="0">
                <a:latin typeface="+mn-lt"/>
              </a:rPr>
              <a:t>w</a:t>
            </a:r>
            <a:r>
              <a:rPr lang="en-US" sz="1600" dirty="0" smtClean="0">
                <a:latin typeface="+mn-lt"/>
              </a:rPr>
              <a:t>orld </a:t>
            </a:r>
            <a:r>
              <a:rPr lang="en-US" sz="1600" dirty="0">
                <a:latin typeface="+mn-lt"/>
              </a:rPr>
              <a:t>p</a:t>
            </a:r>
            <a:r>
              <a:rPr lang="en-US" sz="1600" dirty="0" smtClean="0">
                <a:latin typeface="+mn-lt"/>
              </a:rPr>
              <a:t>roblems</a:t>
            </a:r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Projects</a:t>
            </a:r>
          </a:p>
          <a:p>
            <a:pPr lvl="1"/>
            <a:r>
              <a:rPr lang="en-US" sz="1600" dirty="0" smtClean="0"/>
              <a:t>Cisco Systems</a:t>
            </a:r>
          </a:p>
          <a:p>
            <a:pPr lvl="1"/>
            <a:r>
              <a:rPr lang="en-US" sz="1600" dirty="0" smtClean="0"/>
              <a:t>Palo Alto </a:t>
            </a:r>
            <a:r>
              <a:rPr lang="en-US" sz="1600" dirty="0" smtClean="0"/>
              <a:t>Inc.</a:t>
            </a:r>
            <a:endParaRPr lang="en-US" sz="1600" dirty="0" smtClean="0"/>
          </a:p>
          <a:p>
            <a:pPr lvl="1"/>
            <a:r>
              <a:rPr lang="en-US" sz="1600" dirty="0" err="1" smtClean="0"/>
              <a:t>NetApp</a:t>
            </a:r>
            <a:r>
              <a:rPr lang="en-US" sz="1600" dirty="0" smtClean="0"/>
              <a:t> </a:t>
            </a:r>
            <a:r>
              <a:rPr lang="en-US" sz="1600" dirty="0" smtClean="0"/>
              <a:t>Inc.</a:t>
            </a:r>
            <a:endParaRPr lang="en-US" sz="1600" dirty="0" smtClean="0"/>
          </a:p>
          <a:p>
            <a:pPr lvl="1"/>
            <a:r>
              <a:rPr lang="en-US" sz="1600" dirty="0" smtClean="0"/>
              <a:t>Spirit Aero Systems</a:t>
            </a:r>
          </a:p>
          <a:p>
            <a:r>
              <a:rPr lang="en-US" sz="1600" dirty="0" smtClean="0">
                <a:latin typeface="+mn-lt"/>
              </a:rPr>
              <a:t>National Institute of Aviation </a:t>
            </a:r>
            <a:r>
              <a:rPr lang="en-US" sz="1600" dirty="0" smtClean="0">
                <a:latin typeface="+mn-lt"/>
              </a:rPr>
              <a:t>Research (NIAR) </a:t>
            </a:r>
            <a:r>
              <a:rPr lang="en-US" sz="1600" dirty="0" smtClean="0">
                <a:latin typeface="+mn-lt"/>
              </a:rPr>
              <a:t>for Aerospace Engineers </a:t>
            </a:r>
          </a:p>
          <a:p>
            <a:pPr lvl="1"/>
            <a:r>
              <a:rPr lang="en-US" sz="1600" dirty="0" smtClean="0"/>
              <a:t>Hands on experience</a:t>
            </a:r>
          </a:p>
          <a:p>
            <a:pPr lvl="1"/>
            <a:r>
              <a:rPr lang="en-US" sz="1600" dirty="0" smtClean="0"/>
              <a:t>Wind tunnel</a:t>
            </a:r>
          </a:p>
          <a:p>
            <a:pPr lvl="1"/>
            <a:r>
              <a:rPr lang="en-US" sz="1600" dirty="0" smtClean="0"/>
              <a:t>Full time job opportunities</a:t>
            </a:r>
          </a:p>
          <a:p>
            <a:pPr lvl="1"/>
            <a:endParaRPr lang="en-US" sz="1600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76400"/>
            <a:ext cx="3657600" cy="3124200"/>
          </a:xfrm>
        </p:spPr>
        <p:txBody>
          <a:bodyPr/>
          <a:lstStyle/>
          <a:p>
            <a:r>
              <a:rPr lang="en-US" sz="1600" dirty="0" smtClean="0">
                <a:latin typeface="+mn-lt"/>
              </a:rPr>
              <a:t>Coop and  </a:t>
            </a:r>
            <a:r>
              <a:rPr lang="en-US" sz="1600" dirty="0" smtClean="0">
                <a:latin typeface="+mn-lt"/>
              </a:rPr>
              <a:t>Internships</a:t>
            </a:r>
          </a:p>
          <a:p>
            <a:pPr lvl="1"/>
            <a:r>
              <a:rPr lang="en-US" sz="1600" dirty="0" err="1" smtClean="0"/>
              <a:t>NetApp</a:t>
            </a:r>
            <a:endParaRPr lang="en-US" sz="1600" dirty="0" smtClean="0"/>
          </a:p>
          <a:p>
            <a:pPr lvl="1"/>
            <a:r>
              <a:rPr lang="en-US" sz="1600" dirty="0" smtClean="0"/>
              <a:t>Koch</a:t>
            </a:r>
            <a:endParaRPr lang="en-US" sz="1600" dirty="0" smtClean="0"/>
          </a:p>
          <a:p>
            <a:pPr lvl="1"/>
            <a:r>
              <a:rPr lang="en-US" sz="1600" dirty="0" smtClean="0"/>
              <a:t>Boeing</a:t>
            </a:r>
          </a:p>
          <a:p>
            <a:pPr lvl="1"/>
            <a:r>
              <a:rPr lang="en-US" sz="1600" dirty="0" smtClean="0"/>
              <a:t>Spirit</a:t>
            </a:r>
            <a:endParaRPr lang="en-US" sz="1600" dirty="0" smtClean="0"/>
          </a:p>
          <a:p>
            <a:pPr lvl="1"/>
            <a:r>
              <a:rPr lang="en-US" sz="1600" dirty="0" smtClean="0"/>
              <a:t>Cessna</a:t>
            </a:r>
          </a:p>
          <a:p>
            <a:pPr lvl="1"/>
            <a:r>
              <a:rPr lang="en-US" sz="1600" dirty="0" smtClean="0"/>
              <a:t>Wesley</a:t>
            </a:r>
            <a:endParaRPr lang="en-US" sz="1600" dirty="0" smtClean="0"/>
          </a:p>
          <a:p>
            <a:pPr lvl="1"/>
            <a:r>
              <a:rPr lang="en-US" sz="1600" dirty="0" smtClean="0"/>
              <a:t>Via Christi</a:t>
            </a:r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endParaRPr lang="en-US" sz="2000" dirty="0" smtClean="0"/>
          </a:p>
          <a:p>
            <a:pPr lvl="1"/>
            <a:endParaRPr lang="en-US" sz="1600" dirty="0" smtClean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934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+mn-lt"/>
              </a:rPr>
              <a:t>Additional Positive Acknowledgements 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About the University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5259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Free tickets </a:t>
            </a:r>
            <a:r>
              <a:rPr lang="en-US" dirty="0" smtClean="0">
                <a:latin typeface="+mn-lt"/>
              </a:rPr>
              <a:t>to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sporting events for WSU students</a:t>
            </a:r>
          </a:p>
          <a:p>
            <a:pPr marL="0" indent="0">
              <a:buNone/>
            </a:pP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Large </a:t>
            </a:r>
            <a:r>
              <a:rPr lang="en-US" dirty="0" smtClean="0">
                <a:latin typeface="+mn-lt"/>
              </a:rPr>
              <a:t>events, </a:t>
            </a:r>
            <a:r>
              <a:rPr lang="en-US" dirty="0" smtClean="0">
                <a:latin typeface="+mn-lt"/>
              </a:rPr>
              <a:t>like concerts for </a:t>
            </a:r>
            <a:r>
              <a:rPr lang="en-US" dirty="0" smtClean="0">
                <a:latin typeface="+mn-lt"/>
              </a:rPr>
              <a:t>students, </a:t>
            </a:r>
            <a:r>
              <a:rPr lang="en-US" dirty="0" smtClean="0">
                <a:latin typeface="+mn-lt"/>
              </a:rPr>
              <a:t>hosted by SAC and </a:t>
            </a:r>
            <a:r>
              <a:rPr lang="en-US" dirty="0" smtClean="0">
                <a:latin typeface="+mn-lt"/>
              </a:rPr>
              <a:t>SGA</a:t>
            </a:r>
          </a:p>
          <a:p>
            <a:pPr marL="400050" lvl="1" indent="0">
              <a:buNone/>
            </a:pPr>
            <a:r>
              <a:rPr lang="en-US" sz="1400" dirty="0" smtClean="0">
                <a:latin typeface="+mn-lt"/>
              </a:rPr>
              <a:t>(Student Activities Council)</a:t>
            </a:r>
          </a:p>
          <a:p>
            <a:pPr marL="400050" lvl="1" indent="0">
              <a:buNone/>
            </a:pPr>
            <a:r>
              <a:rPr lang="en-US" sz="1400" dirty="0" smtClean="0">
                <a:latin typeface="+mn-lt"/>
              </a:rPr>
              <a:t>(Student Government Association)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525963"/>
          </a:xfrm>
        </p:spPr>
        <p:txBody>
          <a:bodyPr/>
          <a:lstStyle/>
          <a:p>
            <a:r>
              <a:rPr lang="en-US" dirty="0">
                <a:latin typeface="+mn-lt"/>
              </a:rPr>
              <a:t>Free advertising for student organizations from Student </a:t>
            </a:r>
            <a:r>
              <a:rPr lang="en-US" dirty="0" smtClean="0">
                <a:latin typeface="+mn-lt"/>
              </a:rPr>
              <a:t>Involvement</a:t>
            </a:r>
          </a:p>
          <a:p>
            <a:pPr marL="0" indent="0">
              <a:buNone/>
            </a:pP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Options to double major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605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0070C0"/>
      </a:dk2>
      <a:lt2>
        <a:srgbClr val="EEECE1"/>
      </a:lt2>
      <a:accent1>
        <a:srgbClr val="FEB71A"/>
      </a:accent1>
      <a:accent2>
        <a:srgbClr val="6E81D6"/>
      </a:accent2>
      <a:accent3>
        <a:srgbClr val="705E5F"/>
      </a:accent3>
      <a:accent4>
        <a:srgbClr val="CC823D"/>
      </a:accent4>
      <a:accent5>
        <a:srgbClr val="72A7C0"/>
      </a:accent5>
      <a:accent6>
        <a:srgbClr val="BECC8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560</Words>
  <Application>Microsoft Office PowerPoint</Application>
  <PresentationFormat>On-screen Show (4:3)</PresentationFormat>
  <Paragraphs>121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Georgia</vt:lpstr>
      <vt:lpstr>Office Theme</vt:lpstr>
      <vt:lpstr>Student Engagement Report  Presented to the Strategic Planning Steering Committee March 26, 2013</vt:lpstr>
      <vt:lpstr>3 Town Hall Meetings, 3 Questions</vt:lpstr>
      <vt:lpstr>Feedback</vt:lpstr>
      <vt:lpstr>PowerPoint Presentation</vt:lpstr>
      <vt:lpstr>1.  Academic Major or Program</vt:lpstr>
      <vt:lpstr>2.  Cost</vt:lpstr>
      <vt:lpstr>3.  Location</vt:lpstr>
      <vt:lpstr>4.  Opportunities</vt:lpstr>
      <vt:lpstr>Additional Positive Acknowledgements  About the University</vt:lpstr>
      <vt:lpstr>Graphical Breakdown</vt:lpstr>
      <vt:lpstr>PowerPoint Presentation</vt:lpstr>
      <vt:lpstr>1.  Security</vt:lpstr>
      <vt:lpstr>2.  Rising Costs</vt:lpstr>
      <vt:lpstr>3.  Campus Culture and School Spirit</vt:lpstr>
      <vt:lpstr>4.  International Student Opportunities</vt:lpstr>
      <vt:lpstr>5.  Academics</vt:lpstr>
      <vt:lpstr>Additional Thoughts for Improvement  From Students</vt:lpstr>
      <vt:lpstr>Graphical Breakdown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Presentation Tree</dc:creator>
  <cp:lastModifiedBy>George and Dianne</cp:lastModifiedBy>
  <cp:revision>38</cp:revision>
  <cp:lastPrinted>2013-03-21T02:07:18Z</cp:lastPrinted>
  <dcterms:created xsi:type="dcterms:W3CDTF">2009-12-04T23:34:43Z</dcterms:created>
  <dcterms:modified xsi:type="dcterms:W3CDTF">2013-03-21T20:40:28Z</dcterms:modified>
</cp:coreProperties>
</file>