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9" r:id="rId2"/>
    <p:sldId id="268" r:id="rId3"/>
    <p:sldId id="286" r:id="rId4"/>
    <p:sldId id="289" r:id="rId5"/>
    <p:sldId id="290" r:id="rId6"/>
    <p:sldId id="291" r:id="rId7"/>
    <p:sldId id="285" r:id="rId8"/>
    <p:sldId id="287" r:id="rId9"/>
    <p:sldId id="288" r:id="rId10"/>
    <p:sldId id="271" r:id="rId11"/>
    <p:sldId id="300" r:id="rId12"/>
    <p:sldId id="283" r:id="rId13"/>
    <p:sldId id="272" r:id="rId14"/>
    <p:sldId id="280" r:id="rId15"/>
    <p:sldId id="293" r:id="rId16"/>
    <p:sldId id="294" r:id="rId17"/>
    <p:sldId id="273" r:id="rId18"/>
    <p:sldId id="274" r:id="rId19"/>
    <p:sldId id="277" r:id="rId20"/>
    <p:sldId id="263" r:id="rId21"/>
    <p:sldId id="275" r:id="rId22"/>
    <p:sldId id="301" r:id="rId23"/>
    <p:sldId id="276" r:id="rId24"/>
    <p:sldId id="296" r:id="rId25"/>
    <p:sldId id="297" r:id="rId26"/>
  </p:sldIdLst>
  <p:sldSz cx="9144000" cy="6858000" type="screen4x3"/>
  <p:notesSz cx="6881813" cy="92964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eorgia" panose="02040502050405020303" pitchFamily="18" charset="0"/>
      <p:regular r:id="rId32"/>
      <p:bold r:id="rId33"/>
      <p:italic r:id="rId34"/>
      <p:boldItalic r:id="rId35"/>
    </p:embeddedFont>
    <p:embeddedFont>
      <p:font typeface="Arial Rounded MT Bold" panose="020F0704030504030204" pitchFamily="34" charset="0"/>
      <p:regular r:id="rId3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16EA67"/>
    <a:srgbClr val="FEB71A"/>
    <a:srgbClr val="6E81D6"/>
    <a:srgbClr val="72A7C0"/>
    <a:srgbClr val="705E5F"/>
    <a:srgbClr val="CC82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9" d="100"/>
          <a:sy n="109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gilstrap%202014\foundation%20meeting\STEM%20pricing%20updated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gilstrap%202014\foundation%20meeting\STEM%20pricing%20updat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989886016021046E-2"/>
          <c:y val="0.14606379847680331"/>
          <c:w val="0.58503471640513016"/>
          <c:h val="0.77187871677330655"/>
        </c:manualLayout>
      </c:layout>
      <c:lineChart>
        <c:grouping val="standard"/>
        <c:varyColors val="0"/>
        <c:ser>
          <c:idx val="0"/>
          <c:order val="0"/>
          <c:tx>
            <c:strRef>
              <c:f>Sheet1!$A$59</c:f>
              <c:strCache>
                <c:ptCount val="1"/>
                <c:pt idx="0">
                  <c:v>Chemistry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numRef>
              <c:f>Sheet1!$B$58:$F$58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Sheet1!$B$59:$F$59</c:f>
              <c:numCache>
                <c:formatCode>_("$"* #,##0_);_("$"* \(#,##0\);_("$"* "-"??_);_(@_)</c:formatCode>
                <c:ptCount val="5"/>
                <c:pt idx="0">
                  <c:v>3890</c:v>
                </c:pt>
                <c:pt idx="1">
                  <c:v>3906</c:v>
                </c:pt>
                <c:pt idx="2">
                  <c:v>4333</c:v>
                </c:pt>
                <c:pt idx="3">
                  <c:v>4488</c:v>
                </c:pt>
                <c:pt idx="4">
                  <c:v>4712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A33-4092-A082-FB297B6539B8}"/>
            </c:ext>
          </c:extLst>
        </c:ser>
        <c:ser>
          <c:idx val="1"/>
          <c:order val="1"/>
          <c:tx>
            <c:strRef>
              <c:f>Sheet1!$A$60</c:f>
              <c:strCache>
                <c:ptCount val="1"/>
                <c:pt idx="0">
                  <c:v>Physics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numRef>
              <c:f>Sheet1!$B$58:$F$58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Sheet1!$B$60:$F$60</c:f>
              <c:numCache>
                <c:formatCode>_("$"* #,##0_);_("$"* \(#,##0\);_("$"* "-"??_);_(@_)</c:formatCode>
                <c:ptCount val="5"/>
                <c:pt idx="0">
                  <c:v>3185</c:v>
                </c:pt>
                <c:pt idx="1">
                  <c:v>3500</c:v>
                </c:pt>
                <c:pt idx="2">
                  <c:v>3852</c:v>
                </c:pt>
                <c:pt idx="3">
                  <c:v>4048</c:v>
                </c:pt>
                <c:pt idx="4">
                  <c:v>4180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A33-4092-A082-FB297B6539B8}"/>
            </c:ext>
          </c:extLst>
        </c:ser>
        <c:ser>
          <c:idx val="2"/>
          <c:order val="2"/>
          <c:tx>
            <c:strRef>
              <c:f>Sheet1!$A$61</c:f>
              <c:strCache>
                <c:ptCount val="1"/>
                <c:pt idx="0">
                  <c:v>Biology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numRef>
              <c:f>Sheet1!$B$58:$F$58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Sheet1!$B$61:$F$61</c:f>
              <c:numCache>
                <c:formatCode>_("$"* #,##0_);_("$"* \(#,##0\);_("$"* "-"??_);_(@_)</c:formatCode>
                <c:ptCount val="5"/>
                <c:pt idx="0">
                  <c:v>2070</c:v>
                </c:pt>
                <c:pt idx="1">
                  <c:v>2163</c:v>
                </c:pt>
                <c:pt idx="2">
                  <c:v>2360</c:v>
                </c:pt>
                <c:pt idx="3">
                  <c:v>2608</c:v>
                </c:pt>
                <c:pt idx="4">
                  <c:v>2704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A33-4092-A082-FB297B6539B8}"/>
            </c:ext>
          </c:extLst>
        </c:ser>
        <c:ser>
          <c:idx val="3"/>
          <c:order val="3"/>
          <c:tx>
            <c:strRef>
              <c:f>Sheet1!$A$62</c:f>
              <c:strCache>
                <c:ptCount val="1"/>
                <c:pt idx="0">
                  <c:v>Engineering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numRef>
              <c:f>Sheet1!$B$58:$F$58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Sheet1!$B$62:$F$62</c:f>
              <c:numCache>
                <c:formatCode>_("$"* #,##0_);_("$"* \(#,##0\);_("$"* "-"??_);_(@_)</c:formatCode>
                <c:ptCount val="5"/>
                <c:pt idx="0">
                  <c:v>2009</c:v>
                </c:pt>
                <c:pt idx="1">
                  <c:v>1942</c:v>
                </c:pt>
                <c:pt idx="2">
                  <c:v>2140</c:v>
                </c:pt>
                <c:pt idx="3">
                  <c:v>2281</c:v>
                </c:pt>
                <c:pt idx="4">
                  <c:v>2431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A33-4092-A082-FB297B6539B8}"/>
            </c:ext>
          </c:extLst>
        </c:ser>
        <c:ser>
          <c:idx val="4"/>
          <c:order val="4"/>
          <c:tx>
            <c:strRef>
              <c:f>Sheet1!$A$63</c:f>
              <c:strCache>
                <c:ptCount val="1"/>
                <c:pt idx="0">
                  <c:v>Math and Computer Science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numRef>
              <c:f>Sheet1!$B$58:$F$58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Sheet1!$B$63:$F$63</c:f>
              <c:numCache>
                <c:formatCode>_("$"* #,##0_);_("$"* \(#,##0\);_("$"* "-"??_);_(@_)</c:formatCode>
                <c:ptCount val="5"/>
                <c:pt idx="0">
                  <c:v>1328</c:v>
                </c:pt>
                <c:pt idx="1">
                  <c:v>1366</c:v>
                </c:pt>
                <c:pt idx="2">
                  <c:v>1480</c:v>
                </c:pt>
                <c:pt idx="3">
                  <c:v>1583</c:v>
                </c:pt>
                <c:pt idx="4">
                  <c:v>1618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A33-4092-A082-FB297B6539B8}"/>
            </c:ext>
          </c:extLst>
        </c:ser>
        <c:ser>
          <c:idx val="6"/>
          <c:order val="5"/>
          <c:tx>
            <c:strRef>
              <c:f>Sheet1!$A$65</c:f>
              <c:strCache>
                <c:ptCount val="1"/>
                <c:pt idx="0">
                  <c:v>Health Sciences</c:v>
                </c:pt>
              </c:strCache>
            </c:strRef>
          </c:tx>
          <c:spPr>
            <a:ln w="50800">
              <a:solidFill>
                <a:srgbClr val="EF4FD1"/>
              </a:solidFill>
            </a:ln>
          </c:spPr>
          <c:marker>
            <c:symbol val="none"/>
          </c:marker>
          <c:cat>
            <c:numRef>
              <c:f>Sheet1!$B$58:$F$58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Sheet1!$B$65:$F$65</c:f>
              <c:numCache>
                <c:formatCode>_("$"* #,##0_);_("$"* \(#,##0\);_("$"* "-"??_);_(@_)</c:formatCode>
                <c:ptCount val="5"/>
                <c:pt idx="0">
                  <c:v>1593</c:v>
                </c:pt>
                <c:pt idx="1">
                  <c:v>1661</c:v>
                </c:pt>
                <c:pt idx="2">
                  <c:v>1544</c:v>
                </c:pt>
                <c:pt idx="3">
                  <c:v>1655</c:v>
                </c:pt>
                <c:pt idx="4">
                  <c:v>1735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A33-4092-A082-FB297B6539B8}"/>
            </c:ext>
          </c:extLst>
        </c:ser>
        <c:ser>
          <c:idx val="7"/>
          <c:order val="6"/>
          <c:tx>
            <c:strRef>
              <c:f>Sheet1!$A$66</c:f>
              <c:strCache>
                <c:ptCount val="1"/>
                <c:pt idx="0">
                  <c:v>Education</c:v>
                </c:pt>
              </c:strCache>
            </c:strRef>
          </c:tx>
          <c:spPr>
            <a:ln w="50800">
              <a:solidFill>
                <a:srgbClr val="0DFFA3"/>
              </a:solidFill>
            </a:ln>
          </c:spPr>
          <c:marker>
            <c:symbol val="none"/>
          </c:marker>
          <c:cat>
            <c:numRef>
              <c:f>Sheet1!$B$58:$F$58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Sheet1!$B$66:$F$66</c:f>
              <c:numCache>
                <c:formatCode>_("$"* #,##0_);_("$"* \(#,##0\);_("$"* "-"??_);_(@_)</c:formatCode>
                <c:ptCount val="5"/>
                <c:pt idx="0">
                  <c:v>708</c:v>
                </c:pt>
                <c:pt idx="1">
                  <c:v>778</c:v>
                </c:pt>
                <c:pt idx="2">
                  <c:v>813</c:v>
                </c:pt>
                <c:pt idx="3">
                  <c:v>838</c:v>
                </c:pt>
                <c:pt idx="4">
                  <c:v>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A33-4092-A082-FB297B6539B8}"/>
            </c:ext>
          </c:extLst>
        </c:ser>
        <c:ser>
          <c:idx val="8"/>
          <c:order val="7"/>
          <c:tx>
            <c:strRef>
              <c:f>Sheet1!$A$67</c:f>
              <c:strCache>
                <c:ptCount val="1"/>
                <c:pt idx="0">
                  <c:v>Social Sciences</c:v>
                </c:pt>
              </c:strCache>
            </c:strRef>
          </c:tx>
          <c:spPr>
            <a:ln w="50800">
              <a:solidFill>
                <a:schemeClr val="bg2">
                  <a:lumMod val="25000"/>
                </a:schemeClr>
              </a:solidFill>
            </a:ln>
          </c:spPr>
          <c:marker>
            <c:symbol val="none"/>
          </c:marker>
          <c:cat>
            <c:numRef>
              <c:f>Sheet1!$B$58:$F$58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Sheet1!$B$67:$F$67</c:f>
              <c:numCache>
                <c:formatCode>_("$"* #,##0_);_("$"* \(#,##0\);_("$"* "-"??_);_(@_)</c:formatCode>
                <c:ptCount val="5"/>
                <c:pt idx="0">
                  <c:v>775</c:v>
                </c:pt>
                <c:pt idx="1">
                  <c:v>818</c:v>
                </c:pt>
                <c:pt idx="2">
                  <c:v>847</c:v>
                </c:pt>
                <c:pt idx="3">
                  <c:v>875</c:v>
                </c:pt>
                <c:pt idx="4">
                  <c:v>929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A33-4092-A082-FB297B6539B8}"/>
            </c:ext>
          </c:extLst>
        </c:ser>
        <c:ser>
          <c:idx val="9"/>
          <c:order val="8"/>
          <c:tx>
            <c:strRef>
              <c:f>Sheet1!$A$68</c:f>
              <c:strCache>
                <c:ptCount val="1"/>
                <c:pt idx="0">
                  <c:v>History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numRef>
              <c:f>Sheet1!$B$58:$F$58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Sheet1!$B$68:$F$68</c:f>
              <c:numCache>
                <c:formatCode>_("$"* #,##0_);_("$"* \(#,##0\);_("$"* "-"??_);_(@_)</c:formatCode>
                <c:ptCount val="5"/>
                <c:pt idx="0">
                  <c:v>383</c:v>
                </c:pt>
                <c:pt idx="1">
                  <c:v>433</c:v>
                </c:pt>
                <c:pt idx="2">
                  <c:v>434</c:v>
                </c:pt>
                <c:pt idx="3">
                  <c:v>445</c:v>
                </c:pt>
                <c:pt idx="4">
                  <c:v>466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A33-4092-A082-FB297B6539B8}"/>
            </c:ext>
          </c:extLst>
        </c:ser>
        <c:ser>
          <c:idx val="10"/>
          <c:order val="9"/>
          <c:tx>
            <c:strRef>
              <c:f>Sheet1!$A$69</c:f>
              <c:strCache>
                <c:ptCount val="1"/>
                <c:pt idx="0">
                  <c:v>Language and Literatures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numRef>
              <c:f>Sheet1!$B$58:$F$58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Sheet1!$B$69:$F$69</c:f>
              <c:numCache>
                <c:formatCode>_("$"* #,##0_);_("$"* \(#,##0\);_("$"* "-"??_);_(@_)</c:formatCode>
                <c:ptCount val="5"/>
                <c:pt idx="0">
                  <c:v>351</c:v>
                </c:pt>
                <c:pt idx="1">
                  <c:v>361</c:v>
                </c:pt>
                <c:pt idx="2">
                  <c:v>358</c:v>
                </c:pt>
                <c:pt idx="3">
                  <c:v>375</c:v>
                </c:pt>
                <c:pt idx="4">
                  <c:v>398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A33-4092-A082-FB297B653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8997888"/>
        <c:axId val="179003776"/>
      </c:lineChart>
      <c:catAx>
        <c:axId val="178997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9003776"/>
        <c:crosses val="autoZero"/>
        <c:auto val="1"/>
        <c:lblAlgn val="ctr"/>
        <c:lblOffset val="100"/>
        <c:noMultiLvlLbl val="0"/>
      </c:catAx>
      <c:valAx>
        <c:axId val="179003776"/>
        <c:scaling>
          <c:orientation val="minMax"/>
        </c:scaling>
        <c:delete val="0"/>
        <c:axPos val="l"/>
        <c:majorGridlines>
          <c:spPr>
            <a:ln w="15875"/>
          </c:spPr>
        </c:majorGridlines>
        <c:numFmt formatCode="_(&quot;$&quot;* #,##0_);_(&quot;$&quot;* \(#,##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78997888"/>
        <c:crosses val="autoZero"/>
        <c:crossBetween val="between"/>
      </c:valAx>
      <c:spPr>
        <a:ln>
          <a:solidFill>
            <a:sysClr val="windowText" lastClr="000000"/>
          </a:solidFill>
        </a:ln>
        <a:scene3d>
          <a:camera prst="orthographicFront"/>
          <a:lightRig rig="threePt" dir="t">
            <a:rot lat="0" lon="0" rev="1200000"/>
          </a:lightRig>
        </a:scene3d>
        <a:sp3d prstMaterial="plastic"/>
      </c:spPr>
    </c:plotArea>
    <c:legend>
      <c:legendPos val="r"/>
      <c:layout>
        <c:manualLayout>
          <c:xMode val="edge"/>
          <c:yMode val="edge"/>
          <c:x val="0.73746258691347788"/>
          <c:y val="0.1439288838895138"/>
          <c:w val="0.25376548326196069"/>
          <c:h val="0.7915073115860517"/>
        </c:manualLayout>
      </c:layout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1"/>
    </mc:Choice>
    <mc:Fallback>
      <c:style val="4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39726576234045"/>
          <c:y val="0.14391835185571253"/>
          <c:w val="0.71357654475433563"/>
          <c:h val="0.8049026840076762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Sheet1!$F$116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tx1">
                <a:lumMod val="95000"/>
                <a:lumOff val="5000"/>
              </a:schemeClr>
            </a:solidFill>
          </c:spPr>
          <c:invertIfNegative val="0"/>
          <c:cat>
            <c:strRef>
              <c:f>Sheet1!$N$97:$N$98</c:f>
              <c:strCache>
                <c:ptCount val="2"/>
                <c:pt idx="0">
                  <c:v>Serials</c:v>
                </c:pt>
                <c:pt idx="1">
                  <c:v>UL OOE</c:v>
                </c:pt>
              </c:strCache>
            </c:strRef>
          </c:cat>
          <c:val>
            <c:numRef>
              <c:f>Sheet1!$G$116:$H$116</c:f>
              <c:numCache>
                <c:formatCode>0.00%</c:formatCode>
                <c:ptCount val="2"/>
                <c:pt idx="0">
                  <c:v>0.06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2A-4B07-A3B7-B75B971ECCBF}"/>
            </c:ext>
          </c:extLst>
        </c:ser>
        <c:ser>
          <c:idx val="1"/>
          <c:order val="1"/>
          <c:tx>
            <c:strRef>
              <c:f>Sheet1!$F$117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</c:spPr>
          <c:invertIfNegative val="0"/>
          <c:cat>
            <c:strRef>
              <c:f>Sheet1!$N$97:$N$98</c:f>
              <c:strCache>
                <c:ptCount val="2"/>
                <c:pt idx="0">
                  <c:v>Serials</c:v>
                </c:pt>
                <c:pt idx="1">
                  <c:v>UL OOE</c:v>
                </c:pt>
              </c:strCache>
            </c:strRef>
          </c:cat>
          <c:val>
            <c:numRef>
              <c:f>Sheet1!$G$117:$H$117</c:f>
              <c:numCache>
                <c:formatCode>0.00%</c:formatCode>
                <c:ptCount val="2"/>
                <c:pt idx="0">
                  <c:v>0.06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2A-4B07-A3B7-B75B971ECCBF}"/>
            </c:ext>
          </c:extLst>
        </c:ser>
        <c:ser>
          <c:idx val="2"/>
          <c:order val="2"/>
          <c:tx>
            <c:strRef>
              <c:f>Sheet1!$F$118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Sheet1!$N$97:$N$98</c:f>
              <c:strCache>
                <c:ptCount val="2"/>
                <c:pt idx="0">
                  <c:v>Serials</c:v>
                </c:pt>
                <c:pt idx="1">
                  <c:v>UL OOE</c:v>
                </c:pt>
              </c:strCache>
            </c:strRef>
          </c:cat>
          <c:val>
            <c:numRef>
              <c:f>Sheet1!$G$118:$H$118</c:f>
              <c:numCache>
                <c:formatCode>0.00%</c:formatCode>
                <c:ptCount val="2"/>
                <c:pt idx="0">
                  <c:v>0.06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2A-4B07-A3B7-B75B971ECCBF}"/>
            </c:ext>
          </c:extLst>
        </c:ser>
        <c:ser>
          <c:idx val="3"/>
          <c:order val="3"/>
          <c:tx>
            <c:strRef>
              <c:f>Sheet1!$F$119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Sheet1!$N$97:$N$98</c:f>
              <c:strCache>
                <c:ptCount val="2"/>
                <c:pt idx="0">
                  <c:v>Serials</c:v>
                </c:pt>
                <c:pt idx="1">
                  <c:v>UL OOE</c:v>
                </c:pt>
              </c:strCache>
            </c:strRef>
          </c:cat>
          <c:val>
            <c:numRef>
              <c:f>Sheet1!$G$119:$H$119</c:f>
              <c:numCache>
                <c:formatCode>0.00%</c:formatCode>
                <c:ptCount val="2"/>
                <c:pt idx="0">
                  <c:v>0.06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2A-4B07-A3B7-B75B971ECCBF}"/>
            </c:ext>
          </c:extLst>
        </c:ser>
        <c:ser>
          <c:idx val="4"/>
          <c:order val="4"/>
          <c:tx>
            <c:strRef>
              <c:f>Sheet1!$F$120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D53B"/>
            </a:solidFill>
          </c:spPr>
          <c:invertIfNegative val="0"/>
          <c:cat>
            <c:strRef>
              <c:f>Sheet1!$N$97:$N$98</c:f>
              <c:strCache>
                <c:ptCount val="2"/>
                <c:pt idx="0">
                  <c:v>Serials</c:v>
                </c:pt>
                <c:pt idx="1">
                  <c:v>UL OOE</c:v>
                </c:pt>
              </c:strCache>
            </c:strRef>
          </c:cat>
          <c:val>
            <c:numRef>
              <c:f>Sheet1!$G$120:$H$120</c:f>
              <c:numCache>
                <c:formatCode>0.00%</c:formatCode>
                <c:ptCount val="2"/>
                <c:pt idx="0">
                  <c:v>0.05</c:v>
                </c:pt>
                <c:pt idx="1">
                  <c:v>-1.4999999999999999E-2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2A-4B07-A3B7-B75B971EC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0895744"/>
        <c:axId val="180897280"/>
      </c:barChart>
      <c:catAx>
        <c:axId val="180895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180897280"/>
        <c:crosses val="autoZero"/>
        <c:auto val="1"/>
        <c:lblAlgn val="ctr"/>
        <c:lblOffset val="100"/>
        <c:noMultiLvlLbl val="0"/>
      </c:catAx>
      <c:valAx>
        <c:axId val="18089728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80895744"/>
        <c:crosses val="autoZero"/>
        <c:crossBetween val="between"/>
      </c:valAx>
      <c:spPr>
        <a:solidFill>
          <a:schemeClr val="tx1">
            <a:lumMod val="75000"/>
            <a:lumOff val="25000"/>
          </a:schemeClr>
        </a:solidFill>
      </c:spPr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>
          <a:lumMod val="75000"/>
          <a:lumOff val="25000"/>
        </a:schemeClr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3FC7BB25-EA28-458C-9BEB-E185ECB03206}" type="datetimeFigureOut">
              <a:rPr lang="en-US" smtClean="0"/>
              <a:pPr/>
              <a:t>9/6/2016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DB6C60F1-D9D7-452D-8F51-4FED64DC93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Template-Design-2.Titl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wsu_horizontal_color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562600"/>
            <a:ext cx="35909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406775"/>
            <a:ext cx="8229600" cy="147002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33400"/>
            <a:ext cx="6400800" cy="17526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F0F3-24E1-4FEA-9150-3ED778817A4D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5047E12-79F9-4E72-A3A5-EC1081A4F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12" y="274638"/>
            <a:ext cx="8499987" cy="8462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12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44BC7-56F9-4E43-ADAF-DDFD7D739370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F66FE96-7082-4275-8480-8E137B342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BC88B-1D0C-43DE-B958-659244EAF7DF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F8F53CE-C738-412C-BB10-594FF92FA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2192A-E72E-4314-BE6A-1F0A319E599B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29FE80B-D460-4A0B-ABF9-C8BCEBDFD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0A440-C240-4BC4-A0FF-554628E557D7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4EC7972-CB53-45A8-AF6F-23D870EDF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design3_back1A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0" descr="wsu_horizontal_color.png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1400" y="6356350"/>
            <a:ext cx="15541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152400" y="6432550"/>
            <a:ext cx="838200" cy="5016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2073121-80F2-4A27-A972-3FCE9B2C70D8}" type="slidenum">
              <a:rPr lang="en-US" sz="12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339725" y="274638"/>
            <a:ext cx="849947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726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34C992-68AD-4F2E-8AAE-90B6BB4DC0D4}" type="datetimeFigureOut">
              <a:rPr lang="en-US"/>
              <a:pPr>
                <a:defRPr/>
              </a:pPr>
              <a:t>9/6/2016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4" r:id="rId3"/>
    <p:sldLayoutId id="2147483676" r:id="rId4"/>
    <p:sldLayoutId id="2147483677" r:id="rId5"/>
  </p:sldLayoutIdLst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eorg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eorg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eorg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eorgia" pitchFamily="18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ts val="600"/>
        </a:spcBef>
        <a:spcAft>
          <a:spcPts val="600"/>
        </a:spcAft>
        <a:buClr>
          <a:srgbClr val="FFC000"/>
        </a:buClr>
        <a:buFont typeface="Arial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lnSpc>
          <a:spcPct val="90000"/>
        </a:lnSpc>
        <a:spcBef>
          <a:spcPts val="400"/>
        </a:spcBef>
        <a:spcAft>
          <a:spcPts val="400"/>
        </a:spcAft>
        <a:buClr>
          <a:srgbClr val="FFC000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fontAlgn="base">
        <a:lnSpc>
          <a:spcPct val="90000"/>
        </a:lnSpc>
        <a:spcBef>
          <a:spcPts val="350"/>
        </a:spcBef>
        <a:spcAft>
          <a:spcPts val="350"/>
        </a:spcAft>
        <a:buClr>
          <a:srgbClr val="FFC000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11" Type="http://schemas.openxmlformats.org/officeDocument/2006/relationships/image" Target="../media/image32.png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8229600" cy="3886199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Arial" charset="0"/>
                <a:cs typeface="Arial" charset="0"/>
              </a:rPr>
              <a:t>University Libraries</a:t>
            </a:r>
            <a:br>
              <a:rPr lang="en-US" sz="4800" dirty="0">
                <a:latin typeface="Arial" charset="0"/>
                <a:cs typeface="Arial" charset="0"/>
              </a:rPr>
            </a:br>
            <a:r>
              <a:rPr lang="en-US" sz="4800" dirty="0">
                <a:latin typeface="Arial" charset="0"/>
                <a:cs typeface="Arial" charset="0"/>
              </a:rPr>
              <a:t>Strategic Plan </a:t>
            </a:r>
            <a:r>
              <a:rPr lang="en-US" sz="4800" dirty="0" smtClean="0">
                <a:latin typeface="Arial" charset="0"/>
                <a:cs typeface="Arial" charset="0"/>
              </a:rPr>
              <a:t>Progress Report</a:t>
            </a:r>
            <a:r>
              <a:rPr lang="en-US" sz="4800" dirty="0">
                <a:latin typeface="Arial" charset="0"/>
                <a:cs typeface="Arial" charset="0"/>
              </a:rPr>
              <a:t/>
            </a:r>
            <a:br>
              <a:rPr lang="en-US" sz="4800" dirty="0">
                <a:latin typeface="Arial" charset="0"/>
                <a:cs typeface="Arial" charset="0"/>
              </a:rPr>
            </a:br>
            <a:r>
              <a:rPr lang="en-US" sz="4800" dirty="0" smtClean="0">
                <a:latin typeface="Arial" charset="0"/>
                <a:cs typeface="Arial" charset="0"/>
              </a:rPr>
              <a:t>  2015-2016</a:t>
            </a:r>
            <a:r>
              <a:rPr lang="en-US" dirty="0">
                <a:latin typeface="Arial" charset="0"/>
                <a:cs typeface="Arial" charset="0"/>
              </a:rPr>
              <a:t>	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6400800" cy="2819400"/>
          </a:xfrm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39725" y="274638"/>
            <a:ext cx="8499475" cy="846137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39725" y="1600200"/>
            <a:ext cx="8229600" cy="4525963"/>
          </a:xfrm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  </a:t>
            </a:r>
          </a:p>
        </p:txBody>
      </p:sp>
      <p:pic>
        <p:nvPicPr>
          <p:cNvPr id="15365" name="Picture 9" descr="Template-Design-2.Title.png"/>
          <p:cNvPicPr>
            <a:picLocks noChangeAspect="1"/>
          </p:cNvPicPr>
          <p:nvPr/>
        </p:nvPicPr>
        <p:blipFill>
          <a:blip r:embed="rId2" cstate="print"/>
          <a:srcRect l="1576" t="27368" r="1575" b="24911"/>
          <a:stretch>
            <a:fillRect/>
          </a:stretch>
        </p:blipFill>
        <p:spPr bwMode="auto">
          <a:xfrm>
            <a:off x="31750" y="1876425"/>
            <a:ext cx="90805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0" descr="wsu_horizontal_colo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356350"/>
            <a:ext cx="15541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 txBox="1">
            <a:spLocks/>
          </p:cNvSpPr>
          <p:nvPr/>
        </p:nvSpPr>
        <p:spPr>
          <a:xfrm>
            <a:off x="152400" y="6432550"/>
            <a:ext cx="838200" cy="5016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5FBA917-D642-4A61-82CD-F64B4F61E137}" type="slidenum">
              <a:rPr lang="en-US" sz="12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644775"/>
            <a:ext cx="8229600" cy="1470025"/>
          </a:xfrm>
          <a:prstGeom prst="rect">
            <a:avLst/>
          </a:prstGeom>
        </p:spPr>
        <p:txBody>
          <a:bodyPr anchor="ctr" anchorCtr="1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Georgia" pitchFamily="18" charset="0"/>
                <a:ea typeface="+mj-ea"/>
                <a:cs typeface="+mj-cs"/>
              </a:rPr>
              <a:t>Enhanced Support for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Georgia" pitchFamily="18" charset="0"/>
                <a:ea typeface="+mj-ea"/>
                <a:cs typeface="+mj-cs"/>
              </a:rPr>
              <a:t>Student Success</a:t>
            </a:r>
            <a:endParaRPr lang="en-US" sz="4400" b="1" dirty="0">
              <a:latin typeface="Georg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169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Literacy through Collaboration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325" y="1371600"/>
            <a:ext cx="3104391" cy="18402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409" y="1766609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Student Orientation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38800" y="583479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WSU Reads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15200" y="3220773"/>
            <a:ext cx="1892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First-Year Seminars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2713" y="6096000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Academic Departments</a:t>
            </a:r>
            <a:endParaRPr lang="en-US" b="1" dirty="0"/>
          </a:p>
        </p:txBody>
      </p:sp>
      <p:pic>
        <p:nvPicPr>
          <p:cNvPr id="307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59884"/>
            <a:ext cx="1403692" cy="212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741" y="1563872"/>
            <a:ext cx="1241425" cy="145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22" y="2119924"/>
            <a:ext cx="1150937" cy="107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22" y="1281865"/>
            <a:ext cx="16986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83" r="57731" b="22408"/>
          <a:stretch/>
        </p:blipFill>
        <p:spPr bwMode="auto">
          <a:xfrm>
            <a:off x="3195124" y="4767545"/>
            <a:ext cx="1131312" cy="133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r="28784"/>
          <a:stretch/>
        </p:blipFill>
        <p:spPr bwMode="auto">
          <a:xfrm>
            <a:off x="3195124" y="3753643"/>
            <a:ext cx="1592060" cy="128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8" t="3556" r="17448" b="10776"/>
          <a:stretch/>
        </p:blipFill>
        <p:spPr bwMode="auto">
          <a:xfrm>
            <a:off x="381000" y="3480236"/>
            <a:ext cx="1654668" cy="98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7925"/>
            <a:ext cx="1652587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99" y="5038389"/>
            <a:ext cx="16097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448" y="4197014"/>
            <a:ext cx="1845352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20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20" y="304801"/>
            <a:ext cx="8915400" cy="609600"/>
          </a:xfrm>
        </p:spPr>
        <p:txBody>
          <a:bodyPr/>
          <a:lstStyle/>
          <a:p>
            <a:r>
              <a:rPr lang="en-US" sz="2800" dirty="0" smtClean="0"/>
              <a:t>Through Enhanced Services and Facilities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212" y="1840486"/>
            <a:ext cx="3053449" cy="485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1176" y="135726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C-Space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000" y="2348753"/>
            <a:ext cx="2095500" cy="152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539" y="2838075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LibGuides</a:t>
            </a:r>
            <a:r>
              <a:rPr lang="en-US" b="1" dirty="0" smtClean="0"/>
              <a:t>/</a:t>
            </a:r>
            <a:r>
              <a:rPr lang="en-US" b="1" dirty="0" err="1" smtClean="0"/>
              <a:t>LibCal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29773" y="3872753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Embedded Librarians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35" y="3471023"/>
            <a:ext cx="1701015" cy="125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37697" y="1524000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Enhanced Interlibrary Lo</a:t>
            </a:r>
            <a:r>
              <a:rPr lang="en-US" dirty="0" smtClean="0"/>
              <a:t>an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508806" y="3872753"/>
            <a:ext cx="2072855" cy="137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37" y="1793885"/>
            <a:ext cx="2956816" cy="168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01287" y="4726207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3-D Printing</a:t>
            </a:r>
            <a:endParaRPr lang="en-US" b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249" y="4726207"/>
            <a:ext cx="2847839" cy="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76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39725" y="274638"/>
            <a:ext cx="8499475" cy="846137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39725" y="1600200"/>
            <a:ext cx="8229600" cy="4525963"/>
          </a:xfrm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  </a:t>
            </a:r>
          </a:p>
        </p:txBody>
      </p:sp>
      <p:pic>
        <p:nvPicPr>
          <p:cNvPr id="15365" name="Picture 9" descr="Template-Design-2.Title.png"/>
          <p:cNvPicPr>
            <a:picLocks noChangeAspect="1"/>
          </p:cNvPicPr>
          <p:nvPr/>
        </p:nvPicPr>
        <p:blipFill>
          <a:blip r:embed="rId2" cstate="print"/>
          <a:srcRect l="1576" t="27368" r="1575" b="24911"/>
          <a:stretch>
            <a:fillRect/>
          </a:stretch>
        </p:blipFill>
        <p:spPr bwMode="auto">
          <a:xfrm>
            <a:off x="126749" y="1981200"/>
            <a:ext cx="90805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0" descr="wsu_horizontal_colo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356350"/>
            <a:ext cx="15541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 txBox="1">
            <a:spLocks/>
          </p:cNvSpPr>
          <p:nvPr/>
        </p:nvSpPr>
        <p:spPr>
          <a:xfrm>
            <a:off x="152400" y="6432550"/>
            <a:ext cx="838200" cy="5016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5FBA917-D642-4A61-82CD-F64B4F61E137}" type="slidenum">
              <a:rPr lang="en-US" sz="12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644775"/>
            <a:ext cx="8229600" cy="1470025"/>
          </a:xfrm>
          <a:prstGeom prst="rect">
            <a:avLst/>
          </a:prstGeom>
        </p:spPr>
        <p:txBody>
          <a:bodyPr anchor="ctr" anchorCtr="1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6600" b="1" dirty="0" smtClean="0">
                <a:latin typeface="Georgia" pitchFamily="18" charset="0"/>
                <a:ea typeface="+mj-ea"/>
                <a:cs typeface="+mj-cs"/>
              </a:rPr>
              <a:t>Interdisciplinary Collaboration</a:t>
            </a:r>
            <a:endParaRPr lang="en-US" sz="6600" b="1" dirty="0">
              <a:latin typeface="Georg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169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Development Agency</a:t>
            </a:r>
            <a:br>
              <a:rPr lang="en-US" dirty="0" smtClean="0"/>
            </a:br>
            <a:r>
              <a:rPr lang="en-US" dirty="0" err="1" smtClean="0"/>
              <a:t>REPICS</a:t>
            </a:r>
            <a:r>
              <a:rPr lang="en-US" dirty="0" smtClean="0"/>
              <a:t> Grant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University Libraries is home to the only Patent and Trademark Resource Center  (</a:t>
            </a:r>
            <a:r>
              <a:rPr lang="en-US" dirty="0" err="1" smtClean="0"/>
              <a:t>PTRC</a:t>
            </a:r>
            <a:r>
              <a:rPr lang="en-US" dirty="0" smtClean="0"/>
              <a:t>) in Kansas</a:t>
            </a:r>
          </a:p>
          <a:p>
            <a:r>
              <a:rPr lang="en-US" dirty="0" smtClean="0"/>
              <a:t>Funding for fulltime staffing to the center was removed from UL budget during budget cutbacks in 2009</a:t>
            </a:r>
          </a:p>
          <a:p>
            <a:r>
              <a:rPr lang="en-US" dirty="0" smtClean="0"/>
              <a:t>The grant provides a 50% staffing match</a:t>
            </a:r>
          </a:p>
        </p:txBody>
      </p:sp>
    </p:spTree>
    <p:extLst>
      <p:ext uri="{BB962C8B-B14F-4D97-AF65-F5344CB8AC3E}">
        <p14:creationId xmlns:p14="http://schemas.microsoft.com/office/powerpoint/2010/main" val="419508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Grant 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Part of larger grant </a:t>
            </a:r>
          </a:p>
          <a:p>
            <a:r>
              <a:rPr lang="en-US" dirty="0" smtClean="0"/>
              <a:t>The </a:t>
            </a:r>
            <a:r>
              <a:rPr lang="en-US" dirty="0"/>
              <a:t>UL’s role was to:</a:t>
            </a:r>
          </a:p>
          <a:p>
            <a:pPr lvl="1"/>
            <a:r>
              <a:rPr lang="en-US" sz="2800" dirty="0"/>
              <a:t>Develop and implement </a:t>
            </a:r>
            <a:r>
              <a:rPr lang="en-US" sz="2800" dirty="0" smtClean="0"/>
              <a:t>a patent research </a:t>
            </a:r>
            <a:r>
              <a:rPr lang="en-US" sz="2800" dirty="0"/>
              <a:t>instructional program for Dr. Jim Wolff’s team of entrepreneurship graduate students involved </a:t>
            </a:r>
            <a:r>
              <a:rPr lang="en-US" sz="2800" dirty="0" smtClean="0"/>
              <a:t>in vetting the IP of items submitted to WSU Ventures </a:t>
            </a:r>
            <a:endParaRPr lang="en-US" sz="2800" dirty="0"/>
          </a:p>
          <a:p>
            <a:pPr lvl="1"/>
            <a:r>
              <a:rPr lang="en-US" sz="2800" dirty="0"/>
              <a:t>Provide technology transfer support including patent and trademark resources, instruction, and </a:t>
            </a:r>
            <a:r>
              <a:rPr lang="en-US" sz="2800" dirty="0" smtClean="0"/>
              <a:t>services</a:t>
            </a:r>
          </a:p>
          <a:p>
            <a:pPr lvl="1"/>
            <a:r>
              <a:rPr lang="en-US" sz="2800" dirty="0" smtClean="0"/>
              <a:t>Inform clients using </a:t>
            </a:r>
            <a:r>
              <a:rPr lang="en-US" sz="2800" dirty="0" err="1" smtClean="0"/>
              <a:t>PTRC</a:t>
            </a:r>
            <a:r>
              <a:rPr lang="en-US" sz="2800" dirty="0" smtClean="0"/>
              <a:t> resources about WSU Ventures </a:t>
            </a:r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84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Grant Outcome Highlights So Far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42" y="1524000"/>
            <a:ext cx="5943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EB71A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 smtClean="0"/>
              <a:t>18 training sessions and 236 one-on-one consultations</a:t>
            </a:r>
          </a:p>
          <a:p>
            <a:pPr marL="285750" indent="-285750">
              <a:buClr>
                <a:srgbClr val="FEB71A"/>
              </a:buClr>
              <a:buSzPct val="150000"/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Clr>
                <a:srgbClr val="FEB71A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 smtClean="0"/>
              <a:t>Networking with entrepreneurship community including </a:t>
            </a:r>
            <a:r>
              <a:rPr lang="en-US" sz="2400" dirty="0" err="1" smtClean="0"/>
              <a:t>MakeICT</a:t>
            </a:r>
            <a:r>
              <a:rPr lang="en-US" sz="2400" dirty="0" smtClean="0"/>
              <a:t>, </a:t>
            </a:r>
            <a:r>
              <a:rPr lang="en-US" sz="2400" dirty="0" err="1" smtClean="0"/>
              <a:t>DevICT</a:t>
            </a:r>
            <a:r>
              <a:rPr lang="en-US" sz="2400" dirty="0" smtClean="0"/>
              <a:t>,  1 Million cups, &amp; Get Started Wichita</a:t>
            </a:r>
            <a:endParaRPr lang="en-US" sz="2400" dirty="0"/>
          </a:p>
          <a:p>
            <a:pPr marL="285750" indent="-285750">
              <a:buClr>
                <a:srgbClr val="FEB71A"/>
              </a:buClr>
              <a:buSzPct val="150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Clr>
                <a:srgbClr val="FEB71A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 smtClean="0"/>
              <a:t>Enhanced research guides and developed new Entrepreneurship  Research Series</a:t>
            </a:r>
          </a:p>
          <a:p>
            <a:pPr marL="285750" indent="-285750">
              <a:buClr>
                <a:srgbClr val="FEB71A"/>
              </a:buClr>
              <a:buSzPct val="150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Clr>
                <a:srgbClr val="FEB71A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 smtClean="0"/>
              <a:t>New this fall: 1-hour patent search training to multiple sessions </a:t>
            </a:r>
            <a:r>
              <a:rPr lang="en-US" sz="2400" dirty="0" err="1" smtClean="0"/>
              <a:t>ENGR101</a:t>
            </a:r>
            <a:endParaRPr lang="en-US" sz="2400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92" y="1306766"/>
            <a:ext cx="2223808" cy="4941634"/>
          </a:xfrm>
        </p:spPr>
      </p:pic>
    </p:spTree>
    <p:extLst>
      <p:ext uri="{BB962C8B-B14F-4D97-AF65-F5344CB8AC3E}">
        <p14:creationId xmlns:p14="http://schemas.microsoft.com/office/powerpoint/2010/main" val="99289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39725" y="274638"/>
            <a:ext cx="8499475" cy="846137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39725" y="1600200"/>
            <a:ext cx="8229600" cy="4525963"/>
          </a:xfrm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  </a:t>
            </a:r>
          </a:p>
        </p:txBody>
      </p:sp>
      <p:pic>
        <p:nvPicPr>
          <p:cNvPr id="15365" name="Picture 9" descr="Template-Design-2.Title.png"/>
          <p:cNvPicPr>
            <a:picLocks noChangeAspect="1"/>
          </p:cNvPicPr>
          <p:nvPr/>
        </p:nvPicPr>
        <p:blipFill>
          <a:blip r:embed="rId2" cstate="print"/>
          <a:srcRect l="1576" t="27368" r="1575" b="24911"/>
          <a:stretch>
            <a:fillRect/>
          </a:stretch>
        </p:blipFill>
        <p:spPr bwMode="auto">
          <a:xfrm>
            <a:off x="31750" y="1876425"/>
            <a:ext cx="90805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0" descr="wsu_horizontal_colo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356350"/>
            <a:ext cx="15541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 txBox="1">
            <a:spLocks/>
          </p:cNvSpPr>
          <p:nvPr/>
        </p:nvSpPr>
        <p:spPr>
          <a:xfrm>
            <a:off x="152400" y="6432550"/>
            <a:ext cx="838200" cy="5016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5FBA917-D642-4A61-82CD-F64B4F61E137}" type="slidenum">
              <a:rPr lang="en-US" sz="12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644775"/>
            <a:ext cx="8229600" cy="1470025"/>
          </a:xfrm>
          <a:prstGeom prst="rect">
            <a:avLst/>
          </a:prstGeom>
        </p:spPr>
        <p:txBody>
          <a:bodyPr anchor="ctr" anchorCtr="1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6600" b="1" dirty="0" smtClean="0">
                <a:latin typeface="Georgia" pitchFamily="18" charset="0"/>
                <a:ea typeface="+mj-ea"/>
                <a:cs typeface="+mj-cs"/>
              </a:rPr>
              <a:t>Challenges</a:t>
            </a:r>
            <a:endParaRPr lang="en-US" sz="6600" b="1" dirty="0">
              <a:latin typeface="Georg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169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39725" y="274638"/>
            <a:ext cx="8499475" cy="846137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39725" y="1600200"/>
            <a:ext cx="8229600" cy="4525963"/>
          </a:xfrm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  </a:t>
            </a:r>
          </a:p>
        </p:txBody>
      </p:sp>
      <p:pic>
        <p:nvPicPr>
          <p:cNvPr id="15365" name="Picture 9" descr="Template-Design-2.Title.png"/>
          <p:cNvPicPr>
            <a:picLocks noChangeAspect="1"/>
          </p:cNvPicPr>
          <p:nvPr/>
        </p:nvPicPr>
        <p:blipFill>
          <a:blip r:embed="rId2" cstate="print"/>
          <a:srcRect l="1576" t="27368" r="1575" b="24911"/>
          <a:stretch>
            <a:fillRect/>
          </a:stretch>
        </p:blipFill>
        <p:spPr bwMode="auto">
          <a:xfrm>
            <a:off x="31750" y="1876425"/>
            <a:ext cx="90805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0" descr="wsu_horizontal_colo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356350"/>
            <a:ext cx="15541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 txBox="1">
            <a:spLocks/>
          </p:cNvSpPr>
          <p:nvPr/>
        </p:nvSpPr>
        <p:spPr>
          <a:xfrm>
            <a:off x="152400" y="6432550"/>
            <a:ext cx="838200" cy="5016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5FBA917-D642-4A61-82CD-F64B4F61E137}" type="slidenum">
              <a:rPr lang="en-US" sz="12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644775"/>
            <a:ext cx="8229600" cy="1470025"/>
          </a:xfrm>
          <a:prstGeom prst="rect">
            <a:avLst/>
          </a:prstGeom>
        </p:spPr>
        <p:txBody>
          <a:bodyPr anchor="ctr" anchorCtr="1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Georgia" pitchFamily="18" charset="0"/>
                <a:ea typeface="+mj-ea"/>
                <a:cs typeface="+mj-cs"/>
              </a:rPr>
              <a:t>Outside of the University</a:t>
            </a:r>
            <a:endParaRPr lang="en-US" sz="4400" b="1" dirty="0">
              <a:latin typeface="Georg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169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12" y="152400"/>
            <a:ext cx="8499987" cy="1066800"/>
          </a:xfrm>
        </p:spPr>
        <p:txBody>
          <a:bodyPr/>
          <a:lstStyle/>
          <a:p>
            <a:r>
              <a:rPr lang="en-US" dirty="0"/>
              <a:t>Average Price for Journals Based on ISI Indexes </a:t>
            </a:r>
            <a:r>
              <a:rPr lang="en-US" dirty="0" smtClean="0"/>
              <a:t>2012-2016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4927975"/>
              </p:ext>
            </p:extLst>
          </p:nvPr>
        </p:nvGraphicFramePr>
        <p:xfrm>
          <a:off x="152400" y="1371600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821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39725" y="274638"/>
            <a:ext cx="8499475" cy="846137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39725" y="1600200"/>
            <a:ext cx="8229600" cy="4525963"/>
          </a:xfrm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  </a:t>
            </a:r>
          </a:p>
        </p:txBody>
      </p:sp>
      <p:pic>
        <p:nvPicPr>
          <p:cNvPr id="15365" name="Picture 9" descr="Template-Design-2.Title.png"/>
          <p:cNvPicPr>
            <a:picLocks noChangeAspect="1"/>
          </p:cNvPicPr>
          <p:nvPr/>
        </p:nvPicPr>
        <p:blipFill>
          <a:blip r:embed="rId2" cstate="print"/>
          <a:srcRect l="1576" t="27368" r="1575" b="24911"/>
          <a:stretch>
            <a:fillRect/>
          </a:stretch>
        </p:blipFill>
        <p:spPr bwMode="auto">
          <a:xfrm>
            <a:off x="31750" y="1876425"/>
            <a:ext cx="90805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0" descr="wsu_horizontal_colo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356350"/>
            <a:ext cx="15541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 txBox="1">
            <a:spLocks/>
          </p:cNvSpPr>
          <p:nvPr/>
        </p:nvSpPr>
        <p:spPr>
          <a:xfrm>
            <a:off x="152400" y="6432550"/>
            <a:ext cx="838200" cy="5016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5FBA917-D642-4A61-82CD-F64B4F61E137}" type="slidenum">
              <a:rPr lang="en-US" sz="12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644775"/>
            <a:ext cx="8229600" cy="1470025"/>
          </a:xfrm>
          <a:prstGeom prst="rect">
            <a:avLst/>
          </a:prstGeom>
        </p:spPr>
        <p:txBody>
          <a:bodyPr anchor="ctr" anchorCtr="1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6600" b="1" dirty="0" smtClean="0">
                <a:latin typeface="Georgia" pitchFamily="18" charset="0"/>
                <a:ea typeface="+mj-ea"/>
                <a:cs typeface="+mj-cs"/>
              </a:rPr>
              <a:t>Highlights</a:t>
            </a:r>
            <a:endParaRPr lang="en-US" sz="6600" b="1" dirty="0"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339725" y="274638"/>
            <a:ext cx="8499475" cy="1249362"/>
          </a:xfrm>
        </p:spPr>
        <p:txBody>
          <a:bodyPr/>
          <a:lstStyle/>
          <a:p>
            <a:pPr algn="ctr"/>
            <a:r>
              <a:rPr lang="en-US" sz="2400" dirty="0" smtClean="0"/>
              <a:t>% </a:t>
            </a:r>
            <a:r>
              <a:rPr lang="en-US" sz="2400" dirty="0"/>
              <a:t>Change of Serial Prices and University Libraries GU-</a:t>
            </a:r>
            <a:r>
              <a:rPr lang="en-US" sz="2400" dirty="0" err="1"/>
              <a:t>OOE</a:t>
            </a:r>
            <a:r>
              <a:rPr lang="en-US" sz="2400" dirty="0"/>
              <a:t> </a:t>
            </a:r>
            <a:r>
              <a:rPr lang="en-US" sz="2400" dirty="0" err="1" smtClean="0"/>
              <a:t>FY12-FY16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 smtClean="0"/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762D87-244C-4943-AD7C-9F14D44732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8244064"/>
              </p:ext>
            </p:extLst>
          </p:nvPr>
        </p:nvGraphicFramePr>
        <p:xfrm>
          <a:off x="609600" y="1524000"/>
          <a:ext cx="75438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39725" y="274638"/>
            <a:ext cx="8499475" cy="846137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39725" y="1600200"/>
            <a:ext cx="8229600" cy="4525963"/>
          </a:xfrm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  </a:t>
            </a:r>
          </a:p>
        </p:txBody>
      </p:sp>
      <p:pic>
        <p:nvPicPr>
          <p:cNvPr id="15365" name="Picture 9" descr="Template-Design-2.Title.png"/>
          <p:cNvPicPr>
            <a:picLocks noChangeAspect="1"/>
          </p:cNvPicPr>
          <p:nvPr/>
        </p:nvPicPr>
        <p:blipFill>
          <a:blip r:embed="rId2" cstate="print"/>
          <a:srcRect l="1576" t="27368" r="1575" b="24911"/>
          <a:stretch>
            <a:fillRect/>
          </a:stretch>
        </p:blipFill>
        <p:spPr bwMode="auto">
          <a:xfrm>
            <a:off x="31750" y="1876425"/>
            <a:ext cx="90805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0" descr="wsu_horizontal_colo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356350"/>
            <a:ext cx="15541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 txBox="1">
            <a:spLocks/>
          </p:cNvSpPr>
          <p:nvPr/>
        </p:nvSpPr>
        <p:spPr>
          <a:xfrm>
            <a:off x="152400" y="6432550"/>
            <a:ext cx="838200" cy="5016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5FBA917-D642-4A61-82CD-F64B4F61E137}" type="slidenum">
              <a:rPr lang="en-US" sz="12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644775"/>
            <a:ext cx="8229600" cy="1470025"/>
          </a:xfrm>
          <a:prstGeom prst="rect">
            <a:avLst/>
          </a:prstGeom>
        </p:spPr>
        <p:txBody>
          <a:bodyPr anchor="ctr" anchorCtr="1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Georgia" pitchFamily="18" charset="0"/>
                <a:ea typeface="+mj-ea"/>
                <a:cs typeface="+mj-cs"/>
              </a:rPr>
              <a:t>Inside the University</a:t>
            </a:r>
            <a:endParaRPr lang="en-US" sz="4400" b="1" dirty="0">
              <a:latin typeface="Georg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169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74638"/>
            <a:ext cx="8686800" cy="846137"/>
          </a:xfrm>
        </p:spPr>
        <p:txBody>
          <a:bodyPr/>
          <a:lstStyle/>
          <a:p>
            <a:r>
              <a:rPr lang="en-US" sz="2800" dirty="0" smtClean="0"/>
              <a:t>Prioritizing to Meet Evolving University Goals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281" y="2374678"/>
            <a:ext cx="1828800" cy="68580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Staffing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0042" y="3505199"/>
            <a:ext cx="3554994" cy="2494721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en-US" sz="5500" b="1" dirty="0"/>
              <a:t>Opportunities</a:t>
            </a:r>
          </a:p>
          <a:p>
            <a:pPr marL="0" indent="0" algn="ctr">
              <a:buNone/>
            </a:pPr>
            <a:r>
              <a:rPr lang="en-US" sz="3700" b="1" dirty="0">
                <a:solidFill>
                  <a:srgbClr val="7030A0"/>
                </a:solidFill>
              </a:rPr>
              <a:t>Innovation Campus</a:t>
            </a:r>
          </a:p>
          <a:p>
            <a:pPr marL="0" indent="0" algn="ctr">
              <a:buNone/>
            </a:pPr>
            <a:r>
              <a:rPr lang="en-US" sz="3700" b="1" dirty="0">
                <a:solidFill>
                  <a:srgbClr val="009900"/>
                </a:solidFill>
              </a:rPr>
              <a:t>Badges</a:t>
            </a:r>
            <a:r>
              <a:rPr lang="en-US" sz="3700" b="1" dirty="0"/>
              <a:t>  </a:t>
            </a:r>
            <a:r>
              <a:rPr lang="en-US" sz="3700" b="1" dirty="0" smtClean="0"/>
              <a:t>   </a:t>
            </a:r>
            <a:r>
              <a:rPr lang="en-US" sz="3700" b="1" dirty="0" smtClean="0">
                <a:solidFill>
                  <a:srgbClr val="0000FF"/>
                </a:solidFill>
              </a:rPr>
              <a:t>Market-based </a:t>
            </a:r>
          </a:p>
          <a:p>
            <a:pPr marL="0" indent="0" algn="ctr">
              <a:buNone/>
            </a:pPr>
            <a:r>
              <a:rPr lang="en-US" sz="3700" b="1" dirty="0" smtClean="0">
                <a:solidFill>
                  <a:schemeClr val="accent1">
                    <a:lumMod val="75000"/>
                  </a:schemeClr>
                </a:solidFill>
              </a:rPr>
              <a:t>Institute for Multidisciplinary Creativity</a:t>
            </a:r>
          </a:p>
          <a:p>
            <a:pPr marL="0" indent="0" algn="ctr">
              <a:buNone/>
            </a:pPr>
            <a:r>
              <a:rPr lang="en-US" sz="3700" b="1" dirty="0" smtClean="0">
                <a:solidFill>
                  <a:schemeClr val="accent5">
                    <a:lumMod val="75000"/>
                  </a:schemeClr>
                </a:solidFill>
              </a:rPr>
              <a:t>IDEAS </a:t>
            </a:r>
            <a:r>
              <a:rPr lang="en-US" sz="3700" b="1" dirty="0">
                <a:solidFill>
                  <a:schemeClr val="accent5">
                    <a:lumMod val="75000"/>
                  </a:schemeClr>
                </a:solidFill>
              </a:rPr>
              <a:t>Lab        </a:t>
            </a:r>
            <a:r>
              <a:rPr lang="en-US" sz="3700" b="1" dirty="0">
                <a:solidFill>
                  <a:srgbClr val="C00000"/>
                </a:solidFill>
              </a:rPr>
              <a:t>SEM</a:t>
            </a:r>
          </a:p>
          <a:p>
            <a:pPr marL="0" indent="0" algn="ctr">
              <a:buNone/>
            </a:pPr>
            <a:endParaRPr lang="en-US" sz="1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5" t="24134" r="57334" b="55061"/>
          <a:stretch/>
        </p:blipFill>
        <p:spPr>
          <a:xfrm>
            <a:off x="685800" y="4186809"/>
            <a:ext cx="169370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999" t="-7928" r="42213" b="7928"/>
          <a:stretch/>
        </p:blipFill>
        <p:spPr>
          <a:xfrm>
            <a:off x="329422" y="3240054"/>
            <a:ext cx="1748118" cy="688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906799"/>
            <a:ext cx="2819400" cy="24349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200" y="1906799"/>
            <a:ext cx="3595782" cy="908864"/>
          </a:xfrm>
          <a:prstGeom prst="ellipse">
            <a:avLst/>
          </a:prstGeom>
          <a:solidFill>
            <a:srgbClr val="16EA67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Established Services </a:t>
            </a:r>
          </a:p>
          <a:p>
            <a:r>
              <a:rPr lang="en-US" b="1" dirty="0" smtClean="0"/>
              <a:t>and Collections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5295901" y="3514456"/>
            <a:ext cx="3581400" cy="24291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39725" y="274638"/>
            <a:ext cx="8499475" cy="846137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39725" y="1600200"/>
            <a:ext cx="8229600" cy="4525963"/>
          </a:xfrm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  </a:t>
            </a:r>
          </a:p>
        </p:txBody>
      </p:sp>
      <p:pic>
        <p:nvPicPr>
          <p:cNvPr id="15365" name="Picture 9" descr="Template-Design-2.Title.png"/>
          <p:cNvPicPr>
            <a:picLocks noChangeAspect="1"/>
          </p:cNvPicPr>
          <p:nvPr/>
        </p:nvPicPr>
        <p:blipFill>
          <a:blip r:embed="rId2" cstate="print"/>
          <a:srcRect l="1576" t="27368" r="1575" b="24911"/>
          <a:stretch>
            <a:fillRect/>
          </a:stretch>
        </p:blipFill>
        <p:spPr bwMode="auto">
          <a:xfrm>
            <a:off x="31750" y="1876425"/>
            <a:ext cx="90805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0" descr="wsu_horizontal_colo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356350"/>
            <a:ext cx="15541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 txBox="1">
            <a:spLocks/>
          </p:cNvSpPr>
          <p:nvPr/>
        </p:nvSpPr>
        <p:spPr>
          <a:xfrm>
            <a:off x="152400" y="6432550"/>
            <a:ext cx="838200" cy="5016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5FBA917-D642-4A61-82CD-F64B4F61E137}" type="slidenum">
              <a:rPr lang="en-US" sz="12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644775"/>
            <a:ext cx="8229600" cy="1470025"/>
          </a:xfrm>
          <a:prstGeom prst="rect">
            <a:avLst/>
          </a:prstGeom>
        </p:spPr>
        <p:txBody>
          <a:bodyPr anchor="ctr" anchorCtr="1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6600" b="1" dirty="0" smtClean="0">
                <a:latin typeface="Georgia" pitchFamily="18" charset="0"/>
                <a:ea typeface="+mj-ea"/>
                <a:cs typeface="+mj-cs"/>
              </a:rPr>
              <a:t>Next Steps</a:t>
            </a:r>
            <a:endParaRPr lang="en-US" sz="6600" b="1" dirty="0">
              <a:latin typeface="Georg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169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Development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541" y="1905000"/>
            <a:ext cx="4183878" cy="3886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4800" y="1981200"/>
            <a:ext cx="449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3200" b="1" dirty="0" smtClean="0"/>
              <a:t>Seek additional sources of funding</a:t>
            </a:r>
          </a:p>
          <a:p>
            <a:pPr marL="457200" indent="-45720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en-US" sz="3200" b="1" dirty="0" smtClean="0"/>
          </a:p>
          <a:p>
            <a:pPr marL="457200" indent="-4572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3200" b="1" dirty="0" smtClean="0"/>
              <a:t>Reduce current commitments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5453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Assess Established Services &amp; Prioritize New Opportunities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2289651"/>
            <a:ext cx="4724400" cy="314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97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39725" y="274638"/>
            <a:ext cx="8499475" cy="846137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39725" y="1600200"/>
            <a:ext cx="8229600" cy="4525963"/>
          </a:xfrm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  </a:t>
            </a:r>
          </a:p>
        </p:txBody>
      </p:sp>
      <p:pic>
        <p:nvPicPr>
          <p:cNvPr id="15365" name="Picture 9" descr="Template-Design-2.Title.png"/>
          <p:cNvPicPr>
            <a:picLocks noChangeAspect="1"/>
          </p:cNvPicPr>
          <p:nvPr/>
        </p:nvPicPr>
        <p:blipFill>
          <a:blip r:embed="rId2" cstate="print"/>
          <a:srcRect l="1576" t="27368" r="1575" b="24911"/>
          <a:stretch>
            <a:fillRect/>
          </a:stretch>
        </p:blipFill>
        <p:spPr bwMode="auto">
          <a:xfrm>
            <a:off x="31750" y="1876425"/>
            <a:ext cx="90805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0" descr="wsu_horizontal_colo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356350"/>
            <a:ext cx="15541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 txBox="1">
            <a:spLocks/>
          </p:cNvSpPr>
          <p:nvPr/>
        </p:nvSpPr>
        <p:spPr>
          <a:xfrm>
            <a:off x="152400" y="6432550"/>
            <a:ext cx="838200" cy="5016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5FBA917-D642-4A61-82CD-F64B4F61E137}" type="slidenum">
              <a:rPr lang="en-US" sz="12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644775"/>
            <a:ext cx="8229600" cy="1470025"/>
          </a:xfrm>
          <a:prstGeom prst="rect">
            <a:avLst/>
          </a:prstGeom>
        </p:spPr>
        <p:txBody>
          <a:bodyPr anchor="ctr" anchorCtr="1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Georgia" pitchFamily="18" charset="0"/>
                <a:ea typeface="+mj-ea"/>
                <a:cs typeface="+mj-cs"/>
              </a:rPr>
              <a:t>Library Without Walls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Georgia" pitchFamily="18" charset="0"/>
                <a:ea typeface="+mj-ea"/>
                <a:cs typeface="+mj-cs"/>
              </a:rPr>
              <a:t>Increased Online Access</a:t>
            </a:r>
            <a:endParaRPr lang="en-US" sz="4400" b="1" dirty="0">
              <a:latin typeface="Georg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3776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Support for Online Classes</a:t>
            </a:r>
            <a:endParaRPr lang="en-US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5401"/>
            <a:ext cx="2974516" cy="88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87196"/>
            <a:ext cx="2514600" cy="326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80" y="4953001"/>
            <a:ext cx="4230620" cy="116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87"/>
          <a:stretch/>
        </p:blipFill>
        <p:spPr bwMode="auto">
          <a:xfrm>
            <a:off x="4589205" y="2208922"/>
            <a:ext cx="4114800" cy="161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4343400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Rounded MT Bold" panose="020F0704030504030204" pitchFamily="34" charset="0"/>
              </a:rPr>
              <a:t>E-Books (</a:t>
            </a:r>
            <a:r>
              <a:rPr lang="en-US" sz="2800" b="1" dirty="0" err="1" smtClean="0">
                <a:latin typeface="Arial Rounded MT Bold" panose="020F0704030504030204" pitchFamily="34" charset="0"/>
              </a:rPr>
              <a:t>DDA</a:t>
            </a:r>
            <a:r>
              <a:rPr lang="en-US" sz="2800" b="1" dirty="0" smtClean="0">
                <a:latin typeface="Arial Rounded MT Bold" panose="020F0704030504030204" pitchFamily="34" charset="0"/>
              </a:rPr>
              <a:t>)</a:t>
            </a:r>
            <a:endParaRPr lang="en-US" sz="2800" b="1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210422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 Rounded MT Bold" panose="020F0704030504030204" pitchFamily="34" charset="0"/>
              </a:rPr>
              <a:t>Streaming Media</a:t>
            </a:r>
            <a:endParaRPr lang="en-US" sz="2000" b="1" dirty="0">
              <a:latin typeface="Arial Rounded MT Bold" panose="020F0704030504030204" pitchFamily="34" charset="0"/>
            </a:endParaRPr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931" y="3886200"/>
            <a:ext cx="1906762" cy="59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86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Increased Online Research Collections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 descr="M:\Annual report\2016\Images\Gale Cengage coll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95803"/>
            <a:ext cx="406896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M:\Annual report\2016\Images\JS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545" y="3810000"/>
            <a:ext cx="1745596" cy="22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M:\Annual report\2016\Images\Adam Matthew Collage without tex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59" y="2839278"/>
            <a:ext cx="3962574" cy="287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9530" y="4191000"/>
            <a:ext cx="2255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Journal Archives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29200" y="2162493"/>
            <a:ext cx="3615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Primary Research Materials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71800"/>
            <a:ext cx="1322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00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Access to Online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87,442   Unique e-journal titles</a:t>
            </a:r>
          </a:p>
          <a:p>
            <a:r>
              <a:rPr lang="en-US" sz="3600" dirty="0" smtClean="0"/>
              <a:t>438,137  Unique e-book titles</a:t>
            </a:r>
          </a:p>
          <a:p>
            <a:r>
              <a:rPr lang="en-US" sz="3600" dirty="0" smtClean="0"/>
              <a:t>23,293   Unique media titles</a:t>
            </a:r>
          </a:p>
          <a:p>
            <a:endParaRPr lang="en-US" sz="3600" dirty="0"/>
          </a:p>
          <a:p>
            <a:r>
              <a:rPr lang="en-US" dirty="0" smtClean="0"/>
              <a:t>Students and Faculty conducted 5,524,621 online searches (Approximately 360 per student or faculty)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73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99987" cy="1066800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Digitized Unique </a:t>
            </a:r>
            <a:r>
              <a:rPr lang="en-US" dirty="0"/>
              <a:t>Local Collections</a:t>
            </a:r>
            <a:br>
              <a:rPr lang="en-US" dirty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760" y="1364974"/>
            <a:ext cx="2780151" cy="92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77" y="1533381"/>
            <a:ext cx="2344963" cy="191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M:\Annual report\2016\Images\SC Progress Report FY 2016_Digitization\harriett_morris_wsu_ms2014-01_002_034_02_004_landingP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2" y="4080188"/>
            <a:ext cx="1624560" cy="241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74503"/>
            <a:ext cx="2119923" cy="199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917" y="2037643"/>
            <a:ext cx="3123869" cy="193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077" y="3413287"/>
            <a:ext cx="2240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 Rounded MT Bold" panose="020F0704030504030204" pitchFamily="34" charset="0"/>
              </a:rPr>
              <a:t>Rare</a:t>
            </a:r>
            <a:r>
              <a:rPr lang="en-US" b="1" dirty="0" smtClean="0">
                <a:latin typeface="Arial Rounded MT Bold" panose="020F0704030504030204" pitchFamily="34" charset="0"/>
              </a:rPr>
              <a:t> Maps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1559" y="4774242"/>
            <a:ext cx="2015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 Rounded MT Bold" panose="020F0704030504030204" pitchFamily="34" charset="0"/>
              </a:rPr>
              <a:t>Historic</a:t>
            </a:r>
            <a:r>
              <a:rPr lang="en-US" b="1" dirty="0" smtClean="0">
                <a:latin typeface="Arial Rounded MT Bold" panose="020F0704030504030204" pitchFamily="34" charset="0"/>
              </a:rPr>
              <a:t> Papers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2591354"/>
            <a:ext cx="29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Rounded MT Bold" panose="020F0704030504030204" pitchFamily="34" charset="0"/>
              </a:rPr>
              <a:t>Local</a:t>
            </a:r>
            <a:r>
              <a:rPr lang="en-US" b="1" dirty="0" smtClean="0">
                <a:latin typeface="Arial Rounded MT Bold" panose="020F0704030504030204" pitchFamily="34" charset="0"/>
              </a:rPr>
              <a:t> Business Archives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080188"/>
            <a:ext cx="1447800" cy="241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01470" y="5715000"/>
            <a:ext cx="1798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 Rounded MT Bold" panose="020F0704030504030204" pitchFamily="34" charset="0"/>
              </a:rPr>
              <a:t>R</a:t>
            </a:r>
            <a:r>
              <a:rPr lang="en-US" b="1" dirty="0" smtClean="0">
                <a:latin typeface="Arial Rounded MT Bold" panose="020F0704030504030204" pitchFamily="34" charset="0"/>
              </a:rPr>
              <a:t>are Books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55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Digitized Unique Local Collections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5" y="1704699"/>
            <a:ext cx="1922430" cy="24774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2362200" y="2267989"/>
            <a:ext cx="41133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>
                <a:latin typeface="Arial Rounded MT Bold" panose="020F0704030504030204" pitchFamily="34" charset="0"/>
              </a:rPr>
              <a:t>The Advanced Generalist: </a:t>
            </a:r>
          </a:p>
          <a:p>
            <a:r>
              <a:rPr lang="en-US" sz="2100" b="1" dirty="0" smtClean="0">
                <a:latin typeface="Arial Rounded MT Bold" panose="020F0704030504030204" pitchFamily="34" charset="0"/>
              </a:rPr>
              <a:t>Social Work Research Journal</a:t>
            </a:r>
            <a:endParaRPr lang="en-US" sz="2100" b="1" dirty="0">
              <a:latin typeface="Arial Rounded MT Bold" panose="020F07040305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9713" y="4222480"/>
            <a:ext cx="25487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>
                <a:latin typeface="Arial Rounded MT Bold" panose="020F0704030504030204" pitchFamily="34" charset="0"/>
              </a:rPr>
              <a:t>Fairmount Folio: </a:t>
            </a:r>
          </a:p>
          <a:p>
            <a:r>
              <a:rPr lang="en-US" sz="2100" b="1" dirty="0" smtClean="0">
                <a:latin typeface="Arial Rounded MT Bold" panose="020F0704030504030204" pitchFamily="34" charset="0"/>
              </a:rPr>
              <a:t>Journal of History</a:t>
            </a:r>
            <a:endParaRPr lang="en-US" sz="2100" b="1" dirty="0">
              <a:latin typeface="Arial Rounded MT Bold" panose="020F0704030504030204" pitchFamily="34" charset="0"/>
            </a:endParaRP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6" y="4591812"/>
            <a:ext cx="5451764" cy="11993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5791200"/>
            <a:ext cx="6106608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>
                <a:latin typeface="Arial Rounded MT Bold" panose="020F0704030504030204" pitchFamily="34" charset="0"/>
              </a:rPr>
              <a:t>Shocker Open Access Repository: </a:t>
            </a:r>
          </a:p>
          <a:p>
            <a:r>
              <a:rPr lang="en-US" sz="1600" dirty="0" smtClean="0"/>
              <a:t>WSU Theses, Dissertations, Articles, Reports, Catalogs, GRASP </a:t>
            </a:r>
            <a:endParaRPr lang="en-US" sz="1600" dirty="0"/>
          </a:p>
        </p:txBody>
      </p:sp>
      <p:pic>
        <p:nvPicPr>
          <p:cNvPr id="21511" name="Picture 7" descr="M:\Annual report\2016\Images\Fairmount Fol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30816"/>
            <a:ext cx="1681888" cy="22130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62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12" y="152400"/>
            <a:ext cx="8499987" cy="106680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sz="3600" dirty="0" smtClean="0"/>
              <a:t>Digital Collection Growth </a:t>
            </a:r>
            <a:br>
              <a:rPr lang="en-US" sz="3600" dirty="0" smtClean="0"/>
            </a:br>
            <a:r>
              <a:rPr lang="en-US" sz="3600" dirty="0" err="1" smtClean="0"/>
              <a:t>FY15-FY16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 dirty="0" smtClean="0"/>
          </a:p>
          <a:p>
            <a:r>
              <a:rPr lang="en-US" sz="3200" dirty="0" smtClean="0"/>
              <a:t>Over</a:t>
            </a:r>
            <a:r>
              <a:rPr lang="en-US" sz="3200" b="1" dirty="0" smtClean="0"/>
              <a:t> 42,000 </a:t>
            </a:r>
            <a:r>
              <a:rPr lang="en-US" sz="3200" dirty="0" smtClean="0"/>
              <a:t>items scanned and added to </a:t>
            </a:r>
            <a:r>
              <a:rPr lang="en-US" sz="3200" b="1" dirty="0" smtClean="0"/>
              <a:t>CONTENTdm</a:t>
            </a:r>
            <a:r>
              <a:rPr lang="en-US" sz="3200" dirty="0" smtClean="0"/>
              <a:t> complete with locally developed metadata</a:t>
            </a:r>
            <a:endParaRPr lang="en-US" sz="3200" b="1" dirty="0"/>
          </a:p>
          <a:p>
            <a:r>
              <a:rPr lang="en-US" sz="3200" b="1" dirty="0" smtClean="0"/>
              <a:t>Over 1,500 </a:t>
            </a:r>
            <a:r>
              <a:rPr lang="en-US" sz="3200" dirty="0" smtClean="0"/>
              <a:t>titles added to </a:t>
            </a:r>
            <a:r>
              <a:rPr lang="en-US" sz="3200" b="1" dirty="0" smtClean="0"/>
              <a:t>SOAR.  </a:t>
            </a:r>
            <a:r>
              <a:rPr lang="en-US" sz="3200" dirty="0" smtClean="0"/>
              <a:t>Currently </a:t>
            </a:r>
            <a:r>
              <a:rPr lang="en-US" sz="3200" b="1" dirty="0" smtClean="0"/>
              <a:t>3,070</a:t>
            </a:r>
            <a:r>
              <a:rPr lang="en-US" sz="3200" dirty="0" smtClean="0"/>
              <a:t> titles are authored by WSU students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8505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">
      <a:dk1>
        <a:sysClr val="windowText" lastClr="000000"/>
      </a:dk1>
      <a:lt1>
        <a:sysClr val="window" lastClr="FFFFFF"/>
      </a:lt1>
      <a:dk2>
        <a:srgbClr val="0070C0"/>
      </a:dk2>
      <a:lt2>
        <a:srgbClr val="EEECE1"/>
      </a:lt2>
      <a:accent1>
        <a:srgbClr val="FEB71A"/>
      </a:accent1>
      <a:accent2>
        <a:srgbClr val="6E81D6"/>
      </a:accent2>
      <a:accent3>
        <a:srgbClr val="705E5F"/>
      </a:accent3>
      <a:accent4>
        <a:srgbClr val="CC823D"/>
      </a:accent4>
      <a:accent5>
        <a:srgbClr val="72A7C0"/>
      </a:accent5>
      <a:accent6>
        <a:srgbClr val="BECC8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3554</TotalTime>
  <Words>415</Words>
  <Application>Microsoft Office PowerPoint</Application>
  <PresentationFormat>On-screen Show (4:3)</PresentationFormat>
  <Paragraphs>103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Georgia</vt:lpstr>
      <vt:lpstr>Arial</vt:lpstr>
      <vt:lpstr>Arial Rounded MT Bold</vt:lpstr>
      <vt:lpstr>Office Theme</vt:lpstr>
      <vt:lpstr>University Libraries Strategic Plan Progress Report   2015-2016 </vt:lpstr>
      <vt:lpstr>PowerPoint Presentation</vt:lpstr>
      <vt:lpstr>PowerPoint Presentation</vt:lpstr>
      <vt:lpstr>More Support for Online Classes</vt:lpstr>
      <vt:lpstr> Increased Online Research Collections</vt:lpstr>
      <vt:lpstr>Current Access to Online Resources</vt:lpstr>
      <vt:lpstr>   Digitized Unique Local Collections  </vt:lpstr>
      <vt:lpstr>Digitized Unique Local Collections</vt:lpstr>
      <vt:lpstr>Digital Collection Growth  FY15-FY16</vt:lpstr>
      <vt:lpstr>PowerPoint Presentation</vt:lpstr>
      <vt:lpstr>Information Literacy through Collaboration</vt:lpstr>
      <vt:lpstr>Through Enhanced Services and Facilities </vt:lpstr>
      <vt:lpstr>PowerPoint Presentation</vt:lpstr>
      <vt:lpstr>Economic Development Agency REPICS Grant </vt:lpstr>
      <vt:lpstr>Grant Responsibilities</vt:lpstr>
      <vt:lpstr>Grant Outcome Highlights So Far</vt:lpstr>
      <vt:lpstr>PowerPoint Presentation</vt:lpstr>
      <vt:lpstr>PowerPoint Presentation</vt:lpstr>
      <vt:lpstr>Average Price for Journals Based on ISI Indexes 2012-2016</vt:lpstr>
      <vt:lpstr>% Change of Serial Prices and University Libraries GU-OOE FY12-FY16 </vt:lpstr>
      <vt:lpstr>PowerPoint Presentation</vt:lpstr>
      <vt:lpstr>Prioritizing to Meet Evolving University Goals</vt:lpstr>
      <vt:lpstr>PowerPoint Presentation</vt:lpstr>
      <vt:lpstr>Resource Development</vt:lpstr>
      <vt:lpstr>Assess Established Services &amp; Prioritize New Opportunities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Presentation Tree</dc:creator>
  <cp:lastModifiedBy>Ryan Corcoran</cp:lastModifiedBy>
  <cp:revision>78</cp:revision>
  <cp:lastPrinted>2016-09-04T21:23:33Z</cp:lastPrinted>
  <dcterms:created xsi:type="dcterms:W3CDTF">2009-12-04T23:34:43Z</dcterms:created>
  <dcterms:modified xsi:type="dcterms:W3CDTF">2016-09-06T20:56:24Z</dcterms:modified>
</cp:coreProperties>
</file>