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81" r:id="rId2"/>
    <p:sldId id="386" r:id="rId3"/>
    <p:sldId id="491" r:id="rId4"/>
    <p:sldId id="474" r:id="rId5"/>
    <p:sldId id="475" r:id="rId6"/>
    <p:sldId id="473" r:id="rId7"/>
    <p:sldId id="480" r:id="rId8"/>
    <p:sldId id="460" r:id="rId9"/>
    <p:sldId id="461" r:id="rId10"/>
    <p:sldId id="466" r:id="rId11"/>
    <p:sldId id="490" r:id="rId12"/>
    <p:sldId id="467" r:id="rId13"/>
    <p:sldId id="459" r:id="rId14"/>
    <p:sldId id="479" r:id="rId15"/>
    <p:sldId id="487" r:id="rId16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CC00"/>
    <a:srgbClr val="FF00FF"/>
    <a:srgbClr val="0000FF"/>
    <a:srgbClr val="FF9900"/>
    <a:srgbClr val="FFFF00"/>
    <a:srgbClr val="C0C0C0"/>
    <a:srgbClr val="EAEAEA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3" autoAdjust="0"/>
    <p:restoredTop sz="81712" autoAdjust="0"/>
  </p:normalViewPr>
  <p:slideViewPr>
    <p:cSldViewPr>
      <p:cViewPr>
        <p:scale>
          <a:sx n="80" d="100"/>
          <a:sy n="80" d="100"/>
        </p:scale>
        <p:origin x="354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40B5383A-59F7-4545-9DC8-DB779F1403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defTabSz="92976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6C53157B-CDE5-4E59-B1CB-0360D4889B5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algn="r" defTabSz="92976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8" name="Rectangle 4">
            <a:extLst>
              <a:ext uri="{FF2B5EF4-FFF2-40B4-BE49-F238E27FC236}">
                <a16:creationId xmlns:a16="http://schemas.microsoft.com/office/drawing/2014/main" id="{EC7E724B-8FD7-4705-9D57-8E2B4F1EA4C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defTabSz="92976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9" name="Rectangle 5">
            <a:extLst>
              <a:ext uri="{FF2B5EF4-FFF2-40B4-BE49-F238E27FC236}">
                <a16:creationId xmlns:a16="http://schemas.microsoft.com/office/drawing/2014/main" id="{A7177A4A-CCA7-4227-901A-13205F1439A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8185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algn="r" defTabSz="928688">
              <a:defRPr sz="1300"/>
            </a:lvl1pPr>
          </a:lstStyle>
          <a:p>
            <a:fld id="{A6D99FE9-88D8-4F9F-AFF1-17159D4CA08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B67B9780-9240-4925-85F2-E9370480165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defTabSz="92976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A337337F-6E0C-4DD1-B8C1-A51AAADBC97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algn="r" defTabSz="92976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1015011C-96FE-4AB6-B385-0DF451DE314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020D531C-B145-4955-8E2E-99A8C625A5E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10075"/>
            <a:ext cx="55880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54785817-5127-43FD-93A4-956829F6CE8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defTabSz="92976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A134193A-80B3-43F3-9983-E1A6BB831B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8185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algn="r" defTabSz="928688">
              <a:defRPr sz="1300"/>
            </a:lvl1pPr>
          </a:lstStyle>
          <a:p>
            <a:fld id="{1B42E25B-8C05-4CB4-A4A1-17CA6BC9057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42E25B-8C05-4CB4-A4A1-17CA6BC90574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2561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0131532F-C0DC-47E4-A6BF-601C20ECD04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46D52B95-19AB-4AC3-90F4-A815FD484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9FCE5564-68D1-42A1-8C60-98ADC89C76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BCDAA15-1AF7-4927-94DB-3789F20E6C16}" type="slidenum">
              <a:rPr lang="en-US" altLang="en-US" sz="1300"/>
              <a:pPr eaLnBrk="1" hangingPunct="1">
                <a:spcBef>
                  <a:spcPct val="0"/>
                </a:spcBef>
              </a:pPr>
              <a:t>2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FBB9CDE7-EF95-4691-8AEB-7E0AB79AA38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F7E5DCEF-DFA8-4250-A5BB-2AB8725EC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707020D7-D575-439F-9890-C986CDFF33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6FD3074-345A-44DF-A4D1-6BA1C6243FCB}" type="slidenum">
              <a:rPr lang="en-US" altLang="en-US" sz="1300"/>
              <a:pPr eaLnBrk="1" hangingPunct="1">
                <a:spcBef>
                  <a:spcPct val="0"/>
                </a:spcBef>
              </a:pPr>
              <a:t>3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336D6164-8C81-4CBE-AF76-C1CB751A8FA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8E016C8E-9706-4DCB-8FE1-7BED3ECC5E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374E0AF9-25A4-4AAF-BC4B-48AE0587EF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EE13E9E-BFA4-4C4F-A9CC-0996BD955AE5}" type="slidenum">
              <a:rPr lang="en-US" altLang="en-US" sz="1300"/>
              <a:pPr eaLnBrk="1" hangingPunct="1">
                <a:spcBef>
                  <a:spcPct val="0"/>
                </a:spcBef>
              </a:pPr>
              <a:t>4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3EC362F2-8C03-42B5-BB26-6E96ADEF617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14A6720B-6AD9-4D74-BD2C-8F6C1C200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072CE3D9-237B-4F68-96CA-4588031CCF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2F04AE3-269A-4689-83DF-87EBFF02C2AC}" type="slidenum">
              <a:rPr lang="en-US" altLang="en-US" sz="1300"/>
              <a:pPr eaLnBrk="1" hangingPunct="1">
                <a:spcBef>
                  <a:spcPct val="0"/>
                </a:spcBef>
              </a:pPr>
              <a:t>5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>
            <a:extLst>
              <a:ext uri="{FF2B5EF4-FFF2-40B4-BE49-F238E27FC236}">
                <a16:creationId xmlns:a16="http://schemas.microsoft.com/office/drawing/2014/main" id="{36E3400C-D72A-4FE1-860C-5EC185CB1AB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>
            <a:extLst>
              <a:ext uri="{FF2B5EF4-FFF2-40B4-BE49-F238E27FC236}">
                <a16:creationId xmlns:a16="http://schemas.microsoft.com/office/drawing/2014/main" id="{B640C283-E7B7-4499-A296-0BE6A63CC4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49425EB9-8AB4-4724-B861-070368446C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105853-5129-4131-87E7-31B77824C075}" type="slidenum">
              <a:rPr lang="en-US" altLang="en-US" sz="1300"/>
              <a:pPr eaLnBrk="1" hangingPunct="1">
                <a:spcBef>
                  <a:spcPct val="0"/>
                </a:spcBef>
              </a:pPr>
              <a:t>6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6D36CFCD-B60C-4FD3-A2C1-27829C38D9C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87501392-AB96-4AAE-82BA-93DFCBE75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64A5F1A5-4921-4827-9A4C-DAFFDEB034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CE745E8-8621-4AA0-B909-40E774786C6B}" type="slidenum">
              <a:rPr lang="en-US" altLang="en-US" sz="1300"/>
              <a:pPr eaLnBrk="1" hangingPunct="1">
                <a:spcBef>
                  <a:spcPct val="0"/>
                </a:spcBef>
              </a:pPr>
              <a:t>7</a:t>
            </a:fld>
            <a:endParaRPr lang="en-US" altLang="en-US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63575"/>
            <a:ext cx="7772400" cy="1089025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en-US"/>
              <a:t>Title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1336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691240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428AE4-FB40-43EE-8BFE-C3F991C309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FCA917-7DF9-4BAE-A53A-606C38785F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66291A2-EE9B-470C-8EA5-76DCDFFC08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62B140E-7B0C-44FA-8733-842386897E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2000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FAB802-8807-48BC-89A0-47967A4A0E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FE07895-A3C9-4377-BF85-75D530F038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0CA87C9-D3D2-4BBD-995B-3F0BEC9039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02DB51A-2D67-4E5D-9E17-8DFCEDF895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9439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92A297-0B9B-4D3E-B4CD-B3D2AC414B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CA1D9-7AC0-47F2-A653-41A70449BC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B30D49-FAA0-4052-8C26-BA309BD18F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230E150-A3C6-403F-BDAA-C06A6F6FD5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962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447800"/>
            <a:ext cx="4038600" cy="226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62388"/>
            <a:ext cx="4038600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2E09B2F-5FB1-45D1-81EC-0D8A99FE2A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8B245FF-3A48-426F-8B43-805E54C04F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0D31874-6B10-46FB-B24F-9EB10B2BE0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45D84FF-7580-4922-880B-8B05051FE2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9533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CC6925-E90F-460D-A25C-359A18A5493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772400" y="6381690"/>
            <a:ext cx="1057275" cy="40011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0974BE39-BB93-4C4B-8E14-EBC8307CC408}" type="slidenum">
              <a:rPr lang="en-US" altLang="en-US" sz="20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1" hangingPunct="1">
                <a:defRPr/>
              </a:pPr>
              <a:t>‹#›</a:t>
            </a:fld>
            <a:endParaRPr lang="en-US" altLang="en-US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AADEE05-9EB1-4AE0-B6FA-8DA70682CE30}"/>
              </a:ext>
            </a:extLst>
          </p:cNvPr>
          <p:cNvCxnSpPr/>
          <p:nvPr userDrawn="1"/>
        </p:nvCxnSpPr>
        <p:spPr>
          <a:xfrm>
            <a:off x="8001000" y="6445372"/>
            <a:ext cx="0" cy="260228"/>
          </a:xfrm>
          <a:prstGeom prst="line">
            <a:avLst/>
          </a:prstGeom>
          <a:ln w="19050">
            <a:solidFill>
              <a:schemeClr val="accent5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3367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4354F3-9D34-4179-B6B7-969AE95223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894916-8A07-475D-B0AA-770509DED0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78464EC-3117-4E51-A786-6406C40A33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A21F9D5-7DE0-4B46-A911-F43C9D608B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3883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11C017-9EC1-4526-85C7-C1417AFA68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65A17C-156E-47C1-90D9-B78BEFD831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8C67B5-DD34-47F5-97E9-7D8A42DD9E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DBB945E-3714-4134-99C3-B5BF0E37E6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8759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98F33B6-59AE-43A9-AE3C-597DFE705E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4CE11C0-2C15-4FAC-9DC7-36F838F7ED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35BB476-2758-4A27-9352-9CE475F29C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9E31677-821A-47E7-97C8-85FD52C82C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5426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48BDAC4-143A-4CB3-A8B1-F1B54767A2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1CE0430-CCBE-4A0C-BEC6-9F8E4E0BD8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C70E2DD-0E21-467F-BE8D-3D9867F378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A0B3F8F-4157-402C-80D0-B888CF18E9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4888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7AE7C9D-918A-4B67-84F9-00C53270F6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C69DCA0-842F-497E-8E39-4C337047FC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80D3B89-6090-4B26-B4AA-663491DD1D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2F24972-495F-4595-9431-2D39A9321E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2753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E57F0E-0DE1-4517-9F53-7C9D195B58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AD849-C5E8-4DCE-A709-30A255408B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A88785-6489-4EB4-92FB-33C6418C44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1C32FA2-587D-4897-BDE5-A658C53B17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8933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6E2508-71E5-4EF2-AB0D-94319F821B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E5295C-03FD-45F6-BF24-C9A6F6A7D5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554681-A7C2-46BC-B419-109E63B72F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C1244C3-F72B-40CB-B8F3-68C5A95504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1057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ED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8271460-AD6A-47BE-BD6C-1479AB3877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B2E73CF-7EC9-4C6D-8C12-186590F0B9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13" r:id="rId1"/>
    <p:sldLayoutId id="2147484514" r:id="rId2"/>
    <p:sldLayoutId id="2147484515" r:id="rId3"/>
    <p:sldLayoutId id="2147484516" r:id="rId4"/>
    <p:sldLayoutId id="2147484517" r:id="rId5"/>
    <p:sldLayoutId id="2147484518" r:id="rId6"/>
    <p:sldLayoutId id="2147484519" r:id="rId7"/>
    <p:sldLayoutId id="2147484520" r:id="rId8"/>
    <p:sldLayoutId id="2147484521" r:id="rId9"/>
    <p:sldLayoutId id="2147484522" r:id="rId10"/>
    <p:sldLayoutId id="2147484523" r:id="rId11"/>
    <p:sldLayoutId id="2147484524" r:id="rId12"/>
    <p:sldLayoutId id="2147484525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■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>
            <a:extLst>
              <a:ext uri="{FF2B5EF4-FFF2-40B4-BE49-F238E27FC236}">
                <a16:creationId xmlns:a16="http://schemas.microsoft.com/office/drawing/2014/main" id="{E4D551CB-7467-47B0-BC28-53B7BE659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943600"/>
            <a:ext cx="9144000" cy="914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spcAft>
                <a:spcPts val="600"/>
              </a:spcAft>
              <a:defRPr/>
            </a:pPr>
            <a:r>
              <a:rPr lang="en-US" sz="2000" b="1" dirty="0">
                <a:solidFill>
                  <a:srgbClr val="FFC000"/>
                </a:solidFill>
                <a:latin typeface="Arial" charset="0"/>
              </a:rPr>
              <a:t>Date</a:t>
            </a:r>
            <a:endParaRPr lang="en-US" sz="2000" b="1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15363" name="Rectangle 26">
            <a:extLst>
              <a:ext uri="{FF2B5EF4-FFF2-40B4-BE49-F238E27FC236}">
                <a16:creationId xmlns:a16="http://schemas.microsoft.com/office/drawing/2014/main" id="{F5BF91B9-5508-4275-971A-64617A9DC0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28016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3600" b="1" kern="0" dirty="0">
                <a:solidFill>
                  <a:srgbClr val="FFCC00"/>
                </a:solidFill>
                <a:latin typeface="Arial Black" panose="020B0A04020102020204" pitchFamily="34" charset="0"/>
              </a:rPr>
              <a:t>CAPPLab Presentation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2400" b="1" kern="0" dirty="0">
                <a:solidFill>
                  <a:srgbClr val="FFCC00"/>
                </a:solidFill>
                <a:latin typeface="Arial Black" panose="020B0A04020102020204" pitchFamily="34" charset="0"/>
              </a:rPr>
              <a:t>Semester Year | ECE Department</a:t>
            </a:r>
            <a:endParaRPr lang="en-US" altLang="en-US" sz="2400" b="1" dirty="0">
              <a:solidFill>
                <a:srgbClr val="FFCC00"/>
              </a:solidFill>
              <a:latin typeface="Arial Black" panose="020B0A04020102020204" pitchFamily="34" charset="0"/>
            </a:endParaRPr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13E050CC-6431-4D82-A666-4F7C1658508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1696949"/>
            <a:ext cx="9134475" cy="1732051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dirty="0">
                <a:latin typeface="Arial Black" panose="020B0A04020102020204" pitchFamily="34" charset="0"/>
              </a:rPr>
              <a:t>“Presentation Title”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 dirty="0">
              <a:solidFill>
                <a:srgbClr val="0000FF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C978679-133D-4FB5-916B-B247AF0296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6235013"/>
            <a:ext cx="2340216" cy="470587"/>
          </a:xfrm>
          <a:prstGeom prst="rect">
            <a:avLst/>
          </a:prstGeom>
        </p:spPr>
      </p:pic>
      <p:pic>
        <p:nvPicPr>
          <p:cNvPr id="8" name="Picture 6">
            <a:extLst>
              <a:ext uri="{FF2B5EF4-FFF2-40B4-BE49-F238E27FC236}">
                <a16:creationId xmlns:a16="http://schemas.microsoft.com/office/drawing/2014/main" id="{3621B063-AA11-4F60-963C-70FD84AEDA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94" y="6236367"/>
            <a:ext cx="2421106" cy="46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>
            <a:extLst>
              <a:ext uri="{FF2B5EF4-FFF2-40B4-BE49-F238E27FC236}">
                <a16:creationId xmlns:a16="http://schemas.microsoft.com/office/drawing/2014/main" id="{D2F9250B-C3C2-4432-ADBB-7308335E5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701078"/>
            <a:ext cx="4572000" cy="1242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28600" algn="l" eaLnBrk="1" hangingPunct="1">
              <a:buFont typeface="Arial" panose="020B0604020202020204" pitchFamily="34" charset="0"/>
              <a:buNone/>
            </a:pPr>
            <a:r>
              <a:rPr lang="en-US" altLang="en-US" sz="2400" b="1" kern="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Student:</a:t>
            </a:r>
          </a:p>
          <a:p>
            <a:pPr marL="971550" lvl="1" eaLnBrk="1" hangingPunct="1">
              <a:buNone/>
            </a:pPr>
            <a:r>
              <a:rPr lang="en-US" altLang="en-US" sz="2000" kern="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7207DE07-C9E8-45B8-AD9E-9A1BE111F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42506"/>
            <a:ext cx="4572000" cy="2001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28600" algn="l" eaLnBrk="1" hangingPunct="1">
              <a:buFont typeface="Arial" panose="020B0604020202020204" pitchFamily="34" charset="0"/>
              <a:buNone/>
            </a:pPr>
            <a:r>
              <a:rPr lang="en-US" altLang="en-US" sz="2400" b="1" kern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Committee Members:</a:t>
            </a:r>
          </a:p>
          <a:p>
            <a:pPr marL="454025" algn="l" eaLnBrk="1" hangingPunct="1"/>
            <a:r>
              <a:rPr lang="en-US" altLang="en-US" sz="2000" kern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Chair</a:t>
            </a:r>
          </a:p>
          <a:p>
            <a:pPr marL="454025" algn="l" eaLnBrk="1" hangingPunct="1">
              <a:spcBef>
                <a:spcPts val="0"/>
              </a:spcBef>
            </a:pPr>
            <a:r>
              <a:rPr lang="en-US" altLang="en-US" sz="2000" kern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External Member</a:t>
            </a:r>
          </a:p>
          <a:p>
            <a:pPr marL="454025" algn="l" eaLnBrk="1" hangingPunct="1">
              <a:spcBef>
                <a:spcPts val="0"/>
              </a:spcBef>
            </a:pPr>
            <a:r>
              <a:rPr lang="en-US" altLang="en-US" sz="2000" kern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Member</a:t>
            </a:r>
          </a:p>
          <a:p>
            <a:pPr marL="454025" algn="l" eaLnBrk="1" hangingPunct="1">
              <a:spcBef>
                <a:spcPts val="0"/>
              </a:spcBef>
            </a:pPr>
            <a:r>
              <a:rPr lang="en-US" altLang="en-US" sz="2000" kern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Member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2DB203-B625-43D3-BDAB-702F667A48F0}"/>
              </a:ext>
            </a:extLst>
          </p:cNvPr>
          <p:cNvSpPr txBox="1"/>
          <p:nvPr/>
        </p:nvSpPr>
        <p:spPr>
          <a:xfrm>
            <a:off x="393811" y="2286000"/>
            <a:ext cx="8491427" cy="156966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Notes: </a:t>
            </a:r>
          </a:p>
          <a:p>
            <a:r>
              <a:rPr lang="en-US" i="1" dirty="0">
                <a:solidFill>
                  <a:srgbClr val="FF0000"/>
                </a:solidFill>
              </a:rPr>
              <a:t>*) Change </a:t>
            </a:r>
            <a:r>
              <a:rPr lang="en-US" i="1" u="sng" dirty="0">
                <a:solidFill>
                  <a:srgbClr val="FF0000"/>
                </a:solidFill>
              </a:rPr>
              <a:t>CAPPLab Presentation</a:t>
            </a:r>
            <a:r>
              <a:rPr lang="en-US" i="1" dirty="0">
                <a:solidFill>
                  <a:srgbClr val="FF0000"/>
                </a:solidFill>
              </a:rPr>
              <a:t> as appropriate: e.g., PhD Dissertation / MS Thesis / MS Report / UG Research Defense</a:t>
            </a:r>
          </a:p>
          <a:p>
            <a:r>
              <a:rPr lang="en-US" i="1" dirty="0">
                <a:solidFill>
                  <a:srgbClr val="FF0000"/>
                </a:solidFill>
              </a:rPr>
              <a:t>*) Change </a:t>
            </a:r>
            <a:r>
              <a:rPr lang="en-US" i="1" u="sng" dirty="0">
                <a:solidFill>
                  <a:srgbClr val="FF0000"/>
                </a:solidFill>
              </a:rPr>
              <a:t>Semester Year</a:t>
            </a:r>
            <a:r>
              <a:rPr lang="en-US" i="1" dirty="0">
                <a:solidFill>
                  <a:srgbClr val="FF0000"/>
                </a:solidFill>
              </a:rPr>
              <a:t> as appropriate: e.g., Spring 2024</a:t>
            </a:r>
          </a:p>
          <a:p>
            <a:r>
              <a:rPr lang="en-US" i="1" dirty="0">
                <a:solidFill>
                  <a:srgbClr val="FF0000"/>
                </a:solidFill>
              </a:rPr>
              <a:t>*) Change </a:t>
            </a:r>
            <a:r>
              <a:rPr lang="en-US" i="1" u="sng" dirty="0">
                <a:solidFill>
                  <a:srgbClr val="FF0000"/>
                </a:solidFill>
              </a:rPr>
              <a:t>Presentation Title</a:t>
            </a:r>
            <a:r>
              <a:rPr lang="en-US" i="1" dirty="0">
                <a:solidFill>
                  <a:srgbClr val="FF0000"/>
                </a:solidFill>
              </a:rPr>
              <a:t> as appropriate: e.g., “</a:t>
            </a:r>
            <a:r>
              <a:rPr lang="en-US" dirty="0">
                <a:solidFill>
                  <a:srgbClr val="FF0000"/>
                </a:solidFill>
              </a:rPr>
              <a:t>Championing Literacy: A Global Quest to Defeat Ignorance”</a:t>
            </a:r>
            <a:endParaRPr lang="en-US" i="1" dirty="0">
              <a:solidFill>
                <a:srgbClr val="FF0000"/>
              </a:solidFill>
            </a:endParaRPr>
          </a:p>
          <a:p>
            <a:r>
              <a:rPr lang="en-US" i="1" dirty="0">
                <a:solidFill>
                  <a:srgbClr val="FF0000"/>
                </a:solidFill>
              </a:rPr>
              <a:t>*) Change Committee Members’ </a:t>
            </a:r>
            <a:r>
              <a:rPr lang="en-US" i="1" u="sng" dirty="0">
                <a:solidFill>
                  <a:srgbClr val="FF0000"/>
                </a:solidFill>
              </a:rPr>
              <a:t>Name</a:t>
            </a:r>
            <a:r>
              <a:rPr lang="en-US" i="1" dirty="0">
                <a:solidFill>
                  <a:srgbClr val="FF0000"/>
                </a:solidFill>
              </a:rPr>
              <a:t>s as appropriate: e.g., 1) Abu Asaduzzaman, Chair</a:t>
            </a:r>
          </a:p>
          <a:p>
            <a:r>
              <a:rPr lang="en-US" i="1" dirty="0">
                <a:solidFill>
                  <a:srgbClr val="FF0000"/>
                </a:solidFill>
              </a:rPr>
              <a:t>*) Change Student </a:t>
            </a:r>
            <a:r>
              <a:rPr lang="en-US" i="1" u="sng" dirty="0">
                <a:solidFill>
                  <a:srgbClr val="FF0000"/>
                </a:solidFill>
              </a:rPr>
              <a:t>Name</a:t>
            </a:r>
            <a:r>
              <a:rPr lang="en-US" i="1" dirty="0">
                <a:solidFill>
                  <a:srgbClr val="FF0000"/>
                </a:solidFill>
              </a:rPr>
              <a:t> as appropriate: e.g., Md Raihan Uddin</a:t>
            </a:r>
          </a:p>
          <a:p>
            <a:r>
              <a:rPr lang="en-US" i="1" dirty="0">
                <a:solidFill>
                  <a:srgbClr val="FF0000"/>
                </a:solidFill>
              </a:rPr>
              <a:t>*) Change </a:t>
            </a:r>
            <a:r>
              <a:rPr lang="en-US" i="1" u="sng" dirty="0">
                <a:solidFill>
                  <a:srgbClr val="FF0000"/>
                </a:solidFill>
              </a:rPr>
              <a:t>Date</a:t>
            </a:r>
            <a:r>
              <a:rPr lang="en-US" i="1" dirty="0">
                <a:solidFill>
                  <a:srgbClr val="FF0000"/>
                </a:solidFill>
              </a:rPr>
              <a:t> as appropriate: e.g., Mar. 1, 2014</a:t>
            </a:r>
          </a:p>
          <a:p>
            <a:r>
              <a:rPr lang="en-US" i="1" dirty="0">
                <a:solidFill>
                  <a:srgbClr val="FF0000"/>
                </a:solidFill>
              </a:rPr>
              <a:t>*) Remove these notes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573995A9-E7A8-4E7E-8BFD-FB2597116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 Black" panose="020B0A04020102020204" pitchFamily="34" charset="0"/>
              </a:rPr>
              <a:t>Figures, Captions, Texts, Etc. (+)</a:t>
            </a:r>
            <a:endParaRPr lang="en-US" altLang="en-US" dirty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7B00E50F-CEB4-476C-99EA-CA47C797B9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8534400" cy="154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2800" dirty="0">
                <a:solidFill>
                  <a:srgbClr val="0000FF"/>
                </a:solidFill>
              </a:rPr>
              <a:t>MPEG4 Workload</a:t>
            </a:r>
          </a:p>
          <a:p>
            <a:pPr marL="457200" indent="-457200" eaLnBrk="1" hangingPunct="1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n-US" sz="2000" dirty="0"/>
              <a:t>Table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/>
              <a:t> shows references and cache miss information for the selected MPEG4 video file.</a:t>
            </a:r>
          </a:p>
          <a:p>
            <a:pPr marL="800100" lvl="1" indent="-342900" eaLnBrk="1" hangingPunct="1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1800" dirty="0"/>
              <a:t>CL1 – 33% data, 67% instruction; 67% read, 33% write</a:t>
            </a:r>
          </a:p>
        </p:txBody>
      </p:sp>
      <p:sp>
        <p:nvSpPr>
          <p:cNvPr id="25604" name="Text Box 183">
            <a:extLst>
              <a:ext uri="{FF2B5EF4-FFF2-40B4-BE49-F238E27FC236}">
                <a16:creationId xmlns:a16="http://schemas.microsoft.com/office/drawing/2014/main" id="{E67F40FB-6A75-41F3-A78B-2C51E2D54E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71800"/>
            <a:ext cx="8229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Table I: Level-1 Data (read/write) and Instruction references</a:t>
            </a:r>
          </a:p>
        </p:txBody>
      </p:sp>
      <p:graphicFrame>
        <p:nvGraphicFramePr>
          <p:cNvPr id="6" name="Group 258">
            <a:extLst>
              <a:ext uri="{FF2B5EF4-FFF2-40B4-BE49-F238E27FC236}">
                <a16:creationId xmlns:a16="http://schemas.microsoft.com/office/drawing/2014/main" id="{95F0846A-4A82-46B2-912A-79418CCE13DE}"/>
              </a:ext>
            </a:extLst>
          </p:cNvPr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4045880286"/>
              </p:ext>
            </p:extLst>
          </p:nvPr>
        </p:nvGraphicFramePr>
        <p:xfrm>
          <a:off x="457200" y="3402020"/>
          <a:ext cx="8229600" cy="1952942"/>
        </p:xfrm>
        <a:graphic>
          <a:graphicData uri="http://schemas.openxmlformats.org/drawingml/2006/table">
            <a:tbl>
              <a:tblPr/>
              <a:tblGrid>
                <a:gridCol w="184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13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3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60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15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Cache size (K);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Line size (Byte)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D1 Refs (K)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   / Miss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I1 Refs (K)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   / Miss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CL1 Refs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D1/I1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D1 Refs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R/W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4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8,8,128; 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18,782 / 512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38,758 / 512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33/67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67/33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16,16,512; 32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18,782 / 512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38,758 / 106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33/67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67/33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32,32,2048; 64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18,782 / 512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38,758 /   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33/67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67/33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064519"/>
                  </a:ext>
                </a:extLst>
              </a:tr>
            </a:tbl>
          </a:graphicData>
        </a:graphic>
      </p:graphicFrame>
      <p:sp>
        <p:nvSpPr>
          <p:cNvPr id="8" name="Text Box 11">
            <a:extLst>
              <a:ext uri="{FF2B5EF4-FFF2-40B4-BE49-F238E27FC236}">
                <a16:creationId xmlns:a16="http://schemas.microsoft.com/office/drawing/2014/main" id="{D86FE56D-8172-457E-A663-5BDE98F8F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730" y="5638800"/>
            <a:ext cx="8153400" cy="40011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rgbClr val="FF00FF"/>
              </a:buClr>
              <a:buFont typeface="Wingdings" panose="05000000000000000000" pitchFamily="2" charset="2"/>
              <a:buNone/>
            </a:pPr>
            <a:r>
              <a:rPr lang="en-US" altLang="en-US" sz="2000" dirty="0"/>
              <a:t>Lower D1 (D1-95%, I1-98%) and higher CL2 (99.3%) hit rates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6CE8B05D-8FF4-431A-A7A1-3314277A5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 Black" panose="020B0A04020102020204" pitchFamily="34" charset="0"/>
              </a:rPr>
              <a:t>Results</a:t>
            </a:r>
            <a:endParaRPr lang="en-US" altLang="en-US" dirty="0"/>
          </a:p>
        </p:txBody>
      </p:sp>
      <p:sp>
        <p:nvSpPr>
          <p:cNvPr id="26628" name="Rectangle 70">
            <a:extLst>
              <a:ext uri="{FF2B5EF4-FFF2-40B4-BE49-F238E27FC236}">
                <a16:creationId xmlns:a16="http://schemas.microsoft.com/office/drawing/2014/main" id="{5A19ECC0-B0DC-4C3F-98DC-24F08204FA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447800"/>
            <a:ext cx="4378036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FF"/>
                </a:solidFill>
              </a:rPr>
              <a:t>CL1 Size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400" dirty="0"/>
              <a:t>For fixed CL2, Fig. 4 shows miss ratio for various CL1 size.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400" dirty="0"/>
              <a:t>Important observations</a:t>
            </a:r>
          </a:p>
          <a:p>
            <a:pPr marL="685800" lvl="1" eaLnBrk="1" hangingPunct="1">
              <a:buFont typeface="Wingdings" panose="05000000000000000000" pitchFamily="2" charset="2"/>
              <a:buChar char="Ø"/>
            </a:pPr>
            <a:r>
              <a:rPr lang="en-US" altLang="en-US" sz="2000" dirty="0"/>
              <a:t>The miss rates remain almost unchanged and using a CL1 size greater than 8+8 KB does not offer any benefit.</a:t>
            </a:r>
          </a:p>
        </p:txBody>
      </p:sp>
      <p:sp>
        <p:nvSpPr>
          <p:cNvPr id="27653" name="Text Box 72">
            <a:extLst>
              <a:ext uri="{FF2B5EF4-FFF2-40B4-BE49-F238E27FC236}">
                <a16:creationId xmlns:a16="http://schemas.microsoft.com/office/drawing/2014/main" id="{F36E209C-11CC-44B4-AF03-37B0DD494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2836" y="4419600"/>
            <a:ext cx="4156364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Fig. 4: Miss Ratio Vs CL1 Size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6AB4D73-1567-4A4F-9C17-F006A490D2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636" y="1932709"/>
            <a:ext cx="4378036" cy="2486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3559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6CE8B05D-8FF4-431A-A7A1-3314277A5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 Black" panose="020B0A04020102020204" pitchFamily="34" charset="0"/>
              </a:rPr>
              <a:t>Results (+)</a:t>
            </a:r>
            <a:endParaRPr lang="en-US" altLang="en-US" dirty="0"/>
          </a:p>
        </p:txBody>
      </p:sp>
      <p:pic>
        <p:nvPicPr>
          <p:cNvPr id="27651" name="Picture 66">
            <a:extLst>
              <a:ext uri="{FF2B5EF4-FFF2-40B4-BE49-F238E27FC236}">
                <a16:creationId xmlns:a16="http://schemas.microsoft.com/office/drawing/2014/main" id="{2BB30255-081B-45DE-BB05-FBAF0631AF96}"/>
              </a:ext>
            </a:extLst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10100" y="1932709"/>
            <a:ext cx="4381500" cy="256309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6628" name="Rectangle 70">
            <a:extLst>
              <a:ext uri="{FF2B5EF4-FFF2-40B4-BE49-F238E27FC236}">
                <a16:creationId xmlns:a16="http://schemas.microsoft.com/office/drawing/2014/main" id="{5A19ECC0-B0DC-4C3F-98DC-24F08204FA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447800"/>
            <a:ext cx="4378036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FF"/>
                </a:solidFill>
              </a:rPr>
              <a:t>CPU Utilization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400" dirty="0"/>
              <a:t>For fixed CL1, Fig. 5 shows CPU utilization for various CL2 size.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400" dirty="0"/>
              <a:t>Important observations</a:t>
            </a:r>
          </a:p>
          <a:p>
            <a:pPr marL="685800" lvl="1" eaLnBrk="1" hangingPunct="1">
              <a:buFont typeface="Wingdings" panose="05000000000000000000" pitchFamily="2" charset="2"/>
              <a:buChar char="Ø"/>
            </a:pPr>
            <a:r>
              <a:rPr lang="en-US" altLang="en-US" sz="2000" dirty="0"/>
              <a:t>Before 512 – decreases slowly</a:t>
            </a:r>
          </a:p>
          <a:p>
            <a:pPr marL="685800" lvl="1" eaLnBrk="1" hangingPunct="1">
              <a:buFont typeface="Wingdings" panose="05000000000000000000" pitchFamily="2" charset="2"/>
              <a:buChar char="Ø"/>
            </a:pPr>
            <a:r>
              <a:rPr lang="en-US" altLang="en-US" sz="2000" dirty="0"/>
              <a:t>512K – 2M, decreases sharply</a:t>
            </a:r>
          </a:p>
          <a:p>
            <a:pPr marL="685800" lvl="1" eaLnBrk="1" hangingPunct="1">
              <a:buFont typeface="Wingdings" panose="05000000000000000000" pitchFamily="2" charset="2"/>
              <a:buChar char="Ø"/>
            </a:pPr>
            <a:r>
              <a:rPr lang="en-US" altLang="en-US" sz="2000" dirty="0"/>
              <a:t>After 2M – almost unchanged</a:t>
            </a:r>
          </a:p>
        </p:txBody>
      </p:sp>
      <p:sp>
        <p:nvSpPr>
          <p:cNvPr id="27653" name="Text Box 72">
            <a:extLst>
              <a:ext uri="{FF2B5EF4-FFF2-40B4-BE49-F238E27FC236}">
                <a16:creationId xmlns:a16="http://schemas.microsoft.com/office/drawing/2014/main" id="{F36E209C-11CC-44B4-AF03-37B0DD494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2836" y="4419600"/>
            <a:ext cx="4156364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Fig. 5: CPU Utilization Vs CL2 Size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95BCB34D-3F8C-4142-8161-FB4B426EE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Arial Black" panose="020B0A04020102020204" pitchFamily="34" charset="0"/>
              </a:rPr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1C72F-173D-49B2-84BE-9A7F176CE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/>
              <a:t>Items learned in this presentation. Try to fit in one slide; not more than two slides.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/>
              <a:t>You may repeat from your list of objectives.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/>
              <a:t>What things will the attendees have learned?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/>
              <a:t>What golden nuggets of information have you provided?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>
                <a:solidFill>
                  <a:srgbClr val="7030A0"/>
                </a:solidFill>
              </a:rPr>
              <a:t>One or two important future extensions.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9CFE3047-9A59-41D8-A39E-1C92662C5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 Black" panose="020B0A04020102020204" pitchFamily="34" charset="0"/>
              </a:rPr>
              <a:t>References?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FFADE-D0EF-4735-96FE-F08D13A89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678363"/>
          </a:xfrm>
        </p:spPr>
        <p:txBody>
          <a:bodyPr/>
          <a:lstStyle/>
          <a:p>
            <a:pPr>
              <a:buFont typeface="Wingdings" pitchFamily="2" charset="2"/>
              <a:buChar char="q"/>
              <a:defRPr/>
            </a:pPr>
            <a:r>
              <a:rPr lang="en-US" sz="2400" dirty="0"/>
              <a:t>Second to the very last slide to list references. Optional.</a:t>
            </a:r>
          </a:p>
          <a:p>
            <a:pPr marL="0" indent="0">
              <a:buFont typeface="Arial" charset="0"/>
              <a:buNone/>
              <a:defRPr/>
            </a:pPr>
            <a:endParaRPr 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>
            <a:extLst>
              <a:ext uri="{FF2B5EF4-FFF2-40B4-BE49-F238E27FC236}">
                <a16:creationId xmlns:a16="http://schemas.microsoft.com/office/drawing/2014/main" id="{E4D551CB-7467-47B0-BC28-53B7BE659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943600"/>
            <a:ext cx="9144000" cy="914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spcAft>
                <a:spcPts val="600"/>
              </a:spcAft>
              <a:defRPr/>
            </a:pPr>
            <a:endParaRPr lang="en-US" sz="2000" b="1" dirty="0">
              <a:solidFill>
                <a:srgbClr val="FFCC00"/>
              </a:solidFill>
              <a:latin typeface="Arial" charset="0"/>
            </a:endParaRPr>
          </a:p>
        </p:txBody>
      </p:sp>
      <p:sp>
        <p:nvSpPr>
          <p:cNvPr id="15363" name="Rectangle 26">
            <a:extLst>
              <a:ext uri="{FF2B5EF4-FFF2-40B4-BE49-F238E27FC236}">
                <a16:creationId xmlns:a16="http://schemas.microsoft.com/office/drawing/2014/main" id="{F5BF91B9-5508-4275-971A-64617A9DC0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67434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3200" b="1" kern="0" dirty="0">
                <a:solidFill>
                  <a:srgbClr val="FFCC00"/>
                </a:solidFill>
                <a:latin typeface="Arial Black" panose="020B0A04020102020204" pitchFamily="34" charset="0"/>
              </a:rPr>
              <a:t>“Presentation Title”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C978679-133D-4FB5-916B-B247AF0296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6235013"/>
            <a:ext cx="2340216" cy="470587"/>
          </a:xfrm>
          <a:prstGeom prst="rect">
            <a:avLst/>
          </a:prstGeom>
        </p:spPr>
      </p:pic>
      <p:pic>
        <p:nvPicPr>
          <p:cNvPr id="8" name="Picture 6">
            <a:extLst>
              <a:ext uri="{FF2B5EF4-FFF2-40B4-BE49-F238E27FC236}">
                <a16:creationId xmlns:a16="http://schemas.microsoft.com/office/drawing/2014/main" id="{3621B063-AA11-4F60-963C-70FD84AEDA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94" y="6236367"/>
            <a:ext cx="2421106" cy="46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3">
            <a:extLst>
              <a:ext uri="{FF2B5EF4-FFF2-40B4-BE49-F238E27FC236}">
                <a16:creationId xmlns:a16="http://schemas.microsoft.com/office/drawing/2014/main" id="{9CE1D69E-130E-400E-992B-8AE47161B1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001749"/>
            <a:ext cx="9134475" cy="512851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dirty="0">
                <a:solidFill>
                  <a:srgbClr val="0000FF"/>
                </a:solidFill>
                <a:latin typeface="Arial Black" panose="020B0A04020102020204" pitchFamily="34" charset="0"/>
              </a:rPr>
              <a:t>Questions?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 dirty="0">
              <a:solidFill>
                <a:srgbClr val="0000FF"/>
              </a:solidFill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DDD9EC27-5B49-4531-A0D3-757C6D910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29000"/>
            <a:ext cx="9134475" cy="1413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en-US" sz="2400" b="1" i="1" kern="0" dirty="0"/>
              <a:t>Please send your feedback to:</a:t>
            </a:r>
          </a:p>
          <a:p>
            <a:pPr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en-US" sz="2000" b="1" kern="0" dirty="0">
                <a:solidFill>
                  <a:srgbClr val="00B0F0"/>
                </a:solidFill>
              </a:rPr>
              <a:t>Name</a:t>
            </a:r>
          </a:p>
          <a:p>
            <a:pPr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en-US" sz="2000" b="1" kern="0" dirty="0">
                <a:solidFill>
                  <a:srgbClr val="00B0F0"/>
                </a:solidFill>
              </a:rPr>
              <a:t>Email</a:t>
            </a:r>
          </a:p>
          <a:p>
            <a:pPr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en-US" sz="2000" b="1" kern="0" dirty="0">
                <a:solidFill>
                  <a:srgbClr val="00B0F0"/>
                </a:solidFill>
              </a:rPr>
              <a:t>Phone</a:t>
            </a:r>
          </a:p>
        </p:txBody>
      </p:sp>
      <p:sp>
        <p:nvSpPr>
          <p:cNvPr id="14" name="Rectangle 26">
            <a:extLst>
              <a:ext uri="{FF2B5EF4-FFF2-40B4-BE49-F238E27FC236}">
                <a16:creationId xmlns:a16="http://schemas.microsoft.com/office/drawing/2014/main" id="{ADEBA0F3-3CE6-4152-AB72-323E73A9A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142097"/>
            <a:ext cx="9144000" cy="801503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rgbClr val="00B050"/>
                </a:solidFill>
                <a:latin typeface="Brush Script MT" panose="03060802040406070304" pitchFamily="66" charset="0"/>
              </a:rPr>
              <a:t>Thank You!</a:t>
            </a:r>
            <a:endParaRPr lang="en-US" sz="4000" b="1" dirty="0">
              <a:solidFill>
                <a:srgbClr val="00B050"/>
              </a:solidFill>
              <a:latin typeface="Brush Script MT" panose="03060802040406070304" pitchFamily="66" charset="0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845B9F-98D3-4283-8CA0-3637EAAF5900}"/>
              </a:ext>
            </a:extLst>
          </p:cNvPr>
          <p:cNvSpPr txBox="1"/>
          <p:nvPr/>
        </p:nvSpPr>
        <p:spPr>
          <a:xfrm>
            <a:off x="1905000" y="2438400"/>
            <a:ext cx="5243743" cy="101566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Notes:</a:t>
            </a:r>
          </a:p>
          <a:p>
            <a:r>
              <a:rPr lang="en-US" i="1" dirty="0">
                <a:solidFill>
                  <a:srgbClr val="FF0000"/>
                </a:solidFill>
              </a:rPr>
              <a:t>*) Change </a:t>
            </a:r>
            <a:r>
              <a:rPr lang="en-US" i="1" u="sng" dirty="0">
                <a:solidFill>
                  <a:srgbClr val="FF0000"/>
                </a:solidFill>
              </a:rPr>
              <a:t>Presentation Title</a:t>
            </a:r>
            <a:r>
              <a:rPr lang="en-US" i="1" dirty="0">
                <a:solidFill>
                  <a:srgbClr val="FF0000"/>
                </a:solidFill>
              </a:rPr>
              <a:t> as appropriate</a:t>
            </a:r>
          </a:p>
          <a:p>
            <a:r>
              <a:rPr lang="en-US" i="1" dirty="0">
                <a:solidFill>
                  <a:srgbClr val="FF0000"/>
                </a:solidFill>
              </a:rPr>
              <a:t>*) Be ready to address illicit questions and/or comments from the audience</a:t>
            </a:r>
          </a:p>
          <a:p>
            <a:r>
              <a:rPr lang="en-US" i="1" dirty="0">
                <a:solidFill>
                  <a:srgbClr val="FF0000"/>
                </a:solidFill>
              </a:rPr>
              <a:t>*) Provide your contact information to have further feedback/collaboration</a:t>
            </a:r>
          </a:p>
          <a:p>
            <a:r>
              <a:rPr lang="en-US" i="1" dirty="0">
                <a:solidFill>
                  <a:srgbClr val="FF0000"/>
                </a:solidFill>
              </a:rPr>
              <a:t>*) Remove these notes</a:t>
            </a:r>
          </a:p>
        </p:txBody>
      </p:sp>
    </p:spTree>
    <p:extLst>
      <p:ext uri="{BB962C8B-B14F-4D97-AF65-F5344CB8AC3E}">
        <p14:creationId xmlns:p14="http://schemas.microsoft.com/office/powerpoint/2010/main" val="290630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9E1DB85-71BD-4F9D-B286-B6176E4AE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39624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400" dirty="0"/>
              <a:t>This is the template for WSU CAPPLab presentations.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400" b="1" dirty="0">
                <a:solidFill>
                  <a:srgbClr val="C00000"/>
                </a:solidFill>
              </a:rPr>
              <a:t>It is important that you use this template to prepare your presentation slides.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400" b="1" dirty="0"/>
              <a:t>Try to avoid </a:t>
            </a:r>
            <a:r>
              <a:rPr lang="en-US" altLang="en-US" sz="2400" b="1" dirty="0">
                <a:solidFill>
                  <a:srgbClr val="FF0000"/>
                </a:solidFill>
              </a:rPr>
              <a:t>red</a:t>
            </a:r>
            <a:r>
              <a:rPr lang="en-US" altLang="en-US" sz="2400" b="1" dirty="0"/>
              <a:t> color!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400" dirty="0">
                <a:solidFill>
                  <a:srgbClr val="00B050"/>
                </a:solidFill>
              </a:rPr>
              <a:t>You may make some changes for your specific needs</a:t>
            </a:r>
            <a:r>
              <a:rPr lang="en-US" altLang="en-US" sz="2400" dirty="0"/>
              <a:t> </a:t>
            </a:r>
            <a:r>
              <a:rPr lang="en-US" altLang="en-US" sz="2400" dirty="0">
                <a:solidFill>
                  <a:srgbClr val="00B0F0"/>
                </a:solidFill>
              </a:rPr>
              <a:t>per Instructor’s approval.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400" dirty="0"/>
              <a:t>Use “Animations” as you may need!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400" dirty="0">
                <a:solidFill>
                  <a:srgbClr val="7030A0"/>
                </a:solidFill>
              </a:rPr>
              <a:t>Learn more … [1]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953445-4918-41D5-A8C3-BADDD1AC8694}"/>
              </a:ext>
            </a:extLst>
          </p:cNvPr>
          <p:cNvSpPr txBox="1"/>
          <p:nvPr/>
        </p:nvSpPr>
        <p:spPr>
          <a:xfrm>
            <a:off x="1" y="6396335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en-US" dirty="0"/>
              <a:t>[1]	“Technical Presentation,” </a:t>
            </a:r>
            <a:r>
              <a:rPr lang="fr-FR" dirty="0"/>
              <a:t>MIT Communication Lab, https://mitcommlab.mit.edu/meche/commkit/technical-presentation/</a:t>
            </a:r>
            <a:endParaRPr lang="en-US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D77E2B59-F605-472B-B09E-1A784C0A2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alt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!!! Important Notes !!!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45D938-C788-4A7F-A1E7-3EF7AEFDA0EF}"/>
              </a:ext>
            </a:extLst>
          </p:cNvPr>
          <p:cNvSpPr txBox="1"/>
          <p:nvPr/>
        </p:nvSpPr>
        <p:spPr>
          <a:xfrm>
            <a:off x="0" y="5943600"/>
            <a:ext cx="5062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WSU: Wichita State University</a:t>
            </a:r>
          </a:p>
          <a:p>
            <a:r>
              <a:rPr lang="en-US" dirty="0">
                <a:solidFill>
                  <a:srgbClr val="7030A0"/>
                </a:solidFill>
              </a:rPr>
              <a:t>CAPPLab: Computer Architecture and Parallel Programming Laboratory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A9DFB67E-06EE-4EEF-A43E-8374ACED2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189038"/>
            <a:ext cx="8915400" cy="452149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b="1" u="sng" dirty="0">
                <a:solidFill>
                  <a:srgbClr val="FFC000"/>
                </a:solidFill>
              </a:rPr>
              <a:t>Outline								</a:t>
            </a:r>
            <a:r>
              <a:rPr lang="en-US" altLang="en-US" b="1" u="sng" dirty="0">
                <a:solidFill>
                  <a:srgbClr val="FFC000"/>
                </a:solidFill>
                <a:cs typeface="Arial" panose="020B0604020202020204" pitchFamily="34" charset="0"/>
              </a:rPr>
              <a:t>►</a:t>
            </a:r>
          </a:p>
          <a:p>
            <a:pPr eaLnBrk="1" hangingPunct="1">
              <a:spcBef>
                <a:spcPts val="200"/>
              </a:spcBef>
              <a:buClr>
                <a:srgbClr val="FFC000"/>
              </a:buClr>
              <a:buFont typeface="Wingdings" panose="05000000000000000000" pitchFamily="2" charset="2"/>
              <a:buChar char="n"/>
            </a:pPr>
            <a:r>
              <a:rPr lang="en-US" altLang="en-US" sz="2000" b="1" dirty="0"/>
              <a:t>Introduction </a:t>
            </a:r>
          </a:p>
          <a:p>
            <a:pPr lvl="1" eaLnBrk="1" hangingPunct="1">
              <a:spcBef>
                <a:spcPts val="200"/>
              </a:spcBef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en-US" altLang="en-US" sz="1800" dirty="0"/>
              <a:t>Keywords</a:t>
            </a:r>
          </a:p>
          <a:p>
            <a:pPr lvl="1" eaLnBrk="1" hangingPunct="1">
              <a:spcBef>
                <a:spcPts val="200"/>
              </a:spcBef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en-US" altLang="en-US" sz="1800" dirty="0"/>
              <a:t>Problem Description and Contributions</a:t>
            </a:r>
            <a:endParaRPr lang="en-US" altLang="en-US" sz="1800" dirty="0">
              <a:solidFill>
                <a:srgbClr val="7030A0"/>
              </a:solidFill>
            </a:endParaRPr>
          </a:p>
          <a:p>
            <a:pPr eaLnBrk="1" hangingPunct="1">
              <a:spcBef>
                <a:spcPts val="200"/>
              </a:spcBef>
              <a:buClr>
                <a:srgbClr val="FFC000"/>
              </a:buClr>
              <a:buFont typeface="Wingdings" panose="05000000000000000000" pitchFamily="2" charset="2"/>
              <a:buChar char="n"/>
            </a:pPr>
            <a:r>
              <a:rPr lang="en-US" altLang="en-US" sz="2000" b="1" dirty="0"/>
              <a:t>Background Materials</a:t>
            </a:r>
          </a:p>
          <a:p>
            <a:pPr eaLnBrk="1" hangingPunct="1">
              <a:spcBef>
                <a:spcPts val="200"/>
              </a:spcBef>
              <a:buClr>
                <a:srgbClr val="FFC000"/>
              </a:buClr>
              <a:buFont typeface="Wingdings" panose="05000000000000000000" pitchFamily="2" charset="2"/>
              <a:buChar char="n"/>
            </a:pPr>
            <a:r>
              <a:rPr lang="en-US" altLang="en-US" sz="2000" b="1" dirty="0"/>
              <a:t>Proposed Methodology</a:t>
            </a:r>
          </a:p>
          <a:p>
            <a:pPr lvl="1" eaLnBrk="1" hangingPunct="1">
              <a:spcBef>
                <a:spcPts val="200"/>
              </a:spcBef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en-US" altLang="en-US" sz="1800" dirty="0"/>
              <a:t>Description of the proposed work, workflow, etc.</a:t>
            </a:r>
            <a:endParaRPr lang="en-US" altLang="en-US" sz="1800" dirty="0">
              <a:solidFill>
                <a:srgbClr val="7030A0"/>
              </a:solidFill>
            </a:endParaRPr>
          </a:p>
          <a:p>
            <a:pPr eaLnBrk="1" hangingPunct="1">
              <a:spcBef>
                <a:spcPts val="200"/>
              </a:spcBef>
              <a:buClr>
                <a:srgbClr val="FFC000"/>
              </a:buClr>
              <a:buFont typeface="Wingdings" panose="05000000000000000000" pitchFamily="2" charset="2"/>
              <a:buChar char="n"/>
            </a:pPr>
            <a:r>
              <a:rPr lang="en-US" altLang="en-US" sz="2000" b="1" dirty="0"/>
              <a:t>Experimental Details</a:t>
            </a:r>
          </a:p>
          <a:p>
            <a:pPr lvl="1" eaLnBrk="1" hangingPunct="1">
              <a:spcBef>
                <a:spcPts val="200"/>
              </a:spcBef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en-US" altLang="en-US" sz="1800" dirty="0"/>
              <a:t>Experimental Setup / Simulation Details</a:t>
            </a:r>
          </a:p>
          <a:p>
            <a:pPr eaLnBrk="1" hangingPunct="1">
              <a:spcBef>
                <a:spcPts val="200"/>
              </a:spcBef>
              <a:buClr>
                <a:srgbClr val="FFC000"/>
              </a:buClr>
              <a:buFont typeface="Wingdings" panose="05000000000000000000" pitchFamily="2" charset="2"/>
              <a:buChar char="n"/>
            </a:pPr>
            <a:r>
              <a:rPr lang="en-US" altLang="en-US" sz="2000" b="1" dirty="0"/>
              <a:t>Simulation Results</a:t>
            </a:r>
          </a:p>
          <a:p>
            <a:pPr lvl="1" eaLnBrk="1" hangingPunct="1">
              <a:spcBef>
                <a:spcPts val="200"/>
              </a:spcBef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en-US" altLang="en-US" sz="1800" dirty="0"/>
              <a:t>Performance Analysis</a:t>
            </a:r>
          </a:p>
          <a:p>
            <a:pPr lvl="1" eaLnBrk="1" hangingPunct="1">
              <a:spcBef>
                <a:spcPts val="200"/>
              </a:spcBef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en-US" altLang="en-US" sz="1800" dirty="0"/>
              <a:t>Cost Analysis</a:t>
            </a:r>
          </a:p>
          <a:p>
            <a:pPr eaLnBrk="1" hangingPunct="1">
              <a:spcBef>
                <a:spcPts val="200"/>
              </a:spcBef>
              <a:buClr>
                <a:srgbClr val="FFC000"/>
              </a:buClr>
              <a:buFont typeface="Wingdings" panose="05000000000000000000" pitchFamily="2" charset="2"/>
              <a:buChar char="n"/>
            </a:pPr>
            <a:r>
              <a:rPr lang="en-US" altLang="en-US" sz="2000" b="1" dirty="0"/>
              <a:t>Conclusions</a:t>
            </a:r>
          </a:p>
          <a:p>
            <a:pPr eaLnBrk="1" hangingPunct="1">
              <a:spcBef>
                <a:spcPts val="200"/>
              </a:spcBef>
              <a:buClr>
                <a:srgbClr val="FFC000"/>
              </a:buClr>
              <a:buFont typeface="Wingdings" panose="05000000000000000000" pitchFamily="2" charset="2"/>
              <a:buChar char="n"/>
            </a:pPr>
            <a:r>
              <a:rPr lang="en-US" altLang="en-US" sz="2000" b="1" dirty="0"/>
              <a:t>Q/A Discussion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67CFC66-3D2D-45C7-B742-1A911EAA12F7}"/>
              </a:ext>
            </a:extLst>
          </p:cNvPr>
          <p:cNvSpPr txBox="1"/>
          <p:nvPr/>
        </p:nvSpPr>
        <p:spPr>
          <a:xfrm>
            <a:off x="0" y="5971401"/>
            <a:ext cx="18598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Q/A: Questions/Answers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307F27-C6A1-4F62-A3A2-35ACB9D96E4E}"/>
              </a:ext>
            </a:extLst>
          </p:cNvPr>
          <p:cNvSpPr/>
          <p:nvPr/>
        </p:nvSpPr>
        <p:spPr>
          <a:xfrm>
            <a:off x="0" y="6248400"/>
            <a:ext cx="9144000" cy="6096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08C332-EBBF-48C1-93BF-1DCDC4F78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251" y="6381690"/>
            <a:ext cx="2467470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Student’s Last Name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4A73602-0F18-4393-9EA2-982B95CDB2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2714" y="6269475"/>
            <a:ext cx="555086" cy="588525"/>
          </a:xfrm>
          <a:prstGeom prst="rect">
            <a:avLst/>
          </a:prstGeom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6DDFA774-93AC-4B2E-A2F3-A8EAC21507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283325"/>
            <a:ext cx="5334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>
            <a:extLst>
              <a:ext uri="{FF2B5EF4-FFF2-40B4-BE49-F238E27FC236}">
                <a16:creationId xmlns:a16="http://schemas.microsoft.com/office/drawing/2014/main" id="{4E3ACD15-A0D7-4973-AFC9-6638A05E08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6367462"/>
            <a:ext cx="2243138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03DFA9F9-5228-4A1B-B570-1A6EB4C58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5213"/>
          </a:xfrm>
          <a:solidFill>
            <a:schemeClr val="tx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 b="1" dirty="0">
                <a:solidFill>
                  <a:srgbClr val="FFCC00"/>
                </a:solidFill>
                <a:cs typeface="Arial" panose="020B0604020202020204" pitchFamily="34" charset="0"/>
              </a:rPr>
              <a:t>“Presentation Title”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9E8E6CDC-1CA9-4BE1-9BAA-BA3A102DB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 Black" panose="020B0A04020102020204" pitchFamily="34" charset="0"/>
              </a:rPr>
              <a:t>Speaker Qualifications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C52F3B4-F5C1-4F58-9115-4471094C0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400" dirty="0"/>
              <a:t>Speaker Name with academic standing.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endParaRPr lang="en-US" altLang="en-US" sz="2400" dirty="0"/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400" dirty="0"/>
              <a:t>‘Speaker Name’ writes an article for ABC Magazine.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endParaRPr lang="en-US" altLang="en-US" sz="2400" dirty="0"/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400" dirty="0"/>
              <a:t>‘Speaker Name’ speaks/presents on this topic at XYZ Conference/Symposium/Workshop.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endParaRPr lang="en-US" altLang="en-US" sz="2400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EE3C872C-C6E7-4853-8B81-C6E85C704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 Black" panose="020B0A04020102020204" pitchFamily="34" charset="0"/>
              </a:rPr>
              <a:t>Presentation Objectives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ED57E24-249D-4BB5-963F-76924ABF1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400" dirty="0"/>
              <a:t>What will be learned in your presentation?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 sz="2000" dirty="0"/>
              <a:t>List the objectives you submitted for this session when you responded to the Call for Abstracts.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E94167C3-894F-4D83-843F-989040E69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Arial Black" panose="020B0A04020102020204" pitchFamily="34" charset="0"/>
              </a:rPr>
              <a:t>Best Practices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780F341-0909-42D7-8067-B33C1E40E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dirty="0">
                <a:solidFill>
                  <a:srgbClr val="0000FF"/>
                </a:solidFill>
              </a:rPr>
              <a:t>Be Clear and Concise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en-US" sz="2400" dirty="0"/>
              <a:t>Each slide should contain no more than five bullet points; two graphs, charts, or tables. Each graph, chart, and table must have to have a proper caption.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en-US" sz="2400" dirty="0"/>
              <a:t>Font type and sizes must be consistent with what is set in this template.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en-US" sz="2400" dirty="0"/>
              <a:t>Text and graphics used in your presentation should not exceed the border of the slide.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en-US" sz="2400" dirty="0"/>
              <a:t>When your presentation is printed, you should print the handout with 6 slides per page.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8A068BCF-783C-4D6A-9BA2-D07946FF4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 Black" panose="020B0A04020102020204" pitchFamily="34" charset="0"/>
              </a:rPr>
              <a:t>Best Practices (+)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73120E6-2748-4658-A7A3-2BFADEEC5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dirty="0">
                <a:solidFill>
                  <a:srgbClr val="0000FF"/>
                </a:solidFill>
              </a:rPr>
              <a:t>Focus Audience’s Attention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en-US" sz="2400" dirty="0"/>
              <a:t>Use </a:t>
            </a:r>
            <a:r>
              <a:rPr lang="en-US" sz="2400" dirty="0">
                <a:solidFill>
                  <a:srgbClr val="00B0F0"/>
                </a:solidFill>
              </a:rPr>
              <a:t>color</a:t>
            </a:r>
            <a:r>
              <a:rPr lang="en-US" sz="2400" dirty="0"/>
              <a:t> or </a:t>
            </a:r>
            <a:r>
              <a:rPr lang="en-US" sz="2400" b="1" dirty="0"/>
              <a:t>bolding</a:t>
            </a:r>
            <a:r>
              <a:rPr lang="en-US" sz="2400" dirty="0"/>
              <a:t> to emphasize words, but in moderation.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en-US" sz="2400" dirty="0"/>
              <a:t>Point the audience to portions of your graphics using a headline or arrow.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en-US" sz="2400" dirty="0"/>
              <a:t>Limit the amount of information you include in the slide.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en-US" sz="2400" dirty="0"/>
              <a:t>Do not just read the slides word for word.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4F08F955-4C40-4CF3-8F1C-C2C4C0ADF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 Black" panose="020B0A04020102020204" pitchFamily="34" charset="0"/>
              </a:rPr>
              <a:t>Figures, Captions, Texts, Etc.</a:t>
            </a:r>
            <a:endParaRPr lang="en-US" altLang="en-US" dirty="0"/>
          </a:p>
        </p:txBody>
      </p:sp>
      <p:sp>
        <p:nvSpPr>
          <p:cNvPr id="18435" name="Text Box 21">
            <a:extLst>
              <a:ext uri="{FF2B5EF4-FFF2-40B4-BE49-F238E27FC236}">
                <a16:creationId xmlns:a16="http://schemas.microsoft.com/office/drawing/2014/main" id="{CF43BD00-5F98-47CF-9D06-8D31EDCE6F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5987" y="3562290"/>
            <a:ext cx="34022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Fig. 1: Video Communication</a:t>
            </a:r>
          </a:p>
        </p:txBody>
      </p:sp>
      <p:pic>
        <p:nvPicPr>
          <p:cNvPr id="18436" name="Picture 22">
            <a:extLst>
              <a:ext uri="{FF2B5EF4-FFF2-40B4-BE49-F238E27FC236}">
                <a16:creationId xmlns:a16="http://schemas.microsoft.com/office/drawing/2014/main" id="{63FD5D72-653B-4F2A-AE38-70AEE431F3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962090"/>
            <a:ext cx="4093388" cy="1609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0FDC026-8F9C-4620-AC22-E930D336F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061496" cy="8080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400" dirty="0"/>
              <a:t>In a typical video communication, the sender encodes the data before sending [2].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B7FBE55-A25D-41D3-8A5A-727A6DA28214}"/>
              </a:ext>
            </a:extLst>
          </p:cNvPr>
          <p:cNvSpPr txBox="1">
            <a:spLocks/>
          </p:cNvSpPr>
          <p:nvPr/>
        </p:nvSpPr>
        <p:spPr bwMode="auto">
          <a:xfrm>
            <a:off x="457200" y="2352596"/>
            <a:ext cx="3810000" cy="1609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400" kern="0" dirty="0"/>
              <a:t>As illustrated in Fig.1, the receiver decodes the encoded data before playing.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EAA1330C-89AF-4C97-893C-FE5DEA5D8235}"/>
              </a:ext>
            </a:extLst>
          </p:cNvPr>
          <p:cNvSpPr txBox="1">
            <a:spLocks/>
          </p:cNvSpPr>
          <p:nvPr/>
        </p:nvSpPr>
        <p:spPr bwMode="auto">
          <a:xfrm>
            <a:off x="457200" y="3965575"/>
            <a:ext cx="8458200" cy="190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400" kern="0" dirty="0"/>
              <a:t>The sequence of the frames in the original data and the sequence of the frames in the decoded data must be the same.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B74A752-97C2-46F1-9907-F220DD147AE3}"/>
              </a:ext>
            </a:extLst>
          </p:cNvPr>
          <p:cNvSpPr txBox="1"/>
          <p:nvPr/>
        </p:nvSpPr>
        <p:spPr>
          <a:xfrm>
            <a:off x="0" y="6211669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en-US" dirty="0"/>
              <a:t>[2]	Asaduzzaman, A., Mahgoub, I., </a:t>
            </a:r>
            <a:r>
              <a:rPr lang="en-US" dirty="0" err="1"/>
              <a:t>Sanigepalli</a:t>
            </a:r>
            <a:r>
              <a:rPr lang="en-US" dirty="0"/>
              <a:t>, P., Kalva, H., Shankar, R., and </a:t>
            </a:r>
            <a:r>
              <a:rPr lang="en-US" dirty="0" err="1"/>
              <a:t>Furht</a:t>
            </a:r>
            <a:r>
              <a:rPr lang="en-US" dirty="0"/>
              <a:t>, B., “Cache Optimization for Mobile Devices Running Multimedia Applications,” in IEEE International Symposium on Multimedia Software Engineering (ISMSE2004), Miami, Florida, Dec. 2004.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B372DAF4-58D0-4693-BF8F-7A9411628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 Black" panose="020B0A04020102020204" pitchFamily="34" charset="0"/>
              </a:rPr>
              <a:t>Figures, Captions, Texts, Etc. (+)</a:t>
            </a:r>
            <a:endParaRPr lang="en-US" altLang="en-US" dirty="0"/>
          </a:p>
        </p:txBody>
      </p:sp>
      <p:graphicFrame>
        <p:nvGraphicFramePr>
          <p:cNvPr id="23555" name="Object 4">
            <a:extLst>
              <a:ext uri="{FF2B5EF4-FFF2-40B4-BE49-F238E27FC236}">
                <a16:creationId xmlns:a16="http://schemas.microsoft.com/office/drawing/2014/main" id="{37718C3A-6E94-4A57-B73C-BC3B38FC88AF}"/>
              </a:ext>
            </a:extLst>
          </p:cNvPr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36599688"/>
              </p:ext>
            </p:extLst>
          </p:nvPr>
        </p:nvGraphicFramePr>
        <p:xfrm>
          <a:off x="381000" y="2819400"/>
          <a:ext cx="3666032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8" name="Bitmap Image" r:id="rId3" imgW="3505689" imgH="2695951" progId="Paint.Picture">
                  <p:embed/>
                </p:oleObj>
              </mc:Choice>
              <mc:Fallback>
                <p:oleObj name="Bitmap Image" r:id="rId3" imgW="3505689" imgH="2695951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819400"/>
                        <a:ext cx="3666032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3556" name="Picture 8">
            <a:extLst>
              <a:ext uri="{FF2B5EF4-FFF2-40B4-BE49-F238E27FC236}">
                <a16:creationId xmlns:a16="http://schemas.microsoft.com/office/drawing/2014/main" id="{82336508-3153-48D0-B26B-A659F25591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840038"/>
            <a:ext cx="4724400" cy="277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Text Box 11">
            <a:extLst>
              <a:ext uri="{FF2B5EF4-FFF2-40B4-BE49-F238E27FC236}">
                <a16:creationId xmlns:a16="http://schemas.microsoft.com/office/drawing/2014/main" id="{F1A2E02E-D159-45A7-AC6C-79D5619BF0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19800"/>
            <a:ext cx="8153400" cy="40011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rgbClr val="FF00FF"/>
              </a:buClr>
              <a:buFont typeface="Wingdings" panose="05000000000000000000" pitchFamily="2" charset="2"/>
              <a:buNone/>
            </a:pPr>
            <a:r>
              <a:rPr lang="en-US" altLang="en-US" sz="2000" dirty="0"/>
              <a:t>References to I </a:t>
            </a:r>
            <a:r>
              <a:rPr lang="en-US" altLang="en-US" sz="2000" dirty="0">
                <a:solidFill>
                  <a:schemeClr val="bg2"/>
                </a:solidFill>
              </a:rPr>
              <a:t>and P</a:t>
            </a:r>
            <a:r>
              <a:rPr lang="en-US" altLang="en-US" sz="2000" dirty="0"/>
              <a:t> frames; Decoding order = 1, 4, 2, 3, 7, 5, and 6.</a:t>
            </a:r>
          </a:p>
        </p:txBody>
      </p:sp>
      <p:sp>
        <p:nvSpPr>
          <p:cNvPr id="23558" name="Text Box 12">
            <a:extLst>
              <a:ext uri="{FF2B5EF4-FFF2-40B4-BE49-F238E27FC236}">
                <a16:creationId xmlns:a16="http://schemas.microsoft.com/office/drawing/2014/main" id="{DDE69F6E-DB31-41F9-B649-28FAF7F75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5619690"/>
            <a:ext cx="28200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7030A0"/>
                </a:solidFill>
                <a:latin typeface="Times New Roman" panose="02020603050405020304" pitchFamily="18" charset="0"/>
              </a:rPr>
              <a:t>Fig. 3: MPEG4 Decoding</a:t>
            </a:r>
            <a:endParaRPr lang="en-US" altLang="en-US" sz="2000" b="1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9" name="Text Box 13">
            <a:extLst>
              <a:ext uri="{FF2B5EF4-FFF2-40B4-BE49-F238E27FC236}">
                <a16:creationId xmlns:a16="http://schemas.microsoft.com/office/drawing/2014/main" id="{7417D3A9-E732-4893-B4CA-E521ECBD7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508" y="5619690"/>
            <a:ext cx="3860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7030A0"/>
                </a:solidFill>
                <a:latin typeface="Times New Roman" panose="02020603050405020304" pitchFamily="18" charset="0"/>
              </a:rPr>
              <a:t>Fig. 2: MPEG4 bit-stream Structure</a:t>
            </a:r>
            <a:endParaRPr lang="en-US" altLang="en-US" sz="2000" b="1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7455E4A-251F-4932-B15E-1A42FD46185C}"/>
              </a:ext>
            </a:extLst>
          </p:cNvPr>
          <p:cNvSpPr txBox="1">
            <a:spLocks/>
          </p:cNvSpPr>
          <p:nvPr/>
        </p:nvSpPr>
        <p:spPr bwMode="auto">
          <a:xfrm>
            <a:off x="152400" y="1466731"/>
            <a:ext cx="8458200" cy="1428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000" kern="0" dirty="0"/>
              <a:t>Fig. 2 shows the Picture, Slice, Macro-Block, and Block in an MPEG4 group of pictures (GOP).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000" kern="0" dirty="0"/>
              <a:t>Fig. 3 illustrates how the picture-frames of an MPEG4 GOP are organized during decoding.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3872</TotalTime>
  <Words>1090</Words>
  <Application>Microsoft Office PowerPoint</Application>
  <PresentationFormat>On-screen Show (4:3)</PresentationFormat>
  <Paragraphs>151</Paragraphs>
  <Slides>15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Black</vt:lpstr>
      <vt:lpstr>Brush Script MT</vt:lpstr>
      <vt:lpstr>Times New Roman</vt:lpstr>
      <vt:lpstr>Wingdings</vt:lpstr>
      <vt:lpstr>Default Design</vt:lpstr>
      <vt:lpstr>Bitmap Image</vt:lpstr>
      <vt:lpstr>PowerPoint Presentation</vt:lpstr>
      <vt:lpstr>!!! Important Notes !!!</vt:lpstr>
      <vt:lpstr>“Presentation Title”</vt:lpstr>
      <vt:lpstr>Speaker Qualifications</vt:lpstr>
      <vt:lpstr>Presentation Objectives</vt:lpstr>
      <vt:lpstr>Best Practices</vt:lpstr>
      <vt:lpstr>Best Practices (+)</vt:lpstr>
      <vt:lpstr>Figures, Captions, Texts, Etc.</vt:lpstr>
      <vt:lpstr>Figures, Captions, Texts, Etc. (+)</vt:lpstr>
      <vt:lpstr>Figures, Captions, Texts, Etc. (+)</vt:lpstr>
      <vt:lpstr>Results</vt:lpstr>
      <vt:lpstr>Results (+)</vt:lpstr>
      <vt:lpstr>Conclusions</vt:lpstr>
      <vt:lpstr>References?</vt:lpstr>
      <vt:lpstr>PowerPoint Presentation</vt:lpstr>
    </vt:vector>
  </TitlesOfParts>
  <Company>Florida Atlantic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Dissertation Proposal</dc:title>
  <dc:creator>asad</dc:creator>
  <cp:lastModifiedBy>Asaduzzaman, Abu</cp:lastModifiedBy>
  <cp:revision>410</cp:revision>
  <cp:lastPrinted>2011-12-10T22:36:01Z</cp:lastPrinted>
  <dcterms:created xsi:type="dcterms:W3CDTF">2008-05-01T23:54:43Z</dcterms:created>
  <dcterms:modified xsi:type="dcterms:W3CDTF">2024-08-19T19:11:15Z</dcterms:modified>
</cp:coreProperties>
</file>