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sldIdLst>
    <p:sldId id="256" r:id="rId5"/>
  </p:sldIdLst>
  <p:sldSz cx="43891200" cy="32918400"/>
  <p:notesSz cx="6881813" cy="9296400"/>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11088">
          <p15:clr>
            <a:srgbClr val="A4A3A4"/>
          </p15:clr>
        </p15:guide>
        <p15:guide id="2" pos="13440">
          <p15:clr>
            <a:srgbClr val="A4A3A4"/>
          </p15:clr>
        </p15:guide>
      </p15:sldGuideLst>
    </p:ext>
    <p:ext uri="{2D200454-40CA-4A62-9FC3-DE9A4176ACB9}">
      <p15:notesGuideLst xmlns:p15="http://schemas.microsoft.com/office/powerpoint/2012/main">
        <p15:guide id="1" orient="horz" pos="2928">
          <p15:clr>
            <a:srgbClr val="A4A3A4"/>
          </p15:clr>
        </p15:guide>
        <p15:guide id="2" pos="216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BF0B"/>
    <a:srgbClr val="FFCC00"/>
    <a:srgbClr val="3399FF"/>
    <a:srgbClr val="FFFFCC"/>
    <a:srgbClr val="FF0000"/>
    <a:srgbClr val="FF3300"/>
    <a:srgbClr val="333399"/>
    <a:srgbClr val="000099"/>
    <a:srgbClr val="9F9F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23570" autoAdjust="0"/>
    <p:restoredTop sz="95382" autoAdjust="0"/>
  </p:normalViewPr>
  <p:slideViewPr>
    <p:cSldViewPr>
      <p:cViewPr varScale="1">
        <p:scale>
          <a:sx n="20" d="100"/>
          <a:sy n="20" d="100"/>
        </p:scale>
        <p:origin x="300" y="120"/>
      </p:cViewPr>
      <p:guideLst>
        <p:guide orient="horz" pos="11088"/>
        <p:guide pos="134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7" d="100"/>
          <a:sy n="37" d="100"/>
        </p:scale>
        <p:origin x="-1488" y="-84"/>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0.19715022044650898"/>
          <c:y val="5.3794379372544492E-2"/>
          <c:w val="0.749424136243804"/>
          <c:h val="0.71819978122040962"/>
        </c:manualLayout>
      </c:layout>
      <c:barChart>
        <c:barDir val="col"/>
        <c:grouping val="clustered"/>
        <c:varyColors val="0"/>
        <c:ser>
          <c:idx val="0"/>
          <c:order val="0"/>
          <c:tx>
            <c:strRef>
              <c:f>Sheet1!$B$1</c:f>
              <c:strCache>
                <c:ptCount val="1"/>
                <c:pt idx="0">
                  <c:v>Series 1</c:v>
                </c:pt>
              </c:strCache>
            </c:strRef>
          </c:tx>
          <c:spPr>
            <a:solidFill>
              <a:schemeClr val="accent2"/>
            </a:solidFill>
            <a:ln>
              <a:solidFill>
                <a:srgbClr val="000000"/>
              </a:solidFill>
            </a:ln>
            <a:effectLst/>
          </c:spPr>
          <c:invertIfNegative val="0"/>
          <c:cat>
            <c:strRef>
              <c:f>Sheet1!$A$2:$A$8</c:f>
              <c:strCache>
                <c:ptCount val="7"/>
                <c:pt idx="0">
                  <c:v>NV</c:v>
                </c:pt>
                <c:pt idx="1">
                  <c:v>MEL</c:v>
                </c:pt>
                <c:pt idx="2">
                  <c:v>BKL</c:v>
                </c:pt>
                <c:pt idx="3">
                  <c:v>BCC</c:v>
                </c:pt>
                <c:pt idx="4">
                  <c:v>AKIEC</c:v>
                </c:pt>
                <c:pt idx="5">
                  <c:v>VASC</c:v>
                </c:pt>
                <c:pt idx="6">
                  <c:v>DF</c:v>
                </c:pt>
              </c:strCache>
            </c:strRef>
          </c:cat>
          <c:val>
            <c:numRef>
              <c:f>Sheet1!$B$2:$B$8</c:f>
              <c:numCache>
                <c:formatCode>General</c:formatCode>
                <c:ptCount val="7"/>
                <c:pt idx="0">
                  <c:v>6710</c:v>
                </c:pt>
                <c:pt idx="1">
                  <c:v>1250</c:v>
                </c:pt>
                <c:pt idx="2">
                  <c:v>1260</c:v>
                </c:pt>
                <c:pt idx="3">
                  <c:v>690</c:v>
                </c:pt>
                <c:pt idx="4">
                  <c:v>660</c:v>
                </c:pt>
                <c:pt idx="5">
                  <c:v>220</c:v>
                </c:pt>
                <c:pt idx="6">
                  <c:v>210</c:v>
                </c:pt>
              </c:numCache>
            </c:numRef>
          </c:val>
          <c:extLst>
            <c:ext xmlns:c16="http://schemas.microsoft.com/office/drawing/2014/chart" uri="{C3380CC4-5D6E-409C-BE32-E72D297353CC}">
              <c16:uniqueId val="{00000000-79C2-4731-A822-8BE2D760397B}"/>
            </c:ext>
          </c:extLst>
        </c:ser>
        <c:dLbls>
          <c:showLegendKey val="0"/>
          <c:showVal val="0"/>
          <c:showCatName val="0"/>
          <c:showSerName val="0"/>
          <c:showPercent val="0"/>
          <c:showBubbleSize val="0"/>
        </c:dLbls>
        <c:gapWidth val="219"/>
        <c:overlap val="-27"/>
        <c:axId val="2060391936"/>
        <c:axId val="2060391104"/>
      </c:barChart>
      <c:catAx>
        <c:axId val="2060391936"/>
        <c:scaling>
          <c:orientation val="minMax"/>
        </c:scaling>
        <c:delete val="0"/>
        <c:axPos val="b"/>
        <c:title>
          <c:tx>
            <c:rich>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US" sz="2400" b="1" dirty="0">
                    <a:solidFill>
                      <a:sysClr val="windowText" lastClr="000000"/>
                    </a:solidFill>
                  </a:rPr>
                  <a:t>Skin Lesion</a:t>
                </a:r>
              </a:p>
            </c:rich>
          </c:tx>
          <c:layout>
            <c:manualLayout>
              <c:xMode val="edge"/>
              <c:yMode val="edge"/>
              <c:x val="0.43619566300513457"/>
              <c:y val="0.88912133619851008"/>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crossAx val="2060391104"/>
        <c:crosses val="autoZero"/>
        <c:auto val="1"/>
        <c:lblAlgn val="ctr"/>
        <c:lblOffset val="100"/>
        <c:noMultiLvlLbl val="0"/>
      </c:catAx>
      <c:valAx>
        <c:axId val="2060391104"/>
        <c:scaling>
          <c:orientation val="minMax"/>
        </c:scaling>
        <c:delete val="0"/>
        <c:axPos val="l"/>
        <c:title>
          <c:tx>
            <c:rich>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US" sz="2400" b="1" dirty="0">
                    <a:solidFill>
                      <a:sysClr val="windowText" lastClr="000000"/>
                    </a:solidFill>
                  </a:rPr>
                  <a:t>Count</a:t>
                </a:r>
              </a:p>
            </c:rich>
          </c:tx>
          <c:layout>
            <c:manualLayout>
              <c:xMode val="edge"/>
              <c:yMode val="edge"/>
              <c:x val="2.7239847747433425E-2"/>
              <c:y val="0.29743863578386653"/>
            </c:manualLayout>
          </c:layout>
          <c:overlay val="0"/>
          <c:spPr>
            <a:noFill/>
            <a:ln>
              <a:noFill/>
            </a:ln>
            <a:effectLst/>
          </c:spPr>
          <c:txPr>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solidFill>
              <a:srgbClr val="000000"/>
            </a:solid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crossAx val="2060391936"/>
        <c:crosses val="autoZero"/>
        <c:crossBetween val="between"/>
        <c:majorUnit val="2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66775" cy="460028"/>
          </a:xfrm>
          <a:prstGeom prst="rect">
            <a:avLst/>
          </a:prstGeom>
          <a:noFill/>
          <a:ln w="9525">
            <a:noFill/>
            <a:miter lim="800000"/>
            <a:headEnd/>
            <a:tailEnd/>
          </a:ln>
          <a:effectLst/>
        </p:spPr>
        <p:txBody>
          <a:bodyPr vert="horz" wrap="square" lIns="92704" tIns="46351" rIns="92704" bIns="46351" numCol="1" anchor="t" anchorCtr="0" compatLnSpc="1">
            <a:prstTxWarp prst="textNoShape">
              <a:avLst/>
            </a:prstTxWarp>
          </a:bodyPr>
          <a:lstStyle>
            <a:lvl1pPr>
              <a:defRPr sz="1200">
                <a:effectLst/>
              </a:defRPr>
            </a:lvl1pPr>
          </a:lstStyle>
          <a:p>
            <a:endParaRPr lang="en-US"/>
          </a:p>
        </p:txBody>
      </p:sp>
      <p:sp>
        <p:nvSpPr>
          <p:cNvPr id="4099" name="Rectangle 3"/>
          <p:cNvSpPr>
            <a:spLocks noGrp="1" noChangeArrowheads="1"/>
          </p:cNvSpPr>
          <p:nvPr>
            <p:ph type="dt" idx="1"/>
          </p:nvPr>
        </p:nvSpPr>
        <p:spPr bwMode="auto">
          <a:xfrm>
            <a:off x="3903652" y="0"/>
            <a:ext cx="2966775" cy="460028"/>
          </a:xfrm>
          <a:prstGeom prst="rect">
            <a:avLst/>
          </a:prstGeom>
          <a:noFill/>
          <a:ln w="9525">
            <a:noFill/>
            <a:miter lim="800000"/>
            <a:headEnd/>
            <a:tailEnd/>
          </a:ln>
          <a:effectLst/>
        </p:spPr>
        <p:txBody>
          <a:bodyPr vert="horz" wrap="square" lIns="92704" tIns="46351" rIns="92704" bIns="46351" numCol="1" anchor="t" anchorCtr="0" compatLnSpc="1">
            <a:prstTxWarp prst="textNoShape">
              <a:avLst/>
            </a:prstTxWarp>
          </a:bodyPr>
          <a:lstStyle>
            <a:lvl1pPr algn="r">
              <a:defRPr sz="1200">
                <a:effectLst/>
              </a:defRPr>
            </a:lvl1pPr>
          </a:lstStyle>
          <a:p>
            <a:endParaRPr lang="en-US"/>
          </a:p>
        </p:txBody>
      </p:sp>
      <p:sp>
        <p:nvSpPr>
          <p:cNvPr id="4100" name="Rectangle 4"/>
          <p:cNvSpPr>
            <a:spLocks noGrp="1" noRot="1" noChangeAspect="1" noChangeArrowheads="1" noTextEdit="1"/>
          </p:cNvSpPr>
          <p:nvPr>
            <p:ph type="sldImg" idx="2"/>
          </p:nvPr>
        </p:nvSpPr>
        <p:spPr bwMode="auto">
          <a:xfrm>
            <a:off x="1084263" y="690563"/>
            <a:ext cx="4702175" cy="352583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36876" y="4446938"/>
            <a:ext cx="4996674" cy="4140252"/>
          </a:xfrm>
          <a:prstGeom prst="rect">
            <a:avLst/>
          </a:prstGeom>
          <a:noFill/>
          <a:ln w="9525">
            <a:noFill/>
            <a:miter lim="800000"/>
            <a:headEnd/>
            <a:tailEnd/>
          </a:ln>
          <a:effectLst/>
        </p:spPr>
        <p:txBody>
          <a:bodyPr vert="horz" wrap="square" lIns="92704" tIns="46351" rIns="92704" bIns="4635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0" y="8817204"/>
            <a:ext cx="2966775" cy="460028"/>
          </a:xfrm>
          <a:prstGeom prst="rect">
            <a:avLst/>
          </a:prstGeom>
          <a:noFill/>
          <a:ln w="9525">
            <a:noFill/>
            <a:miter lim="800000"/>
            <a:headEnd/>
            <a:tailEnd/>
          </a:ln>
          <a:effectLst/>
        </p:spPr>
        <p:txBody>
          <a:bodyPr vert="horz" wrap="square" lIns="92704" tIns="46351" rIns="92704" bIns="46351" numCol="1" anchor="b" anchorCtr="0" compatLnSpc="1">
            <a:prstTxWarp prst="textNoShape">
              <a:avLst/>
            </a:prstTxWarp>
          </a:bodyPr>
          <a:lstStyle>
            <a:lvl1pPr>
              <a:defRPr sz="1200">
                <a:effectLst/>
              </a:defRPr>
            </a:lvl1pPr>
          </a:lstStyle>
          <a:p>
            <a:endParaRPr lang="en-US"/>
          </a:p>
        </p:txBody>
      </p:sp>
      <p:sp>
        <p:nvSpPr>
          <p:cNvPr id="4103" name="Rectangle 7"/>
          <p:cNvSpPr>
            <a:spLocks noGrp="1" noChangeArrowheads="1"/>
          </p:cNvSpPr>
          <p:nvPr>
            <p:ph type="sldNum" sz="quarter" idx="5"/>
          </p:nvPr>
        </p:nvSpPr>
        <p:spPr bwMode="auto">
          <a:xfrm>
            <a:off x="3903652" y="8817204"/>
            <a:ext cx="2966775" cy="460028"/>
          </a:xfrm>
          <a:prstGeom prst="rect">
            <a:avLst/>
          </a:prstGeom>
          <a:noFill/>
          <a:ln w="9525">
            <a:noFill/>
            <a:miter lim="800000"/>
            <a:headEnd/>
            <a:tailEnd/>
          </a:ln>
          <a:effectLst/>
        </p:spPr>
        <p:txBody>
          <a:bodyPr vert="horz" wrap="square" lIns="92704" tIns="46351" rIns="92704" bIns="46351" numCol="1" anchor="b" anchorCtr="0" compatLnSpc="1">
            <a:prstTxWarp prst="textNoShape">
              <a:avLst/>
            </a:prstTxWarp>
          </a:bodyPr>
          <a:lstStyle>
            <a:lvl1pPr algn="r">
              <a:defRPr sz="1200">
                <a:effectLst/>
              </a:defRPr>
            </a:lvl1pPr>
          </a:lstStyle>
          <a:p>
            <a:fld id="{52634601-F843-421B-8ECA-81F96577AB79}" type="slidenum">
              <a:rPr lang="en-US"/>
              <a:pPr/>
              <a:t>‹#›</a:t>
            </a:fld>
            <a:endParaRPr lang="en-US"/>
          </a:p>
        </p:txBody>
      </p:sp>
    </p:spTree>
    <p:extLst>
      <p:ext uri="{BB962C8B-B14F-4D97-AF65-F5344CB8AC3E}">
        <p14:creationId xmlns:p14="http://schemas.microsoft.com/office/powerpoint/2010/main" val="24225768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634601-F843-421B-8ECA-81F96577AB79}" type="slidenum">
              <a:rPr lang="en-US" smtClean="0"/>
              <a:pPr/>
              <a:t>1</a:t>
            </a:fld>
            <a:endParaRPr lang="en-US"/>
          </a:p>
        </p:txBody>
      </p:sp>
    </p:spTree>
    <p:extLst>
      <p:ext uri="{BB962C8B-B14F-4D97-AF65-F5344CB8AC3E}">
        <p14:creationId xmlns:p14="http://schemas.microsoft.com/office/powerpoint/2010/main" val="622638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00E8588-45BE-4149-A941-166E9F488EB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90D6EC-C6F3-4E83-8838-214E096EBA8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0" y="2924175"/>
            <a:ext cx="9326563" cy="263366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0888" y="2924175"/>
            <a:ext cx="27830462" cy="26336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DD079C-B546-4D74-A2E3-CD721F20FE1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6BBE26-06BE-42BB-8F2D-C98AF7B2DC8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87D52C-F46A-4311-B276-9928EBD067A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0888" y="9513888"/>
            <a:ext cx="18578512" cy="1974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0" y="9513888"/>
            <a:ext cx="18578513" cy="1974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47583E-6873-45B4-817B-2C447B9ED12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B9B555D-80E6-40BA-99DA-C3B906AAD7B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9986A8B-8811-4C65-9F86-BA9E41FC338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3A351F4-43AC-4426-9702-2848E66EDFD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9291E14-7ADF-4ED6-9FA4-348AA5DAB85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AC4C1BC-DFEF-4405-87A5-E1E5B48A17E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0888" y="2924175"/>
            <a:ext cx="37309425" cy="5489575"/>
          </a:xfrm>
          <a:prstGeom prst="rect">
            <a:avLst/>
          </a:prstGeom>
          <a:noFill/>
          <a:ln w="9525">
            <a:noFill/>
            <a:miter lim="800000"/>
            <a:headEnd/>
            <a:tailEnd/>
          </a:ln>
          <a:effectLst/>
        </p:spPr>
        <p:txBody>
          <a:bodyPr vert="horz" wrap="square" lIns="307594" tIns="153799" rIns="307594" bIns="15379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290888" y="9513888"/>
            <a:ext cx="37309425" cy="19746912"/>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0888" y="29994225"/>
            <a:ext cx="9144000" cy="2190750"/>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lvl1pPr defTabSz="3074988">
              <a:defRPr sz="4700">
                <a:effectLst/>
              </a:defRPr>
            </a:lvl1pPr>
          </a:lstStyle>
          <a:p>
            <a:endParaRPr lang="en-US"/>
          </a:p>
        </p:txBody>
      </p:sp>
      <p:sp>
        <p:nvSpPr>
          <p:cNvPr id="1029" name="Rectangle 5"/>
          <p:cNvSpPr>
            <a:spLocks noGrp="1" noChangeArrowheads="1"/>
          </p:cNvSpPr>
          <p:nvPr>
            <p:ph type="ftr" sz="quarter" idx="3"/>
          </p:nvPr>
        </p:nvSpPr>
        <p:spPr bwMode="auto">
          <a:xfrm>
            <a:off x="14997113" y="29994225"/>
            <a:ext cx="13896975" cy="2190750"/>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lvl1pPr algn="ctr" defTabSz="3074988">
              <a:defRPr sz="4700">
                <a:effectLst/>
              </a:defRPr>
            </a:lvl1pPr>
          </a:lstStyle>
          <a:p>
            <a:endParaRPr lang="en-US"/>
          </a:p>
        </p:txBody>
      </p:sp>
      <p:sp>
        <p:nvSpPr>
          <p:cNvPr id="1030" name="Rectangle 6"/>
          <p:cNvSpPr>
            <a:spLocks noGrp="1" noChangeArrowheads="1"/>
          </p:cNvSpPr>
          <p:nvPr>
            <p:ph type="sldNum" sz="quarter" idx="4"/>
          </p:nvPr>
        </p:nvSpPr>
        <p:spPr bwMode="auto">
          <a:xfrm>
            <a:off x="31456313" y="29994225"/>
            <a:ext cx="9144000" cy="2190750"/>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lvl1pPr algn="r" defTabSz="3074988">
              <a:defRPr sz="4700">
                <a:effectLst/>
              </a:defRPr>
            </a:lvl1pPr>
          </a:lstStyle>
          <a:p>
            <a:fld id="{EE5F356B-5F25-4DE3-8E87-864E563FD83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74988" rtl="0" eaLnBrk="1" fontAlgn="base" hangingPunct="1">
        <a:spcBef>
          <a:spcPct val="0"/>
        </a:spcBef>
        <a:spcAft>
          <a:spcPct val="0"/>
        </a:spcAft>
        <a:defRPr sz="14800">
          <a:solidFill>
            <a:schemeClr val="tx2"/>
          </a:solidFill>
          <a:latin typeface="+mj-lt"/>
          <a:ea typeface="+mj-ea"/>
          <a:cs typeface="+mj-cs"/>
        </a:defRPr>
      </a:lvl1pPr>
      <a:lvl2pPr algn="ctr" defTabSz="3074988" rtl="0" eaLnBrk="1" fontAlgn="base" hangingPunct="1">
        <a:spcBef>
          <a:spcPct val="0"/>
        </a:spcBef>
        <a:spcAft>
          <a:spcPct val="0"/>
        </a:spcAft>
        <a:defRPr sz="14800">
          <a:solidFill>
            <a:schemeClr val="tx2"/>
          </a:solidFill>
          <a:latin typeface="Times New Roman" pitchFamily="18" charset="0"/>
        </a:defRPr>
      </a:lvl2pPr>
      <a:lvl3pPr algn="ctr" defTabSz="3074988" rtl="0" eaLnBrk="1" fontAlgn="base" hangingPunct="1">
        <a:spcBef>
          <a:spcPct val="0"/>
        </a:spcBef>
        <a:spcAft>
          <a:spcPct val="0"/>
        </a:spcAft>
        <a:defRPr sz="14800">
          <a:solidFill>
            <a:schemeClr val="tx2"/>
          </a:solidFill>
          <a:latin typeface="Times New Roman" pitchFamily="18" charset="0"/>
        </a:defRPr>
      </a:lvl3pPr>
      <a:lvl4pPr algn="ctr" defTabSz="3074988" rtl="0" eaLnBrk="1" fontAlgn="base" hangingPunct="1">
        <a:spcBef>
          <a:spcPct val="0"/>
        </a:spcBef>
        <a:spcAft>
          <a:spcPct val="0"/>
        </a:spcAft>
        <a:defRPr sz="14800">
          <a:solidFill>
            <a:schemeClr val="tx2"/>
          </a:solidFill>
          <a:latin typeface="Times New Roman" pitchFamily="18" charset="0"/>
        </a:defRPr>
      </a:lvl4pPr>
      <a:lvl5pPr algn="ctr" defTabSz="3074988" rtl="0" eaLnBrk="1" fontAlgn="base" hangingPunct="1">
        <a:spcBef>
          <a:spcPct val="0"/>
        </a:spcBef>
        <a:spcAft>
          <a:spcPct val="0"/>
        </a:spcAft>
        <a:defRPr sz="14800">
          <a:solidFill>
            <a:schemeClr val="tx2"/>
          </a:solidFill>
          <a:latin typeface="Times New Roman" pitchFamily="18" charset="0"/>
        </a:defRPr>
      </a:lvl5pPr>
      <a:lvl6pPr marL="457200" algn="ctr" defTabSz="3074988" rtl="0" eaLnBrk="1" fontAlgn="base" hangingPunct="1">
        <a:spcBef>
          <a:spcPct val="0"/>
        </a:spcBef>
        <a:spcAft>
          <a:spcPct val="0"/>
        </a:spcAft>
        <a:defRPr sz="14800">
          <a:solidFill>
            <a:schemeClr val="tx2"/>
          </a:solidFill>
          <a:latin typeface="Times New Roman" pitchFamily="18" charset="0"/>
        </a:defRPr>
      </a:lvl6pPr>
      <a:lvl7pPr marL="914400" algn="ctr" defTabSz="3074988" rtl="0" eaLnBrk="1" fontAlgn="base" hangingPunct="1">
        <a:spcBef>
          <a:spcPct val="0"/>
        </a:spcBef>
        <a:spcAft>
          <a:spcPct val="0"/>
        </a:spcAft>
        <a:defRPr sz="14800">
          <a:solidFill>
            <a:schemeClr val="tx2"/>
          </a:solidFill>
          <a:latin typeface="Times New Roman" pitchFamily="18" charset="0"/>
        </a:defRPr>
      </a:lvl7pPr>
      <a:lvl8pPr marL="1371600" algn="ctr" defTabSz="3074988" rtl="0" eaLnBrk="1" fontAlgn="base" hangingPunct="1">
        <a:spcBef>
          <a:spcPct val="0"/>
        </a:spcBef>
        <a:spcAft>
          <a:spcPct val="0"/>
        </a:spcAft>
        <a:defRPr sz="14800">
          <a:solidFill>
            <a:schemeClr val="tx2"/>
          </a:solidFill>
          <a:latin typeface="Times New Roman" pitchFamily="18" charset="0"/>
        </a:defRPr>
      </a:lvl8pPr>
      <a:lvl9pPr marL="1828800" algn="ctr" defTabSz="3074988" rtl="0" eaLnBrk="1" fontAlgn="base" hangingPunct="1">
        <a:spcBef>
          <a:spcPct val="0"/>
        </a:spcBef>
        <a:spcAft>
          <a:spcPct val="0"/>
        </a:spcAft>
        <a:defRPr sz="14800">
          <a:solidFill>
            <a:schemeClr val="tx2"/>
          </a:solidFill>
          <a:latin typeface="Times New Roman" pitchFamily="18" charset="0"/>
        </a:defRPr>
      </a:lvl9pPr>
    </p:titleStyle>
    <p:bodyStyle>
      <a:lvl1pPr marL="1150938" indent="-1150938" algn="l" defTabSz="3074988" rtl="0" eaLnBrk="1" fontAlgn="base" hangingPunct="1">
        <a:spcBef>
          <a:spcPct val="20000"/>
        </a:spcBef>
        <a:spcAft>
          <a:spcPct val="0"/>
        </a:spcAft>
        <a:buChar char="•"/>
        <a:defRPr sz="10700">
          <a:solidFill>
            <a:schemeClr val="tx1"/>
          </a:solidFill>
          <a:latin typeface="+mn-lt"/>
          <a:ea typeface="+mn-ea"/>
          <a:cs typeface="+mn-cs"/>
        </a:defRPr>
      </a:lvl1pPr>
      <a:lvl2pPr marL="2497138" indent="-960438" algn="l" defTabSz="3074988" rtl="0" eaLnBrk="1" fontAlgn="base" hangingPunct="1">
        <a:spcBef>
          <a:spcPct val="20000"/>
        </a:spcBef>
        <a:spcAft>
          <a:spcPct val="0"/>
        </a:spcAft>
        <a:buChar char="–"/>
        <a:defRPr sz="9500">
          <a:solidFill>
            <a:schemeClr val="tx1"/>
          </a:solidFill>
          <a:latin typeface="+mn-lt"/>
        </a:defRPr>
      </a:lvl2pPr>
      <a:lvl3pPr marL="3843338" indent="-768350" algn="l" defTabSz="3074988" rtl="0" eaLnBrk="1" fontAlgn="base" hangingPunct="1">
        <a:spcBef>
          <a:spcPct val="20000"/>
        </a:spcBef>
        <a:spcAft>
          <a:spcPct val="0"/>
        </a:spcAft>
        <a:buChar char="•"/>
        <a:defRPr sz="8100">
          <a:solidFill>
            <a:schemeClr val="tx1"/>
          </a:solidFill>
          <a:latin typeface="+mn-lt"/>
        </a:defRPr>
      </a:lvl3pPr>
      <a:lvl4pPr marL="5384800" indent="-773113" algn="l" defTabSz="3074988" rtl="0" eaLnBrk="1" fontAlgn="base" hangingPunct="1">
        <a:spcBef>
          <a:spcPct val="20000"/>
        </a:spcBef>
        <a:spcAft>
          <a:spcPct val="0"/>
        </a:spcAft>
        <a:buChar char="–"/>
        <a:defRPr sz="6500">
          <a:solidFill>
            <a:schemeClr val="tx1"/>
          </a:solidFill>
          <a:latin typeface="+mn-lt"/>
        </a:defRPr>
      </a:lvl4pPr>
      <a:lvl5pPr marL="6921500" indent="-768350" algn="l" defTabSz="3074988" rtl="0" eaLnBrk="1" fontAlgn="base" hangingPunct="1">
        <a:spcBef>
          <a:spcPct val="20000"/>
        </a:spcBef>
        <a:spcAft>
          <a:spcPct val="0"/>
        </a:spcAft>
        <a:buChar char="»"/>
        <a:defRPr sz="6500">
          <a:solidFill>
            <a:schemeClr val="tx1"/>
          </a:solidFill>
          <a:latin typeface="+mn-lt"/>
        </a:defRPr>
      </a:lvl5pPr>
      <a:lvl6pPr marL="7378700" indent="-768350" algn="l" defTabSz="3074988" rtl="0" eaLnBrk="1" fontAlgn="base" hangingPunct="1">
        <a:spcBef>
          <a:spcPct val="20000"/>
        </a:spcBef>
        <a:spcAft>
          <a:spcPct val="0"/>
        </a:spcAft>
        <a:buChar char="»"/>
        <a:defRPr sz="6500">
          <a:solidFill>
            <a:schemeClr val="tx1"/>
          </a:solidFill>
          <a:latin typeface="+mn-lt"/>
        </a:defRPr>
      </a:lvl6pPr>
      <a:lvl7pPr marL="7835900" indent="-768350" algn="l" defTabSz="3074988" rtl="0" eaLnBrk="1" fontAlgn="base" hangingPunct="1">
        <a:spcBef>
          <a:spcPct val="20000"/>
        </a:spcBef>
        <a:spcAft>
          <a:spcPct val="0"/>
        </a:spcAft>
        <a:buChar char="»"/>
        <a:defRPr sz="6500">
          <a:solidFill>
            <a:schemeClr val="tx1"/>
          </a:solidFill>
          <a:latin typeface="+mn-lt"/>
        </a:defRPr>
      </a:lvl7pPr>
      <a:lvl8pPr marL="8293100" indent="-768350" algn="l" defTabSz="3074988" rtl="0" eaLnBrk="1" fontAlgn="base" hangingPunct="1">
        <a:spcBef>
          <a:spcPct val="20000"/>
        </a:spcBef>
        <a:spcAft>
          <a:spcPct val="0"/>
        </a:spcAft>
        <a:buChar char="»"/>
        <a:defRPr sz="6500">
          <a:solidFill>
            <a:schemeClr val="tx1"/>
          </a:solidFill>
          <a:latin typeface="+mn-lt"/>
        </a:defRPr>
      </a:lvl8pPr>
      <a:lvl9pPr marL="8750300" indent="-768350" algn="l" defTabSz="3074988" rtl="0" eaLnBrk="1" fontAlgn="base" hangingPunct="1">
        <a:spcBef>
          <a:spcPct val="20000"/>
        </a:spcBef>
        <a:spcAft>
          <a:spcPct val="0"/>
        </a:spcAft>
        <a:buChar char="»"/>
        <a:defRPr sz="6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jpeg"/><Relationship Id="rId26" Type="http://schemas.openxmlformats.org/officeDocument/2006/relationships/image" Target="../media/image22.png"/><Relationship Id="rId3" Type="http://schemas.openxmlformats.org/officeDocument/2006/relationships/image" Target="../media/image1.png"/><Relationship Id="rId21" Type="http://schemas.openxmlformats.org/officeDocument/2006/relationships/image" Target="../media/image18.jpeg"/><Relationship Id="rId7" Type="http://schemas.openxmlformats.org/officeDocument/2006/relationships/image" Target="../media/image4.jpeg"/><Relationship Id="rId12" Type="http://schemas.openxmlformats.org/officeDocument/2006/relationships/image" Target="../media/image9.png"/><Relationship Id="rId17" Type="http://schemas.openxmlformats.org/officeDocument/2006/relationships/image" Target="../media/image14.jpeg"/><Relationship Id="rId25" Type="http://schemas.openxmlformats.org/officeDocument/2006/relationships/image" Target="../media/image21.png"/><Relationship Id="rId2" Type="http://schemas.openxmlformats.org/officeDocument/2006/relationships/notesSlide" Target="../notesSlides/notesSlide1.xml"/><Relationship Id="rId16" Type="http://schemas.openxmlformats.org/officeDocument/2006/relationships/image" Target="../media/image13.jpeg"/><Relationship Id="rId20" Type="http://schemas.openxmlformats.org/officeDocument/2006/relationships/image" Target="../media/image17.jpeg"/><Relationship Id="rId1" Type="http://schemas.openxmlformats.org/officeDocument/2006/relationships/slideLayout" Target="../slideLayouts/slideLayout7.xml"/><Relationship Id="rId6" Type="http://schemas.openxmlformats.org/officeDocument/2006/relationships/image" Target="../media/image3.jpeg"/><Relationship Id="rId11" Type="http://schemas.openxmlformats.org/officeDocument/2006/relationships/image" Target="../media/image8.jpeg"/><Relationship Id="rId24" Type="http://schemas.openxmlformats.org/officeDocument/2006/relationships/image" Target="../media/image20.jpeg"/><Relationship Id="rId5" Type="http://schemas.openxmlformats.org/officeDocument/2006/relationships/image" Target="../media/image2.jpeg"/><Relationship Id="rId15" Type="http://schemas.openxmlformats.org/officeDocument/2006/relationships/image" Target="../media/image12.png"/><Relationship Id="rId23" Type="http://schemas.openxmlformats.org/officeDocument/2006/relationships/image" Target="../media/image19.png"/><Relationship Id="rId10" Type="http://schemas.openxmlformats.org/officeDocument/2006/relationships/image" Target="../media/image7.png"/><Relationship Id="rId19" Type="http://schemas.openxmlformats.org/officeDocument/2006/relationships/image" Target="../media/image16.jpeg"/><Relationship Id="rId4" Type="http://schemas.openxmlformats.org/officeDocument/2006/relationships/image" Target="../media/image1.gif"/><Relationship Id="rId9" Type="http://schemas.openxmlformats.org/officeDocument/2006/relationships/image" Target="../media/image6.png"/><Relationship Id="rId14" Type="http://schemas.openxmlformats.org/officeDocument/2006/relationships/image" Target="../media/image11.png"/><Relationship Id="rId22"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 Box 147"/>
          <p:cNvSpPr txBox="1">
            <a:spLocks noChangeArrowheads="1"/>
          </p:cNvSpPr>
          <p:nvPr/>
        </p:nvSpPr>
        <p:spPr bwMode="auto">
          <a:xfrm>
            <a:off x="26804111" y="22628774"/>
            <a:ext cx="15208039" cy="3578234"/>
          </a:xfrm>
          <a:prstGeom prst="rect">
            <a:avLst/>
          </a:prstGeom>
          <a:noFill/>
          <a:ln w="6350" cmpd="thinThick">
            <a:noFill/>
            <a:prstDash val="sysDot"/>
            <a:miter lim="800000"/>
            <a:headEnd/>
            <a:tailEnd/>
          </a:ln>
          <a:effectLst/>
          <a:scene3d>
            <a:camera prst="orthographicFront">
              <a:rot lat="0" lon="0" rev="0"/>
            </a:camera>
            <a:lightRig rig="brightRoom" dir="t">
              <a:rot lat="0" lon="0" rev="600000"/>
            </a:lightRig>
          </a:scene3d>
          <a:sp3d prstMaterial="metal">
            <a:bevelT w="38100" h="57150" prst="angle"/>
          </a:sp3d>
        </p:spPr>
        <p:txBody>
          <a:bodyPr wrap="square" lIns="228600" tIns="100584" rIns="228600" bIns="100584">
            <a:noAutofit/>
          </a:bodyPr>
          <a:lstStyle/>
          <a:p>
            <a:pPr marL="457200" indent="-457200">
              <a:buFont typeface="Wingdings" pitchFamily="2" charset="2"/>
              <a:buChar char="Ø"/>
            </a:pPr>
            <a:r>
              <a:rPr lang="en-US" sz="3200" dirty="0">
                <a:effectLst/>
              </a:rPr>
              <a:t>Machine learning plays a significant role in improving the performance of CADx Systems with the help of the ensemble model ability to learn from input data and make accurate predictions.</a:t>
            </a:r>
          </a:p>
          <a:p>
            <a:pPr marL="457200" indent="-457200">
              <a:buFont typeface="Wingdings" pitchFamily="2" charset="2"/>
              <a:buChar char="Ø"/>
            </a:pPr>
            <a:r>
              <a:rPr lang="en-US" sz="3200" dirty="0">
                <a:effectLst/>
              </a:rPr>
              <a:t> CNN’s hierarchical learning capability contributes to its success in image classification.</a:t>
            </a:r>
          </a:p>
          <a:p>
            <a:pPr marL="457200" indent="-457200">
              <a:buFont typeface="Wingdings" pitchFamily="2" charset="2"/>
              <a:buChar char="Ø"/>
            </a:pPr>
            <a:r>
              <a:rPr lang="en-US" sz="3200" dirty="0">
                <a:effectLst/>
              </a:rPr>
              <a:t>Future research: Optimizing CNN’s computational efficiency may further enhance its potential for large-scale image classification datasets. </a:t>
            </a:r>
          </a:p>
        </p:txBody>
      </p:sp>
      <p:sp>
        <p:nvSpPr>
          <p:cNvPr id="28" name="Text Box 147"/>
          <p:cNvSpPr txBox="1">
            <a:spLocks noChangeArrowheads="1"/>
          </p:cNvSpPr>
          <p:nvPr/>
        </p:nvSpPr>
        <p:spPr bwMode="auto">
          <a:xfrm>
            <a:off x="26868120" y="7924801"/>
            <a:ext cx="15184755" cy="7539334"/>
          </a:xfrm>
          <a:prstGeom prst="rect">
            <a:avLst/>
          </a:prstGeom>
          <a:noFill/>
          <a:ln w="6350" cmpd="thinThick">
            <a:noFill/>
            <a:prstDash val="sysDot"/>
            <a:miter lim="800000"/>
            <a:headEnd/>
            <a:tailEnd/>
          </a:ln>
          <a:effectLst/>
          <a:scene3d>
            <a:camera prst="orthographicFront">
              <a:rot lat="0" lon="0" rev="0"/>
            </a:camera>
            <a:lightRig rig="brightRoom" dir="t">
              <a:rot lat="0" lon="0" rev="600000"/>
            </a:lightRig>
          </a:scene3d>
          <a:sp3d prstMaterial="metal">
            <a:bevelT w="38100" h="57150" prst="angle"/>
          </a:sp3d>
        </p:spPr>
        <p:txBody>
          <a:bodyPr wrap="square" lIns="228600" tIns="100584" rIns="228600" bIns="100584">
            <a:noAutofit/>
          </a:bodyPr>
          <a:lstStyle/>
          <a:p>
            <a:r>
              <a:rPr lang="en-US" sz="3200" dirty="0">
                <a:effectLst/>
              </a:rPr>
              <a:t>Table compares ML classification algorithms:</a:t>
            </a:r>
            <a:endParaRPr lang="en-US" sz="3200" b="1" dirty="0">
              <a:solidFill>
                <a:srgbClr val="0000FF"/>
              </a:solidFill>
              <a:effectLst/>
            </a:endParaRPr>
          </a:p>
        </p:txBody>
      </p:sp>
      <p:sp>
        <p:nvSpPr>
          <p:cNvPr id="2195" name="Text Box 147"/>
          <p:cNvSpPr txBox="1">
            <a:spLocks noChangeArrowheads="1"/>
          </p:cNvSpPr>
          <p:nvPr/>
        </p:nvSpPr>
        <p:spPr bwMode="auto">
          <a:xfrm>
            <a:off x="2362201" y="7914990"/>
            <a:ext cx="12542520" cy="4025579"/>
          </a:xfrm>
          <a:prstGeom prst="rect">
            <a:avLst/>
          </a:prstGeom>
          <a:noFill/>
          <a:ln w="6350" cmpd="thinThick">
            <a:noFill/>
            <a:prstDash val="sysDot"/>
            <a:miter lim="800000"/>
            <a:headEnd/>
            <a:tailEnd/>
          </a:ln>
          <a:effectLst/>
          <a:scene3d>
            <a:camera prst="orthographicFront">
              <a:rot lat="0" lon="0" rev="0"/>
            </a:camera>
            <a:lightRig rig="brightRoom" dir="t">
              <a:rot lat="0" lon="0" rev="600000"/>
            </a:lightRig>
          </a:scene3d>
          <a:sp3d prstMaterial="metal">
            <a:bevelT w="38100" h="57150" prst="angle"/>
          </a:sp3d>
        </p:spPr>
        <p:txBody>
          <a:bodyPr wrap="square" lIns="228600" tIns="100584" rIns="228600" bIns="100584">
            <a:noAutofit/>
          </a:bodyPr>
          <a:lstStyle/>
          <a:p>
            <a:pPr defTabSz="612775"/>
            <a:r>
              <a:rPr lang="en-US" sz="3200" b="1" dirty="0">
                <a:effectLst/>
              </a:rPr>
              <a:t>Conventional computer-aided diagnosis (</a:t>
            </a:r>
            <a:r>
              <a:rPr lang="en-US" sz="3200" b="1" dirty="0" err="1">
                <a:effectLst/>
              </a:rPr>
              <a:t>CADx</a:t>
            </a:r>
            <a:r>
              <a:rPr lang="en-US" sz="3200" b="1" dirty="0">
                <a:effectLst/>
              </a:rPr>
              <a:t>) systems for detecting skin diseases are manual, time-consuming, and error-prone. This work presents a comprehensive research aimed at improving the performance of </a:t>
            </a:r>
            <a:r>
              <a:rPr lang="en-US" sz="3200" b="1" dirty="0" err="1">
                <a:effectLst/>
              </a:rPr>
              <a:t>CADx</a:t>
            </a:r>
            <a:r>
              <a:rPr lang="en-US" sz="3200" b="1" dirty="0">
                <a:effectLst/>
              </a:rPr>
              <a:t> systems for detecting skin diseases by applying machine learning (ML). The experimental results unveil that the ensemble convolutional neural network (CNN) and support vector machine (SVM) achieve accuracy up to 92% (from CNN accuracy 85% and SVM accuracy 83%).</a:t>
            </a:r>
          </a:p>
        </p:txBody>
      </p:sp>
      <p:sp>
        <p:nvSpPr>
          <p:cNvPr id="2196" name="Text Box 148"/>
          <p:cNvSpPr txBox="1">
            <a:spLocks noChangeArrowheads="1"/>
          </p:cNvSpPr>
          <p:nvPr/>
        </p:nvSpPr>
        <p:spPr bwMode="auto">
          <a:xfrm>
            <a:off x="19865975" y="4710113"/>
            <a:ext cx="431800" cy="1084262"/>
          </a:xfrm>
          <a:prstGeom prst="rect">
            <a:avLst/>
          </a:prstGeom>
          <a:noFill/>
          <a:ln w="9525">
            <a:noFill/>
            <a:miter lim="800000"/>
            <a:headEnd/>
            <a:tailEnd/>
          </a:ln>
          <a:effectLst/>
        </p:spPr>
        <p:txBody>
          <a:bodyPr wrap="none" lIns="215405" tIns="107703" rIns="215405" bIns="107703">
            <a:spAutoFit/>
          </a:bodyPr>
          <a:lstStyle/>
          <a:p>
            <a:pPr defTabSz="2154238"/>
            <a:endParaRPr lang="en-US" sz="5700" dirty="0">
              <a:effectLst/>
            </a:endParaRPr>
          </a:p>
        </p:txBody>
      </p:sp>
      <p:sp>
        <p:nvSpPr>
          <p:cNvPr id="1030" name="AutoShape 6" descr="data:image/jpg;base64,/9j/4AAQSkZJRgABAQAAAQABAAD/2wCEAAkGBhQQEBQUEhAUFBQUFxUXFBUXFBYXFRUVFhYXFBUWFRgYGyYeGBkjHBcVHzsgJCcrLSwtFR4xNTAqNSYrLCkBCQoKDgwOGg8PGi8lHyUsKjIsLCwpLywsKSk1KSwpKSsqKiosLC8wLi8tLTAuKywpLCwtLzQvLCorLC8pKTArKf/AABEIAOEA4QMBIgACEQEDEQH/xAAcAAEAAQUBAQAAAAAAAAAAAAAABgEDBAUHAgj/xABDEAACAQMCAwQHBAgEBQUAAAABAgMABBESIQUGMRMiQVEHMkJhcYGRFCNSoSQzYnKCkrHBFUOy0XODouHwCFNjk+L/xAAaAQEAAwEBAQAAAAAAAAAAAAAAAQIDBAUG/8QANBEAAQMCBAMGBgICAwEAAAAAAQACEQMhBBIxQVFh8AVxgZGhwRMiMkKx0QbxUuEVYnIU/9oADAMBAAIRAxEAPwDuNKUoiUpSiJSlUoiUpSoUpSlKIlKUoiUpSiJSlKIlKUoiUpSiJSlKIlVzVKVKhVpVKURVpSlESlKURKUpREqlKURKUpUKUpSvJaiL1SrTTDzqxJfAeNRKQsvNNVYayO3RT8TtV1YG8W+lJRX9VM1aYKvrNj4nFWjfxD/NT+cf71V1RrfqIHipDSdAsvNKxlvoj0lQ/wAY/wB6vqQehzUte130mUII1XqlKVZQlKUoiUpSiJSlKIlKUqVCUpSoUpmq1SlEVaUpUqFSlKZqFKVTNCasTThaiUXt5QKwLviQUbmtVxXjwTujvMdlUbkk+AFZXC+Bn9bckFuoT2E/e8z+QrPNOitEar3bCSfcd1PxEbn90ePxrNPZW4BY7npndz8AN/pXk3bzbQ7L0MpG38A9r49K88OiRZHXSe0UjLMdTMp6MD5ddh0rnNaSBT3+46eHH0HArTLAl3l+17+0yyepGEH4pOvyQf3NVHDC36yaRvcDoX6Lv+dYNjN2Nw6HOln6+AZu8m/vG38IrZ393FEuuaREUEHU7BVBHTdiBWeHArtJfJIJBBNvIQPQ8FNSaZtosPiPD44omdYkJXByw1eIz63uzVeLARRhkjTOpR6i7jO46VHeNelXhao6G8D5BH3SPJ9Cq6fzrT3Hpv4cwVdN0+llI0xLuV6bM461pUwbvmFNsSBEACDeT+FVtYWzHdTu0RZINZjRidZA0LvgtpHTyAqxwywSVNRRRno0epPDcEA7EHI+VQu39M/DVj7LN1FgEBmi7y5JPsMema3vL/pD4a4IW/i1sxY6wYck4GAJAB4eZrNuDcTT+IyYbfTXr++NjWEOyne3ctxbGQuyxySDQSD2gWRNsbahuDgiskcSZP1seAOrp3lHxHrL9KcNwkJdiDqLyMVIIOSTsR12xVeFrpiMj7NITI3uB6D5LiqUmvblAcQSCTOgGwIPtG6s4gySOuuMrNgnVxlSCPMHNXK0dhaPIO0GI2O6su2sZOO0j6dMH51mW3Eu8ElAVj6pByj/ALp8/ca6KWKzNBqCJ0Ox/Xj4ErN9KCct4WfSlK7FklKUoiUpSiJSlKIlKUoirSlKlQqVQ1Wrcr4FQpVq4n0ionx/mDR3V3Y7KB1JPSsjmHjQjUnPwrD5J4KZW+1zDz7IH6F/9qxJzGAtAIElbTl3gHYAz3BBlIyc9I18h7/M1nBvtDAOdMfVY84aQfiYddPuqklyk0gDuoiB7oJA7Vh4+9Qfqat8W4cyt2sf4gzDGpgR7S+JHmtefWqlzZYMzAbibnn3fnXTXZjQDDjBPp11dUuZDBKzEHcZTvaUIAAKHOwIxkdOteOYePW1okdzPOIQM4BB1yAjJRU6seh26VpOfPSQnDoRGyJLduO5CMlR+GSTxA8l6n6kcXsy/F7yUXtxIJ2VhFkYVXU57PT7KgZ7ox0Pj16W0W02OqVD8n1RFxeZ42655GoXENb9WnJSjmn033Eur7FD9njY6e3ZQ0r4zsOqIcHp3j76hXMdlP8Ao9xc3DTrcKH1szMV6Fky3QgEdNvpUu5Z5WlezntbuMomvMT5BYONmZB+HYHPjqPnUqsOAxQwxw6e0WLdDIFcgnJyNsDqfhmuHE9uU8O/KwTDjMXlpEgzsZ1HetqeBdUEu3G+xnSFAp+UBDxSFY4Wktm0NupdQpypDkjGMjO/gRWZw/lER3l7Ky4SAO0I2xl0Z1PwUeHnjyroWcddgOvgB/tUY4VIZIZELapLmQ5Oc4R4k1kfsqoZR7wBXjs7Ur1mGTo0NJ43knviZXYcLTY4W3J9NPNaK15aBF6xiEjG3XsRpDNqPaKSg89ceMitC/LQh4ZJPOjJMZVSMNqUqARnKnrnvdfIV0eJgoglBxmaRAfxRTSSFflnQw+HvrcyxBhhlDA9QwBB+INW/wCYq0XX0kTeLNtHjEnvhR/8bHjwPrefBcitZrzhdvBcQ3bxGcsRECcaRuGZTlGByDgj2hU+4H6atarBxSFog4U9vGpAZTggvGd9JHtJn4VkcZ5Tgu2iMgYdjjSqkBCoIJQrjGDgDbG1RrjnKct3xBpLjEdqighwwx2aez+ySSxO2wz1r1sP2zRxDctbg4nbezW8bLkqYN9MyzlHuTwXbLvjMbwI8EqmOXZZVIKBQMkgjqcDAHnV2x4eDERIvdYDTGfZUdP4znJPmfdXzfypzhccOnkezDyWwbMkTglDHqwrPgdx8Y74/MbV33gHM8fF4Fe3fSnSdSfvY2/9sjwzv3uhA2r0K2Hh5qn5rQG8J2Pv6zAWDKkjLpz/AEthYcR04BfVGxwkh6qfwSeR99betbdtFEmjsw2sY7NRuwAx9B5nyrzw2604jJJDDMTnqy/hb9oVlRq/CcKTyD7Hh+vI6ibvbmGcD/fXW62lKUr0FglKUoiUpSiJSlKIq0pSpULya1PFr3SDvWynfAqB83cV0qd+tZvMBXaJWrSI8QvFiBOgHLnyQdfmenzroPEJAirEpCDHeI9iJdiR5eQrQejXhnZ2zXDjvTEnPlGuQPqdR+lb21gWYOz9ZcEDOGEanuY8ff8AOuOtmLcjdXT5f708Z2WrYnMdAvd7woMqmPSCq6QpGUZPwny+NRnm3nI8Is2LAGZyVtoi2roBqZiPYU/XIHjtIZVe3DO8w7FcySSP6yoi5YeRGB1Hvr5347zgt9xE3F1GzwElEjyQUiGQuMdSM6iMjJJ3q1CiC81shBGwi/d/YHiFSpUIAZIM78FZThF1dIb9Ju2m7QtIBntVYEENjx8DpHhjGeg6DBweJzHeXUKxzogL5buqw31t4ah7+mceArG5T5XhgkNxbzO0UqDs1OQACcnV01e7I2361HvSfzAS4tUOFUBpceLHdVPuAwfiR5V41WtU7RxQoUjAEy6CHBp1aeMad8d67GMbhqXxHjw1BOxW5ufShao+lVlcD21UAfIMQT9BW/4TxhbmFZ4ypiZ+zOGPaRv1UTIVGnUBsQSNwPGuD11H0JcIkuPtyjIiaFF1eAnD64j7yuCfmPOvRqfx7CCmcszFiTvxXMztGqXCdF0/lfhtvJE8k0aNJHJIGeTvBAD2iFQ3dQCNk6AdCTUC5kvrRbwm2vIWScHvpIhEayyjtoz3u6clpFbw1MMYANTDlWZZJHikQaLqEh0PTXHlJEPvKuR/yq4Vzxa20V/NHaJIkUbFCsnUOpKvpySdG2RnfetsJRZisI1htA8iLGyis80qpIv+tV2DkriVldTsJJYDpPY2tuzodQ04Z9B6kjugeC58WONpzBZw29wFiURqIi8oBIQZYBCFzhdkl6Y9/hXOvQZw20nu27WKR7iIdrCf8lApUZODntNTbZGNtt6nxX7beEdVmlOfL7PBhT8m04/59Y4/Csp4duFYPqIA85J8gZV8PVL6hqu2k/oLQcwc1x2GgTjvSJrWJG1Sop9XtlICoSN8aidj8aw+Fc+Wl4eyYFC/d0yqul87acgkb+RxUI9KEEicXu+1By0mpSfGMgdmR7tIA+RHhUVq7v49hHN+WQeM9dcFT/kaoN4IXWOaOX5Y7UW9hCAkj/fYbv4J2yT7HgTnYADpmoxbXkvAb2Nop1lk0j7REMhCCc9mx8cjcHqDvjzmPo/5hN1baXOZYSFY+LKR3GPv2I/h99ajmPgVnYdpcSRPM0zN2cbE6FZhk5b6nJOfLpmvNwGMq4au7C1pJBNgJLydySeF9ra6X6q9FtVgqs056NHIBdl5VuobyJbqJtayHUrH9Yhxho396nIx/wBjW4v7TtExnDDdW/Cw6Gvn/wBDfODWN2LeXK292QF1ZAWX1UcZ8GxoJ/d8q+hVjwSd9+u58sbeVfQOwzGNLGixnrvXAKjnHMTdWeH3XaJkjDA6XHkw6j+/zrKrWyfdThvZl7rfvj1T8xkfIVsqpRcSC12osefA+IUvAmRoVSlKVuqpSlKIlKUoirVDVaoalQtfxWbStcn5mnM0yxL1dlUfFjiukcxz4U1zrliHt+LxDqELSH+EbfmRXM+5hbNsJXUbm3EVukKbZ0RL7lxgn+UGqXPCWDFo9O4wQw3A06e443Xb5Vem71wg/AjN82IQf3rNGcnONOBjzz45/KsTRbWc4u2IA5QNfMkKc5YBHXULlfpf4xJBZR2gYmW7k9UNqIhUr3M4BOWKD4ZqF8rQ3CstldWQaFtZBdMaOrMQwGG39+dxg1k+kovxHjckMciL2CLGhdtIyoDsAcetqc9Pw1vuU7K7hR1u5NeCoj3DHSBuS2NR8OvlXJ2rVZh8OKQIJA0JOadA5pHBaYVhqVM9/DTmCtySsabDCqAAoHwCqo+gA+FcI4temaeWQ9Xdm+ROw+QwPlXcOMOBBJltJCsVOQDqUa1xnqcqDj3VwSsP4yxuWpU+6w8FbtRxlrdlWKTSwOAcHOGGVPuI8RXUeXPToLWFYjw2FVXoIHMS+86CrbnzzUf5K9F8vFbeSaKeNDHJ2el1bDd1XJ1LnHrAdDXriHoZ4nDnFusoHjFKh/6WKt+VfWOymxXlDMLhZV/6XH7Zpba2ER7UyprfXpLKVcYAGQS0h6+3UH4jxKS5leWZy8kh1Ox6k/2HQYGwArLvuVbuD9bZ3Ce9oXA+uMVq2XHXb47VWlRp0pyDUye/dHvc+My3PLHN1xw2RntpNOtdLqRlGG+MjzBOQeo+ZFTTlv0yLasWayLERpGmmbAVVOW6ofW7n8grmkULPsqlj5AEn8q3VjyLfz47OwuCD0JiZF/mfA/OofRpvcHuFxMeOqlr3gFo0KkHPHpV/wATXQeH26YyFkfMsy566GwoX4YNQKuhcO9BnEpfXWGEftygn6Rhv61HeeOUG4XdCB5BITGkmoKVHeLDABJ6FTvWjS3QKrg7UrL9G/E+xvMHOmRGVseGO+GPuGD8iTXWbq2WRcMivgggOAV1D1Sc+R8a4lykf02AFtIZ9LHYd1gVYZPQEEj513FWzuDkHcEdD8K+G/kjGsxLHt1Iv7L3ezCXUi06SuR8x2fELnVcTwlEhBwNlCKCB3ATqO++fdXbuU+ZJeIcPt5V1ElSk2gqGMyHS2SfVB2bI/FXOOc+WJrmUs14kVuApCyOQqsBhiABj35JzvWy9A3FGU3lqhVyCsseSdB37KRgR4YEZr2cLUbisJlBAiLMBEDheZPFcdRppVpImeO/NdQThb9lJk4JAKLqL6WXvAlj4k46bVtrS4EiKw9oA/WsFY7ktlmQAMvdUDDLtq3O48fpVzhGyun4JHA+BOofk1ThgKbw1rSAQRfcgyPyeHdCmp8wJJB7uu5Z9KUr0lzpSlKIlKUoirXlq9V5apUKJ82SYU1E/RYmriE7fhix/M//AGqUc3+ofnUb9EJ/S7v9yP8A1NXP94W32qfSzss0jKhbHYqQBk6e8zY+oq7FxVmZV7F1JYg6lIATBwc9M7Db31b+19lJOdOrvRj1lX2PNiBXqy452rBdAGSRvImds+yNz0rz2VQH5fiEEuNon7zvC1LSROXYXnkvnGS2hvb67ee7WAtNIy6lyG1SOepIAwMdfOulct2AgtY0EvbAZIkHRgzEjG52xgdfCuV8JFmZJfthmB1nT2eMYyc6tic5xXWeCCP7ND2OTFoXs9XrafDPvrh/kT3QGy6JGoGXTY6+C17OAubT3313C3XC+FLPBesyBm0PCmQDgCEOdOemWf8A6B5V81Cvq7kofcSf8aTP5D+gFfMPHuHfZ7ueE/5UsifJWIH5Yr6LsxoZhmNH+I/C8/FmahPMrt3/AKfZM8PnHiLg5+cUeK6jXE//AE78Sw93ATuRHKo/dJR/9SV2w1vU+oqrNFp+YeJNGEjjYJJLqPaMMrDFGNUsxHQ6QVAB21Ouds1o+GcuNKvaoscQcAiSaEXF3Kp6PM8hwmevZgHAI9X1Rp+cb7sruSO4luT2yMkKxxxsDBLoDxrtnVrXHme7515l530wLOby47Jm06glsSGwW0suNSNgHYgdKAGLJK27cNktJhoWKOWTPZSRKYoLh1UsYLmHJCOyhsSqc909MaWlvDb5Z4UlXOHUMAeoz1VvIg5BHmDXN+L8ygCMTXNyf1c6qsduzKFKvHI4QZQZKetjOoDfNSb0fTNJE8gkkaB3bsRIqKc63aZxp9kuxGD+DbahFpQKWV88en2QHiiAezbRg/EySt/Qivoc18u+lniQn4xdEHZGWIf8tArf9WqrUvqVamixvRra9rxazUgEdqCQRkEIrOc5/drtvGrRYbuRUAVWWOUKBgAsXR8AdMmMN8WJ8a5h6C+G9rxUPjaCKRz8WxEP9bfQ11nmwfpif8E5+Um39TXk9vNDsI+do/IXV2eYqjx/CgfPPCLeZYnubgwBCwUgZ1FgDjofwk1p/RDPHDx0JBIzxSRyorMuksAgl3HhuhFb/naW2WBDdxu6doNIQ4OvS2/rDbGrxqLejiSE8etzbo6RfeYVzlv1EmrxO1cnYDnGhBzQAY0y6zbefRbdoACpaJtxn9L6P7UZx44z8qw7TaeYefZt9VIP+mvLceiAJ1Hp00sM+7cUs5NU7keMcR+uo12urU6j2BjgYO3/AJcsgxzWukRb3C2FKUruWKUpSiJSmKrRErya9VQ1KhRPm6PuGoZ6KLjTxKdPxxZ/lb/9VPuZ4cofhXLeVbr7PxuLOwk1xn+IZH5qK53WcthcLrzaBNL2gXSREw1DIzun9cCryXUCsAGj1E4GnGcn4Vav7cNMob1ZEZD8VIkH962EUCr6qqPgAP6VzUmPzuAAgE3Ik3OblsQrOLYBM6f69l8vyzQWd9dpc2vb6JpFQFtIXTI+5HQ5Gmp3wXj9tKlsJEeGBteqJEdiQjiOOL7tchXZgduoUr41pPSah4fxuSZYo5BMiyoJF1LlhoYj9oMhP8Vbblhprv728tgjIVMDYKbHORp1ZIBAPeGPLpWPauSk5uIe2QL3dqYIADDbWCSFOElwNNp15fkqZcNv44ZSlhdWywSYbTOzECc4Bjhy4fJXTqQ50HTgd4gcg9Llsy8TkZ4uzeRUd1B1LqA0ao2wNSMFByQDnUCARU041aWaSmSfJZgGeIEsHVRszoNsDHU4G2+a1vNvBLniVhFdfZpALS2X72QhXmUd520k6iAuDkjc6j5Z7ez8cMQ0ODCBbUWnkd4WOIoGmYJBUT9GHHxZcUgkY4Rz2UnkFk7oJ9wbQ3yr6lr4wr6f9GfNn+JcOQl/v4h2U3TIcDuyYP4hhvLOR4V6NVu65qZ2WNz32RmxOyLGY4hl2VcBpiGcf5jMndcBSBtlicAVk8f5SgZ1YxoyyuxZHijlTUIpZdaa1JRiV30kA6mOMkk4fFrRLe40F7iTtBAZJNK+q8+hxLKiK4UoGGM4G+wrfczXiwiAaWbvvhI0LNjsJUyFHgCyj51mtFo73l23jskdiuuV7UrqwitIXUxxqsahVXUc4C9VBbVipHyvGywaXAGmSYD1eglfc6AF66ugG2DgZwMHiEiHhkT94gJAU0rqYlwkeFUjDFg5XSRg6sGrfLtl2sauk0karK+YtJjPckPdZdWkahgkAb6vCoOilbrj3F1tLaad/ViRnPvIGy/EnA+dfIdzcNI7O5yzszMfNmJZj9Sa7R6fObQESxjbdsSz4PRR+rQ/E97+FfOuM2Vm80iRxrqeRlRB5sxCgfU1vSECVjUMmF1P0QSPa2080ajXKVy7KziOJWMcYVFIMkkkpdVQED7okkbAzJrWa5ukMk+kOJI5C0SLLEbclmVdLvEQ3aE68nGMbnpquG8NfhcTwyQuuDbSQnUpWaSDUZI0kJ0q53kVWxk5GNt8ZbGSe2x26MWi0LpLGHvYLt6x197vY21MAWyQCPJx2Kw7aYNcWdsRw493UrsoUqhdFPZa3m/mKK31IiJfxLIRrbSyqOzRhqZEKZy7rnA2WtV6KZkl4126xCKOKKaTQpyFAQRbdOpfPzr3x6S94cxaBdcBRA7FFYZUEbqN0QA48ttySa3XoOtVzeXcwGJGESgKSCSTNKAoB2H3fwrLBiiym+tRgNOhzWvsW6CPNWrF7nNY+Z4R+DqV1s8ZhbKsxXOxDqy7HzyK9WK/fTY6ARqPkpOPzr0jQzg6SrZ06sbHunK58a88I3V3/HI5HwB0j8lqWl76jMxB1II4QRxPEKTAaYBHf4H2WdVaoKrXoLBKUpREqtKVKhKoarSiLWcXh1Ia4dzkGtrhJl6xurj+E5/7V32dMgiuVekTgupGOKwqBasK6JLdia2jnj3ACSrjxGMsP5Sa2aqrYYb7bHPga5z6FePdtaPaucvbnAB8Y29X+4+VS6K2c5hEmnQCpyM6om3QgeY3Wud7zTfmDZzbf9h38vwrBsiJiPx1+VDvTlwAy2kd1H+stWySOvZOQCf4WCH4ZqA8q3N3M4vLm8C26FgdbAK+xDAKMAfE77DANd0nsreONklOoSKUfWSxdCMFceWPKvnLj/KQsuIfZp5SluTrjlwSGhbJVh+0caSfMVeq0YmkWOgOAM2zkNOoHM93mqNJpvDhJHkJU+l5eQ2Zv2ul7Jp5C6PEzo57V4ItLRd7SBoIBVsafKpRac5ssBj/AEOQwiKJ8PdMXLrhdEYtSz6grbLq6HyNQblvmSOZvsVtlraLEsaTxdpHqV9ZPdZXUau932IJJ2GwrfzWz5mdbeHtJZFmZknuInMq68OhydDYdl2OCDg7VmMbhaEMqEtdAsQRbbl1fRX+DVfLmiRJ0ULm9G9sXdv8Qwmh5VEVu8iKvZm4ESyO66n7PfGPLOCQK3XKPDI7DtJLW6vWL2nbkLFAiunaMiqNXaDXqRyGGds6dWcGVW3LhnhMtrHYmSOJokjZLhtxG0eiUNMulyjMutlJw/Ug5rk156QbyNmj7G1gZA8RQWcOUBYmSM61Ygai2V6ZJr12uzixXGRl1XSYj2rTdne3Mmm0S5++n1pMiqJdH3SxsoUuBksD3s6cEZl6C2fQ5N7qxlT+n5XUBkZA+H0rnfKl1xDikTdnIyiRTFI4jgWNIgugIziEFz1IRdxqHqjepM/Prxhh9ogxBcfZZdNpIdGmN3M2PtWTGOycZ8NDHwqpBVgVsb+0jb7PbW73EetwoaQ3mmNYY2mXQJGVSwMaAZO3XBxVi+4a3D5bcDiF8xuJtGS8DRKz4Gp1eM5ySoHvI3yRnWNxy74g0SwyKksY7ePTCsZkzbxmSNXeaVQyrdR+soBPRhjNQPm3ni+t7gI0snaRkOvbRQs8RwVYaWiOCcZ1KdwdsjFA0mygkBZl7yZbX8yTNxC5WW9kl0dpbIxYpp3+7k7qnUANug8AKzuT+TIrC5W7S+tbkIjOgkEsAXMSSmQnS4yscinHh2g8a1HIfMt7d3lvFDb2jNEWZZOwKCBCfvW+5dBg56e0SBU74vwYWyrAI7VzpmAjRp4yFuHV5JHOW0YKLpJOe7hc42irUFJpLzACMbnPyi62V7xGXiTR26G0VsLOe9cSZjBeMZDQxgd7OxYHuH4jScQtE4ZPIJbhQrRwuzaFjjWR3ljGhFzgYRepJ2yT5ZFvJcLMs+qLthH2XaN2srMmpn7w1RqSC58PLbaoRzHzLBdXE8N/22oFVSfSF0lA2NMagaVy7EZ1ag256Y+fxFTC44ObSlxgSWi4bmBtMeknkvQptq0CC62up3jko7zJHc2pKC8M0VxqI0SZDgnLZTJwST4bGu88icAjtLGC1cgTIO0kGSrdrJ3mwfHGdO34a5F6IOUxcXX2qba2tmBBI2ebrGvwXZz/AAjxrul7wTX3kfIzq0sSVJPkR3l6+Br0K+elTFNgDz91gJ4GOtLDhz04c7MSQNt164jb9mXlDEsRoQAAd58KNwMnffethbQdmioPZAH0rXW8RaREJJEI1NltX3jDurnx0jJ+lbUmq4ZoLnVAI/f3etvBXqEgBvXL9+KrVapSu1YqtBSgoirSlKlQlKUoi8sKj3MvDO0Q7VIiKs3EWoYqrhIVgYXz7Z37cI4ok2/ZMdMo/YY7n+E7/Wu73m4SePvaRk49uNtzjz8xXPef+U+1QkDerPoi50Kn/DrlsOmfs7H2lHWP4jw93wrmLMzSw/0ditZj5gp7BwtpCWMi6XyS65Lup6Lk+oMbYFa/0gchJxO07MYSaIE27+CnGCjfsNgD3YB8K3IP2d//AIXP/wBbH+in8jV3iV0ANCjU7ghVBxt4sSOgHnWOH+Hh2udo4a9+0cjtx3vKmpmqEDbr8dWXzNFxm4sY3skg7G4MhWR9+1JOAqjyO+xHgwI65roljxtYOwtrq4U3LKM+WfZVj01Hpk+tjPiMybnv0cRcQhj1SBLxRpjmx65GSEkA3K/tdR18weM28T8Lv2a/gkMqKzICch3OyvrPrL17wzj5VnjcBTxdMuaINyQIzFxFhJm3LRKNd1F0E20B2jey64hZHEkTmOQbahuCPwuvR19x6eBB3qLc/ctm+cXK28SzIF7REZyLkLjOThdDYGBjJxtnYVruVuapuwurq6kzErdxcAHWd9CHy3UYOeufOpRw3mGKeBJs9mjnSO0IXvDIwDnB3B+hr59tXH9mksaZaCBxExOX9wvRLaGJudSPGNJURufTfdIgitLa3tI07qoELlAPDfCj+WrfKfpIQO/25njGk9m9tBbKQe8SjL2OTq1vvn2mz1Jq/wCkHk7tAbqBe8BmVR7Y/wDcHvA6+Y38N+aV9ngcVSxlH4jPEbgrxK9J9F+V3gplB6UrmC4eS2ESBsAaoIDIUUAKskkcaFsADyAwPKsvjfO8vHEjt3sYTc6honQupRBu4IOe6fHJwPLOKg1vbtI6oilmYgKo6knoK7Jyty3Hw6Al2XtGAMshIAH7IJ6KPzO/ljDtPHswVOQJefpHueX5WmFoOruv9O62HKNg3DbZoYFjDyHMtzuZG8lCMNIxkgZJHjpJJrMCrGGJPmzsxyScbs7HcnA6nyrUce5uitEichpFlPcZMFcDGTq+BzgdcVG+Zuap7S+jkD9pbSRqyIMBWRtm38WyMgnzA86+RLMd2lAqG0GJtmI1Ft+/mvXzUMNOXlPKfZZvMPHDeWkj2FwQYG1SqO67Iu+pSdwu2ffjHuqMWkVxx24ij0Rq0antpwpAWPPryeG3go6k/Tzy9ybNxW6k+yRtFbljqkb1I0Jzo29dvJB7s+dd45O5etrS3NrFGy5GXZxiSbIx2hP9vZr6fD4WjgmhrYzXLZFxIuCRr1wXmVKr65JOm8aG+oCyODcvQRWkcNq5RYgQGB3LHdjIPEsdzn+m1XLVHtlbJJ30pHsVZz0KEdB1yMV6W0eGQOWGlfXkzjUmOjr4sNsEVmWcRkbtXGPCNT7Knqx/aP5CuUNNV4cQW1PSP8o/Gsm0kC20hjYBlvVlesbbs0wTlicsfNj1P/nlV8Uzmq16zGhjQ1ugXKSSZKrSlKuoVarVKrRQlKUqUSlKURKoRVaURYF/YiRSCK5Fz1yUwbtocrIhDKy7EEHIIPnXayK1/EOHCQHIrNzd1drlEvR3z+vEIzb3OFukGHU7CVRtrUf1HhUoX9GbvDMfQP1ZB4Kx6lff4VzLm7kJg4mtyY5UOpWXYgjoQa3nJfpPEpFrxACK49UORiObw8dlY/h8fD3YPZngizhofY8lcGO5SuS1eeYk5VF2VgeoPXTg+15+AHnWPzVwi3uY0gmhjlXIAQkiRc7Bo2G6kY6+6tkbRot4d16mInb+A+z8OlWbDDzFmcl1BCoyhXTJyc/i8sjwrjAdTOUWe43Jj0NptoIniIWphwk/SBp+1x7mv0H3EOfsU3bRk5ELsEkyM9M4SQgZ37p91QbmK7uFihtJ4GgEAOFZWUux9o6up3PTbc19LXAWW6C9cAgjxQoVkDDyBzitleW0UoCSojhvYdVYHG52bY16FKu2s4lwHyusecR79Fcz6ZYIB1F+5fN3EObxJeWvYyvFbxCFG3KArqGvUAegGB8qj3Mpi+1zdhjstZ049XoM6f2c5x7q+hON+i/hbDU1iFLED7lmj3Y4GysF/KtFN6G+F6nGq6XQGJIkBHdxqAyhJIyPrVaQw2FeIdECIO95k89Uf8WqLibz7QuU8kX0UMk7SsEbsJOycnBVyMYU+DEHr7jS15n1WFzb3DO7uyNExJbvAqSCWOw7o+prrFv6HeGAr93dSElu6ZQCNJAbVpC9MjpUq4b6NeG25BSyiLeBkzK23iO0JqSzD1nuqSSZae4i4g890BqMaG9/jK4Bwq2veIWyWsFq0yRuWWQKcLnI0mQkIq7t1Pj7qn/J3oSjZg1/cCUpj9HiY6QPAPJ1I67Lj411axn0yyRH2cGMYAAUgZUAbbf3rGNr2U6BFf1jvju6HyWXIGwU4O/nWRxWQA0m2LiHcZmD+/7VxRn6zeBHdCs2En2ZuyVVSFG0dmqKqxq36tlx1U9DnxrZ8TiTSHZ9BQ5V/EeYx456YrGv2jkcBUMsg2wpwoGc4kYbYz4VkQ2J1B5mDOOg9hP3R5+871zMD3Z6c5hNiSbd54jYA68LRq7KIdp79c/Va3it66oJnhZ1DKEhGx39uTY/IfCt4HyOmP8AzpVC+enSvYWvQp0wwcSdTxWDnSgqtKVoqpXqqCq1KJVapValQlKUoiUpSiJSlKIlUIqtKIsW5tA4wRUK5p5AjuFOUHx8an2K8slULZVg6FyXhnG7/hJCOGu7YbAE/fRj9lj6w9zfWpxwjmiy4kMI4LjrG/cmT5Hf5jatrd8KSQbiolxn0dRynUFww3DDZgfcRuKzc2RDhIVwdwpX9klj3SQOPKQb/Jxv9RVRxIr+shdfeo1r9V3/ACqEQf4lZ7JP2yD2ZhqOPc4w31zW1tOfnXa4s5FP4oyHX6HBrEMy/Q4jkbj1v5EKxM6ifRbm94mkjRhXXCuGbU2k7dNmxncg/KsVRlpiCh1q43ZNJJPd0753XrnG9ek51s39Zyvukicf1XFXRxexb/Mtz8dP9xXNUwr6jsxcD6bRz6laNqBoiOvRYkiDssd3IL9mWlVWQHBDNg4O4rbni0OR3w7AeypY+/GB7qxl4pZjo0P8Kg/0FXl49F7AZvghH9cVajhn0phw22nTTh6yofUDtQevNWjqd9aQNnIIaQ6ACBp2A72MeFZH+Hs/66UkfgTur8z6x+tBfSN6sWkebH+w/wB69C3ZvXYn3dB9BW7cM2+Ykz4DyET4yqGodrddaK4jog0oBt4KNhXoKW6/SvSRAdBVwCuoCBCyKoBVaVWrKFSq0xVQKIlMVWlSoSlKURKUpREpSlESlKURKUpREpSlEVMVQrXqlEVloQeoqw/DkPVRWZimKiAplax+BxH2BXkcAi/AK2mKYquUKZKwU4TGOiishLZR0Aq9imKmAkryFquK9VTFSoTFKriq0UKmKYqtKlEpSlESlKURKUpREpSlESlKURKUpREpSlESlKURKUpREpSlESqVWlEVKVWlESlKURKUpREpSlESlKURKUpREpSlESlKURKUpREpSlESlKURKUpREpSlESlKURKUpREpSlESlKURKUpREpSlESlKURKUpREpSlESlKUR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032" name="AutoShape 8" descr="data:image/jpg;base64,/9j/4AAQSkZJRgABAQAAAQABAAD/2wCEAAkGBhQQEBQUEhAUFBQUFxUXFBUXFBYXFRUVFhYXFBUWFRgYGyYeGBkjHBcVHzsgJCcrLSwtFR4xNTAqNSYrLCkBCQoKDgwOGg8PGi8lHyUsKjIsLCwpLywsKSk1KSwpKSsqKiosLC8wLi8tLTAuKywpLCwtLzQvLCorLC8pKTArKf/AABEIAOEA4QMBIgACEQEDEQH/xAAcAAEAAQUBAQAAAAAAAAAAAAAABgEDBAUHAgj/xABDEAACAQMCAwQHBAgEBQUAAAABAgMABBESIQUGMRMiQVEHMkJhcYGRFCNSoSQzYnKCkrHBFUOy0XODouHwCFNjk+L/xAAaAQEAAwEBAQAAAAAAAAAAAAAAAQIDBAUG/8QANBEAAQMCBAMGBgICAwEAAAAAAQACEQMhBBIxQVFh8AVxgZGhwRMiMkKx0QbxUuEVYnIU/9oADAMBAAIRAxEAPwDuNKUoiUpSiJSlUoiUpSoUpSlKIlKUoiUpSiJSlKIlKUoiUpSiJSlKIlVzVKVKhVpVKURVpSlESlKURKUpREqlKURKUpUKUpSvJaiL1SrTTDzqxJfAeNRKQsvNNVYayO3RT8TtV1YG8W+lJRX9VM1aYKvrNj4nFWjfxD/NT+cf71V1RrfqIHipDSdAsvNKxlvoj0lQ/wAY/wB6vqQehzUte130mUII1XqlKVZQlKUoiUpSiJSlKIlKUqVCUpSoUpmq1SlEVaUpUqFSlKZqFKVTNCasTThaiUXt5QKwLviQUbmtVxXjwTujvMdlUbkk+AFZXC+Bn9bckFuoT2E/e8z+QrPNOitEar3bCSfcd1PxEbn90ePxrNPZW4BY7npndz8AN/pXk3bzbQ7L0MpG38A9r49K88OiRZHXSe0UjLMdTMp6MD5ddh0rnNaSBT3+46eHH0HArTLAl3l+17+0yyepGEH4pOvyQf3NVHDC36yaRvcDoX6Lv+dYNjN2Nw6HOln6+AZu8m/vG38IrZ393FEuuaREUEHU7BVBHTdiBWeHArtJfJIJBBNvIQPQ8FNSaZtosPiPD44omdYkJXByw1eIz63uzVeLARRhkjTOpR6i7jO46VHeNelXhao6G8D5BH3SPJ9Cq6fzrT3Hpv4cwVdN0+llI0xLuV6bM461pUwbvmFNsSBEACDeT+FVtYWzHdTu0RZINZjRidZA0LvgtpHTyAqxwywSVNRRRno0epPDcEA7EHI+VQu39M/DVj7LN1FgEBmi7y5JPsMema3vL/pD4a4IW/i1sxY6wYck4GAJAB4eZrNuDcTT+IyYbfTXr++NjWEOyne3ctxbGQuyxySDQSD2gWRNsbahuDgiskcSZP1seAOrp3lHxHrL9KcNwkJdiDqLyMVIIOSTsR12xVeFrpiMj7NITI3uB6D5LiqUmvblAcQSCTOgGwIPtG6s4gySOuuMrNgnVxlSCPMHNXK0dhaPIO0GI2O6su2sZOO0j6dMH51mW3Eu8ElAVj6pByj/ALp8/ca6KWKzNBqCJ0Ox/Xj4ErN9KCct4WfSlK7FklKUoiUpSiJSlKIlKUoirSlKlQqVQ1Wrcr4FQpVq4n0ionx/mDR3V3Y7KB1JPSsjmHjQjUnPwrD5J4KZW+1zDz7IH6F/9qxJzGAtAIElbTl3gHYAz3BBlIyc9I18h7/M1nBvtDAOdMfVY84aQfiYddPuqklyk0gDuoiB7oJA7Vh4+9Qfqat8W4cyt2sf4gzDGpgR7S+JHmtefWqlzZYMzAbibnn3fnXTXZjQDDjBPp11dUuZDBKzEHcZTvaUIAAKHOwIxkdOteOYePW1okdzPOIQM4BB1yAjJRU6seh26VpOfPSQnDoRGyJLduO5CMlR+GSTxA8l6n6kcXsy/F7yUXtxIJ2VhFkYVXU57PT7KgZ7ox0Pj16W0W02OqVD8n1RFxeZ42655GoXENb9WnJSjmn033Eur7FD9njY6e3ZQ0r4zsOqIcHp3j76hXMdlP8Ao9xc3DTrcKH1szMV6Fky3QgEdNvpUu5Z5WlezntbuMomvMT5BYONmZB+HYHPjqPnUqsOAxQwxw6e0WLdDIFcgnJyNsDqfhmuHE9uU8O/KwTDjMXlpEgzsZ1HetqeBdUEu3G+xnSFAp+UBDxSFY4Wktm0NupdQpypDkjGMjO/gRWZw/lER3l7Ky4SAO0I2xl0Z1PwUeHnjyroWcddgOvgB/tUY4VIZIZELapLmQ5Oc4R4k1kfsqoZR7wBXjs7Ur1mGTo0NJ43knviZXYcLTY4W3J9NPNaK15aBF6xiEjG3XsRpDNqPaKSg89ceMitC/LQh4ZJPOjJMZVSMNqUqARnKnrnvdfIV0eJgoglBxmaRAfxRTSSFflnQw+HvrcyxBhhlDA9QwBB+INW/wCYq0XX0kTeLNtHjEnvhR/8bHjwPrefBcitZrzhdvBcQ3bxGcsRECcaRuGZTlGByDgj2hU+4H6atarBxSFog4U9vGpAZTggvGd9JHtJn4VkcZ5Tgu2iMgYdjjSqkBCoIJQrjGDgDbG1RrjnKct3xBpLjEdqighwwx2aez+ySSxO2wz1r1sP2zRxDctbg4nbezW8bLkqYN9MyzlHuTwXbLvjMbwI8EqmOXZZVIKBQMkgjqcDAHnV2x4eDERIvdYDTGfZUdP4znJPmfdXzfypzhccOnkezDyWwbMkTglDHqwrPgdx8Y74/MbV33gHM8fF4Fe3fSnSdSfvY2/9sjwzv3uhA2r0K2Hh5qn5rQG8J2Pv6zAWDKkjLpz/AEthYcR04BfVGxwkh6qfwSeR99betbdtFEmjsw2sY7NRuwAx9B5nyrzw2604jJJDDMTnqy/hb9oVlRq/CcKTyD7Hh+vI6ibvbmGcD/fXW62lKUr0FglKUoiUpSiJSlKIq0pSpULya1PFr3SDvWynfAqB83cV0qd+tZvMBXaJWrSI8QvFiBOgHLnyQdfmenzroPEJAirEpCDHeI9iJdiR5eQrQejXhnZ2zXDjvTEnPlGuQPqdR+lb21gWYOz9ZcEDOGEanuY8ff8AOuOtmLcjdXT5f708Z2WrYnMdAvd7woMqmPSCq6QpGUZPwny+NRnm3nI8Is2LAGZyVtoi2roBqZiPYU/XIHjtIZVe3DO8w7FcySSP6yoi5YeRGB1Hvr5347zgt9xE3F1GzwElEjyQUiGQuMdSM6iMjJJ3q1CiC81shBGwi/d/YHiFSpUIAZIM78FZThF1dIb9Ju2m7QtIBntVYEENjx8DpHhjGeg6DBweJzHeXUKxzogL5buqw31t4ah7+mceArG5T5XhgkNxbzO0UqDs1OQACcnV01e7I2361HvSfzAS4tUOFUBpceLHdVPuAwfiR5V41WtU7RxQoUjAEy6CHBp1aeMad8d67GMbhqXxHjw1BOxW5ufShao+lVlcD21UAfIMQT9BW/4TxhbmFZ4ypiZ+zOGPaRv1UTIVGnUBsQSNwPGuD11H0JcIkuPtyjIiaFF1eAnD64j7yuCfmPOvRqfx7CCmcszFiTvxXMztGqXCdF0/lfhtvJE8k0aNJHJIGeTvBAD2iFQ3dQCNk6AdCTUC5kvrRbwm2vIWScHvpIhEayyjtoz3u6clpFbw1MMYANTDlWZZJHikQaLqEh0PTXHlJEPvKuR/yq4Vzxa20V/NHaJIkUbFCsnUOpKvpySdG2RnfetsJRZisI1htA8iLGyis80qpIv+tV2DkriVldTsJJYDpPY2tuzodQ04Z9B6kjugeC58WONpzBZw29wFiURqIi8oBIQZYBCFzhdkl6Y9/hXOvQZw20nu27WKR7iIdrCf8lApUZODntNTbZGNtt6nxX7beEdVmlOfL7PBhT8m04/59Y4/Csp4duFYPqIA85J8gZV8PVL6hqu2k/oLQcwc1x2GgTjvSJrWJG1Sop9XtlICoSN8aidj8aw+Fc+Wl4eyYFC/d0yqul87acgkb+RxUI9KEEicXu+1By0mpSfGMgdmR7tIA+RHhUVq7v49hHN+WQeM9dcFT/kaoN4IXWOaOX5Y7UW9hCAkj/fYbv4J2yT7HgTnYADpmoxbXkvAb2Nop1lk0j7REMhCCc9mx8cjcHqDvjzmPo/5hN1baXOZYSFY+LKR3GPv2I/h99ajmPgVnYdpcSRPM0zN2cbE6FZhk5b6nJOfLpmvNwGMq4au7C1pJBNgJLydySeF9ra6X6q9FtVgqs056NHIBdl5VuobyJbqJtayHUrH9Yhxho396nIx/wBjW4v7TtExnDDdW/Cw6Gvn/wBDfODWN2LeXK292QF1ZAWX1UcZ8GxoJ/d8q+hVjwSd9+u58sbeVfQOwzGNLGixnrvXAKjnHMTdWeH3XaJkjDA6XHkw6j+/zrKrWyfdThvZl7rfvj1T8xkfIVsqpRcSC12osefA+IUvAmRoVSlKVuqpSlKIlKUoirVDVaoalQtfxWbStcn5mnM0yxL1dlUfFjiukcxz4U1zrliHt+LxDqELSH+EbfmRXM+5hbNsJXUbm3EVukKbZ0RL7lxgn+UGqXPCWDFo9O4wQw3A06e443Xb5Vem71wg/AjN82IQf3rNGcnONOBjzz45/KsTRbWc4u2IA5QNfMkKc5YBHXULlfpf4xJBZR2gYmW7k9UNqIhUr3M4BOWKD4ZqF8rQ3CstldWQaFtZBdMaOrMQwGG39+dxg1k+kovxHjckMciL2CLGhdtIyoDsAcetqc9Pw1vuU7K7hR1u5NeCoj3DHSBuS2NR8OvlXJ2rVZh8OKQIJA0JOadA5pHBaYVhqVM9/DTmCtySsabDCqAAoHwCqo+gA+FcI4temaeWQ9Xdm+ROw+QwPlXcOMOBBJltJCsVOQDqUa1xnqcqDj3VwSsP4yxuWpU+6w8FbtRxlrdlWKTSwOAcHOGGVPuI8RXUeXPToLWFYjw2FVXoIHMS+86CrbnzzUf5K9F8vFbeSaKeNDHJ2el1bDd1XJ1LnHrAdDXriHoZ4nDnFusoHjFKh/6WKt+VfWOymxXlDMLhZV/6XH7Zpba2ER7UyprfXpLKVcYAGQS0h6+3UH4jxKS5leWZy8kh1Ox6k/2HQYGwArLvuVbuD9bZ3Ce9oXA+uMVq2XHXb47VWlRp0pyDUye/dHvc+My3PLHN1xw2RntpNOtdLqRlGG+MjzBOQeo+ZFTTlv0yLasWayLERpGmmbAVVOW6ofW7n8grmkULPsqlj5AEn8q3VjyLfz47OwuCD0JiZF/mfA/OofRpvcHuFxMeOqlr3gFo0KkHPHpV/wATXQeH26YyFkfMsy566GwoX4YNQKuhcO9BnEpfXWGEftygn6Rhv61HeeOUG4XdCB5BITGkmoKVHeLDABJ6FTvWjS3QKrg7UrL9G/E+xvMHOmRGVseGO+GPuGD8iTXWbq2WRcMivgggOAV1D1Sc+R8a4lykf02AFtIZ9LHYd1gVYZPQEEj513FWzuDkHcEdD8K+G/kjGsxLHt1Iv7L3ezCXUi06SuR8x2fELnVcTwlEhBwNlCKCB3ATqO++fdXbuU+ZJeIcPt5V1ElSk2gqGMyHS2SfVB2bI/FXOOc+WJrmUs14kVuApCyOQqsBhiABj35JzvWy9A3FGU3lqhVyCsseSdB37KRgR4YEZr2cLUbisJlBAiLMBEDheZPFcdRppVpImeO/NdQThb9lJk4JAKLqL6WXvAlj4k46bVtrS4EiKw9oA/WsFY7ktlmQAMvdUDDLtq3O48fpVzhGyun4JHA+BOofk1ThgKbw1rSAQRfcgyPyeHdCmp8wJJB7uu5Z9KUr0lzpSlKIlKUoirXlq9V5apUKJ82SYU1E/RYmriE7fhix/M//AGqUc3+ofnUb9EJ/S7v9yP8A1NXP94W32qfSzss0jKhbHYqQBk6e8zY+oq7FxVmZV7F1JYg6lIATBwc9M7Db31b+19lJOdOrvRj1lX2PNiBXqy452rBdAGSRvImds+yNz0rz2VQH5fiEEuNon7zvC1LSROXYXnkvnGS2hvb67ee7WAtNIy6lyG1SOepIAwMdfOulct2AgtY0EvbAZIkHRgzEjG52xgdfCuV8JFmZJfthmB1nT2eMYyc6tic5xXWeCCP7ND2OTFoXs9XrafDPvrh/kT3QGy6JGoGXTY6+C17OAubT3313C3XC+FLPBesyBm0PCmQDgCEOdOemWf8A6B5V81Cvq7kofcSf8aTP5D+gFfMPHuHfZ7ueE/5UsifJWIH5Yr6LsxoZhmNH+I/C8/FmahPMrt3/AKfZM8PnHiLg5+cUeK6jXE//AE78Sw93ATuRHKo/dJR/9SV2w1vU+oqrNFp+YeJNGEjjYJJLqPaMMrDFGNUsxHQ6QVAB21Ouds1o+GcuNKvaoscQcAiSaEXF3Kp6PM8hwmevZgHAI9X1Rp+cb7sruSO4luT2yMkKxxxsDBLoDxrtnVrXHme7515l530wLOby47Jm06glsSGwW0suNSNgHYgdKAGLJK27cNktJhoWKOWTPZSRKYoLh1UsYLmHJCOyhsSqc909MaWlvDb5Z4UlXOHUMAeoz1VvIg5BHmDXN+L8ygCMTXNyf1c6qsduzKFKvHI4QZQZKetjOoDfNSb0fTNJE8gkkaB3bsRIqKc63aZxp9kuxGD+DbahFpQKWV88en2QHiiAezbRg/EySt/Qivoc18u+lniQn4xdEHZGWIf8tArf9WqrUvqVamixvRra9rxazUgEdqCQRkEIrOc5/drtvGrRYbuRUAVWWOUKBgAsXR8AdMmMN8WJ8a5h6C+G9rxUPjaCKRz8WxEP9bfQ11nmwfpif8E5+Um39TXk9vNDsI+do/IXV2eYqjx/CgfPPCLeZYnubgwBCwUgZ1FgDjofwk1p/RDPHDx0JBIzxSRyorMuksAgl3HhuhFb/naW2WBDdxu6doNIQ4OvS2/rDbGrxqLejiSE8etzbo6RfeYVzlv1EmrxO1cnYDnGhBzQAY0y6zbefRbdoACpaJtxn9L6P7UZx44z8qw7TaeYefZt9VIP+mvLceiAJ1Hp00sM+7cUs5NU7keMcR+uo12urU6j2BjgYO3/AJcsgxzWukRb3C2FKUruWKUpSiJSmKrRErya9VQ1KhRPm6PuGoZ6KLjTxKdPxxZ/lb/9VPuZ4cofhXLeVbr7PxuLOwk1xn+IZH5qK53WcthcLrzaBNL2gXSREw1DIzun9cCryXUCsAGj1E4GnGcn4Vav7cNMob1ZEZD8VIkH962EUCr6qqPgAP6VzUmPzuAAgE3Ik3OblsQrOLYBM6f69l8vyzQWd9dpc2vb6JpFQFtIXTI+5HQ5Gmp3wXj9tKlsJEeGBteqJEdiQjiOOL7tchXZgduoUr41pPSah4fxuSZYo5BMiyoJF1LlhoYj9oMhP8Vbblhprv728tgjIVMDYKbHORp1ZIBAPeGPLpWPauSk5uIe2QL3dqYIADDbWCSFOElwNNp15fkqZcNv44ZSlhdWywSYbTOzECc4Bjhy4fJXTqQ50HTgd4gcg9Llsy8TkZ4uzeRUd1B1LqA0ao2wNSMFByQDnUCARU041aWaSmSfJZgGeIEsHVRszoNsDHU4G2+a1vNvBLniVhFdfZpALS2X72QhXmUd520k6iAuDkjc6j5Z7ez8cMQ0ODCBbUWnkd4WOIoGmYJBUT9GHHxZcUgkY4Rz2UnkFk7oJ9wbQ3yr6lr4wr6f9GfNn+JcOQl/v4h2U3TIcDuyYP4hhvLOR4V6NVu65qZ2WNz32RmxOyLGY4hl2VcBpiGcf5jMndcBSBtlicAVk8f5SgZ1YxoyyuxZHijlTUIpZdaa1JRiV30kA6mOMkk4fFrRLe40F7iTtBAZJNK+q8+hxLKiK4UoGGM4G+wrfczXiwiAaWbvvhI0LNjsJUyFHgCyj51mtFo73l23jskdiuuV7UrqwitIXUxxqsahVXUc4C9VBbVipHyvGywaXAGmSYD1eglfc6AF66ugG2DgZwMHiEiHhkT94gJAU0rqYlwkeFUjDFg5XSRg6sGrfLtl2sauk0karK+YtJjPckPdZdWkahgkAb6vCoOilbrj3F1tLaad/ViRnPvIGy/EnA+dfIdzcNI7O5yzszMfNmJZj9Sa7R6fObQESxjbdsSz4PRR+rQ/E97+FfOuM2Vm80iRxrqeRlRB5sxCgfU1vSECVjUMmF1P0QSPa2080ajXKVy7KziOJWMcYVFIMkkkpdVQED7okkbAzJrWa5ukMk+kOJI5C0SLLEbclmVdLvEQ3aE68nGMbnpquG8NfhcTwyQuuDbSQnUpWaSDUZI0kJ0q53kVWxk5GNt8ZbGSe2x26MWi0LpLGHvYLt6x197vY21MAWyQCPJx2Kw7aYNcWdsRw493UrsoUqhdFPZa3m/mKK31IiJfxLIRrbSyqOzRhqZEKZy7rnA2WtV6KZkl4126xCKOKKaTQpyFAQRbdOpfPzr3x6S94cxaBdcBRA7FFYZUEbqN0QA48ttySa3XoOtVzeXcwGJGESgKSCSTNKAoB2H3fwrLBiiym+tRgNOhzWvsW6CPNWrF7nNY+Z4R+DqV1s8ZhbKsxXOxDqy7HzyK9WK/fTY6ARqPkpOPzr0jQzg6SrZ06sbHunK58a88I3V3/HI5HwB0j8lqWl76jMxB1II4QRxPEKTAaYBHf4H2WdVaoKrXoLBKUpREqtKVKhKoarSiLWcXh1Ia4dzkGtrhJl6xurj+E5/7V32dMgiuVekTgupGOKwqBasK6JLdia2jnj3ACSrjxGMsP5Sa2aqrYYb7bHPga5z6FePdtaPaucvbnAB8Y29X+4+VS6K2c5hEmnQCpyM6om3QgeY3Wud7zTfmDZzbf9h38vwrBsiJiPx1+VDvTlwAy2kd1H+stWySOvZOQCf4WCH4ZqA8q3N3M4vLm8C26FgdbAK+xDAKMAfE77DANd0nsreONklOoSKUfWSxdCMFceWPKvnLj/KQsuIfZp5SluTrjlwSGhbJVh+0caSfMVeq0YmkWOgOAM2zkNOoHM93mqNJpvDhJHkJU+l5eQ2Zv2ul7Jp5C6PEzo57V4ItLRd7SBoIBVsafKpRac5ssBj/AEOQwiKJ8PdMXLrhdEYtSz6grbLq6HyNQblvmSOZvsVtlraLEsaTxdpHqV9ZPdZXUau932IJJ2GwrfzWz5mdbeHtJZFmZknuInMq68OhydDYdl2OCDg7VmMbhaEMqEtdAsQRbbl1fRX+DVfLmiRJ0ULm9G9sXdv8Qwmh5VEVu8iKvZm4ESyO66n7PfGPLOCQK3XKPDI7DtJLW6vWL2nbkLFAiunaMiqNXaDXqRyGGds6dWcGVW3LhnhMtrHYmSOJokjZLhtxG0eiUNMulyjMutlJw/Ug5rk156QbyNmj7G1gZA8RQWcOUBYmSM61Ygai2V6ZJr12uzixXGRl1XSYj2rTdne3Mmm0S5++n1pMiqJdH3SxsoUuBksD3s6cEZl6C2fQ5N7qxlT+n5XUBkZA+H0rnfKl1xDikTdnIyiRTFI4jgWNIgugIziEFz1IRdxqHqjepM/Prxhh9ogxBcfZZdNpIdGmN3M2PtWTGOycZ8NDHwqpBVgVsb+0jb7PbW73EetwoaQ3mmNYY2mXQJGVSwMaAZO3XBxVi+4a3D5bcDiF8xuJtGS8DRKz4Gp1eM5ySoHvI3yRnWNxy74g0SwyKksY7ePTCsZkzbxmSNXeaVQyrdR+soBPRhjNQPm3ni+t7gI0snaRkOvbRQs8RwVYaWiOCcZ1KdwdsjFA0mygkBZl7yZbX8yTNxC5WW9kl0dpbIxYpp3+7k7qnUANug8AKzuT+TIrC5W7S+tbkIjOgkEsAXMSSmQnS4yscinHh2g8a1HIfMt7d3lvFDb2jNEWZZOwKCBCfvW+5dBg56e0SBU74vwYWyrAI7VzpmAjRp4yFuHV5JHOW0YKLpJOe7hc42irUFJpLzACMbnPyi62V7xGXiTR26G0VsLOe9cSZjBeMZDQxgd7OxYHuH4jScQtE4ZPIJbhQrRwuzaFjjWR3ljGhFzgYRepJ2yT5ZFvJcLMs+qLthH2XaN2srMmpn7w1RqSC58PLbaoRzHzLBdXE8N/22oFVSfSF0lA2NMagaVy7EZ1ag256Y+fxFTC44ObSlxgSWi4bmBtMeknkvQptq0CC62up3jko7zJHc2pKC8M0VxqI0SZDgnLZTJwST4bGu88icAjtLGC1cgTIO0kGSrdrJ3mwfHGdO34a5F6IOUxcXX2qba2tmBBI2ebrGvwXZz/AAjxrul7wTX3kfIzq0sSVJPkR3l6+Br0K+elTFNgDz91gJ4GOtLDhz04c7MSQNt164jb9mXlDEsRoQAAd58KNwMnffethbQdmioPZAH0rXW8RaREJJEI1NltX3jDurnx0jJ+lbUmq4ZoLnVAI/f3etvBXqEgBvXL9+KrVapSu1YqtBSgoirSlKlQlKUoi8sKj3MvDO0Q7VIiKs3EWoYqrhIVgYXz7Z37cI4ok2/ZMdMo/YY7n+E7/Wu73m4SePvaRk49uNtzjz8xXPef+U+1QkDerPoi50Kn/DrlsOmfs7H2lHWP4jw93wrmLMzSw/0ditZj5gp7BwtpCWMi6XyS65Lup6Lk+oMbYFa/0gchJxO07MYSaIE27+CnGCjfsNgD3YB8K3IP2d//AIXP/wBbH+in8jV3iV0ANCjU7ghVBxt4sSOgHnWOH+Hh2udo4a9+0cjtx3vKmpmqEDbr8dWXzNFxm4sY3skg7G4MhWR9+1JOAqjyO+xHgwI65roljxtYOwtrq4U3LKM+WfZVj01Hpk+tjPiMybnv0cRcQhj1SBLxRpjmx65GSEkA3K/tdR18weM28T8Lv2a/gkMqKzICch3OyvrPrL17wzj5VnjcBTxdMuaINyQIzFxFhJm3LRKNd1F0E20B2jey64hZHEkTmOQbahuCPwuvR19x6eBB3qLc/ctm+cXK28SzIF7REZyLkLjOThdDYGBjJxtnYVruVuapuwurq6kzErdxcAHWd9CHy3UYOeufOpRw3mGKeBJs9mjnSO0IXvDIwDnB3B+hr59tXH9mksaZaCBxExOX9wvRLaGJudSPGNJURufTfdIgitLa3tI07qoELlAPDfCj+WrfKfpIQO/25njGk9m9tBbKQe8SjL2OTq1vvn2mz1Jq/wCkHk7tAbqBe8BmVR7Y/wDcHvA6+Y38N+aV9ngcVSxlH4jPEbgrxK9J9F+V3gplB6UrmC4eS2ESBsAaoIDIUUAKskkcaFsADyAwPKsvjfO8vHEjt3sYTc6honQupRBu4IOe6fHJwPLOKg1vbtI6oilmYgKo6knoK7Jyty3Hw6Al2XtGAMshIAH7IJ6KPzO/ljDtPHswVOQJefpHueX5WmFoOruv9O62HKNg3DbZoYFjDyHMtzuZG8lCMNIxkgZJHjpJJrMCrGGJPmzsxyScbs7HcnA6nyrUce5uitEichpFlPcZMFcDGTq+BzgdcVG+Zuap7S+jkD9pbSRqyIMBWRtm38WyMgnzA86+RLMd2lAqG0GJtmI1Ft+/mvXzUMNOXlPKfZZvMPHDeWkj2FwQYG1SqO67Iu+pSdwu2ffjHuqMWkVxx24ij0Rq0antpwpAWPPryeG3go6k/Tzy9ybNxW6k+yRtFbljqkb1I0Jzo29dvJB7s+dd45O5etrS3NrFGy5GXZxiSbIx2hP9vZr6fD4WjgmhrYzXLZFxIuCRr1wXmVKr65JOm8aG+oCyODcvQRWkcNq5RYgQGB3LHdjIPEsdzn+m1XLVHtlbJJ30pHsVZz0KEdB1yMV6W0eGQOWGlfXkzjUmOjr4sNsEVmWcRkbtXGPCNT7Knqx/aP5CuUNNV4cQW1PSP8o/Gsm0kC20hjYBlvVlesbbs0wTlicsfNj1P/nlV8Uzmq16zGhjQ1ugXKSSZKrSlKuoVarVKrRQlKUqUSlKURKoRVaURYF/YiRSCK5Fz1yUwbtocrIhDKy7EEHIIPnXayK1/EOHCQHIrNzd1drlEvR3z+vEIzb3OFukGHU7CVRtrUf1HhUoX9GbvDMfQP1ZB4Kx6lff4VzLm7kJg4mtyY5UOpWXYgjoQa3nJfpPEpFrxACK49UORiObw8dlY/h8fD3YPZngizhofY8lcGO5SuS1eeYk5VF2VgeoPXTg+15+AHnWPzVwi3uY0gmhjlXIAQkiRc7Bo2G6kY6+6tkbRot4d16mInb+A+z8OlWbDDzFmcl1BCoyhXTJyc/i8sjwrjAdTOUWe43Jj0NptoIniIWphwk/SBp+1x7mv0H3EOfsU3bRk5ELsEkyM9M4SQgZ37p91QbmK7uFihtJ4GgEAOFZWUux9o6up3PTbc19LXAWW6C9cAgjxQoVkDDyBzitleW0UoCSojhvYdVYHG52bY16FKu2s4lwHyusecR79Fcz6ZYIB1F+5fN3EObxJeWvYyvFbxCFG3KArqGvUAegGB8qj3Mpi+1zdhjstZ049XoM6f2c5x7q+hON+i/hbDU1iFLED7lmj3Y4GysF/KtFN6G+F6nGq6XQGJIkBHdxqAyhJIyPrVaQw2FeIdECIO95k89Uf8WqLibz7QuU8kX0UMk7SsEbsJOycnBVyMYU+DEHr7jS15n1WFzb3DO7uyNExJbvAqSCWOw7o+prrFv6HeGAr93dSElu6ZQCNJAbVpC9MjpUq4b6NeG25BSyiLeBkzK23iO0JqSzD1nuqSSZae4i4g890BqMaG9/jK4Bwq2veIWyWsFq0yRuWWQKcLnI0mQkIq7t1Pj7qn/J3oSjZg1/cCUpj9HiY6QPAPJ1I67Lj411axn0yyRH2cGMYAAUgZUAbbf3rGNr2U6BFf1jvju6HyWXIGwU4O/nWRxWQA0m2LiHcZmD+/7VxRn6zeBHdCs2En2ZuyVVSFG0dmqKqxq36tlx1U9DnxrZ8TiTSHZ9BQ5V/EeYx456YrGv2jkcBUMsg2wpwoGc4kYbYz4VkQ2J1B5mDOOg9hP3R5+871zMD3Z6c5hNiSbd54jYA68LRq7KIdp79c/Va3it66oJnhZ1DKEhGx39uTY/IfCt4HyOmP8AzpVC+enSvYWvQp0wwcSdTxWDnSgqtKVoqpXqqCq1KJVapValQlKUoiUpSiJSlKIlUIqtKIsW5tA4wRUK5p5AjuFOUHx8an2K8slULZVg6FyXhnG7/hJCOGu7YbAE/fRj9lj6w9zfWpxwjmiy4kMI4LjrG/cmT5Hf5jatrd8KSQbiolxn0dRynUFww3DDZgfcRuKzc2RDhIVwdwpX9klj3SQOPKQb/Jxv9RVRxIr+shdfeo1r9V3/ACqEQf4lZ7JP2yD2ZhqOPc4w31zW1tOfnXa4s5FP4oyHX6HBrEMy/Q4jkbj1v5EKxM6ifRbm94mkjRhXXCuGbU2k7dNmxncg/KsVRlpiCh1q43ZNJJPd0753XrnG9ek51s39Zyvukicf1XFXRxexb/Mtz8dP9xXNUwr6jsxcD6bRz6laNqBoiOvRYkiDssd3IL9mWlVWQHBDNg4O4rbni0OR3w7AeypY+/GB7qxl4pZjo0P8Kg/0FXl49F7AZvghH9cVajhn0phw22nTTh6yofUDtQevNWjqd9aQNnIIaQ6ACBp2A72MeFZH+Hs/66UkfgTur8z6x+tBfSN6sWkebH+w/wB69C3ZvXYn3dB9BW7cM2+Ykz4DyET4yqGodrddaK4jog0oBt4KNhXoKW6/SvSRAdBVwCuoCBCyKoBVaVWrKFSq0xVQKIlMVWlSoSlKURKUpREpSlESlKURKUpREpSlEVMVQrXqlEVloQeoqw/DkPVRWZimKiAplax+BxH2BXkcAi/AK2mKYquUKZKwU4TGOiishLZR0Aq9imKmAkryFquK9VTFSoTFKriq0UKmKYqtKlEpSlESlKURKUpREpSlESlKURKUpREpSlESlKURKUpREpSlESqVWlEVKVWlESlKURKUpREpSlESlKURKUpREpSlESlKURKUpREpSlESlKURKUpREpSlESlKURKUpREpSlESlKURKUpREpSlESlKURKUpREpSlESlKUR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040" name="AutoShape 16" descr="data:image/jpg;base64,/9j/4AAQSkZJRgABAQAAAQABAAD/2wCEAAkGBhQQEBQUEhAUFBQUFxUXFBUXFBYXFRUVFhYXFBUWFRgYGyYeGBkjHBcVHzsgJCcrLSwtFR4xNTAqNSYrLCkBCQoKDgwOGg8PGi8lHyUsKjIsLCwpLywsKSk1KSwpKSsqKiosLC8wLi8tLTAuKywpLCwtLzQvLCorLC8pKTArKf/AABEIAOEA4QMBIgACEQEDEQH/xAAcAAEAAQUBAQAAAAAAAAAAAAAABgEDBAUHAgj/xABDEAACAQMCAwQHBAgEBQUAAAABAgMABBESIQUGMRMiQVEHMkJhcYGRFCNSoSQzYnKCkrHBFUOy0XODouHwCFNjk+L/xAAaAQEAAwEBAQAAAAAAAAAAAAAAAQIDBAUG/8QANBEAAQMCBAMGBgICAwEAAAAAAQACEQMhBBIxQVFh8AVxgZGhwRMiMkKx0QbxUuEVYnIU/9oADAMBAAIRAxEAPwDuNKUoiUpSiJSlUoiUpSoUpSlKIlKUoiUpSiJSlKIlKUoiUpSiJSlKIlVzVKVKhVpVKURVpSlESlKURKUpREqlKURKUpUKUpSvJaiL1SrTTDzqxJfAeNRKQsvNNVYayO3RT8TtV1YG8W+lJRX9VM1aYKvrNj4nFWjfxD/NT+cf71V1RrfqIHipDSdAsvNKxlvoj0lQ/wAY/wB6vqQehzUte130mUII1XqlKVZQlKUoiUpSiJSlKIlKUqVCUpSoUpmq1SlEVaUpUqFSlKZqFKVTNCasTThaiUXt5QKwLviQUbmtVxXjwTujvMdlUbkk+AFZXC+Bn9bckFuoT2E/e8z+QrPNOitEar3bCSfcd1PxEbn90ePxrNPZW4BY7npndz8AN/pXk3bzbQ7L0MpG38A9r49K88OiRZHXSe0UjLMdTMp6MD5ddh0rnNaSBT3+46eHH0HArTLAl3l+17+0yyepGEH4pOvyQf3NVHDC36yaRvcDoX6Lv+dYNjN2Nw6HOln6+AZu8m/vG38IrZ393FEuuaREUEHU7BVBHTdiBWeHArtJfJIJBBNvIQPQ8FNSaZtosPiPD44omdYkJXByw1eIz63uzVeLARRhkjTOpR6i7jO46VHeNelXhao6G8D5BH3SPJ9Cq6fzrT3Hpv4cwVdN0+llI0xLuV6bM461pUwbvmFNsSBEACDeT+FVtYWzHdTu0RZINZjRidZA0LvgtpHTyAqxwywSVNRRRno0epPDcEA7EHI+VQu39M/DVj7LN1FgEBmi7y5JPsMema3vL/pD4a4IW/i1sxY6wYck4GAJAB4eZrNuDcTT+IyYbfTXr++NjWEOyne3ctxbGQuyxySDQSD2gWRNsbahuDgiskcSZP1seAOrp3lHxHrL9KcNwkJdiDqLyMVIIOSTsR12xVeFrpiMj7NITI3uB6D5LiqUmvblAcQSCTOgGwIPtG6s4gySOuuMrNgnVxlSCPMHNXK0dhaPIO0GI2O6su2sZOO0j6dMH51mW3Eu8ElAVj6pByj/ALp8/ca6KWKzNBqCJ0Ox/Xj4ErN9KCct4WfSlK7FklKUoiUpSiJSlKIlKUoirSlKlQqVQ1Wrcr4FQpVq4n0ionx/mDR3V3Y7KB1JPSsjmHjQjUnPwrD5J4KZW+1zDz7IH6F/9qxJzGAtAIElbTl3gHYAz3BBlIyc9I18h7/M1nBvtDAOdMfVY84aQfiYddPuqklyk0gDuoiB7oJA7Vh4+9Qfqat8W4cyt2sf4gzDGpgR7S+JHmtefWqlzZYMzAbibnn3fnXTXZjQDDjBPp11dUuZDBKzEHcZTvaUIAAKHOwIxkdOteOYePW1okdzPOIQM4BB1yAjJRU6seh26VpOfPSQnDoRGyJLduO5CMlR+GSTxA8l6n6kcXsy/F7yUXtxIJ2VhFkYVXU57PT7KgZ7ox0Pj16W0W02OqVD8n1RFxeZ42655GoXENb9WnJSjmn033Eur7FD9njY6e3ZQ0r4zsOqIcHp3j76hXMdlP8Ao9xc3DTrcKH1szMV6Fky3QgEdNvpUu5Z5WlezntbuMomvMT5BYONmZB+HYHPjqPnUqsOAxQwxw6e0WLdDIFcgnJyNsDqfhmuHE9uU8O/KwTDjMXlpEgzsZ1HetqeBdUEu3G+xnSFAp+UBDxSFY4Wktm0NupdQpypDkjGMjO/gRWZw/lER3l7Ky4SAO0I2xl0Z1PwUeHnjyroWcddgOvgB/tUY4VIZIZELapLmQ5Oc4R4k1kfsqoZR7wBXjs7Ur1mGTo0NJ43knviZXYcLTY4W3J9NPNaK15aBF6xiEjG3XsRpDNqPaKSg89ceMitC/LQh4ZJPOjJMZVSMNqUqARnKnrnvdfIV0eJgoglBxmaRAfxRTSSFflnQw+HvrcyxBhhlDA9QwBB+INW/wCYq0XX0kTeLNtHjEnvhR/8bHjwPrefBcitZrzhdvBcQ3bxGcsRECcaRuGZTlGByDgj2hU+4H6atarBxSFog4U9vGpAZTggvGd9JHtJn4VkcZ5Tgu2iMgYdjjSqkBCoIJQrjGDgDbG1RrjnKct3xBpLjEdqighwwx2aez+ySSxO2wz1r1sP2zRxDctbg4nbezW8bLkqYN9MyzlHuTwXbLvjMbwI8EqmOXZZVIKBQMkgjqcDAHnV2x4eDERIvdYDTGfZUdP4znJPmfdXzfypzhccOnkezDyWwbMkTglDHqwrPgdx8Y74/MbV33gHM8fF4Fe3fSnSdSfvY2/9sjwzv3uhA2r0K2Hh5qn5rQG8J2Pv6zAWDKkjLpz/AEthYcR04BfVGxwkh6qfwSeR99betbdtFEmjsw2sY7NRuwAx9B5nyrzw2604jJJDDMTnqy/hb9oVlRq/CcKTyD7Hh+vI6ibvbmGcD/fXW62lKUr0FglKUoiUpSiJSlKIq0pSpULya1PFr3SDvWynfAqB83cV0qd+tZvMBXaJWrSI8QvFiBOgHLnyQdfmenzroPEJAirEpCDHeI9iJdiR5eQrQejXhnZ2zXDjvTEnPlGuQPqdR+lb21gWYOz9ZcEDOGEanuY8ff8AOuOtmLcjdXT5f708Z2WrYnMdAvd7woMqmPSCq6QpGUZPwny+NRnm3nI8Is2LAGZyVtoi2roBqZiPYU/XIHjtIZVe3DO8w7FcySSP6yoi5YeRGB1Hvr5347zgt9xE3F1GzwElEjyQUiGQuMdSM6iMjJJ3q1CiC81shBGwi/d/YHiFSpUIAZIM78FZThF1dIb9Ju2m7QtIBntVYEENjx8DpHhjGeg6DBweJzHeXUKxzogL5buqw31t4ah7+mceArG5T5XhgkNxbzO0UqDs1OQACcnV01e7I2361HvSfzAS4tUOFUBpceLHdVPuAwfiR5V41WtU7RxQoUjAEy6CHBp1aeMad8d67GMbhqXxHjw1BOxW5ufShao+lVlcD21UAfIMQT9BW/4TxhbmFZ4ypiZ+zOGPaRv1UTIVGnUBsQSNwPGuD11H0JcIkuPtyjIiaFF1eAnD64j7yuCfmPOvRqfx7CCmcszFiTvxXMztGqXCdF0/lfhtvJE8k0aNJHJIGeTvBAD2iFQ3dQCNk6AdCTUC5kvrRbwm2vIWScHvpIhEayyjtoz3u6clpFbw1MMYANTDlWZZJHikQaLqEh0PTXHlJEPvKuR/yq4Vzxa20V/NHaJIkUbFCsnUOpKvpySdG2RnfetsJRZisI1htA8iLGyis80qpIv+tV2DkriVldTsJJYDpPY2tuzodQ04Z9B6kjugeC58WONpzBZw29wFiURqIi8oBIQZYBCFzhdkl6Y9/hXOvQZw20nu27WKR7iIdrCf8lApUZODntNTbZGNtt6nxX7beEdVmlOfL7PBhT8m04/59Y4/Csp4duFYPqIA85J8gZV8PVL6hqu2k/oLQcwc1x2GgTjvSJrWJG1Sop9XtlICoSN8aidj8aw+Fc+Wl4eyYFC/d0yqul87acgkb+RxUI9KEEicXu+1By0mpSfGMgdmR7tIA+RHhUVq7v49hHN+WQeM9dcFT/kaoN4IXWOaOX5Y7UW9hCAkj/fYbv4J2yT7HgTnYADpmoxbXkvAb2Nop1lk0j7REMhCCc9mx8cjcHqDvjzmPo/5hN1baXOZYSFY+LKR3GPv2I/h99ajmPgVnYdpcSRPM0zN2cbE6FZhk5b6nJOfLpmvNwGMq4au7C1pJBNgJLydySeF9ra6X6q9FtVgqs056NHIBdl5VuobyJbqJtayHUrH9Yhxho396nIx/wBjW4v7TtExnDDdW/Cw6Gvn/wBDfODWN2LeXK292QF1ZAWX1UcZ8GxoJ/d8q+hVjwSd9+u58sbeVfQOwzGNLGixnrvXAKjnHMTdWeH3XaJkjDA6XHkw6j+/zrKrWyfdThvZl7rfvj1T8xkfIVsqpRcSC12osefA+IUvAmRoVSlKVuqpSlKIlKUoirVDVaoalQtfxWbStcn5mnM0yxL1dlUfFjiukcxz4U1zrliHt+LxDqELSH+EbfmRXM+5hbNsJXUbm3EVukKbZ0RL7lxgn+UGqXPCWDFo9O4wQw3A06e443Xb5Vem71wg/AjN82IQf3rNGcnONOBjzz45/KsTRbWc4u2IA5QNfMkKc5YBHXULlfpf4xJBZR2gYmW7k9UNqIhUr3M4BOWKD4ZqF8rQ3CstldWQaFtZBdMaOrMQwGG39+dxg1k+kovxHjckMciL2CLGhdtIyoDsAcetqc9Pw1vuU7K7hR1u5NeCoj3DHSBuS2NR8OvlXJ2rVZh8OKQIJA0JOadA5pHBaYVhqVM9/DTmCtySsabDCqAAoHwCqo+gA+FcI4temaeWQ9Xdm+ROw+QwPlXcOMOBBJltJCsVOQDqUa1xnqcqDj3VwSsP4yxuWpU+6w8FbtRxlrdlWKTSwOAcHOGGVPuI8RXUeXPToLWFYjw2FVXoIHMS+86CrbnzzUf5K9F8vFbeSaKeNDHJ2el1bDd1XJ1LnHrAdDXriHoZ4nDnFusoHjFKh/6WKt+VfWOymxXlDMLhZV/6XH7Zpba2ER7UyprfXpLKVcYAGQS0h6+3UH4jxKS5leWZy8kh1Ox6k/2HQYGwArLvuVbuD9bZ3Ce9oXA+uMVq2XHXb47VWlRp0pyDUye/dHvc+My3PLHN1xw2RntpNOtdLqRlGG+MjzBOQeo+ZFTTlv0yLasWayLERpGmmbAVVOW6ofW7n8grmkULPsqlj5AEn8q3VjyLfz47OwuCD0JiZF/mfA/OofRpvcHuFxMeOqlr3gFo0KkHPHpV/wATXQeH26YyFkfMsy566GwoX4YNQKuhcO9BnEpfXWGEftygn6Rhv61HeeOUG4XdCB5BITGkmoKVHeLDABJ6FTvWjS3QKrg7UrL9G/E+xvMHOmRGVseGO+GPuGD8iTXWbq2WRcMivgggOAV1D1Sc+R8a4lykf02AFtIZ9LHYd1gVYZPQEEj513FWzuDkHcEdD8K+G/kjGsxLHt1Iv7L3ezCXUi06SuR8x2fELnVcTwlEhBwNlCKCB3ATqO++fdXbuU+ZJeIcPt5V1ElSk2gqGMyHS2SfVB2bI/FXOOc+WJrmUs14kVuApCyOQqsBhiABj35JzvWy9A3FGU3lqhVyCsseSdB37KRgR4YEZr2cLUbisJlBAiLMBEDheZPFcdRppVpImeO/NdQThb9lJk4JAKLqL6WXvAlj4k46bVtrS4EiKw9oA/WsFY7ktlmQAMvdUDDLtq3O48fpVzhGyun4JHA+BOofk1ThgKbw1rSAQRfcgyPyeHdCmp8wJJB7uu5Z9KUr0lzpSlKIlKUoirXlq9V5apUKJ82SYU1E/RYmriE7fhix/M//AGqUc3+ofnUb9EJ/S7v9yP8A1NXP94W32qfSzss0jKhbHYqQBk6e8zY+oq7FxVmZV7F1JYg6lIATBwc9M7Db31b+19lJOdOrvRj1lX2PNiBXqy452rBdAGSRvImds+yNz0rz2VQH5fiEEuNon7zvC1LSROXYXnkvnGS2hvb67ee7WAtNIy6lyG1SOepIAwMdfOulct2AgtY0EvbAZIkHRgzEjG52xgdfCuV8JFmZJfthmB1nT2eMYyc6tic5xXWeCCP7ND2OTFoXs9XrafDPvrh/kT3QGy6JGoGXTY6+C17OAubT3313C3XC+FLPBesyBm0PCmQDgCEOdOemWf8A6B5V81Cvq7kofcSf8aTP5D+gFfMPHuHfZ7ueE/5UsifJWIH5Yr6LsxoZhmNH+I/C8/FmahPMrt3/AKfZM8PnHiLg5+cUeK6jXE//AE78Sw93ATuRHKo/dJR/9SV2w1vU+oqrNFp+YeJNGEjjYJJLqPaMMrDFGNUsxHQ6QVAB21Ouds1o+GcuNKvaoscQcAiSaEXF3Kp6PM8hwmevZgHAI9X1Rp+cb7sruSO4luT2yMkKxxxsDBLoDxrtnVrXHme7515l530wLOby47Jm06glsSGwW0suNSNgHYgdKAGLJK27cNktJhoWKOWTPZSRKYoLh1UsYLmHJCOyhsSqc909MaWlvDb5Z4UlXOHUMAeoz1VvIg5BHmDXN+L8ygCMTXNyf1c6qsduzKFKvHI4QZQZKetjOoDfNSb0fTNJE8gkkaB3bsRIqKc63aZxp9kuxGD+DbahFpQKWV88en2QHiiAezbRg/EySt/Qivoc18u+lniQn4xdEHZGWIf8tArf9WqrUvqVamixvRra9rxazUgEdqCQRkEIrOc5/drtvGrRYbuRUAVWWOUKBgAsXR8AdMmMN8WJ8a5h6C+G9rxUPjaCKRz8WxEP9bfQ11nmwfpif8E5+Um39TXk9vNDsI+do/IXV2eYqjx/CgfPPCLeZYnubgwBCwUgZ1FgDjofwk1p/RDPHDx0JBIzxSRyorMuksAgl3HhuhFb/naW2WBDdxu6doNIQ4OvS2/rDbGrxqLejiSE8etzbo6RfeYVzlv1EmrxO1cnYDnGhBzQAY0y6zbefRbdoACpaJtxn9L6P7UZx44z8qw7TaeYefZt9VIP+mvLceiAJ1Hp00sM+7cUs5NU7keMcR+uo12urU6j2BjgYO3/AJcsgxzWukRb3C2FKUruWKUpSiJSmKrRErya9VQ1KhRPm6PuGoZ6KLjTxKdPxxZ/lb/9VPuZ4cofhXLeVbr7PxuLOwk1xn+IZH5qK53WcthcLrzaBNL2gXSREw1DIzun9cCryXUCsAGj1E4GnGcn4Vav7cNMob1ZEZD8VIkH962EUCr6qqPgAP6VzUmPzuAAgE3Ik3OblsQrOLYBM6f69l8vyzQWd9dpc2vb6JpFQFtIXTI+5HQ5Gmp3wXj9tKlsJEeGBteqJEdiQjiOOL7tchXZgduoUr41pPSah4fxuSZYo5BMiyoJF1LlhoYj9oMhP8Vbblhprv728tgjIVMDYKbHORp1ZIBAPeGPLpWPauSk5uIe2QL3dqYIADDbWCSFOElwNNp15fkqZcNv44ZSlhdWywSYbTOzECc4Bjhy4fJXTqQ50HTgd4gcg9Llsy8TkZ4uzeRUd1B1LqA0ao2wNSMFByQDnUCARU041aWaSmSfJZgGeIEsHVRszoNsDHU4G2+a1vNvBLniVhFdfZpALS2X72QhXmUd520k6iAuDkjc6j5Z7ez8cMQ0ODCBbUWnkd4WOIoGmYJBUT9GHHxZcUgkY4Rz2UnkFk7oJ9wbQ3yr6lr4wr6f9GfNn+JcOQl/v4h2U3TIcDuyYP4hhvLOR4V6NVu65qZ2WNz32RmxOyLGY4hl2VcBpiGcf5jMndcBSBtlicAVk8f5SgZ1YxoyyuxZHijlTUIpZdaa1JRiV30kA6mOMkk4fFrRLe40F7iTtBAZJNK+q8+hxLKiK4UoGGM4G+wrfczXiwiAaWbvvhI0LNjsJUyFHgCyj51mtFo73l23jskdiuuV7UrqwitIXUxxqsahVXUc4C9VBbVipHyvGywaXAGmSYD1eglfc6AF66ugG2DgZwMHiEiHhkT94gJAU0rqYlwkeFUjDFg5XSRg6sGrfLtl2sauk0karK+YtJjPckPdZdWkahgkAb6vCoOilbrj3F1tLaad/ViRnPvIGy/EnA+dfIdzcNI7O5yzszMfNmJZj9Sa7R6fObQESxjbdsSz4PRR+rQ/E97+FfOuM2Vm80iRxrqeRlRB5sxCgfU1vSECVjUMmF1P0QSPa2080ajXKVy7KziOJWMcYVFIMkkkpdVQED7okkbAzJrWa5ukMk+kOJI5C0SLLEbclmVdLvEQ3aE68nGMbnpquG8NfhcTwyQuuDbSQnUpWaSDUZI0kJ0q53kVWxk5GNt8ZbGSe2x26MWi0LpLGHvYLt6x197vY21MAWyQCPJx2Kw7aYNcWdsRw493UrsoUqhdFPZa3m/mKK31IiJfxLIRrbSyqOzRhqZEKZy7rnA2WtV6KZkl4126xCKOKKaTQpyFAQRbdOpfPzr3x6S94cxaBdcBRA7FFYZUEbqN0QA48ttySa3XoOtVzeXcwGJGESgKSCSTNKAoB2H3fwrLBiiym+tRgNOhzWvsW6CPNWrF7nNY+Z4R+DqV1s8ZhbKsxXOxDqy7HzyK9WK/fTY6ARqPkpOPzr0jQzg6SrZ06sbHunK58a88I3V3/HI5HwB0j8lqWl76jMxB1II4QRxPEKTAaYBHf4H2WdVaoKrXoLBKUpREqtKVKhKoarSiLWcXh1Ia4dzkGtrhJl6xurj+E5/7V32dMgiuVekTgupGOKwqBasK6JLdia2jnj3ACSrjxGMsP5Sa2aqrYYb7bHPga5z6FePdtaPaucvbnAB8Y29X+4+VS6K2c5hEmnQCpyM6om3QgeY3Wud7zTfmDZzbf9h38vwrBsiJiPx1+VDvTlwAy2kd1H+stWySOvZOQCf4WCH4ZqA8q3N3M4vLm8C26FgdbAK+xDAKMAfE77DANd0nsreONklOoSKUfWSxdCMFceWPKvnLj/KQsuIfZp5SluTrjlwSGhbJVh+0caSfMVeq0YmkWOgOAM2zkNOoHM93mqNJpvDhJHkJU+l5eQ2Zv2ul7Jp5C6PEzo57V4ItLRd7SBoIBVsafKpRac5ssBj/AEOQwiKJ8PdMXLrhdEYtSz6grbLq6HyNQblvmSOZvsVtlraLEsaTxdpHqV9ZPdZXUau932IJJ2GwrfzWz5mdbeHtJZFmZknuInMq68OhydDYdl2OCDg7VmMbhaEMqEtdAsQRbbl1fRX+DVfLmiRJ0ULm9G9sXdv8Qwmh5VEVu8iKvZm4ESyO66n7PfGPLOCQK3XKPDI7DtJLW6vWL2nbkLFAiunaMiqNXaDXqRyGGds6dWcGVW3LhnhMtrHYmSOJokjZLhtxG0eiUNMulyjMutlJw/Ug5rk156QbyNmj7G1gZA8RQWcOUBYmSM61Ygai2V6ZJr12uzixXGRl1XSYj2rTdne3Mmm0S5++n1pMiqJdH3SxsoUuBksD3s6cEZl6C2fQ5N7qxlT+n5XUBkZA+H0rnfKl1xDikTdnIyiRTFI4jgWNIgugIziEFz1IRdxqHqjepM/Prxhh9ogxBcfZZdNpIdGmN3M2PtWTGOycZ8NDHwqpBVgVsb+0jb7PbW73EetwoaQ3mmNYY2mXQJGVSwMaAZO3XBxVi+4a3D5bcDiF8xuJtGS8DRKz4Gp1eM5ySoHvI3yRnWNxy74g0SwyKksY7ePTCsZkzbxmSNXeaVQyrdR+soBPRhjNQPm3ni+t7gI0snaRkOvbRQs8RwVYaWiOCcZ1KdwdsjFA0mygkBZl7yZbX8yTNxC5WW9kl0dpbIxYpp3+7k7qnUANug8AKzuT+TIrC5W7S+tbkIjOgkEsAXMSSmQnS4yscinHh2g8a1HIfMt7d3lvFDb2jNEWZZOwKCBCfvW+5dBg56e0SBU74vwYWyrAI7VzpmAjRp4yFuHV5JHOW0YKLpJOe7hc42irUFJpLzACMbnPyi62V7xGXiTR26G0VsLOe9cSZjBeMZDQxgd7OxYHuH4jScQtE4ZPIJbhQrRwuzaFjjWR3ljGhFzgYRepJ2yT5ZFvJcLMs+qLthH2XaN2srMmpn7w1RqSC58PLbaoRzHzLBdXE8N/22oFVSfSF0lA2NMagaVy7EZ1ag256Y+fxFTC44ObSlxgSWi4bmBtMeknkvQptq0CC62up3jko7zJHc2pKC8M0VxqI0SZDgnLZTJwST4bGu88icAjtLGC1cgTIO0kGSrdrJ3mwfHGdO34a5F6IOUxcXX2qba2tmBBI2ebrGvwXZz/AAjxrul7wTX3kfIzq0sSVJPkR3l6+Br0K+elTFNgDz91gJ4GOtLDhz04c7MSQNt164jb9mXlDEsRoQAAd58KNwMnffethbQdmioPZAH0rXW8RaREJJEI1NltX3jDurnx0jJ+lbUmq4ZoLnVAI/f3etvBXqEgBvXL9+KrVapSu1YqtBSgoirSlKlQlKUoi8sKj3MvDO0Q7VIiKs3EWoYqrhIVgYXz7Z37cI4ok2/ZMdMo/YY7n+E7/Wu73m4SePvaRk49uNtzjz8xXPef+U+1QkDerPoi50Kn/DrlsOmfs7H2lHWP4jw93wrmLMzSw/0ditZj5gp7BwtpCWMi6XyS65Lup6Lk+oMbYFa/0gchJxO07MYSaIE27+CnGCjfsNgD3YB8K3IP2d//AIXP/wBbH+in8jV3iV0ANCjU7ghVBxt4sSOgHnWOH+Hh2udo4a9+0cjtx3vKmpmqEDbr8dWXzNFxm4sY3skg7G4MhWR9+1JOAqjyO+xHgwI65roljxtYOwtrq4U3LKM+WfZVj01Hpk+tjPiMybnv0cRcQhj1SBLxRpjmx65GSEkA3K/tdR18weM28T8Lv2a/gkMqKzICch3OyvrPrL17wzj5VnjcBTxdMuaINyQIzFxFhJm3LRKNd1F0E20B2jey64hZHEkTmOQbahuCPwuvR19x6eBB3qLc/ctm+cXK28SzIF7REZyLkLjOThdDYGBjJxtnYVruVuapuwurq6kzErdxcAHWd9CHy3UYOeufOpRw3mGKeBJs9mjnSO0IXvDIwDnB3B+hr59tXH9mksaZaCBxExOX9wvRLaGJudSPGNJURufTfdIgitLa3tI07qoELlAPDfCj+WrfKfpIQO/25njGk9m9tBbKQe8SjL2OTq1vvn2mz1Jq/wCkHk7tAbqBe8BmVR7Y/wDcHvA6+Y38N+aV9ngcVSxlH4jPEbgrxK9J9F+V3gplB6UrmC4eS2ESBsAaoIDIUUAKskkcaFsADyAwPKsvjfO8vHEjt3sYTc6honQupRBu4IOe6fHJwPLOKg1vbtI6oilmYgKo6knoK7Jyty3Hw6Al2XtGAMshIAH7IJ6KPzO/ljDtPHswVOQJefpHueX5WmFoOruv9O62HKNg3DbZoYFjDyHMtzuZG8lCMNIxkgZJHjpJJrMCrGGJPmzsxyScbs7HcnA6nyrUce5uitEichpFlPcZMFcDGTq+BzgdcVG+Zuap7S+jkD9pbSRqyIMBWRtm38WyMgnzA86+RLMd2lAqG0GJtmI1Ft+/mvXzUMNOXlPKfZZvMPHDeWkj2FwQYG1SqO67Iu+pSdwu2ffjHuqMWkVxx24ij0Rq0antpwpAWPPryeG3go6k/Tzy9ybNxW6k+yRtFbljqkb1I0Jzo29dvJB7s+dd45O5etrS3NrFGy5GXZxiSbIx2hP9vZr6fD4WjgmhrYzXLZFxIuCRr1wXmVKr65JOm8aG+oCyODcvQRWkcNq5RYgQGB3LHdjIPEsdzn+m1XLVHtlbJJ30pHsVZz0KEdB1yMV6W0eGQOWGlfXkzjUmOjr4sNsEVmWcRkbtXGPCNT7Knqx/aP5CuUNNV4cQW1PSP8o/Gsm0kC20hjYBlvVlesbbs0wTlicsfNj1P/nlV8Uzmq16zGhjQ1ugXKSSZKrSlKuoVarVKrRQlKUqUSlKURKoRVaURYF/YiRSCK5Fz1yUwbtocrIhDKy7EEHIIPnXayK1/EOHCQHIrNzd1drlEvR3z+vEIzb3OFukGHU7CVRtrUf1HhUoX9GbvDMfQP1ZB4Kx6lff4VzLm7kJg4mtyY5UOpWXYgjoQa3nJfpPEpFrxACK49UORiObw8dlY/h8fD3YPZngizhofY8lcGO5SuS1eeYk5VF2VgeoPXTg+15+AHnWPzVwi3uY0gmhjlXIAQkiRc7Bo2G6kY6+6tkbRot4d16mInb+A+z8OlWbDDzFmcl1BCoyhXTJyc/i8sjwrjAdTOUWe43Jj0NptoIniIWphwk/SBp+1x7mv0H3EOfsU3bRk5ELsEkyM9M4SQgZ37p91QbmK7uFihtJ4GgEAOFZWUux9o6up3PTbc19LXAWW6C9cAgjxQoVkDDyBzitleW0UoCSojhvYdVYHG52bY16FKu2s4lwHyusecR79Fcz6ZYIB1F+5fN3EObxJeWvYyvFbxCFG3KArqGvUAegGB8qj3Mpi+1zdhjstZ049XoM6f2c5x7q+hON+i/hbDU1iFLED7lmj3Y4GysF/KtFN6G+F6nGq6XQGJIkBHdxqAyhJIyPrVaQw2FeIdECIO95k89Uf8WqLibz7QuU8kX0UMk7SsEbsJOycnBVyMYU+DEHr7jS15n1WFzb3DO7uyNExJbvAqSCWOw7o+prrFv6HeGAr93dSElu6ZQCNJAbVpC9MjpUq4b6NeG25BSyiLeBkzK23iO0JqSzD1nuqSSZae4i4g890BqMaG9/jK4Bwq2veIWyWsFq0yRuWWQKcLnI0mQkIq7t1Pj7qn/J3oSjZg1/cCUpj9HiY6QPAPJ1I67Lj411axn0yyRH2cGMYAAUgZUAbbf3rGNr2U6BFf1jvju6HyWXIGwU4O/nWRxWQA0m2LiHcZmD+/7VxRn6zeBHdCs2En2ZuyVVSFG0dmqKqxq36tlx1U9DnxrZ8TiTSHZ9BQ5V/EeYx456YrGv2jkcBUMsg2wpwoGc4kYbYz4VkQ2J1B5mDOOg9hP3R5+871zMD3Z6c5hNiSbd54jYA68LRq7KIdp79c/Va3it66oJnhZ1DKEhGx39uTY/IfCt4HyOmP8AzpVC+enSvYWvQp0wwcSdTxWDnSgqtKVoqpXqqCq1KJVapValQlKUoiUpSiJSlKIlUIqtKIsW5tA4wRUK5p5AjuFOUHx8an2K8slULZVg6FyXhnG7/hJCOGu7YbAE/fRj9lj6w9zfWpxwjmiy4kMI4LjrG/cmT5Hf5jatrd8KSQbiolxn0dRynUFww3DDZgfcRuKzc2RDhIVwdwpX9klj3SQOPKQb/Jxv9RVRxIr+shdfeo1r9V3/ACqEQf4lZ7JP2yD2ZhqOPc4w31zW1tOfnXa4s5FP4oyHX6HBrEMy/Q4jkbj1v5EKxM6ifRbm94mkjRhXXCuGbU2k7dNmxncg/KsVRlpiCh1q43ZNJJPd0753XrnG9ek51s39Zyvukicf1XFXRxexb/Mtz8dP9xXNUwr6jsxcD6bRz6laNqBoiOvRYkiDssd3IL9mWlVWQHBDNg4O4rbni0OR3w7AeypY+/GB7qxl4pZjo0P8Kg/0FXl49F7AZvghH9cVajhn0phw22nTTh6yofUDtQevNWjqd9aQNnIIaQ6ACBp2A72MeFZH+Hs/66UkfgTur8z6x+tBfSN6sWkebH+w/wB69C3ZvXYn3dB9BW7cM2+Ykz4DyET4yqGodrddaK4jog0oBt4KNhXoKW6/SvSRAdBVwCuoCBCyKoBVaVWrKFSq0xVQKIlMVWlSoSlKURKUpREpSlESlKURKUpREpSlEVMVQrXqlEVloQeoqw/DkPVRWZimKiAplax+BxH2BXkcAi/AK2mKYquUKZKwU4TGOiishLZR0Aq9imKmAkryFquK9VTFSoTFKriq0UKmKYqtKlEpSlESlKURKUpREpSlESlKURKUpREpSlESlKURKUpREpSlESqVWlEVKVWlESlKURKUpREpSlESlKURKUpREpSlESlKURKUpREpSlESlKURKUpREpSlESlKURKUpREpSlESlKURKUpREpSlESlKURKUpREpSlESlKUR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046" name="AutoShape 22" descr="data:image/jpg;base64,/9j/4AAQSkZJRgABAQAAAQABAAD/2wCEAAkGBhQQEBQUEhAUFBQUFxUXFBUXFBYXFRUVFhYXFBUWFRgYGyYeGBkjHBcVHzsgJCcrLSwtFR4xNTAqNSYrLCkBCQoKDgwOGg8PGi8lHyUsKjIsLCwpLywsKSk1KSwpKSsqKiosLC8wLi8tLTAuKywpLCwtLzQvLCorLC8pKTArKf/AABEIAOEA4QMBIgACEQEDEQH/xAAcAAEAAQUBAQAAAAAAAAAAAAAABgEDBAUHAgj/xABDEAACAQMCAwQHBAgEBQUAAAABAgMABBESIQUGMRMiQVEHMkJhcYGRFCNSoSQzYnKCkrHBFUOy0XODouHwCFNjk+L/xAAaAQEAAwEBAQAAAAAAAAAAAAAAAQIDBAUG/8QANBEAAQMCBAMGBgICAwEAAAAAAQACEQMhBBIxQVFh8AVxgZGhwRMiMkKx0QbxUuEVYnIU/9oADAMBAAIRAxEAPwDuNKUoiUpSiJSlUoiUpSoUpSlKIlKUoiUpSiJSlKIlKUoiUpSiJSlKIlVzVKVKhVpVKURVpSlESlKURKUpREqlKURKUpUKUpSvJaiL1SrTTDzqxJfAeNRKQsvNNVYayO3RT8TtV1YG8W+lJRX9VM1aYKvrNj4nFWjfxD/NT+cf71V1RrfqIHipDSdAsvNKxlvoj0lQ/wAY/wB6vqQehzUte130mUII1XqlKVZQlKUoiUpSiJSlKIlKUqVCUpSoUpmq1SlEVaUpUqFSlKZqFKVTNCasTThaiUXt5QKwLviQUbmtVxXjwTujvMdlUbkk+AFZXC+Bn9bckFuoT2E/e8z+QrPNOitEar3bCSfcd1PxEbn90ePxrNPZW4BY7npndz8AN/pXk3bzbQ7L0MpG38A9r49K88OiRZHXSe0UjLMdTMp6MD5ddh0rnNaSBT3+46eHH0HArTLAl3l+17+0yyepGEH4pOvyQf3NVHDC36yaRvcDoX6Lv+dYNjN2Nw6HOln6+AZu8m/vG38IrZ393FEuuaREUEHU7BVBHTdiBWeHArtJfJIJBBNvIQPQ8FNSaZtosPiPD44omdYkJXByw1eIz63uzVeLARRhkjTOpR6i7jO46VHeNelXhao6G8D5BH3SPJ9Cq6fzrT3Hpv4cwVdN0+llI0xLuV6bM461pUwbvmFNsSBEACDeT+FVtYWzHdTu0RZINZjRidZA0LvgtpHTyAqxwywSVNRRRno0epPDcEA7EHI+VQu39M/DVj7LN1FgEBmi7y5JPsMema3vL/pD4a4IW/i1sxY6wYck4GAJAB4eZrNuDcTT+IyYbfTXr++NjWEOyne3ctxbGQuyxySDQSD2gWRNsbahuDgiskcSZP1seAOrp3lHxHrL9KcNwkJdiDqLyMVIIOSTsR12xVeFrpiMj7NITI3uB6D5LiqUmvblAcQSCTOgGwIPtG6s4gySOuuMrNgnVxlSCPMHNXK0dhaPIO0GI2O6su2sZOO0j6dMH51mW3Eu8ElAVj6pByj/ALp8/ca6KWKzNBqCJ0Ox/Xj4ErN9KCct4WfSlK7FklKUoiUpSiJSlKIlKUoirSlKlQqVQ1Wrcr4FQpVq4n0ionx/mDR3V3Y7KB1JPSsjmHjQjUnPwrD5J4KZW+1zDz7IH6F/9qxJzGAtAIElbTl3gHYAz3BBlIyc9I18h7/M1nBvtDAOdMfVY84aQfiYddPuqklyk0gDuoiB7oJA7Vh4+9Qfqat8W4cyt2sf4gzDGpgR7S+JHmtefWqlzZYMzAbibnn3fnXTXZjQDDjBPp11dUuZDBKzEHcZTvaUIAAKHOwIxkdOteOYePW1okdzPOIQM4BB1yAjJRU6seh26VpOfPSQnDoRGyJLduO5CMlR+GSTxA8l6n6kcXsy/F7yUXtxIJ2VhFkYVXU57PT7KgZ7ox0Pj16W0W02OqVD8n1RFxeZ42655GoXENb9WnJSjmn033Eur7FD9njY6e3ZQ0r4zsOqIcHp3j76hXMdlP8Ao9xc3DTrcKH1szMV6Fky3QgEdNvpUu5Z5WlezntbuMomvMT5BYONmZB+HYHPjqPnUqsOAxQwxw6e0WLdDIFcgnJyNsDqfhmuHE9uU8O/KwTDjMXlpEgzsZ1HetqeBdUEu3G+xnSFAp+UBDxSFY4Wktm0NupdQpypDkjGMjO/gRWZw/lER3l7Ky4SAO0I2xl0Z1PwUeHnjyroWcddgOvgB/tUY4VIZIZELapLmQ5Oc4R4k1kfsqoZR7wBXjs7Ur1mGTo0NJ43knviZXYcLTY4W3J9NPNaK15aBF6xiEjG3XsRpDNqPaKSg89ceMitC/LQh4ZJPOjJMZVSMNqUqARnKnrnvdfIV0eJgoglBxmaRAfxRTSSFflnQw+HvrcyxBhhlDA9QwBB+INW/wCYq0XX0kTeLNtHjEnvhR/8bHjwPrefBcitZrzhdvBcQ3bxGcsRECcaRuGZTlGByDgj2hU+4H6atarBxSFog4U9vGpAZTggvGd9JHtJn4VkcZ5Tgu2iMgYdjjSqkBCoIJQrjGDgDbG1RrjnKct3xBpLjEdqighwwx2aez+ySSxO2wz1r1sP2zRxDctbg4nbezW8bLkqYN9MyzlHuTwXbLvjMbwI8EqmOXZZVIKBQMkgjqcDAHnV2x4eDERIvdYDTGfZUdP4znJPmfdXzfypzhccOnkezDyWwbMkTglDHqwrPgdx8Y74/MbV33gHM8fF4Fe3fSnSdSfvY2/9sjwzv3uhA2r0K2Hh5qn5rQG8J2Pv6zAWDKkjLpz/AEthYcR04BfVGxwkh6qfwSeR99betbdtFEmjsw2sY7NRuwAx9B5nyrzw2604jJJDDMTnqy/hb9oVlRq/CcKTyD7Hh+vI6ibvbmGcD/fXW62lKUr0FglKUoiUpSiJSlKIq0pSpULya1PFr3SDvWynfAqB83cV0qd+tZvMBXaJWrSI8QvFiBOgHLnyQdfmenzroPEJAirEpCDHeI9iJdiR5eQrQejXhnZ2zXDjvTEnPlGuQPqdR+lb21gWYOz9ZcEDOGEanuY8ff8AOuOtmLcjdXT5f708Z2WrYnMdAvd7woMqmPSCq6QpGUZPwny+NRnm3nI8Is2LAGZyVtoi2roBqZiPYU/XIHjtIZVe3DO8w7FcySSP6yoi5YeRGB1Hvr5347zgt9xE3F1GzwElEjyQUiGQuMdSM6iMjJJ3q1CiC81shBGwi/d/YHiFSpUIAZIM78FZThF1dIb9Ju2m7QtIBntVYEENjx8DpHhjGeg6DBweJzHeXUKxzogL5buqw31t4ah7+mceArG5T5XhgkNxbzO0UqDs1OQACcnV01e7I2361HvSfzAS4tUOFUBpceLHdVPuAwfiR5V41WtU7RxQoUjAEy6CHBp1aeMad8d67GMbhqXxHjw1BOxW5ufShao+lVlcD21UAfIMQT9BW/4TxhbmFZ4ypiZ+zOGPaRv1UTIVGnUBsQSNwPGuD11H0JcIkuPtyjIiaFF1eAnD64j7yuCfmPOvRqfx7CCmcszFiTvxXMztGqXCdF0/lfhtvJE8k0aNJHJIGeTvBAD2iFQ3dQCNk6AdCTUC5kvrRbwm2vIWScHvpIhEayyjtoz3u6clpFbw1MMYANTDlWZZJHikQaLqEh0PTXHlJEPvKuR/yq4Vzxa20V/NHaJIkUbFCsnUOpKvpySdG2RnfetsJRZisI1htA8iLGyis80qpIv+tV2DkriVldTsJJYDpPY2tuzodQ04Z9B6kjugeC58WONpzBZw29wFiURqIi8oBIQZYBCFzhdkl6Y9/hXOvQZw20nu27WKR7iIdrCf8lApUZODntNTbZGNtt6nxX7beEdVmlOfL7PBhT8m04/59Y4/Csp4duFYPqIA85J8gZV8PVL6hqu2k/oLQcwc1x2GgTjvSJrWJG1Sop9XtlICoSN8aidj8aw+Fc+Wl4eyYFC/d0yqul87acgkb+RxUI9KEEicXu+1By0mpSfGMgdmR7tIA+RHhUVq7v49hHN+WQeM9dcFT/kaoN4IXWOaOX5Y7UW9hCAkj/fYbv4J2yT7HgTnYADpmoxbXkvAb2Nop1lk0j7REMhCCc9mx8cjcHqDvjzmPo/5hN1baXOZYSFY+LKR3GPv2I/h99ajmPgVnYdpcSRPM0zN2cbE6FZhk5b6nJOfLpmvNwGMq4au7C1pJBNgJLydySeF9ra6X6q9FtVgqs056NHIBdl5VuobyJbqJtayHUrH9Yhxho396nIx/wBjW4v7TtExnDDdW/Cw6Gvn/wBDfODWN2LeXK292QF1ZAWX1UcZ8GxoJ/d8q+hVjwSd9+u58sbeVfQOwzGNLGixnrvXAKjnHMTdWeH3XaJkjDA6XHkw6j+/zrKrWyfdThvZl7rfvj1T8xkfIVsqpRcSC12osefA+IUvAmRoVSlKVuqpSlKIlKUoirVDVaoalQtfxWbStcn5mnM0yxL1dlUfFjiukcxz4U1zrliHt+LxDqELSH+EbfmRXM+5hbNsJXUbm3EVukKbZ0RL7lxgn+UGqXPCWDFo9O4wQw3A06e443Xb5Vem71wg/AjN82IQf3rNGcnONOBjzz45/KsTRbWc4u2IA5QNfMkKc5YBHXULlfpf4xJBZR2gYmW7k9UNqIhUr3M4BOWKD4ZqF8rQ3CstldWQaFtZBdMaOrMQwGG39+dxg1k+kovxHjckMciL2CLGhdtIyoDsAcetqc9Pw1vuU7K7hR1u5NeCoj3DHSBuS2NR8OvlXJ2rVZh8OKQIJA0JOadA5pHBaYVhqVM9/DTmCtySsabDCqAAoHwCqo+gA+FcI4temaeWQ9Xdm+ROw+QwPlXcOMOBBJltJCsVOQDqUa1xnqcqDj3VwSsP4yxuWpU+6w8FbtRxlrdlWKTSwOAcHOGGVPuI8RXUeXPToLWFYjw2FVXoIHMS+86CrbnzzUf5K9F8vFbeSaKeNDHJ2el1bDd1XJ1LnHrAdDXriHoZ4nDnFusoHjFKh/6WKt+VfWOymxXlDMLhZV/6XH7Zpba2ER7UyprfXpLKVcYAGQS0h6+3UH4jxKS5leWZy8kh1Ox6k/2HQYGwArLvuVbuD9bZ3Ce9oXA+uMVq2XHXb47VWlRp0pyDUye/dHvc+My3PLHN1xw2RntpNOtdLqRlGG+MjzBOQeo+ZFTTlv0yLasWayLERpGmmbAVVOW6ofW7n8grmkULPsqlj5AEn8q3VjyLfz47OwuCD0JiZF/mfA/OofRpvcHuFxMeOqlr3gFo0KkHPHpV/wATXQeH26YyFkfMsy566GwoX4YNQKuhcO9BnEpfXWGEftygn6Rhv61HeeOUG4XdCB5BITGkmoKVHeLDABJ6FTvWjS3QKrg7UrL9G/E+xvMHOmRGVseGO+GPuGD8iTXWbq2WRcMivgggOAV1D1Sc+R8a4lykf02AFtIZ9LHYd1gVYZPQEEj513FWzuDkHcEdD8K+G/kjGsxLHt1Iv7L3ezCXUi06SuR8x2fELnVcTwlEhBwNlCKCB3ATqO++fdXbuU+ZJeIcPt5V1ElSk2gqGMyHS2SfVB2bI/FXOOc+WJrmUs14kVuApCyOQqsBhiABj35JzvWy9A3FGU3lqhVyCsseSdB37KRgR4YEZr2cLUbisJlBAiLMBEDheZPFcdRppVpImeO/NdQThb9lJk4JAKLqL6WXvAlj4k46bVtrS4EiKw9oA/WsFY7ktlmQAMvdUDDLtq3O48fpVzhGyun4JHA+BOofk1ThgKbw1rSAQRfcgyPyeHdCmp8wJJB7uu5Z9KUr0lzpSlKIlKUoirXlq9V5apUKJ82SYU1E/RYmriE7fhix/M//AGqUc3+ofnUb9EJ/S7v9yP8A1NXP94W32qfSzss0jKhbHYqQBk6e8zY+oq7FxVmZV7F1JYg6lIATBwc9M7Db31b+19lJOdOrvRj1lX2PNiBXqy452rBdAGSRvImds+yNz0rz2VQH5fiEEuNon7zvC1LSROXYXnkvnGS2hvb67ee7WAtNIy6lyG1SOepIAwMdfOulct2AgtY0EvbAZIkHRgzEjG52xgdfCuV8JFmZJfthmB1nT2eMYyc6tic5xXWeCCP7ND2OTFoXs9XrafDPvrh/kT3QGy6JGoGXTY6+C17OAubT3313C3XC+FLPBesyBm0PCmQDgCEOdOemWf8A6B5V81Cvq7kofcSf8aTP5D+gFfMPHuHfZ7ueE/5UsifJWIH5Yr6LsxoZhmNH+I/C8/FmahPMrt3/AKfZM8PnHiLg5+cUeK6jXE//AE78Sw93ATuRHKo/dJR/9SV2w1vU+oqrNFp+YeJNGEjjYJJLqPaMMrDFGNUsxHQ6QVAB21Ouds1o+GcuNKvaoscQcAiSaEXF3Kp6PM8hwmevZgHAI9X1Rp+cb7sruSO4luT2yMkKxxxsDBLoDxrtnVrXHme7515l530wLOby47Jm06glsSGwW0suNSNgHYgdKAGLJK27cNktJhoWKOWTPZSRKYoLh1UsYLmHJCOyhsSqc909MaWlvDb5Z4UlXOHUMAeoz1VvIg5BHmDXN+L8ygCMTXNyf1c6qsduzKFKvHI4QZQZKetjOoDfNSb0fTNJE8gkkaB3bsRIqKc63aZxp9kuxGD+DbahFpQKWV88en2QHiiAezbRg/EySt/Qivoc18u+lniQn4xdEHZGWIf8tArf9WqrUvqVamixvRra9rxazUgEdqCQRkEIrOc5/drtvGrRYbuRUAVWWOUKBgAsXR8AdMmMN8WJ8a5h6C+G9rxUPjaCKRz8WxEP9bfQ11nmwfpif8E5+Um39TXk9vNDsI+do/IXV2eYqjx/CgfPPCLeZYnubgwBCwUgZ1FgDjofwk1p/RDPHDx0JBIzxSRyorMuksAgl3HhuhFb/naW2WBDdxu6doNIQ4OvS2/rDbGrxqLejiSE8etzbo6RfeYVzlv1EmrxO1cnYDnGhBzQAY0y6zbefRbdoACpaJtxn9L6P7UZx44z8qw7TaeYefZt9VIP+mvLceiAJ1Hp00sM+7cUs5NU7keMcR+uo12urU6j2BjgYO3/AJcsgxzWukRb3C2FKUruWKUpSiJSmKrRErya9VQ1KhRPm6PuGoZ6KLjTxKdPxxZ/lb/9VPuZ4cofhXLeVbr7PxuLOwk1xn+IZH5qK53WcthcLrzaBNL2gXSREw1DIzun9cCryXUCsAGj1E4GnGcn4Vav7cNMob1ZEZD8VIkH962EUCr6qqPgAP6VzUmPzuAAgE3Ik3OblsQrOLYBM6f69l8vyzQWd9dpc2vb6JpFQFtIXTI+5HQ5Gmp3wXj9tKlsJEeGBteqJEdiQjiOOL7tchXZgduoUr41pPSah4fxuSZYo5BMiyoJF1LlhoYj9oMhP8Vbblhprv728tgjIVMDYKbHORp1ZIBAPeGPLpWPauSk5uIe2QL3dqYIADDbWCSFOElwNNp15fkqZcNv44ZSlhdWywSYbTOzECc4Bjhy4fJXTqQ50HTgd4gcg9Llsy8TkZ4uzeRUd1B1LqA0ao2wNSMFByQDnUCARU041aWaSmSfJZgGeIEsHVRszoNsDHU4G2+a1vNvBLniVhFdfZpALS2X72QhXmUd520k6iAuDkjc6j5Z7ez8cMQ0ODCBbUWnkd4WOIoGmYJBUT9GHHxZcUgkY4Rz2UnkFk7oJ9wbQ3yr6lr4wr6f9GfNn+JcOQl/v4h2U3TIcDuyYP4hhvLOR4V6NVu65qZ2WNz32RmxOyLGY4hl2VcBpiGcf5jMndcBSBtlicAVk8f5SgZ1YxoyyuxZHijlTUIpZdaa1JRiV30kA6mOMkk4fFrRLe40F7iTtBAZJNK+q8+hxLKiK4UoGGM4G+wrfczXiwiAaWbvvhI0LNjsJUyFHgCyj51mtFo73l23jskdiuuV7UrqwitIXUxxqsahVXUc4C9VBbVipHyvGywaXAGmSYD1eglfc6AF66ugG2DgZwMHiEiHhkT94gJAU0rqYlwkeFUjDFg5XSRg6sGrfLtl2sauk0karK+YtJjPckPdZdWkahgkAb6vCoOilbrj3F1tLaad/ViRnPvIGy/EnA+dfIdzcNI7O5yzszMfNmJZj9Sa7R6fObQESxjbdsSz4PRR+rQ/E97+FfOuM2Vm80iRxrqeRlRB5sxCgfU1vSECVjUMmF1P0QSPa2080ajXKVy7KziOJWMcYVFIMkkkpdVQED7okkbAzJrWa5ukMk+kOJI5C0SLLEbclmVdLvEQ3aE68nGMbnpquG8NfhcTwyQuuDbSQnUpWaSDUZI0kJ0q53kVWxk5GNt8ZbGSe2x26MWi0LpLGHvYLt6x197vY21MAWyQCPJx2Kw7aYNcWdsRw493UrsoUqhdFPZa3m/mKK31IiJfxLIRrbSyqOzRhqZEKZy7rnA2WtV6KZkl4126xCKOKKaTQpyFAQRbdOpfPzr3x6S94cxaBdcBRA7FFYZUEbqN0QA48ttySa3XoOtVzeXcwGJGESgKSCSTNKAoB2H3fwrLBiiym+tRgNOhzWvsW6CPNWrF7nNY+Z4R+DqV1s8ZhbKsxXOxDqy7HzyK9WK/fTY6ARqPkpOPzr0jQzg6SrZ06sbHunK58a88I3V3/HI5HwB0j8lqWl76jMxB1II4QRxPEKTAaYBHf4H2WdVaoKrXoLBKUpREqtKVKhKoarSiLWcXh1Ia4dzkGtrhJl6xurj+E5/7V32dMgiuVekTgupGOKwqBasK6JLdia2jnj3ACSrjxGMsP5Sa2aqrYYb7bHPga5z6FePdtaPaucvbnAB8Y29X+4+VS6K2c5hEmnQCpyM6om3QgeY3Wud7zTfmDZzbf9h38vwrBsiJiPx1+VDvTlwAy2kd1H+stWySOvZOQCf4WCH4ZqA8q3N3M4vLm8C26FgdbAK+xDAKMAfE77DANd0nsreONklOoSKUfWSxdCMFceWPKvnLj/KQsuIfZp5SluTrjlwSGhbJVh+0caSfMVeq0YmkWOgOAM2zkNOoHM93mqNJpvDhJHkJU+l5eQ2Zv2ul7Jp5C6PEzo57V4ItLRd7SBoIBVsafKpRac5ssBj/AEOQwiKJ8PdMXLrhdEYtSz6grbLq6HyNQblvmSOZvsVtlraLEsaTxdpHqV9ZPdZXUau932IJJ2GwrfzWz5mdbeHtJZFmZknuInMq68OhydDYdl2OCDg7VmMbhaEMqEtdAsQRbbl1fRX+DVfLmiRJ0ULm9G9sXdv8Qwmh5VEVu8iKvZm4ESyO66n7PfGPLOCQK3XKPDI7DtJLW6vWL2nbkLFAiunaMiqNXaDXqRyGGds6dWcGVW3LhnhMtrHYmSOJokjZLhtxG0eiUNMulyjMutlJw/Ug5rk156QbyNmj7G1gZA8RQWcOUBYmSM61Ygai2V6ZJr12uzixXGRl1XSYj2rTdne3Mmm0S5++n1pMiqJdH3SxsoUuBksD3s6cEZl6C2fQ5N7qxlT+n5XUBkZA+H0rnfKl1xDikTdnIyiRTFI4jgWNIgugIziEFz1IRdxqHqjepM/Prxhh9ogxBcfZZdNpIdGmN3M2PtWTGOycZ8NDHwqpBVgVsb+0jb7PbW73EetwoaQ3mmNYY2mXQJGVSwMaAZO3XBxVi+4a3D5bcDiF8xuJtGS8DRKz4Gp1eM5ySoHvI3yRnWNxy74g0SwyKksY7ePTCsZkzbxmSNXeaVQyrdR+soBPRhjNQPm3ni+t7gI0snaRkOvbRQs8RwVYaWiOCcZ1KdwdsjFA0mygkBZl7yZbX8yTNxC5WW9kl0dpbIxYpp3+7k7qnUANug8AKzuT+TIrC5W7S+tbkIjOgkEsAXMSSmQnS4yscinHh2g8a1HIfMt7d3lvFDb2jNEWZZOwKCBCfvW+5dBg56e0SBU74vwYWyrAI7VzpmAjRp4yFuHV5JHOW0YKLpJOe7hc42irUFJpLzACMbnPyi62V7xGXiTR26G0VsLOe9cSZjBeMZDQxgd7OxYHuH4jScQtE4ZPIJbhQrRwuzaFjjWR3ljGhFzgYRepJ2yT5ZFvJcLMs+qLthH2XaN2srMmpn7w1RqSC58PLbaoRzHzLBdXE8N/22oFVSfSF0lA2NMagaVy7EZ1ag256Y+fxFTC44ObSlxgSWi4bmBtMeknkvQptq0CC62up3jko7zJHc2pKC8M0VxqI0SZDgnLZTJwST4bGu88icAjtLGC1cgTIO0kGSrdrJ3mwfHGdO34a5F6IOUxcXX2qba2tmBBI2ebrGvwXZz/AAjxrul7wTX3kfIzq0sSVJPkR3l6+Br0K+elTFNgDz91gJ4GOtLDhz04c7MSQNt164jb9mXlDEsRoQAAd58KNwMnffethbQdmioPZAH0rXW8RaREJJEI1NltX3jDurnx0jJ+lbUmq4ZoLnVAI/f3etvBXqEgBvXL9+KrVapSu1YqtBSgoirSlKlQlKUoi8sKj3MvDO0Q7VIiKs3EWoYqrhIVgYXz7Z37cI4ok2/ZMdMo/YY7n+E7/Wu73m4SePvaRk49uNtzjz8xXPef+U+1QkDerPoi50Kn/DrlsOmfs7H2lHWP4jw93wrmLMzSw/0ditZj5gp7BwtpCWMi6XyS65Lup6Lk+oMbYFa/0gchJxO07MYSaIE27+CnGCjfsNgD3YB8K3IP2d//AIXP/wBbH+in8jV3iV0ANCjU7ghVBxt4sSOgHnWOH+Hh2udo4a9+0cjtx3vKmpmqEDbr8dWXzNFxm4sY3skg7G4MhWR9+1JOAqjyO+xHgwI65roljxtYOwtrq4U3LKM+WfZVj01Hpk+tjPiMybnv0cRcQhj1SBLxRpjmx65GSEkA3K/tdR18weM28T8Lv2a/gkMqKzICch3OyvrPrL17wzj5VnjcBTxdMuaINyQIzFxFhJm3LRKNd1F0E20B2jey64hZHEkTmOQbahuCPwuvR19x6eBB3qLc/ctm+cXK28SzIF7REZyLkLjOThdDYGBjJxtnYVruVuapuwurq6kzErdxcAHWd9CHy3UYOeufOpRw3mGKeBJs9mjnSO0IXvDIwDnB3B+hr59tXH9mksaZaCBxExOX9wvRLaGJudSPGNJURufTfdIgitLa3tI07qoELlAPDfCj+WrfKfpIQO/25njGk9m9tBbKQe8SjL2OTq1vvn2mz1Jq/wCkHk7tAbqBe8BmVR7Y/wDcHvA6+Y38N+aV9ngcVSxlH4jPEbgrxK9J9F+V3gplB6UrmC4eS2ESBsAaoIDIUUAKskkcaFsADyAwPKsvjfO8vHEjt3sYTc6honQupRBu4IOe6fHJwPLOKg1vbtI6oilmYgKo6knoK7Jyty3Hw6Al2XtGAMshIAH7IJ6KPzO/ljDtPHswVOQJefpHueX5WmFoOruv9O62HKNg3DbZoYFjDyHMtzuZG8lCMNIxkgZJHjpJJrMCrGGJPmzsxyScbs7HcnA6nyrUce5uitEichpFlPcZMFcDGTq+BzgdcVG+Zuap7S+jkD9pbSRqyIMBWRtm38WyMgnzA86+RLMd2lAqG0GJtmI1Ft+/mvXzUMNOXlPKfZZvMPHDeWkj2FwQYG1SqO67Iu+pSdwu2ffjHuqMWkVxx24ij0Rq0antpwpAWPPryeG3go6k/Tzy9ybNxW6k+yRtFbljqkb1I0Jzo29dvJB7s+dd45O5etrS3NrFGy5GXZxiSbIx2hP9vZr6fD4WjgmhrYzXLZFxIuCRr1wXmVKr65JOm8aG+oCyODcvQRWkcNq5RYgQGB3LHdjIPEsdzn+m1XLVHtlbJJ30pHsVZz0KEdB1yMV6W0eGQOWGlfXkzjUmOjr4sNsEVmWcRkbtXGPCNT7Knqx/aP5CuUNNV4cQW1PSP8o/Gsm0kC20hjYBlvVlesbbs0wTlicsfNj1P/nlV8Uzmq16zGhjQ1ugXKSSZKrSlKuoVarVKrRQlKUqUSlKURKoRVaURYF/YiRSCK5Fz1yUwbtocrIhDKy7EEHIIPnXayK1/EOHCQHIrNzd1drlEvR3z+vEIzb3OFukGHU7CVRtrUf1HhUoX9GbvDMfQP1ZB4Kx6lff4VzLm7kJg4mtyY5UOpWXYgjoQa3nJfpPEpFrxACK49UORiObw8dlY/h8fD3YPZngizhofY8lcGO5SuS1eeYk5VF2VgeoPXTg+15+AHnWPzVwi3uY0gmhjlXIAQkiRc7Bo2G6kY6+6tkbRot4d16mInb+A+z8OlWbDDzFmcl1BCoyhXTJyc/i8sjwrjAdTOUWe43Jj0NptoIniIWphwk/SBp+1x7mv0H3EOfsU3bRk5ELsEkyM9M4SQgZ37p91QbmK7uFihtJ4GgEAOFZWUux9o6up3PTbc19LXAWW6C9cAgjxQoVkDDyBzitleW0UoCSojhvYdVYHG52bY16FKu2s4lwHyusecR79Fcz6ZYIB1F+5fN3EObxJeWvYyvFbxCFG3KArqGvUAegGB8qj3Mpi+1zdhjstZ049XoM6f2c5x7q+hON+i/hbDU1iFLED7lmj3Y4GysF/KtFN6G+F6nGq6XQGJIkBHdxqAyhJIyPrVaQw2FeIdECIO95k89Uf8WqLibz7QuU8kX0UMk7SsEbsJOycnBVyMYU+DEHr7jS15n1WFzb3DO7uyNExJbvAqSCWOw7o+prrFv6HeGAr93dSElu6ZQCNJAbVpC9MjpUq4b6NeG25BSyiLeBkzK23iO0JqSzD1nuqSSZae4i4g890BqMaG9/jK4Bwq2veIWyWsFq0yRuWWQKcLnI0mQkIq7t1Pj7qn/J3oSjZg1/cCUpj9HiY6QPAPJ1I67Lj411axn0yyRH2cGMYAAUgZUAbbf3rGNr2U6BFf1jvju6HyWXIGwU4O/nWRxWQA0m2LiHcZmD+/7VxRn6zeBHdCs2En2ZuyVVSFG0dmqKqxq36tlx1U9DnxrZ8TiTSHZ9BQ5V/EeYx456YrGv2jkcBUMsg2wpwoGc4kYbYz4VkQ2J1B5mDOOg9hP3R5+871zMD3Z6c5hNiSbd54jYA68LRq7KIdp79c/Va3it66oJnhZ1DKEhGx39uTY/IfCt4HyOmP8AzpVC+enSvYWvQp0wwcSdTxWDnSgqtKVoqpXqqCq1KJVapValQlKUoiUpSiJSlKIlUIqtKIsW5tA4wRUK5p5AjuFOUHx8an2K8slULZVg6FyXhnG7/hJCOGu7YbAE/fRj9lj6w9zfWpxwjmiy4kMI4LjrG/cmT5Hf5jatrd8KSQbiolxn0dRynUFww3DDZgfcRuKzc2RDhIVwdwpX9klj3SQOPKQb/Jxv9RVRxIr+shdfeo1r9V3/ACqEQf4lZ7JP2yD2ZhqOPc4w31zW1tOfnXa4s5FP4oyHX6HBrEMy/Q4jkbj1v5EKxM6ifRbm94mkjRhXXCuGbU2k7dNmxncg/KsVRlpiCh1q43ZNJJPd0753XrnG9ek51s39Zyvukicf1XFXRxexb/Mtz8dP9xXNUwr6jsxcD6bRz6laNqBoiOvRYkiDssd3IL9mWlVWQHBDNg4O4rbni0OR3w7AeypY+/GB7qxl4pZjo0P8Kg/0FXl49F7AZvghH9cVajhn0phw22nTTh6yofUDtQevNWjqd9aQNnIIaQ6ACBp2A72MeFZH+Hs/66UkfgTur8z6x+tBfSN6sWkebH+w/wB69C3ZvXYn3dB9BW7cM2+Ykz4DyET4yqGodrddaK4jog0oBt4KNhXoKW6/SvSRAdBVwCuoCBCyKoBVaVWrKFSq0xVQKIlMVWlSoSlKURKUpREpSlESlKURKUpREpSlEVMVQrXqlEVloQeoqw/DkPVRWZimKiAplax+BxH2BXkcAi/AK2mKYquUKZKwU4TGOiishLZR0Aq9imKmAkryFquK9VTFSoTFKriq0UKmKYqtKlEpSlESlKURKUpREpSlESlKURKUpREpSlESlKURKUpREpSlESqVWlEVKVWlESlKURKUpREpSlESlKURKUpREpSlESlKURKUpREpSlESlKURKUpREpSlESlKURKUpREpSlESlKURKUpREpSlESlKURKUpREpSlESlKUR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048" name="AutoShape 24" descr="data:image/jpg;base64,/9j/4AAQSkZJRgABAQAAAQABAAD/2wCEAAkGBhQQEBQUEhAUFBQUFxUXFBUXFBYXFRUVFhYXFBUWFRgYGyYeGBkjHBcVHzsgJCcrLSwtFR4xNTAqNSYrLCkBCQoKDgwOGg8PGi8lHyUsKjIsLCwpLywsKSk1KSwpKSsqKiosLC8wLi8tLTAuKywpLCwtLzQvLCorLC8pKTArKf/AABEIAOEA4QMBIgACEQEDEQH/xAAcAAEAAQUBAQAAAAAAAAAAAAAABgEDBAUHAgj/xABDEAACAQMCAwQHBAgEBQUAAAABAgMABBESIQUGMRMiQVEHMkJhcYGRFCNSoSQzYnKCkrHBFUOy0XODouHwCFNjk+L/xAAaAQEAAwEBAQAAAAAAAAAAAAAAAQIDBAUG/8QANBEAAQMCBAMGBgICAwEAAAAAAQACEQMhBBIxQVFh8AVxgZGhwRMiMkKx0QbxUuEVYnIU/9oADAMBAAIRAxEAPwDuNKUoiUpSiJSlUoiUpSoUpSlKIlKUoiUpSiJSlKIlKUoiUpSiJSlKIlVzVKVKhVpVKURVpSlESlKURKUpREqlKURKUpUKUpSvJaiL1SrTTDzqxJfAeNRKQsvNNVYayO3RT8TtV1YG8W+lJRX9VM1aYKvrNj4nFWjfxD/NT+cf71V1RrfqIHipDSdAsvNKxlvoj0lQ/wAY/wB6vqQehzUte130mUII1XqlKVZQlKUoiUpSiJSlKIlKUqVCUpSoUpmq1SlEVaUpUqFSlKZqFKVTNCasTThaiUXt5QKwLviQUbmtVxXjwTujvMdlUbkk+AFZXC+Bn9bckFuoT2E/e8z+QrPNOitEar3bCSfcd1PxEbn90ePxrNPZW4BY7npndz8AN/pXk3bzbQ7L0MpG38A9r49K88OiRZHXSe0UjLMdTMp6MD5ddh0rnNaSBT3+46eHH0HArTLAl3l+17+0yyepGEH4pOvyQf3NVHDC36yaRvcDoX6Lv+dYNjN2Nw6HOln6+AZu8m/vG38IrZ393FEuuaREUEHU7BVBHTdiBWeHArtJfJIJBBNvIQPQ8FNSaZtosPiPD44omdYkJXByw1eIz63uzVeLARRhkjTOpR6i7jO46VHeNelXhao6G8D5BH3SPJ9Cq6fzrT3Hpv4cwVdN0+llI0xLuV6bM461pUwbvmFNsSBEACDeT+FVtYWzHdTu0RZINZjRidZA0LvgtpHTyAqxwywSVNRRRno0epPDcEA7EHI+VQu39M/DVj7LN1FgEBmi7y5JPsMema3vL/pD4a4IW/i1sxY6wYck4GAJAB4eZrNuDcTT+IyYbfTXr++NjWEOyne3ctxbGQuyxySDQSD2gWRNsbahuDgiskcSZP1seAOrp3lHxHrL9KcNwkJdiDqLyMVIIOSTsR12xVeFrpiMj7NITI3uB6D5LiqUmvblAcQSCTOgGwIPtG6s4gySOuuMrNgnVxlSCPMHNXK0dhaPIO0GI2O6su2sZOO0j6dMH51mW3Eu8ElAVj6pByj/ALp8/ca6KWKzNBqCJ0Ox/Xj4ErN9KCct4WfSlK7FklKUoiUpSiJSlKIlKUoirSlKlQqVQ1Wrcr4FQpVq4n0ionx/mDR3V3Y7KB1JPSsjmHjQjUnPwrD5J4KZW+1zDz7IH6F/9qxJzGAtAIElbTl3gHYAz3BBlIyc9I18h7/M1nBvtDAOdMfVY84aQfiYddPuqklyk0gDuoiB7oJA7Vh4+9Qfqat8W4cyt2sf4gzDGpgR7S+JHmtefWqlzZYMzAbibnn3fnXTXZjQDDjBPp11dUuZDBKzEHcZTvaUIAAKHOwIxkdOteOYePW1okdzPOIQM4BB1yAjJRU6seh26VpOfPSQnDoRGyJLduO5CMlR+GSTxA8l6n6kcXsy/F7yUXtxIJ2VhFkYVXU57PT7KgZ7ox0Pj16W0W02OqVD8n1RFxeZ42655GoXENb9WnJSjmn033Eur7FD9njY6e3ZQ0r4zsOqIcHp3j76hXMdlP8Ao9xc3DTrcKH1szMV6Fky3QgEdNvpUu5Z5WlezntbuMomvMT5BYONmZB+HYHPjqPnUqsOAxQwxw6e0WLdDIFcgnJyNsDqfhmuHE9uU8O/KwTDjMXlpEgzsZ1HetqeBdUEu3G+xnSFAp+UBDxSFY4Wktm0NupdQpypDkjGMjO/gRWZw/lER3l7Ky4SAO0I2xl0Z1PwUeHnjyroWcddgOvgB/tUY4VIZIZELapLmQ5Oc4R4k1kfsqoZR7wBXjs7Ur1mGTo0NJ43knviZXYcLTY4W3J9NPNaK15aBF6xiEjG3XsRpDNqPaKSg89ceMitC/LQh4ZJPOjJMZVSMNqUqARnKnrnvdfIV0eJgoglBxmaRAfxRTSSFflnQw+HvrcyxBhhlDA9QwBB+INW/wCYq0XX0kTeLNtHjEnvhR/8bHjwPrefBcitZrzhdvBcQ3bxGcsRECcaRuGZTlGByDgj2hU+4H6atarBxSFog4U9vGpAZTggvGd9JHtJn4VkcZ5Tgu2iMgYdjjSqkBCoIJQrjGDgDbG1RrjnKct3xBpLjEdqighwwx2aez+ySSxO2wz1r1sP2zRxDctbg4nbezW8bLkqYN9MyzlHuTwXbLvjMbwI8EqmOXZZVIKBQMkgjqcDAHnV2x4eDERIvdYDTGfZUdP4znJPmfdXzfypzhccOnkezDyWwbMkTglDHqwrPgdx8Y74/MbV33gHM8fF4Fe3fSnSdSfvY2/9sjwzv3uhA2r0K2Hh5qn5rQG8J2Pv6zAWDKkjLpz/AEthYcR04BfVGxwkh6qfwSeR99betbdtFEmjsw2sY7NRuwAx9B5nyrzw2604jJJDDMTnqy/hb9oVlRq/CcKTyD7Hh+vI6ibvbmGcD/fXW62lKUr0FglKUoiUpSiJSlKIq0pSpULya1PFr3SDvWynfAqB83cV0qd+tZvMBXaJWrSI8QvFiBOgHLnyQdfmenzroPEJAirEpCDHeI9iJdiR5eQrQejXhnZ2zXDjvTEnPlGuQPqdR+lb21gWYOz9ZcEDOGEanuY8ff8AOuOtmLcjdXT5f708Z2WrYnMdAvd7woMqmPSCq6QpGUZPwny+NRnm3nI8Is2LAGZyVtoi2roBqZiPYU/XIHjtIZVe3DO8w7FcySSP6yoi5YeRGB1Hvr5347zgt9xE3F1GzwElEjyQUiGQuMdSM6iMjJJ3q1CiC81shBGwi/d/YHiFSpUIAZIM78FZThF1dIb9Ju2m7QtIBntVYEENjx8DpHhjGeg6DBweJzHeXUKxzogL5buqw31t4ah7+mceArG5T5XhgkNxbzO0UqDs1OQACcnV01e7I2361HvSfzAS4tUOFUBpceLHdVPuAwfiR5V41WtU7RxQoUjAEy6CHBp1aeMad8d67GMbhqXxHjw1BOxW5ufShao+lVlcD21UAfIMQT9BW/4TxhbmFZ4ypiZ+zOGPaRv1UTIVGnUBsQSNwPGuD11H0JcIkuPtyjIiaFF1eAnD64j7yuCfmPOvRqfx7CCmcszFiTvxXMztGqXCdF0/lfhtvJE8k0aNJHJIGeTvBAD2iFQ3dQCNk6AdCTUC5kvrRbwm2vIWScHvpIhEayyjtoz3u6clpFbw1MMYANTDlWZZJHikQaLqEh0PTXHlJEPvKuR/yq4Vzxa20V/NHaJIkUbFCsnUOpKvpySdG2RnfetsJRZisI1htA8iLGyis80qpIv+tV2DkriVldTsJJYDpPY2tuzodQ04Z9B6kjugeC58WONpzBZw29wFiURqIi8oBIQZYBCFzhdkl6Y9/hXOvQZw20nu27WKR7iIdrCf8lApUZODntNTbZGNtt6nxX7beEdVmlOfL7PBhT8m04/59Y4/Csp4duFYPqIA85J8gZV8PVL6hqu2k/oLQcwc1x2GgTjvSJrWJG1Sop9XtlICoSN8aidj8aw+Fc+Wl4eyYFC/d0yqul87acgkb+RxUI9KEEicXu+1By0mpSfGMgdmR7tIA+RHhUVq7v49hHN+WQeM9dcFT/kaoN4IXWOaOX5Y7UW9hCAkj/fYbv4J2yT7HgTnYADpmoxbXkvAb2Nop1lk0j7REMhCCc9mx8cjcHqDvjzmPo/5hN1baXOZYSFY+LKR3GPv2I/h99ajmPgVnYdpcSRPM0zN2cbE6FZhk5b6nJOfLpmvNwGMq4au7C1pJBNgJLydySeF9ra6X6q9FtVgqs056NHIBdl5VuobyJbqJtayHUrH9Yhxho396nIx/wBjW4v7TtExnDDdW/Cw6Gvn/wBDfODWN2LeXK292QF1ZAWX1UcZ8GxoJ/d8q+hVjwSd9+u58sbeVfQOwzGNLGixnrvXAKjnHMTdWeH3XaJkjDA6XHkw6j+/zrKrWyfdThvZl7rfvj1T8xkfIVsqpRcSC12osefA+IUvAmRoVSlKVuqpSlKIlKUoirVDVaoalQtfxWbStcn5mnM0yxL1dlUfFjiukcxz4U1zrliHt+LxDqELSH+EbfmRXM+5hbNsJXUbm3EVukKbZ0RL7lxgn+UGqXPCWDFo9O4wQw3A06e443Xb5Vem71wg/AjN82IQf3rNGcnONOBjzz45/KsTRbWc4u2IA5QNfMkKc5YBHXULlfpf4xJBZR2gYmW7k9UNqIhUr3M4BOWKD4ZqF8rQ3CstldWQaFtZBdMaOrMQwGG39+dxg1k+kovxHjckMciL2CLGhdtIyoDsAcetqc9Pw1vuU7K7hR1u5NeCoj3DHSBuS2NR8OvlXJ2rVZh8OKQIJA0JOadA5pHBaYVhqVM9/DTmCtySsabDCqAAoHwCqo+gA+FcI4temaeWQ9Xdm+ROw+QwPlXcOMOBBJltJCsVOQDqUa1xnqcqDj3VwSsP4yxuWpU+6w8FbtRxlrdlWKTSwOAcHOGGVPuI8RXUeXPToLWFYjw2FVXoIHMS+86CrbnzzUf5K9F8vFbeSaKeNDHJ2el1bDd1XJ1LnHrAdDXriHoZ4nDnFusoHjFKh/6WKt+VfWOymxXlDMLhZV/6XH7Zpba2ER7UyprfXpLKVcYAGQS0h6+3UH4jxKS5leWZy8kh1Ox6k/2HQYGwArLvuVbuD9bZ3Ce9oXA+uMVq2XHXb47VWlRp0pyDUye/dHvc+My3PLHN1xw2RntpNOtdLqRlGG+MjzBOQeo+ZFTTlv0yLasWayLERpGmmbAVVOW6ofW7n8grmkULPsqlj5AEn8q3VjyLfz47OwuCD0JiZF/mfA/OofRpvcHuFxMeOqlr3gFo0KkHPHpV/wATXQeH26YyFkfMsy566GwoX4YNQKuhcO9BnEpfXWGEftygn6Rhv61HeeOUG4XdCB5BITGkmoKVHeLDABJ6FTvWjS3QKrg7UrL9G/E+xvMHOmRGVseGO+GPuGD8iTXWbq2WRcMivgggOAV1D1Sc+R8a4lykf02AFtIZ9LHYd1gVYZPQEEj513FWzuDkHcEdD8K+G/kjGsxLHt1Iv7L3ezCXUi06SuR8x2fELnVcTwlEhBwNlCKCB3ATqO++fdXbuU+ZJeIcPt5V1ElSk2gqGMyHS2SfVB2bI/FXOOc+WJrmUs14kVuApCyOQqsBhiABj35JzvWy9A3FGU3lqhVyCsseSdB37KRgR4YEZr2cLUbisJlBAiLMBEDheZPFcdRppVpImeO/NdQThb9lJk4JAKLqL6WXvAlj4k46bVtrS4EiKw9oA/WsFY7ktlmQAMvdUDDLtq3O48fpVzhGyun4JHA+BOofk1ThgKbw1rSAQRfcgyPyeHdCmp8wJJB7uu5Z9KUr0lzpSlKIlKUoirXlq9V5apUKJ82SYU1E/RYmriE7fhix/M//AGqUc3+ofnUb9EJ/S7v9yP8A1NXP94W32qfSzss0jKhbHYqQBk6e8zY+oq7FxVmZV7F1JYg6lIATBwc9M7Db31b+19lJOdOrvRj1lX2PNiBXqy452rBdAGSRvImds+yNz0rz2VQH5fiEEuNon7zvC1LSROXYXnkvnGS2hvb67ee7WAtNIy6lyG1SOepIAwMdfOulct2AgtY0EvbAZIkHRgzEjG52xgdfCuV8JFmZJfthmB1nT2eMYyc6tic5xXWeCCP7ND2OTFoXs9XrafDPvrh/kT3QGy6JGoGXTY6+C17OAubT3313C3XC+FLPBesyBm0PCmQDgCEOdOemWf8A6B5V81Cvq7kofcSf8aTP5D+gFfMPHuHfZ7ueE/5UsifJWIH5Yr6LsxoZhmNH+I/C8/FmahPMrt3/AKfZM8PnHiLg5+cUeK6jXE//AE78Sw93ATuRHKo/dJR/9SV2w1vU+oqrNFp+YeJNGEjjYJJLqPaMMrDFGNUsxHQ6QVAB21Ouds1o+GcuNKvaoscQcAiSaEXF3Kp6PM8hwmevZgHAI9X1Rp+cb7sruSO4luT2yMkKxxxsDBLoDxrtnVrXHme7515l530wLOby47Jm06glsSGwW0suNSNgHYgdKAGLJK27cNktJhoWKOWTPZSRKYoLh1UsYLmHJCOyhsSqc909MaWlvDb5Z4UlXOHUMAeoz1VvIg5BHmDXN+L8ygCMTXNyf1c6qsduzKFKvHI4QZQZKetjOoDfNSb0fTNJE8gkkaB3bsRIqKc63aZxp9kuxGD+DbahFpQKWV88en2QHiiAezbRg/EySt/Qivoc18u+lniQn4xdEHZGWIf8tArf9WqrUvqVamixvRra9rxazUgEdqCQRkEIrOc5/drtvGrRYbuRUAVWWOUKBgAsXR8AdMmMN8WJ8a5h6C+G9rxUPjaCKRz8WxEP9bfQ11nmwfpif8E5+Um39TXk9vNDsI+do/IXV2eYqjx/CgfPPCLeZYnubgwBCwUgZ1FgDjofwk1p/RDPHDx0JBIzxSRyorMuksAgl3HhuhFb/naW2WBDdxu6doNIQ4OvS2/rDbGrxqLejiSE8etzbo6RfeYVzlv1EmrxO1cnYDnGhBzQAY0y6zbefRbdoACpaJtxn9L6P7UZx44z8qw7TaeYefZt9VIP+mvLceiAJ1Hp00sM+7cUs5NU7keMcR+uo12urU6j2BjgYO3/AJcsgxzWukRb3C2FKUruWKUpSiJSmKrRErya9VQ1KhRPm6PuGoZ6KLjTxKdPxxZ/lb/9VPuZ4cofhXLeVbr7PxuLOwk1xn+IZH5qK53WcthcLrzaBNL2gXSREw1DIzun9cCryXUCsAGj1E4GnGcn4Vav7cNMob1ZEZD8VIkH962EUCr6qqPgAP6VzUmPzuAAgE3Ik3OblsQrOLYBM6f69l8vyzQWd9dpc2vb6JpFQFtIXTI+5HQ5Gmp3wXj9tKlsJEeGBteqJEdiQjiOOL7tchXZgduoUr41pPSah4fxuSZYo5BMiyoJF1LlhoYj9oMhP8Vbblhprv728tgjIVMDYKbHORp1ZIBAPeGPLpWPauSk5uIe2QL3dqYIADDbWCSFOElwNNp15fkqZcNv44ZSlhdWywSYbTOzECc4Bjhy4fJXTqQ50HTgd4gcg9Llsy8TkZ4uzeRUd1B1LqA0ao2wNSMFByQDnUCARU041aWaSmSfJZgGeIEsHVRszoNsDHU4G2+a1vNvBLniVhFdfZpALS2X72QhXmUd520k6iAuDkjc6j5Z7ez8cMQ0ODCBbUWnkd4WOIoGmYJBUT9GHHxZcUgkY4Rz2UnkFk7oJ9wbQ3yr6lr4wr6f9GfNn+JcOQl/v4h2U3TIcDuyYP4hhvLOR4V6NVu65qZ2WNz32RmxOyLGY4hl2VcBpiGcf5jMndcBSBtlicAVk8f5SgZ1YxoyyuxZHijlTUIpZdaa1JRiV30kA6mOMkk4fFrRLe40F7iTtBAZJNK+q8+hxLKiK4UoGGM4G+wrfczXiwiAaWbvvhI0LNjsJUyFHgCyj51mtFo73l23jskdiuuV7UrqwitIXUxxqsahVXUc4C9VBbVipHyvGywaXAGmSYD1eglfc6AF66ugG2DgZwMHiEiHhkT94gJAU0rqYlwkeFUjDFg5XSRg6sGrfLtl2sauk0karK+YtJjPckPdZdWkahgkAb6vCoOilbrj3F1tLaad/ViRnPvIGy/EnA+dfIdzcNI7O5yzszMfNmJZj9Sa7R6fObQESxjbdsSz4PRR+rQ/E97+FfOuM2Vm80iRxrqeRlRB5sxCgfU1vSECVjUMmF1P0QSPa2080ajXKVy7KziOJWMcYVFIMkkkpdVQED7okkbAzJrWa5ukMk+kOJI5C0SLLEbclmVdLvEQ3aE68nGMbnpquG8NfhcTwyQuuDbSQnUpWaSDUZI0kJ0q53kVWxk5GNt8ZbGSe2x26MWi0LpLGHvYLt6x197vY21MAWyQCPJx2Kw7aYNcWdsRw493UrsoUqhdFPZa3m/mKK31IiJfxLIRrbSyqOzRhqZEKZy7rnA2WtV6KZkl4126xCKOKKaTQpyFAQRbdOpfPzr3x6S94cxaBdcBRA7FFYZUEbqN0QA48ttySa3XoOtVzeXcwGJGESgKSCSTNKAoB2H3fwrLBiiym+tRgNOhzWvsW6CPNWrF7nNY+Z4R+DqV1s8ZhbKsxXOxDqy7HzyK9WK/fTY6ARqPkpOPzr0jQzg6SrZ06sbHunK58a88I3V3/HI5HwB0j8lqWl76jMxB1II4QRxPEKTAaYBHf4H2WdVaoKrXoLBKUpREqtKVKhKoarSiLWcXh1Ia4dzkGtrhJl6xurj+E5/7V32dMgiuVekTgupGOKwqBasK6JLdia2jnj3ACSrjxGMsP5Sa2aqrYYb7bHPga5z6FePdtaPaucvbnAB8Y29X+4+VS6K2c5hEmnQCpyM6om3QgeY3Wud7zTfmDZzbf9h38vwrBsiJiPx1+VDvTlwAy2kd1H+stWySOvZOQCf4WCH4ZqA8q3N3M4vLm8C26FgdbAK+xDAKMAfE77DANd0nsreONklOoSKUfWSxdCMFceWPKvnLj/KQsuIfZp5SluTrjlwSGhbJVh+0caSfMVeq0YmkWOgOAM2zkNOoHM93mqNJpvDhJHkJU+l5eQ2Zv2ul7Jp5C6PEzo57V4ItLRd7SBoIBVsafKpRac5ssBj/AEOQwiKJ8PdMXLrhdEYtSz6grbLq6HyNQblvmSOZvsVtlraLEsaTxdpHqV9ZPdZXUau932IJJ2GwrfzWz5mdbeHtJZFmZknuInMq68OhydDYdl2OCDg7VmMbhaEMqEtdAsQRbbl1fRX+DVfLmiRJ0ULm9G9sXdv8Qwmh5VEVu8iKvZm4ESyO66n7PfGPLOCQK3XKPDI7DtJLW6vWL2nbkLFAiunaMiqNXaDXqRyGGds6dWcGVW3LhnhMtrHYmSOJokjZLhtxG0eiUNMulyjMutlJw/Ug5rk156QbyNmj7G1gZA8RQWcOUBYmSM61Ygai2V6ZJr12uzixXGRl1XSYj2rTdne3Mmm0S5++n1pMiqJdH3SxsoUuBksD3s6cEZl6C2fQ5N7qxlT+n5XUBkZA+H0rnfKl1xDikTdnIyiRTFI4jgWNIgugIziEFz1IRdxqHqjepM/Prxhh9ogxBcfZZdNpIdGmN3M2PtWTGOycZ8NDHwqpBVgVsb+0jb7PbW73EetwoaQ3mmNYY2mXQJGVSwMaAZO3XBxVi+4a3D5bcDiF8xuJtGS8DRKz4Gp1eM5ySoHvI3yRnWNxy74g0SwyKksY7ePTCsZkzbxmSNXeaVQyrdR+soBPRhjNQPm3ni+t7gI0snaRkOvbRQs8RwVYaWiOCcZ1KdwdsjFA0mygkBZl7yZbX8yTNxC5WW9kl0dpbIxYpp3+7k7qnUANug8AKzuT+TIrC5W7S+tbkIjOgkEsAXMSSmQnS4yscinHh2g8a1HIfMt7d3lvFDb2jNEWZZOwKCBCfvW+5dBg56e0SBU74vwYWyrAI7VzpmAjRp4yFuHV5JHOW0YKLpJOe7hc42irUFJpLzACMbnPyi62V7xGXiTR26G0VsLOe9cSZjBeMZDQxgd7OxYHuH4jScQtE4ZPIJbhQrRwuzaFjjWR3ljGhFzgYRepJ2yT5ZFvJcLMs+qLthH2XaN2srMmpn7w1RqSC58PLbaoRzHzLBdXE8N/22oFVSfSF0lA2NMagaVy7EZ1ag256Y+fxFTC44ObSlxgSWi4bmBtMeknkvQptq0CC62up3jko7zJHc2pKC8M0VxqI0SZDgnLZTJwST4bGu88icAjtLGC1cgTIO0kGSrdrJ3mwfHGdO34a5F6IOUxcXX2qba2tmBBI2ebrGvwXZz/AAjxrul7wTX3kfIzq0sSVJPkR3l6+Br0K+elTFNgDz91gJ4GOtLDhz04c7MSQNt164jb9mXlDEsRoQAAd58KNwMnffethbQdmioPZAH0rXW8RaREJJEI1NltX3jDurnx0jJ+lbUmq4ZoLnVAI/f3etvBXqEgBvXL9+KrVapSu1YqtBSgoirSlKlQlKUoi8sKj3MvDO0Q7VIiKs3EWoYqrhIVgYXz7Z37cI4ok2/ZMdMo/YY7n+E7/Wu73m4SePvaRk49uNtzjz8xXPef+U+1QkDerPoi50Kn/DrlsOmfs7H2lHWP4jw93wrmLMzSw/0ditZj5gp7BwtpCWMi6XyS65Lup6Lk+oMbYFa/0gchJxO07MYSaIE27+CnGCjfsNgD3YB8K3IP2d//AIXP/wBbH+in8jV3iV0ANCjU7ghVBxt4sSOgHnWOH+Hh2udo4a9+0cjtx3vKmpmqEDbr8dWXzNFxm4sY3skg7G4MhWR9+1JOAqjyO+xHgwI65roljxtYOwtrq4U3LKM+WfZVj01Hpk+tjPiMybnv0cRcQhj1SBLxRpjmx65GSEkA3K/tdR18weM28T8Lv2a/gkMqKzICch3OyvrPrL17wzj5VnjcBTxdMuaINyQIzFxFhJm3LRKNd1F0E20B2jey64hZHEkTmOQbahuCPwuvR19x6eBB3qLc/ctm+cXK28SzIF7REZyLkLjOThdDYGBjJxtnYVruVuapuwurq6kzErdxcAHWd9CHy3UYOeufOpRw3mGKeBJs9mjnSO0IXvDIwDnB3B+hr59tXH9mksaZaCBxExOX9wvRLaGJudSPGNJURufTfdIgitLa3tI07qoELlAPDfCj+WrfKfpIQO/25njGk9m9tBbKQe8SjL2OTq1vvn2mz1Jq/wCkHk7tAbqBe8BmVR7Y/wDcHvA6+Y38N+aV9ngcVSxlH4jPEbgrxK9J9F+V3gplB6UrmC4eS2ESBsAaoIDIUUAKskkcaFsADyAwPKsvjfO8vHEjt3sYTc6honQupRBu4IOe6fHJwPLOKg1vbtI6oilmYgKo6knoK7Jyty3Hw6Al2XtGAMshIAH7IJ6KPzO/ljDtPHswVOQJefpHueX5WmFoOruv9O62HKNg3DbZoYFjDyHMtzuZG8lCMNIxkgZJHjpJJrMCrGGJPmzsxyScbs7HcnA6nyrUce5uitEichpFlPcZMFcDGTq+BzgdcVG+Zuap7S+jkD9pbSRqyIMBWRtm38WyMgnzA86+RLMd2lAqG0GJtmI1Ft+/mvXzUMNOXlPKfZZvMPHDeWkj2FwQYG1SqO67Iu+pSdwu2ffjHuqMWkVxx24ij0Rq0antpwpAWPPryeG3go6k/Tzy9ybNxW6k+yRtFbljqkb1I0Jzo29dvJB7s+dd45O5etrS3NrFGy5GXZxiSbIx2hP9vZr6fD4WjgmhrYzXLZFxIuCRr1wXmVKr65JOm8aG+oCyODcvQRWkcNq5RYgQGB3LHdjIPEsdzn+m1XLVHtlbJJ30pHsVZz0KEdB1yMV6W0eGQOWGlfXkzjUmOjr4sNsEVmWcRkbtXGPCNT7Knqx/aP5CuUNNV4cQW1PSP8o/Gsm0kC20hjYBlvVlesbbs0wTlicsfNj1P/nlV8Uzmq16zGhjQ1ugXKSSZKrSlKuoVarVKrRQlKUqUSlKURKoRVaURYF/YiRSCK5Fz1yUwbtocrIhDKy7EEHIIPnXayK1/EOHCQHIrNzd1drlEvR3z+vEIzb3OFukGHU7CVRtrUf1HhUoX9GbvDMfQP1ZB4Kx6lff4VzLm7kJg4mtyY5UOpWXYgjoQa3nJfpPEpFrxACK49UORiObw8dlY/h8fD3YPZngizhofY8lcGO5SuS1eeYk5VF2VgeoPXTg+15+AHnWPzVwi3uY0gmhjlXIAQkiRc7Bo2G6kY6+6tkbRot4d16mInb+A+z8OlWbDDzFmcl1BCoyhXTJyc/i8sjwrjAdTOUWe43Jj0NptoIniIWphwk/SBp+1x7mv0H3EOfsU3bRk5ELsEkyM9M4SQgZ37p91QbmK7uFihtJ4GgEAOFZWUux9o6up3PTbc19LXAWW6C9cAgjxQoVkDDyBzitleW0UoCSojhvYdVYHG52bY16FKu2s4lwHyusecR79Fcz6ZYIB1F+5fN3EObxJeWvYyvFbxCFG3KArqGvUAegGB8qj3Mpi+1zdhjstZ049XoM6f2c5x7q+hON+i/hbDU1iFLED7lmj3Y4GysF/KtFN6G+F6nGq6XQGJIkBHdxqAyhJIyPrVaQw2FeIdECIO95k89Uf8WqLibz7QuU8kX0UMk7SsEbsJOycnBVyMYU+DEHr7jS15n1WFzb3DO7uyNExJbvAqSCWOw7o+prrFv6HeGAr93dSElu6ZQCNJAbVpC9MjpUq4b6NeG25BSyiLeBkzK23iO0JqSzD1nuqSSZae4i4g890BqMaG9/jK4Bwq2veIWyWsFq0yRuWWQKcLnI0mQkIq7t1Pj7qn/J3oSjZg1/cCUpj9HiY6QPAPJ1I67Lj411axn0yyRH2cGMYAAUgZUAbbf3rGNr2U6BFf1jvju6HyWXIGwU4O/nWRxWQA0m2LiHcZmD+/7VxRn6zeBHdCs2En2ZuyVVSFG0dmqKqxq36tlx1U9DnxrZ8TiTSHZ9BQ5V/EeYx456YrGv2jkcBUMsg2wpwoGc4kYbYz4VkQ2J1B5mDOOg9hP3R5+871zMD3Z6c5hNiSbd54jYA68LRq7KIdp79c/Va3it66oJnhZ1DKEhGx39uTY/IfCt4HyOmP8AzpVC+enSvYWvQp0wwcSdTxWDnSgqtKVoqpXqqCq1KJVapValQlKUoiUpSiJSlKIlUIqtKIsW5tA4wRUK5p5AjuFOUHx8an2K8slULZVg6FyXhnG7/hJCOGu7YbAE/fRj9lj6w9zfWpxwjmiy4kMI4LjrG/cmT5Hf5jatrd8KSQbiolxn0dRynUFww3DDZgfcRuKzc2RDhIVwdwpX9klj3SQOPKQb/Jxv9RVRxIr+shdfeo1r9V3/ACqEQf4lZ7JP2yD2ZhqOPc4w31zW1tOfnXa4s5FP4oyHX6HBrEMy/Q4jkbj1v5EKxM6ifRbm94mkjRhXXCuGbU2k7dNmxncg/KsVRlpiCh1q43ZNJJPd0753XrnG9ek51s39Zyvukicf1XFXRxexb/Mtz8dP9xXNUwr6jsxcD6bRz6laNqBoiOvRYkiDssd3IL9mWlVWQHBDNg4O4rbni0OR3w7AeypY+/GB7qxl4pZjo0P8Kg/0FXl49F7AZvghH9cVajhn0phw22nTTh6yofUDtQevNWjqd9aQNnIIaQ6ACBp2A72MeFZH+Hs/66UkfgTur8z6x+tBfSN6sWkebH+w/wB69C3ZvXYn3dB9BW7cM2+Ykz4DyET4yqGodrddaK4jog0oBt4KNhXoKW6/SvSRAdBVwCuoCBCyKoBVaVWrKFSq0xVQKIlMVWlSoSlKURKUpREpSlESlKURKUpREpSlEVMVQrXqlEVloQeoqw/DkPVRWZimKiAplax+BxH2BXkcAi/AK2mKYquUKZKwU4TGOiishLZR0Aq9imKmAkryFquK9VTFSoTFKriq0UKmKYqtKlEpSlESlKURKUpREpSlESlKURKUpREpSlESlKURKUpREpSlESqVWlEVKVWlESlKURKUpREpSlESlKURKUpREpSlESlKURKUpREpSlESlKURKUpREpSlESlKURKUpREpSlESlKURKUpREpSlESlKURKUpREpSlESlKUR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30" name="Text Box 147"/>
          <p:cNvSpPr txBox="1">
            <a:spLocks noChangeArrowheads="1"/>
          </p:cNvSpPr>
          <p:nvPr/>
        </p:nvSpPr>
        <p:spPr bwMode="auto">
          <a:xfrm>
            <a:off x="26944073" y="27159353"/>
            <a:ext cx="15131839" cy="4006447"/>
          </a:xfrm>
          <a:prstGeom prst="rect">
            <a:avLst/>
          </a:prstGeom>
          <a:noFill/>
          <a:ln w="6350" cmpd="thinThick">
            <a:noFill/>
            <a:prstDash val="sysDot"/>
            <a:miter lim="800000"/>
            <a:headEnd/>
            <a:tailEnd/>
          </a:ln>
          <a:effectLst/>
          <a:scene3d>
            <a:camera prst="orthographicFront">
              <a:rot lat="0" lon="0" rev="0"/>
            </a:camera>
            <a:lightRig rig="brightRoom" dir="t">
              <a:rot lat="0" lon="0" rev="600000"/>
            </a:lightRig>
          </a:scene3d>
          <a:sp3d prstMaterial="metal">
            <a:bevelT w="38100" h="57150" prst="angle"/>
          </a:sp3d>
        </p:spPr>
        <p:txBody>
          <a:bodyPr wrap="square" lIns="228600" tIns="100584" rIns="228600" bIns="100584">
            <a:noAutofit/>
          </a:bodyPr>
          <a:lstStyle/>
          <a:p>
            <a:pPr marL="457200" indent="-457200" defTabSz="612775"/>
            <a:r>
              <a:rPr lang="en-US" sz="2200" dirty="0">
                <a:effectLst/>
              </a:rPr>
              <a:t>[1]	C. H. Chang, W. En Wang, F.  Y.  Hsu, R. </a:t>
            </a:r>
            <a:r>
              <a:rPr lang="en-US" sz="2200" dirty="0" err="1">
                <a:effectLst/>
              </a:rPr>
              <a:t>Jhen</a:t>
            </a:r>
            <a:r>
              <a:rPr lang="en-US" sz="2200" dirty="0">
                <a:effectLst/>
              </a:rPr>
              <a:t> Chen, and H. C. Chang, “AI HAM 10000 Database to Assist Residents in Learning Differential Diagnosis of Skin Cancer,” IEEE Eurasian Conference on Educational Innovation (ECEI), Taipei, Taiwan, 2022, pp. 1-3. </a:t>
            </a:r>
          </a:p>
          <a:p>
            <a:pPr marL="457200" indent="-457200" defTabSz="612775"/>
            <a:r>
              <a:rPr lang="en-US" sz="2200" dirty="0">
                <a:effectLst/>
              </a:rPr>
              <a:t>[2]	G. A. </a:t>
            </a:r>
            <a:r>
              <a:rPr lang="en-US" sz="2200" dirty="0" err="1">
                <a:effectLst/>
              </a:rPr>
              <a:t>Pradipta</a:t>
            </a:r>
            <a:r>
              <a:rPr lang="en-US" sz="2200" dirty="0">
                <a:effectLst/>
              </a:rPr>
              <a:t>, R. </a:t>
            </a:r>
            <a:r>
              <a:rPr lang="en-US" sz="2200" dirty="0" err="1">
                <a:effectLst/>
              </a:rPr>
              <a:t>Wardoyo</a:t>
            </a:r>
            <a:r>
              <a:rPr lang="en-US" sz="2200" dirty="0">
                <a:effectLst/>
              </a:rPr>
              <a:t>, A. </a:t>
            </a:r>
            <a:r>
              <a:rPr lang="en-US" sz="2200" dirty="0" err="1">
                <a:effectLst/>
              </a:rPr>
              <a:t>Musdholifah</a:t>
            </a:r>
            <a:r>
              <a:rPr lang="en-US" sz="2200" dirty="0">
                <a:effectLst/>
              </a:rPr>
              <a:t>, I. N. H. Sanjaya, and M. Ismail, “SMOTE for Handling Imbalanced Data Problem : A Review,” International Conference on Informatics and Computing (ICIC), Jakarta, Indonesia, 2021, pp. 1-8.</a:t>
            </a:r>
          </a:p>
          <a:p>
            <a:pPr marL="457200" indent="-457200" defTabSz="612775"/>
            <a:r>
              <a:rPr lang="en-US" sz="2200" dirty="0">
                <a:effectLst/>
              </a:rPr>
              <a:t>[3]	R. O. </a:t>
            </a:r>
            <a:r>
              <a:rPr lang="en-US" sz="2200" dirty="0" err="1">
                <a:effectLst/>
              </a:rPr>
              <a:t>Duda</a:t>
            </a:r>
            <a:r>
              <a:rPr lang="en-US" sz="2200" dirty="0">
                <a:effectLst/>
              </a:rPr>
              <a:t>, P. E. Hart, and D. G. Stork, “Pattern classification,” Wiley-</a:t>
            </a:r>
            <a:r>
              <a:rPr lang="en-US" sz="2200" dirty="0" err="1">
                <a:effectLst/>
              </a:rPr>
              <a:t>InterScience</a:t>
            </a:r>
            <a:r>
              <a:rPr lang="en-US" sz="2200" dirty="0">
                <a:effectLst/>
              </a:rPr>
              <a:t>, 2</a:t>
            </a:r>
            <a:r>
              <a:rPr lang="en-US" sz="2200" baseline="30000" dirty="0">
                <a:effectLst/>
              </a:rPr>
              <a:t>nd</a:t>
            </a:r>
            <a:r>
              <a:rPr lang="en-US" sz="2200" dirty="0">
                <a:effectLst/>
              </a:rPr>
              <a:t> ed.., 2001. </a:t>
            </a:r>
          </a:p>
          <a:p>
            <a:pPr marL="457200" indent="-457200" defTabSz="612775"/>
            <a:r>
              <a:rPr lang="en-US" sz="2200" dirty="0">
                <a:effectLst/>
              </a:rPr>
              <a:t>[4]	C. Cortes and V. </a:t>
            </a:r>
            <a:r>
              <a:rPr lang="en-US" sz="2200" dirty="0" err="1">
                <a:effectLst/>
              </a:rPr>
              <a:t>Vapnik</a:t>
            </a:r>
            <a:r>
              <a:rPr lang="en-US" sz="2200" dirty="0">
                <a:effectLst/>
              </a:rPr>
              <a:t>, “Support-vector networks. Machine learning,” 20(3), pp. 273-297, 1995. </a:t>
            </a:r>
          </a:p>
          <a:p>
            <a:pPr marL="457200" indent="-457200" defTabSz="612775"/>
            <a:r>
              <a:rPr lang="en-US" sz="2200" dirty="0">
                <a:effectLst/>
              </a:rPr>
              <a:t>[5]	Y. </a:t>
            </a:r>
            <a:r>
              <a:rPr lang="en-US" sz="2200" dirty="0" err="1">
                <a:effectLst/>
              </a:rPr>
              <a:t>LeCun</a:t>
            </a:r>
            <a:r>
              <a:rPr lang="en-US" sz="2200" dirty="0">
                <a:effectLst/>
              </a:rPr>
              <a:t>, Y. </a:t>
            </a:r>
            <a:r>
              <a:rPr lang="en-US" sz="2200" dirty="0" err="1">
                <a:effectLst/>
              </a:rPr>
              <a:t>Bengio</a:t>
            </a:r>
            <a:r>
              <a:rPr lang="en-US" sz="2200" dirty="0">
                <a:effectLst/>
              </a:rPr>
              <a:t>, and G. Hinton, “Deep learning,” Nature, 521(7553), pp. 436-444, 2015. </a:t>
            </a:r>
          </a:p>
          <a:p>
            <a:pPr marL="457200" indent="-457200" defTabSz="612775"/>
            <a:r>
              <a:rPr lang="en-US" sz="2200" dirty="0">
                <a:effectLst/>
              </a:rPr>
              <a:t>[6]	R. Logan, B. G. Williams, M. F. da Silva, A. </a:t>
            </a:r>
            <a:r>
              <a:rPr lang="en-US" sz="2200" dirty="0" err="1">
                <a:effectLst/>
              </a:rPr>
              <a:t>Indani</a:t>
            </a:r>
            <a:r>
              <a:rPr lang="en-US" sz="2200" dirty="0">
                <a:effectLst/>
              </a:rPr>
              <a:t>, N. </a:t>
            </a:r>
            <a:r>
              <a:rPr lang="en-US" sz="2200" dirty="0" err="1">
                <a:effectLst/>
              </a:rPr>
              <a:t>Schcolnicov</a:t>
            </a:r>
            <a:r>
              <a:rPr lang="en-US" sz="2200" dirty="0">
                <a:effectLst/>
              </a:rPr>
              <a:t>, A. Ganguly, and S. J. Miller,  “Deep Convolutional Neural Networks With Ensemble Learning and Generative Adversarial Networks for Alzheimer's Disease Image Data Classification,” Frontiers in aging neuroscience, 13, 720226, 2021. </a:t>
            </a:r>
          </a:p>
        </p:txBody>
      </p:sp>
      <p:sp>
        <p:nvSpPr>
          <p:cNvPr id="29" name="Text Box 162"/>
          <p:cNvSpPr txBox="1">
            <a:spLocks noChangeArrowheads="1"/>
          </p:cNvSpPr>
          <p:nvPr/>
        </p:nvSpPr>
        <p:spPr bwMode="auto">
          <a:xfrm>
            <a:off x="26779728" y="26311106"/>
            <a:ext cx="15206472" cy="830997"/>
          </a:xfrm>
          <a:prstGeom prst="rect">
            <a:avLst/>
          </a:prstGeom>
          <a:solidFill>
            <a:schemeClr val="tx1"/>
          </a:solidFill>
          <a:ln w="9525">
            <a:solidFill>
              <a:schemeClr val="tx1"/>
            </a:solidFill>
            <a:miter lim="800000"/>
            <a:headEnd/>
            <a:tailEnd/>
          </a:ln>
          <a:effectLst/>
        </p:spPr>
        <p:txBody>
          <a:bodyPr wrap="square">
            <a:spAutoFit/>
          </a:bodyPr>
          <a:lstStyle/>
          <a:p>
            <a:r>
              <a:rPr lang="en-US" sz="4800" b="1" dirty="0">
                <a:solidFill>
                  <a:srgbClr val="FFBF0B"/>
                </a:solidFill>
                <a:effectLst/>
              </a:rPr>
              <a:t>References</a:t>
            </a:r>
            <a:endParaRPr lang="en-US" sz="3600" b="1" dirty="0">
              <a:solidFill>
                <a:srgbClr val="FFBF0B"/>
              </a:solidFill>
              <a:effectLst/>
            </a:endParaRPr>
          </a:p>
        </p:txBody>
      </p:sp>
      <p:sp>
        <p:nvSpPr>
          <p:cNvPr id="46" name="Text Box 162"/>
          <p:cNvSpPr txBox="1">
            <a:spLocks noChangeArrowheads="1"/>
          </p:cNvSpPr>
          <p:nvPr/>
        </p:nvSpPr>
        <p:spPr bwMode="auto">
          <a:xfrm>
            <a:off x="26778161" y="21771892"/>
            <a:ext cx="15208039" cy="830997"/>
          </a:xfrm>
          <a:prstGeom prst="rect">
            <a:avLst/>
          </a:prstGeom>
          <a:solidFill>
            <a:schemeClr val="tx1"/>
          </a:solidFill>
          <a:ln w="9525">
            <a:solidFill>
              <a:schemeClr val="tx1"/>
            </a:solidFill>
            <a:miter lim="800000"/>
            <a:headEnd/>
            <a:tailEnd/>
          </a:ln>
          <a:effectLst/>
        </p:spPr>
        <p:txBody>
          <a:bodyPr wrap="square">
            <a:spAutoFit/>
          </a:bodyPr>
          <a:lstStyle/>
          <a:p>
            <a:r>
              <a:rPr lang="en-US" sz="4800" b="1" dirty="0">
                <a:solidFill>
                  <a:srgbClr val="FFBF0B"/>
                </a:solidFill>
                <a:effectLst/>
              </a:rPr>
              <a:t>5. Conclusions</a:t>
            </a:r>
            <a:endParaRPr lang="en-US" sz="3600" b="1" dirty="0">
              <a:solidFill>
                <a:srgbClr val="FFBF0B"/>
              </a:solidFill>
              <a:effectLst/>
            </a:endParaRPr>
          </a:p>
        </p:txBody>
      </p:sp>
      <p:sp>
        <p:nvSpPr>
          <p:cNvPr id="2194" name="Text Box 146"/>
          <p:cNvSpPr txBox="1">
            <a:spLocks noChangeArrowheads="1"/>
          </p:cNvSpPr>
          <p:nvPr/>
        </p:nvSpPr>
        <p:spPr bwMode="auto">
          <a:xfrm>
            <a:off x="2071255" y="2438400"/>
            <a:ext cx="39901091" cy="4401415"/>
          </a:xfrm>
          <a:prstGeom prst="rect">
            <a:avLst/>
          </a:prstGeom>
          <a:solidFill>
            <a:srgbClr val="FFBF0B"/>
          </a:solidFill>
          <a:ln w="9525">
            <a:solidFill>
              <a:schemeClr val="tx1"/>
            </a:solidFill>
            <a:miter lim="800000"/>
            <a:headEnd/>
            <a:tailEnd/>
          </a:ln>
          <a:effectLst/>
        </p:spPr>
        <p:txBody>
          <a:bodyPr wrap="square" lIns="61170" tIns="30584" rIns="61170" bIns="30584">
            <a:spAutoFit/>
          </a:bodyPr>
          <a:lstStyle/>
          <a:p>
            <a:pPr algn="ctr" defTabSz="612775"/>
            <a:r>
              <a:rPr lang="en-US" sz="8800" b="1" dirty="0"/>
              <a:t>CAPPLab Poster Template | Title of the Poster | CAPPLab Poster Template</a:t>
            </a:r>
          </a:p>
          <a:p>
            <a:pPr algn="ctr" defTabSz="612775"/>
            <a:endParaRPr lang="en-US" sz="7200" b="1" dirty="0"/>
          </a:p>
          <a:p>
            <a:pPr algn="ctr" defTabSz="612775">
              <a:spcAft>
                <a:spcPts val="0"/>
              </a:spcAft>
            </a:pPr>
            <a:r>
              <a:rPr lang="en-US" sz="6000" b="1" dirty="0"/>
              <a:t>Name One</a:t>
            </a:r>
            <a:r>
              <a:rPr lang="en-US" sz="6000" b="1" baseline="30000" dirty="0"/>
              <a:t>1</a:t>
            </a:r>
            <a:r>
              <a:rPr lang="en-US" sz="6000" b="1" dirty="0"/>
              <a:t> and Name Two</a:t>
            </a:r>
            <a:r>
              <a:rPr lang="en-US" sz="6000" b="1" baseline="30000" dirty="0"/>
              <a:t>2</a:t>
            </a:r>
            <a:endParaRPr lang="en-US" sz="6000" b="1" dirty="0"/>
          </a:p>
          <a:p>
            <a:pPr algn="ctr" defTabSz="612775">
              <a:spcAft>
                <a:spcPts val="0"/>
              </a:spcAft>
            </a:pPr>
            <a:r>
              <a:rPr lang="en-US" sz="5400" b="1" baseline="30000" dirty="0"/>
              <a:t>1</a:t>
            </a:r>
            <a:r>
              <a:rPr lang="en-US" sz="5400" b="1" dirty="0"/>
              <a:t>School of One and </a:t>
            </a:r>
            <a:r>
              <a:rPr lang="en-US" sz="5400" b="1" baseline="30000" dirty="0"/>
              <a:t>2</a:t>
            </a:r>
            <a:r>
              <a:rPr lang="en-US" sz="5400" b="1" dirty="0"/>
              <a:t>Department of Two, Wichita State University, Wichita, KS, USA</a:t>
            </a:r>
          </a:p>
        </p:txBody>
      </p:sp>
      <p:sp>
        <p:nvSpPr>
          <p:cNvPr id="26" name="Text Box 162"/>
          <p:cNvSpPr txBox="1">
            <a:spLocks noChangeArrowheads="1"/>
          </p:cNvSpPr>
          <p:nvPr/>
        </p:nvSpPr>
        <p:spPr bwMode="auto">
          <a:xfrm>
            <a:off x="2167466" y="7093803"/>
            <a:ext cx="12615334" cy="830997"/>
          </a:xfrm>
          <a:prstGeom prst="rect">
            <a:avLst/>
          </a:prstGeom>
          <a:solidFill>
            <a:schemeClr val="tx1"/>
          </a:solidFill>
          <a:ln w="9525">
            <a:solidFill>
              <a:schemeClr val="tx1"/>
            </a:solidFill>
            <a:miter lim="800000"/>
            <a:headEnd/>
            <a:tailEnd/>
          </a:ln>
          <a:effectLst/>
        </p:spPr>
        <p:txBody>
          <a:bodyPr wrap="square">
            <a:spAutoFit/>
          </a:bodyPr>
          <a:lstStyle/>
          <a:p>
            <a:r>
              <a:rPr lang="en-US" sz="4800" b="1" dirty="0">
                <a:solidFill>
                  <a:srgbClr val="FFBF0B"/>
                </a:solidFill>
                <a:effectLst/>
              </a:rPr>
              <a:t>Abstract</a:t>
            </a:r>
            <a:endParaRPr lang="en-US" sz="3600" b="1" dirty="0">
              <a:solidFill>
                <a:srgbClr val="FFBF0B"/>
              </a:solidFill>
              <a:effectLst/>
            </a:endParaRPr>
          </a:p>
        </p:txBody>
      </p:sp>
      <p:sp>
        <p:nvSpPr>
          <p:cNvPr id="2210" name="Text Box 162"/>
          <p:cNvSpPr txBox="1">
            <a:spLocks noChangeArrowheads="1"/>
          </p:cNvSpPr>
          <p:nvPr/>
        </p:nvSpPr>
        <p:spPr bwMode="auto">
          <a:xfrm>
            <a:off x="2164080" y="11945034"/>
            <a:ext cx="12618720" cy="830997"/>
          </a:xfrm>
          <a:prstGeom prst="rect">
            <a:avLst/>
          </a:prstGeom>
          <a:solidFill>
            <a:schemeClr val="tx1"/>
          </a:solidFill>
          <a:ln w="9525">
            <a:solidFill>
              <a:schemeClr val="tx1"/>
            </a:solidFill>
            <a:miter lim="800000"/>
            <a:headEnd/>
            <a:tailEnd/>
          </a:ln>
          <a:effectLst/>
        </p:spPr>
        <p:txBody>
          <a:bodyPr wrap="square">
            <a:spAutoFit/>
          </a:bodyPr>
          <a:lstStyle/>
          <a:p>
            <a:r>
              <a:rPr lang="en-US" sz="4800" b="1" dirty="0">
                <a:solidFill>
                  <a:srgbClr val="FFBF0B"/>
                </a:solidFill>
                <a:effectLst/>
              </a:rPr>
              <a:t>1. Introduction</a:t>
            </a:r>
            <a:endParaRPr lang="en-US" sz="3600" b="1" dirty="0">
              <a:solidFill>
                <a:srgbClr val="FFBF0B"/>
              </a:solidFill>
              <a:effectLst/>
            </a:endParaRPr>
          </a:p>
        </p:txBody>
      </p:sp>
      <p:sp>
        <p:nvSpPr>
          <p:cNvPr id="27" name="Text Box 147"/>
          <p:cNvSpPr txBox="1">
            <a:spLocks noChangeArrowheads="1"/>
          </p:cNvSpPr>
          <p:nvPr/>
        </p:nvSpPr>
        <p:spPr bwMode="auto">
          <a:xfrm>
            <a:off x="2334965" y="12834815"/>
            <a:ext cx="12586759" cy="9186352"/>
          </a:xfrm>
          <a:prstGeom prst="rect">
            <a:avLst/>
          </a:prstGeom>
          <a:noFill/>
          <a:ln w="6350" cmpd="thinThick">
            <a:noFill/>
            <a:prstDash val="sysDot"/>
            <a:miter lim="800000"/>
            <a:headEnd/>
            <a:tailEnd/>
          </a:ln>
          <a:effectLst/>
          <a:scene3d>
            <a:camera prst="orthographicFront">
              <a:rot lat="0" lon="0" rev="0"/>
            </a:camera>
            <a:lightRig rig="brightRoom" dir="t">
              <a:rot lat="0" lon="0" rev="600000"/>
            </a:lightRig>
          </a:scene3d>
          <a:sp3d prstMaterial="metal">
            <a:bevelT w="38100" h="57150" prst="angle"/>
          </a:sp3d>
        </p:spPr>
        <p:txBody>
          <a:bodyPr wrap="square" lIns="228600" tIns="100584" rIns="228600" bIns="100584">
            <a:noAutofit/>
          </a:bodyPr>
          <a:lstStyle/>
          <a:p>
            <a:pPr defTabSz="612775"/>
            <a:endParaRPr lang="en-US" sz="3200" b="1" dirty="0">
              <a:solidFill>
                <a:srgbClr val="0000FF"/>
              </a:solidFill>
              <a:effectLst/>
            </a:endParaRPr>
          </a:p>
          <a:p>
            <a:pPr defTabSz="612775"/>
            <a:endParaRPr lang="en-US" sz="3200" b="1" dirty="0">
              <a:solidFill>
                <a:srgbClr val="0000FF"/>
              </a:solidFill>
              <a:effectLst/>
            </a:endParaRPr>
          </a:p>
          <a:p>
            <a:pPr defTabSz="612775"/>
            <a:endParaRPr lang="en-US" sz="3200" b="1" dirty="0">
              <a:solidFill>
                <a:srgbClr val="0000FF"/>
              </a:solidFill>
              <a:effectLst/>
            </a:endParaRPr>
          </a:p>
          <a:p>
            <a:pPr defTabSz="612775"/>
            <a:endParaRPr lang="en-US" sz="3200" b="1" dirty="0">
              <a:solidFill>
                <a:srgbClr val="0000FF"/>
              </a:solidFill>
              <a:effectLst/>
            </a:endParaRPr>
          </a:p>
          <a:p>
            <a:pPr defTabSz="612775"/>
            <a:endParaRPr lang="en-US" sz="3200" b="1" dirty="0">
              <a:solidFill>
                <a:srgbClr val="0000FF"/>
              </a:solidFill>
              <a:effectLst/>
            </a:endParaRPr>
          </a:p>
          <a:p>
            <a:pPr defTabSz="612775"/>
            <a:endParaRPr lang="en-US" sz="3200" b="1" dirty="0">
              <a:solidFill>
                <a:srgbClr val="0000FF"/>
              </a:solidFill>
              <a:effectLst/>
            </a:endParaRPr>
          </a:p>
          <a:p>
            <a:pPr defTabSz="612775"/>
            <a:endParaRPr lang="en-US" sz="3200" b="1" dirty="0">
              <a:solidFill>
                <a:srgbClr val="0000FF"/>
              </a:solidFill>
              <a:effectLst/>
            </a:endParaRPr>
          </a:p>
          <a:p>
            <a:pPr defTabSz="612775"/>
            <a:endParaRPr lang="en-US" sz="3200" b="1" dirty="0">
              <a:solidFill>
                <a:srgbClr val="0000FF"/>
              </a:solidFill>
              <a:effectLst/>
            </a:endParaRPr>
          </a:p>
          <a:p>
            <a:pPr defTabSz="612775"/>
            <a:endParaRPr lang="en-US" sz="3200" b="1" dirty="0">
              <a:solidFill>
                <a:srgbClr val="0000FF"/>
              </a:solidFill>
              <a:effectLst/>
            </a:endParaRPr>
          </a:p>
          <a:p>
            <a:pPr defTabSz="612775"/>
            <a:endParaRPr lang="en-US" sz="3200" b="1" dirty="0">
              <a:solidFill>
                <a:srgbClr val="0000FF"/>
              </a:solidFill>
              <a:effectLst/>
            </a:endParaRPr>
          </a:p>
          <a:p>
            <a:pPr marL="457200" indent="-457200" defTabSz="612775">
              <a:buFont typeface="Wingdings" pitchFamily="2" charset="2"/>
              <a:buChar char="Ø"/>
            </a:pPr>
            <a:endParaRPr lang="en-US" sz="3200" b="1" dirty="0">
              <a:solidFill>
                <a:srgbClr val="0000FF"/>
              </a:solidFill>
              <a:effectLst/>
            </a:endParaRPr>
          </a:p>
          <a:p>
            <a:pPr marL="457200" indent="-457200" defTabSz="612775">
              <a:buFont typeface="Wingdings" pitchFamily="2" charset="2"/>
              <a:buChar char="Ø"/>
            </a:pPr>
            <a:r>
              <a:rPr lang="en-US" sz="3200" b="1" dirty="0">
                <a:solidFill>
                  <a:srgbClr val="0000FF"/>
                </a:solidFill>
                <a:effectLst/>
              </a:rPr>
              <a:t>Preprocessing</a:t>
            </a:r>
          </a:p>
          <a:p>
            <a:pPr marL="971550" lvl="1" indent="-514350" defTabSz="612775">
              <a:buFont typeface="Arial"/>
              <a:buChar char="•"/>
            </a:pPr>
            <a:r>
              <a:rPr lang="en-US" sz="3200" dirty="0">
                <a:effectLst/>
              </a:rPr>
              <a:t>Noise Removal (Fig. 1)</a:t>
            </a:r>
          </a:p>
          <a:p>
            <a:pPr marL="971550" lvl="1" indent="-514350" defTabSz="612775">
              <a:buFont typeface="Arial"/>
              <a:buChar char="•"/>
            </a:pPr>
            <a:r>
              <a:rPr lang="en-US" sz="3200" dirty="0">
                <a:effectLst/>
              </a:rPr>
              <a:t>Resize all images to 64 by 64 pixels</a:t>
            </a:r>
          </a:p>
          <a:p>
            <a:pPr marL="971550" lvl="1" indent="-514350" defTabSz="612775">
              <a:buFont typeface="Arial"/>
              <a:buChar char="•"/>
            </a:pPr>
            <a:endParaRPr lang="en-US" sz="3200" dirty="0">
              <a:effectLst/>
            </a:endParaRPr>
          </a:p>
          <a:p>
            <a:pPr marL="457200" indent="-457200" defTabSz="612775">
              <a:buFont typeface="Wingdings" pitchFamily="2" charset="2"/>
              <a:buChar char="Ø"/>
            </a:pPr>
            <a:r>
              <a:rPr lang="en-US" sz="3200" b="1" dirty="0">
                <a:solidFill>
                  <a:srgbClr val="0000FF"/>
                </a:solidFill>
                <a:effectLst/>
              </a:rPr>
              <a:t>Segmentation</a:t>
            </a:r>
          </a:p>
          <a:p>
            <a:pPr marL="971550" lvl="1" indent="-514350" defTabSz="612775">
              <a:buFont typeface="Arial"/>
              <a:buChar char="•"/>
            </a:pPr>
            <a:r>
              <a:rPr lang="en-US" sz="3200" dirty="0">
                <a:effectLst/>
              </a:rPr>
              <a:t>Convert to Binary Image (Fig. 2)</a:t>
            </a:r>
          </a:p>
          <a:p>
            <a:pPr marL="971550" lvl="1" indent="-514350" defTabSz="612775">
              <a:buFont typeface="Arial"/>
              <a:buChar char="•"/>
            </a:pPr>
            <a:r>
              <a:rPr lang="en-US" sz="3200" dirty="0">
                <a:effectLst/>
              </a:rPr>
              <a:t>Process called Thresholding</a:t>
            </a:r>
          </a:p>
          <a:p>
            <a:pPr marL="971550" lvl="1" indent="-514350" defTabSz="612775">
              <a:buFont typeface="Arial"/>
              <a:buChar char="•"/>
            </a:pPr>
            <a:endParaRPr lang="en-US" sz="3200" dirty="0">
              <a:effectLst/>
            </a:endParaRPr>
          </a:p>
        </p:txBody>
      </p:sp>
      <mc:AlternateContent xmlns:mc="http://schemas.openxmlformats.org/markup-compatibility/2006" xmlns:a14="http://schemas.microsoft.com/office/drawing/2010/main">
        <mc:Choice Requires="a14">
          <p:sp>
            <p:nvSpPr>
              <p:cNvPr id="40" name="Text Box 147"/>
              <p:cNvSpPr txBox="1">
                <a:spLocks noChangeArrowheads="1"/>
              </p:cNvSpPr>
              <p:nvPr/>
            </p:nvSpPr>
            <p:spPr bwMode="auto">
              <a:xfrm>
                <a:off x="14904720" y="7924800"/>
                <a:ext cx="11963400" cy="15144848"/>
              </a:xfrm>
              <a:prstGeom prst="rect">
                <a:avLst/>
              </a:prstGeom>
              <a:noFill/>
              <a:ln w="6350" cmpd="thinThick">
                <a:noFill/>
                <a:prstDash val="sysDot"/>
                <a:miter lim="800000"/>
                <a:headEnd/>
                <a:tailEnd/>
              </a:ln>
              <a:effectLst/>
              <a:scene3d>
                <a:camera prst="orthographicFront">
                  <a:rot lat="0" lon="0" rev="0"/>
                </a:camera>
                <a:lightRig rig="brightRoom" dir="t">
                  <a:rot lat="0" lon="0" rev="600000"/>
                </a:lightRig>
              </a:scene3d>
              <a:sp3d prstMaterial="metal">
                <a:bevelT w="38100" h="57150" prst="angle"/>
              </a:sp3d>
            </p:spPr>
            <p:txBody>
              <a:bodyPr wrap="square" lIns="228600" tIns="100584" rIns="228600" bIns="100584">
                <a:noAutofit/>
              </a:bodyPr>
              <a:lstStyle/>
              <a:p>
                <a:pPr marL="457200" indent="-457200">
                  <a:buFont typeface="Wingdings" pitchFamily="2" charset="2"/>
                  <a:buChar char="Ø"/>
                </a:pPr>
                <a:r>
                  <a:rPr lang="en-US" sz="3200" b="1" dirty="0">
                    <a:solidFill>
                      <a:srgbClr val="0000FF"/>
                    </a:solidFill>
                    <a:effectLst/>
                  </a:rPr>
                  <a:t>Exploratory Data Analysis (EDA)</a:t>
                </a:r>
                <a:endParaRPr lang="en-US" sz="3200" dirty="0">
                  <a:solidFill>
                    <a:srgbClr val="0000FF"/>
                  </a:solidFill>
                  <a:effectLst/>
                </a:endParaRPr>
              </a:p>
              <a:p>
                <a:pPr marL="914400" lvl="1" indent="-457200">
                  <a:buFont typeface="Arial" pitchFamily="34" charset="0"/>
                  <a:buChar char="•"/>
                </a:pPr>
                <a:r>
                  <a:rPr lang="en-US" sz="3200" dirty="0">
                    <a:effectLst/>
                  </a:rPr>
                  <a:t>Figure 3 shows the dataset counts for various skin lesion types. By using EDA, we can visually see that normalizing the data is useful to prevent ML overfitting because it scales the data to the same range, reducing the impact of outliers and making the data more comparable across different features, which can lead to more accurate and robust model.</a:t>
                </a:r>
              </a:p>
              <a:p>
                <a:pPr marL="914400" lvl="1" indent="-457200">
                  <a:buFont typeface="Arial" pitchFamily="34" charset="0"/>
                  <a:buChar char="•"/>
                </a:pPr>
                <a:r>
                  <a:rPr lang="en-US" sz="3200" dirty="0">
                    <a:effectLst/>
                  </a:rPr>
                  <a:t>More EDA are done for localization distribution, sex-based distribution and density distribution by age.</a:t>
                </a:r>
              </a:p>
              <a:p>
                <a:pPr lvl="1"/>
                <a:endParaRPr lang="en-US" sz="3200" dirty="0">
                  <a:effectLst/>
                </a:endParaRPr>
              </a:p>
              <a:p>
                <a:pPr marL="914400" lvl="1" indent="-457200">
                  <a:buFont typeface="Arial" pitchFamily="34" charset="0"/>
                  <a:buChar char="•"/>
                </a:pPr>
                <a:endParaRPr lang="en-US" sz="3200" b="1" dirty="0">
                  <a:effectLst/>
                </a:endParaRPr>
              </a:p>
              <a:p>
                <a:pPr marL="914400" lvl="1" indent="-457200">
                  <a:buFont typeface="Arial" pitchFamily="34" charset="0"/>
                  <a:buChar char="•"/>
                </a:pPr>
                <a:endParaRPr lang="en-US" sz="3200" b="1" dirty="0">
                  <a:effectLst/>
                </a:endParaRPr>
              </a:p>
              <a:p>
                <a:pPr marL="914400" lvl="1" indent="-457200">
                  <a:buFont typeface="Arial" pitchFamily="34" charset="0"/>
                  <a:buChar char="•"/>
                </a:pPr>
                <a:endParaRPr lang="en-US" sz="3200" b="1" dirty="0">
                  <a:effectLst/>
                </a:endParaRPr>
              </a:p>
              <a:p>
                <a:pPr marL="914400" lvl="1" indent="-457200">
                  <a:buFont typeface="Arial" pitchFamily="34" charset="0"/>
                  <a:buChar char="•"/>
                </a:pPr>
                <a:endParaRPr lang="en-US" sz="3200" b="1" dirty="0">
                  <a:effectLst/>
                </a:endParaRPr>
              </a:p>
              <a:p>
                <a:pPr marL="914400" lvl="1" indent="-457200">
                  <a:buFont typeface="Arial" pitchFamily="34" charset="0"/>
                  <a:buChar char="•"/>
                </a:pPr>
                <a:endParaRPr lang="en-US" sz="3200" b="1" dirty="0">
                  <a:effectLst/>
                </a:endParaRPr>
              </a:p>
              <a:p>
                <a:pPr marL="914400" lvl="1" indent="-457200">
                  <a:buFont typeface="Arial" pitchFamily="34" charset="0"/>
                  <a:buChar char="•"/>
                </a:pPr>
                <a:endParaRPr lang="en-US" sz="3200" b="1" dirty="0">
                  <a:effectLst/>
                </a:endParaRPr>
              </a:p>
              <a:p>
                <a:pPr marL="914400" lvl="1" indent="-457200">
                  <a:buFont typeface="Arial" pitchFamily="34" charset="0"/>
                  <a:buChar char="•"/>
                </a:pPr>
                <a:endParaRPr lang="en-US" sz="3200" b="1" dirty="0">
                  <a:effectLst/>
                </a:endParaRPr>
              </a:p>
              <a:p>
                <a:pPr lvl="1"/>
                <a:endParaRPr lang="en-US" sz="3200" b="1" dirty="0">
                  <a:effectLst/>
                </a:endParaRPr>
              </a:p>
              <a:p>
                <a:pPr marL="457200" indent="-457200">
                  <a:buFont typeface="Wingdings" pitchFamily="2" charset="2"/>
                  <a:buChar char="Ø"/>
                </a:pPr>
                <a:r>
                  <a:rPr lang="en-US" sz="3200" b="1" dirty="0">
                    <a:solidFill>
                      <a:srgbClr val="0000FF"/>
                    </a:solidFill>
                    <a:effectLst/>
                  </a:rPr>
                  <a:t>Resample</a:t>
                </a:r>
                <a:endParaRPr lang="en-US" sz="3200" dirty="0">
                  <a:solidFill>
                    <a:srgbClr val="0000FF"/>
                  </a:solidFill>
                  <a:effectLst/>
                </a:endParaRPr>
              </a:p>
              <a:p>
                <a:pPr marL="914400" lvl="1" indent="-457200">
                  <a:buFont typeface="Arial" pitchFamily="34" charset="0"/>
                  <a:buChar char="•"/>
                </a:pPr>
                <a:r>
                  <a:rPr lang="en-US" sz="3200" dirty="0">
                    <a:effectLst/>
                  </a:rPr>
                  <a:t>Synthetic Minority Oversampling Technique (SMOTE) is used to address class imbalance [2] and improve the performance of classification (see Equation 1).</a:t>
                </a:r>
              </a:p>
              <a:p>
                <a:pPr lvl="1"/>
                <a:r>
                  <a:rPr lang="en-US" sz="3200" dirty="0">
                    <a:effectLst/>
                  </a:rPr>
                  <a:t>		X3 = X1 + (</a:t>
                </a:r>
                <a14:m>
                  <m:oMath xmlns:m="http://schemas.openxmlformats.org/officeDocument/2006/math">
                    <m:r>
                      <m:rPr>
                        <m:sty m:val="p"/>
                      </m:rPr>
                      <a:rPr lang="en-US" sz="3200" smtClean="0">
                        <a:solidFill>
                          <a:srgbClr val="000000"/>
                        </a:solidFill>
                        <a:effectLst/>
                        <a:latin typeface="Cambria Math" panose="02040503050406030204" pitchFamily="18" charset="0"/>
                        <a:ea typeface="SimSun" panose="02010600030101010101" pitchFamily="2" charset="-122"/>
                        <a:cs typeface="Times New Roman" panose="02020603050405020304" pitchFamily="18" charset="0"/>
                      </a:rPr>
                      <m:t>λ</m:t>
                    </m:r>
                  </m:oMath>
                </a14:m>
                <a:r>
                  <a:rPr lang="en-US" sz="3200" dirty="0">
                    <a:effectLst/>
                  </a:rPr>
                  <a:t> * diff)						(1)</a:t>
                </a:r>
              </a:p>
              <a:p>
                <a:pPr lvl="1"/>
                <a:r>
                  <a:rPr lang="en-US" sz="3200" dirty="0">
                    <a:effectLst/>
                  </a:rPr>
                  <a:t>             Where: 0 &lt; </a:t>
                </a:r>
                <a14:m>
                  <m:oMath xmlns:m="http://schemas.openxmlformats.org/officeDocument/2006/math">
                    <m:r>
                      <m:rPr>
                        <m:sty m:val="p"/>
                      </m:rPr>
                      <a:rPr lang="en-US" sz="3200" smtClean="0">
                        <a:solidFill>
                          <a:srgbClr val="000000"/>
                        </a:solidFill>
                        <a:effectLst/>
                        <a:latin typeface="Cambria Math" panose="02040503050406030204" pitchFamily="18" charset="0"/>
                        <a:ea typeface="SimSun" panose="02010600030101010101" pitchFamily="2" charset="-122"/>
                        <a:cs typeface="Times New Roman" panose="02020603050405020304" pitchFamily="18" charset="0"/>
                      </a:rPr>
                      <m:t>λ</m:t>
                    </m:r>
                    <m:r>
                      <a:rPr lang="en-US" sz="3200" b="0" i="0" smtClean="0">
                        <a:solidFill>
                          <a:srgbClr val="000000"/>
                        </a:solidFill>
                        <a:effectLst/>
                        <a:latin typeface="Cambria Math" panose="02040503050406030204" pitchFamily="18" charset="0"/>
                        <a:ea typeface="SimSun" panose="02010600030101010101" pitchFamily="2" charset="-122"/>
                        <a:cs typeface="Times New Roman" panose="02020603050405020304" pitchFamily="18" charset="0"/>
                      </a:rPr>
                      <m:t> </m:t>
                    </m:r>
                  </m:oMath>
                </a14:m>
                <a:r>
                  <a:rPr lang="en-US" sz="3200" dirty="0">
                    <a:effectLst/>
                  </a:rPr>
                  <a:t>&lt; 1 and diff = X2 – X1</a:t>
                </a:r>
              </a:p>
              <a:p>
                <a:pPr marL="914400" lvl="1" indent="-457200">
                  <a:buFont typeface="Arial" pitchFamily="34" charset="0"/>
                  <a:buChar char="•"/>
                </a:pPr>
                <a:r>
                  <a:rPr lang="en-US" sz="3200" dirty="0">
                    <a:effectLst/>
                  </a:rPr>
                  <a:t>X1 and X2 are feature vectors of two skin cancer images.</a:t>
                </a:r>
              </a:p>
              <a:p>
                <a:pPr marL="914400" lvl="1" indent="-457200">
                  <a:buFont typeface="Arial" pitchFamily="34" charset="0"/>
                  <a:buChar char="•"/>
                </a:pPr>
                <a:r>
                  <a:rPr lang="en-US" sz="3200" dirty="0">
                    <a:effectLst/>
                  </a:rPr>
                  <a:t>The </a:t>
                </a:r>
                <a14:m>
                  <m:oMath xmlns:m="http://schemas.openxmlformats.org/officeDocument/2006/math">
                    <m:r>
                      <m:rPr>
                        <m:sty m:val="p"/>
                      </m:rPr>
                      <a:rPr lang="en-US" sz="3200" smtClean="0">
                        <a:solidFill>
                          <a:srgbClr val="000000"/>
                        </a:solidFill>
                        <a:effectLst/>
                        <a:latin typeface="Cambria Math" panose="02040503050406030204" pitchFamily="18" charset="0"/>
                        <a:ea typeface="SimSun" panose="02010600030101010101" pitchFamily="2" charset="-122"/>
                        <a:cs typeface="Times New Roman" panose="02020603050405020304" pitchFamily="18" charset="0"/>
                      </a:rPr>
                      <m:t>λ</m:t>
                    </m:r>
                  </m:oMath>
                </a14:m>
                <a:r>
                  <a:rPr lang="en-US" sz="3200" dirty="0">
                    <a:effectLst/>
                  </a:rPr>
                  <a:t> controls the extent of interpolation.</a:t>
                </a:r>
              </a:p>
              <a:p>
                <a:pPr lvl="1"/>
                <a:endParaRPr lang="en-US" sz="3200" b="1" dirty="0">
                  <a:solidFill>
                    <a:srgbClr val="0000FF"/>
                  </a:solidFill>
                  <a:effectLst/>
                </a:endParaRPr>
              </a:p>
              <a:p>
                <a:pPr marL="457200" indent="-457200">
                  <a:buFont typeface="Wingdings" panose="05000000000000000000" pitchFamily="2" charset="2"/>
                  <a:buChar char="Ø"/>
                </a:pPr>
                <a:r>
                  <a:rPr lang="en-US" sz="3200" b="1" dirty="0">
                    <a:solidFill>
                      <a:srgbClr val="0000FF"/>
                    </a:solidFill>
                    <a:effectLst/>
                  </a:rPr>
                  <a:t>ML Classification</a:t>
                </a:r>
              </a:p>
              <a:p>
                <a:r>
                  <a:rPr lang="en-US" dirty="0">
                    <a:effectLst/>
                  </a:rPr>
                  <a:t>Hyperparameters and architecture of Linear Discriminant Analysis (LDA), Support Vector Machine (SVM), Convolutional Neural Network (CNN), and Ensemble Model of CNN and SVM are described in the Table below.</a:t>
                </a:r>
              </a:p>
            </p:txBody>
          </p:sp>
        </mc:Choice>
        <mc:Fallback xmlns="">
          <p:sp>
            <p:nvSpPr>
              <p:cNvPr id="40" name="Text Box 147"/>
              <p:cNvSpPr txBox="1">
                <a:spLocks noRot="1" noChangeAspect="1" noMove="1" noResize="1" noEditPoints="1" noAdjustHandles="1" noChangeArrowheads="1" noChangeShapeType="1" noTextEdit="1"/>
              </p:cNvSpPr>
              <p:nvPr/>
            </p:nvSpPr>
            <p:spPr bwMode="auto">
              <a:xfrm>
                <a:off x="14904720" y="7924800"/>
                <a:ext cx="11963400" cy="15144848"/>
              </a:xfrm>
              <a:prstGeom prst="rect">
                <a:avLst/>
              </a:prstGeom>
              <a:blipFill>
                <a:blip r:embed="rId3"/>
                <a:stretch>
                  <a:fillRect t="-80"/>
                </a:stretch>
              </a:blipFill>
              <a:ln w="6350" cmpd="thinThick">
                <a:noFill/>
                <a:prstDash val="sysDot"/>
                <a:miter lim="800000"/>
                <a:headEnd/>
                <a:tailEnd/>
              </a:ln>
              <a:effectLst/>
            </p:spPr>
            <p:txBody>
              <a:bodyPr/>
              <a:lstStyle/>
              <a:p>
                <a:r>
                  <a:rPr lang="en-US">
                    <a:noFill/>
                  </a:rPr>
                  <a:t> </a:t>
                </a:r>
              </a:p>
            </p:txBody>
          </p:sp>
        </mc:Fallback>
      </mc:AlternateContent>
      <p:sp>
        <p:nvSpPr>
          <p:cNvPr id="3" name="Rectangle 25"/>
          <p:cNvSpPr>
            <a:spLocks noChangeArrowheads="1"/>
          </p:cNvSpPr>
          <p:nvPr/>
        </p:nvSpPr>
        <p:spPr bwMode="auto">
          <a:xfrm>
            <a:off x="152400" y="152400"/>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7" name="Text Box 162"/>
          <p:cNvSpPr txBox="1">
            <a:spLocks noChangeArrowheads="1"/>
          </p:cNvSpPr>
          <p:nvPr/>
        </p:nvSpPr>
        <p:spPr bwMode="auto">
          <a:xfrm>
            <a:off x="14964625" y="7093802"/>
            <a:ext cx="11560084" cy="830997"/>
          </a:xfrm>
          <a:prstGeom prst="rect">
            <a:avLst/>
          </a:prstGeom>
          <a:solidFill>
            <a:schemeClr val="tx1"/>
          </a:solidFill>
          <a:ln w="9525">
            <a:solidFill>
              <a:schemeClr val="tx1"/>
            </a:solidFill>
            <a:miter lim="800000"/>
            <a:headEnd/>
            <a:tailEnd/>
          </a:ln>
          <a:effectLst/>
        </p:spPr>
        <p:txBody>
          <a:bodyPr wrap="square">
            <a:spAutoFit/>
          </a:bodyPr>
          <a:lstStyle/>
          <a:p>
            <a:r>
              <a:rPr lang="en-US" sz="4800" b="1" dirty="0">
                <a:solidFill>
                  <a:srgbClr val="FFBF0B"/>
                </a:solidFill>
                <a:effectLst/>
              </a:rPr>
              <a:t>3. Proposed </a:t>
            </a:r>
            <a:r>
              <a:rPr lang="en-US" sz="4800" b="1" dirty="0" err="1">
                <a:solidFill>
                  <a:srgbClr val="FFBF0B"/>
                </a:solidFill>
                <a:effectLst/>
              </a:rPr>
              <a:t>CADx</a:t>
            </a:r>
            <a:r>
              <a:rPr lang="en-US" sz="4800" b="1" dirty="0">
                <a:solidFill>
                  <a:srgbClr val="FFBF0B"/>
                </a:solidFill>
                <a:effectLst/>
              </a:rPr>
              <a:t> System</a:t>
            </a:r>
            <a:endParaRPr lang="en-US" sz="3600" b="1" dirty="0">
              <a:solidFill>
                <a:srgbClr val="FFBF0B"/>
              </a:solidFill>
              <a:effectLst/>
            </a:endParaRPr>
          </a:p>
        </p:txBody>
      </p:sp>
      <p:sp>
        <p:nvSpPr>
          <p:cNvPr id="78" name="Text Box 162"/>
          <p:cNvSpPr txBox="1">
            <a:spLocks noChangeArrowheads="1"/>
          </p:cNvSpPr>
          <p:nvPr/>
        </p:nvSpPr>
        <p:spPr bwMode="auto">
          <a:xfrm>
            <a:off x="26779728" y="7086600"/>
            <a:ext cx="15206472" cy="828391"/>
          </a:xfrm>
          <a:prstGeom prst="rect">
            <a:avLst/>
          </a:prstGeom>
          <a:solidFill>
            <a:schemeClr val="tx1"/>
          </a:solidFill>
          <a:ln w="9525">
            <a:solidFill>
              <a:schemeClr val="tx1"/>
            </a:solidFill>
            <a:miter lim="800000"/>
            <a:headEnd/>
            <a:tailEnd/>
          </a:ln>
          <a:effectLst/>
        </p:spPr>
        <p:txBody>
          <a:bodyPr wrap="square">
            <a:spAutoFit/>
          </a:bodyPr>
          <a:lstStyle/>
          <a:p>
            <a:r>
              <a:rPr lang="en-US" sz="4800" b="1" dirty="0">
                <a:solidFill>
                  <a:srgbClr val="FFBF0B"/>
                </a:solidFill>
                <a:effectLst/>
              </a:rPr>
              <a:t>4. Experimental Results</a:t>
            </a:r>
            <a:endParaRPr lang="en-US" sz="3600" b="1" dirty="0">
              <a:solidFill>
                <a:srgbClr val="FFBF0B"/>
              </a:solidFill>
              <a:effectLst/>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71725" y="381000"/>
            <a:ext cx="8448675" cy="1916714"/>
          </a:xfrm>
          <a:prstGeom prst="rect">
            <a:avLst/>
          </a:prstGeom>
        </p:spPr>
      </p:pic>
      <p:sp>
        <p:nvSpPr>
          <p:cNvPr id="57" name="Text Box 147"/>
          <p:cNvSpPr txBox="1">
            <a:spLocks noChangeArrowheads="1"/>
          </p:cNvSpPr>
          <p:nvPr/>
        </p:nvSpPr>
        <p:spPr bwMode="auto">
          <a:xfrm>
            <a:off x="2314953" y="23309997"/>
            <a:ext cx="12586759" cy="7855803"/>
          </a:xfrm>
          <a:prstGeom prst="rect">
            <a:avLst/>
          </a:prstGeom>
          <a:noFill/>
          <a:ln w="6350" cmpd="thinThick">
            <a:noFill/>
            <a:prstDash val="sysDot"/>
            <a:miter lim="800000"/>
            <a:headEnd/>
            <a:tailEnd/>
          </a:ln>
          <a:effectLst/>
          <a:scene3d>
            <a:camera prst="orthographicFront">
              <a:rot lat="0" lon="0" rev="0"/>
            </a:camera>
            <a:lightRig rig="brightRoom" dir="t">
              <a:rot lat="0" lon="0" rev="600000"/>
            </a:lightRig>
          </a:scene3d>
          <a:sp3d prstMaterial="metal">
            <a:bevelT w="38100" h="57150" prst="angle"/>
          </a:sp3d>
        </p:spPr>
        <p:txBody>
          <a:bodyPr wrap="square" lIns="228600" tIns="100584" rIns="228600" bIns="100584">
            <a:noAutofit/>
          </a:bodyPr>
          <a:lstStyle/>
          <a:p>
            <a:pPr defTabSz="612775"/>
            <a:endParaRPr lang="en-US" sz="3200" dirty="0">
              <a:effectLst/>
            </a:endParaRPr>
          </a:p>
        </p:txBody>
      </p:sp>
      <p:sp>
        <p:nvSpPr>
          <p:cNvPr id="84" name="TextBox 83"/>
          <p:cNvSpPr txBox="1"/>
          <p:nvPr/>
        </p:nvSpPr>
        <p:spPr>
          <a:xfrm>
            <a:off x="8933028" y="21522011"/>
            <a:ext cx="5933086" cy="523220"/>
          </a:xfrm>
          <a:prstGeom prst="rect">
            <a:avLst/>
          </a:prstGeom>
          <a:noFill/>
        </p:spPr>
        <p:txBody>
          <a:bodyPr wrap="square" rtlCol="0">
            <a:spAutoFit/>
          </a:bodyPr>
          <a:lstStyle/>
          <a:p>
            <a:pPr algn="ctr"/>
            <a:r>
              <a:rPr lang="en-US" sz="2800" dirty="0"/>
              <a:t>Fig. 2: Conversion to Binary Image</a:t>
            </a:r>
          </a:p>
        </p:txBody>
      </p:sp>
      <p:sp>
        <p:nvSpPr>
          <p:cNvPr id="86" name="TextBox 85"/>
          <p:cNvSpPr txBox="1"/>
          <p:nvPr/>
        </p:nvSpPr>
        <p:spPr>
          <a:xfrm>
            <a:off x="9663912" y="19485258"/>
            <a:ext cx="4537139" cy="523220"/>
          </a:xfrm>
          <a:prstGeom prst="rect">
            <a:avLst/>
          </a:prstGeom>
          <a:solidFill>
            <a:schemeClr val="bg1"/>
          </a:solidFill>
        </p:spPr>
        <p:txBody>
          <a:bodyPr wrap="square" rtlCol="0">
            <a:spAutoFit/>
          </a:bodyPr>
          <a:lstStyle/>
          <a:p>
            <a:pPr algn="ctr"/>
            <a:r>
              <a:rPr lang="en-US" sz="2800" dirty="0"/>
              <a:t>Fig. 1: Noise Removal</a:t>
            </a:r>
          </a:p>
        </p:txBody>
      </p:sp>
      <p:sp>
        <p:nvSpPr>
          <p:cNvPr id="92" name="TextBox 91"/>
          <p:cNvSpPr txBox="1"/>
          <p:nvPr/>
        </p:nvSpPr>
        <p:spPr>
          <a:xfrm>
            <a:off x="18101591" y="16126311"/>
            <a:ext cx="6168760" cy="523220"/>
          </a:xfrm>
          <a:prstGeom prst="rect">
            <a:avLst/>
          </a:prstGeom>
          <a:noFill/>
        </p:spPr>
        <p:txBody>
          <a:bodyPr wrap="square" rtlCol="0">
            <a:spAutoFit/>
          </a:bodyPr>
          <a:lstStyle/>
          <a:p>
            <a:pPr algn="ctr"/>
            <a:r>
              <a:rPr lang="en-US" sz="2800" dirty="0"/>
              <a:t>Fig. 3: Skin Lesion distribution by Count</a:t>
            </a:r>
          </a:p>
        </p:txBody>
      </p:sp>
      <p:grpSp>
        <p:nvGrpSpPr>
          <p:cNvPr id="5" name="Canvas 22">
            <a:extLst>
              <a:ext uri="{FF2B5EF4-FFF2-40B4-BE49-F238E27FC236}">
                <a16:creationId xmlns:a16="http://schemas.microsoft.com/office/drawing/2014/main" id="{8D7908CB-0F42-1F36-DC3C-D66B8D16567C}"/>
              </a:ext>
            </a:extLst>
          </p:cNvPr>
          <p:cNvGrpSpPr>
            <a:grpSpLocks noChangeAspect="1"/>
          </p:cNvGrpSpPr>
          <p:nvPr/>
        </p:nvGrpSpPr>
        <p:grpSpPr>
          <a:xfrm>
            <a:off x="4172039" y="12846930"/>
            <a:ext cx="9010561" cy="5186316"/>
            <a:chOff x="0" y="0"/>
            <a:chExt cx="3195955" cy="2398395"/>
          </a:xfrm>
        </p:grpSpPr>
        <p:sp>
          <p:nvSpPr>
            <p:cNvPr id="6" name="Rectangle 5">
              <a:extLst>
                <a:ext uri="{FF2B5EF4-FFF2-40B4-BE49-F238E27FC236}">
                  <a16:creationId xmlns:a16="http://schemas.microsoft.com/office/drawing/2014/main" id="{79DD672D-BF95-410B-0FA9-16E897F9BFD8}"/>
                </a:ext>
              </a:extLst>
            </p:cNvPr>
            <p:cNvSpPr/>
            <p:nvPr/>
          </p:nvSpPr>
          <p:spPr>
            <a:xfrm>
              <a:off x="0" y="0"/>
              <a:ext cx="3195955" cy="2398395"/>
            </a:xfrm>
            <a:prstGeom prst="rect">
              <a:avLst/>
            </a:prstGeom>
            <a:noFill/>
          </p:spPr>
          <p:txBody>
            <a:bodyPr/>
            <a:lstStyle/>
            <a:p>
              <a:pPr algn="ctr"/>
              <a:endParaRPr lang="en-US"/>
            </a:p>
          </p:txBody>
        </p:sp>
        <p:sp>
          <p:nvSpPr>
            <p:cNvPr id="7" name="Rectangle 6">
              <a:extLst>
                <a:ext uri="{FF2B5EF4-FFF2-40B4-BE49-F238E27FC236}">
                  <a16:creationId xmlns:a16="http://schemas.microsoft.com/office/drawing/2014/main" id="{E57E7860-D3BB-C9C1-10B4-2A538ECC6DC9}"/>
                </a:ext>
              </a:extLst>
            </p:cNvPr>
            <p:cNvSpPr>
              <a:spLocks noChangeArrowheads="1"/>
            </p:cNvSpPr>
            <p:nvPr/>
          </p:nvSpPr>
          <p:spPr bwMode="auto">
            <a:xfrm>
              <a:off x="1171976" y="895393"/>
              <a:ext cx="819014" cy="346776"/>
            </a:xfrm>
            <a:prstGeom prst="rect">
              <a:avLst/>
            </a:prstGeom>
            <a:solidFill>
              <a:schemeClr val="accent1">
                <a:lumMod val="20000"/>
                <a:lumOff val="80000"/>
              </a:schemeClr>
            </a:solidFill>
            <a:ln w="28575">
              <a:solidFill>
                <a:schemeClr val="tx1">
                  <a:lumMod val="100000"/>
                  <a:lumOff val="0"/>
                </a:schemeClr>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b="1" dirty="0">
                  <a:solidFill>
                    <a:srgbClr val="000000"/>
                  </a:solidFill>
                  <a:effectLst/>
                  <a:latin typeface="Times New Roman" panose="02020603050405020304" pitchFamily="18" charset="0"/>
                  <a:ea typeface="SimSun" panose="02010600030101010101" pitchFamily="2" charset="-122"/>
                </a:rPr>
                <a:t>RESULT</a:t>
              </a:r>
              <a:endParaRPr lang="en-US" sz="3200" dirty="0">
                <a:effectLst/>
                <a:latin typeface="Times New Roman" panose="02020603050405020304" pitchFamily="18" charset="0"/>
                <a:ea typeface="Times New Roman" panose="02020603050405020304" pitchFamily="18" charset="0"/>
              </a:endParaRPr>
            </a:p>
          </p:txBody>
        </p:sp>
        <p:sp>
          <p:nvSpPr>
            <p:cNvPr id="9" name="Rectangle 8">
              <a:extLst>
                <a:ext uri="{FF2B5EF4-FFF2-40B4-BE49-F238E27FC236}">
                  <a16:creationId xmlns:a16="http://schemas.microsoft.com/office/drawing/2014/main" id="{5452F1A9-E1E6-1B4A-7304-D2EBB0C08109}"/>
                </a:ext>
              </a:extLst>
            </p:cNvPr>
            <p:cNvSpPr>
              <a:spLocks noChangeArrowheads="1"/>
            </p:cNvSpPr>
            <p:nvPr/>
          </p:nvSpPr>
          <p:spPr bwMode="auto">
            <a:xfrm>
              <a:off x="1074716" y="7736"/>
              <a:ext cx="877100" cy="366226"/>
            </a:xfrm>
            <a:prstGeom prst="rect">
              <a:avLst/>
            </a:prstGeom>
            <a:solidFill>
              <a:schemeClr val="bg1">
                <a:lumMod val="95000"/>
                <a:lumOff val="0"/>
              </a:schemeClr>
            </a:solidFill>
            <a:ln w="28575">
              <a:solidFill>
                <a:srgbClr val="000000"/>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dirty="0">
                  <a:solidFill>
                    <a:srgbClr val="000000"/>
                  </a:solidFill>
                  <a:effectLst/>
                  <a:latin typeface="Times New Roman" panose="02020603050405020304" pitchFamily="18" charset="0"/>
                  <a:ea typeface="SimSun" panose="02010600030101010101" pitchFamily="2" charset="-122"/>
                </a:rPr>
                <a:t>Preprocessing</a:t>
              </a:r>
              <a:endParaRPr lang="en-US" sz="3200" dirty="0">
                <a:effectLst/>
                <a:latin typeface="Times New Roman" panose="02020603050405020304" pitchFamily="18" charset="0"/>
                <a:ea typeface="Times New Roman" panose="02020603050405020304" pitchFamily="18" charset="0"/>
              </a:endParaRPr>
            </a:p>
          </p:txBody>
        </p:sp>
        <p:sp>
          <p:nvSpPr>
            <p:cNvPr id="10" name="Rectangle 9">
              <a:extLst>
                <a:ext uri="{FF2B5EF4-FFF2-40B4-BE49-F238E27FC236}">
                  <a16:creationId xmlns:a16="http://schemas.microsoft.com/office/drawing/2014/main" id="{301A0A94-9C91-30B6-D2BF-4C0D20C5AA02}"/>
                </a:ext>
              </a:extLst>
            </p:cNvPr>
            <p:cNvSpPr>
              <a:spLocks noChangeArrowheads="1"/>
            </p:cNvSpPr>
            <p:nvPr/>
          </p:nvSpPr>
          <p:spPr bwMode="auto">
            <a:xfrm>
              <a:off x="0" y="7734"/>
              <a:ext cx="714374" cy="373658"/>
            </a:xfrm>
            <a:prstGeom prst="rect">
              <a:avLst/>
            </a:prstGeom>
            <a:solidFill>
              <a:schemeClr val="accent1">
                <a:lumMod val="20000"/>
                <a:lumOff val="80000"/>
              </a:schemeClr>
            </a:solidFill>
            <a:ln w="28575">
              <a:solidFill>
                <a:schemeClr val="tx1">
                  <a:lumMod val="100000"/>
                  <a:lumOff val="0"/>
                </a:schemeClr>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b="1" dirty="0">
                  <a:solidFill>
                    <a:srgbClr val="000000"/>
                  </a:solidFill>
                  <a:effectLst/>
                  <a:latin typeface="Times New Roman" panose="02020603050405020304" pitchFamily="18" charset="0"/>
                  <a:ea typeface="SimSun" panose="02010600030101010101" pitchFamily="2" charset="-122"/>
                </a:rPr>
                <a:t>IMAGES</a:t>
              </a:r>
              <a:endParaRPr lang="en-US" sz="3200" dirty="0">
                <a:effectLst/>
                <a:latin typeface="Times New Roman" panose="02020603050405020304" pitchFamily="18" charset="0"/>
                <a:ea typeface="Times New Roman" panose="02020603050405020304" pitchFamily="18" charset="0"/>
              </a:endParaRPr>
            </a:p>
          </p:txBody>
        </p:sp>
        <p:sp>
          <p:nvSpPr>
            <p:cNvPr id="12" name="Rectangle 11">
              <a:extLst>
                <a:ext uri="{FF2B5EF4-FFF2-40B4-BE49-F238E27FC236}">
                  <a16:creationId xmlns:a16="http://schemas.microsoft.com/office/drawing/2014/main" id="{CB09DBEE-64B1-595A-D7B5-229C1A460F0D}"/>
                </a:ext>
              </a:extLst>
            </p:cNvPr>
            <p:cNvSpPr>
              <a:spLocks noChangeArrowheads="1"/>
            </p:cNvSpPr>
            <p:nvPr/>
          </p:nvSpPr>
          <p:spPr bwMode="auto">
            <a:xfrm>
              <a:off x="2141648" y="1791939"/>
              <a:ext cx="873878" cy="422104"/>
            </a:xfrm>
            <a:prstGeom prst="rect">
              <a:avLst/>
            </a:prstGeom>
            <a:solidFill>
              <a:schemeClr val="bg1">
                <a:lumMod val="95000"/>
                <a:lumOff val="0"/>
              </a:schemeClr>
            </a:solidFill>
            <a:ln w="28575">
              <a:solidFill>
                <a:srgbClr val="000000"/>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dirty="0">
                  <a:solidFill>
                    <a:srgbClr val="000000"/>
                  </a:solidFill>
                  <a:effectLst/>
                  <a:latin typeface="Times New Roman" panose="02020603050405020304" pitchFamily="18" charset="0"/>
                  <a:ea typeface="SimSun" panose="02010600030101010101" pitchFamily="2" charset="-122"/>
                </a:rPr>
                <a:t>Segmentation</a:t>
              </a:r>
              <a:endParaRPr lang="en-US" sz="3200" dirty="0">
                <a:effectLst/>
                <a:latin typeface="Times New Roman" panose="02020603050405020304" pitchFamily="18" charset="0"/>
                <a:ea typeface="Times New Roman" panose="02020603050405020304" pitchFamily="18" charset="0"/>
              </a:endParaRPr>
            </a:p>
          </p:txBody>
        </p:sp>
        <p:sp>
          <p:nvSpPr>
            <p:cNvPr id="13" name="Rectangle 12">
              <a:extLst>
                <a:ext uri="{FF2B5EF4-FFF2-40B4-BE49-F238E27FC236}">
                  <a16:creationId xmlns:a16="http://schemas.microsoft.com/office/drawing/2014/main" id="{F94E9F93-EDD3-A836-FDB0-6F95E60F5E6E}"/>
                </a:ext>
              </a:extLst>
            </p:cNvPr>
            <p:cNvSpPr>
              <a:spLocks noChangeArrowheads="1"/>
            </p:cNvSpPr>
            <p:nvPr/>
          </p:nvSpPr>
          <p:spPr bwMode="auto">
            <a:xfrm>
              <a:off x="1077938" y="1791939"/>
              <a:ext cx="873878" cy="422105"/>
            </a:xfrm>
            <a:prstGeom prst="rect">
              <a:avLst/>
            </a:prstGeom>
            <a:solidFill>
              <a:schemeClr val="bg1">
                <a:lumMod val="95000"/>
                <a:lumOff val="0"/>
              </a:schemeClr>
            </a:solidFill>
            <a:ln w="28575">
              <a:solidFill>
                <a:srgbClr val="000000"/>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dirty="0">
                  <a:solidFill>
                    <a:srgbClr val="000000"/>
                  </a:solidFill>
                  <a:effectLst/>
                  <a:latin typeface="Times New Roman" panose="02020603050405020304" pitchFamily="18" charset="0"/>
                  <a:ea typeface="SimSun" panose="02010600030101010101" pitchFamily="2" charset="-122"/>
                </a:rPr>
                <a:t>Feature Extraction</a:t>
              </a:r>
              <a:endParaRPr lang="en-US" sz="3200" dirty="0">
                <a:effectLst/>
                <a:latin typeface="Times New Roman" panose="02020603050405020304" pitchFamily="18" charset="0"/>
                <a:ea typeface="Times New Roman" panose="02020603050405020304" pitchFamily="18" charset="0"/>
              </a:endParaRPr>
            </a:p>
          </p:txBody>
        </p:sp>
        <p:sp>
          <p:nvSpPr>
            <p:cNvPr id="15" name="Rectangle 14">
              <a:extLst>
                <a:ext uri="{FF2B5EF4-FFF2-40B4-BE49-F238E27FC236}">
                  <a16:creationId xmlns:a16="http://schemas.microsoft.com/office/drawing/2014/main" id="{986CFF01-2903-3198-6421-E4387811C5F5}"/>
                </a:ext>
              </a:extLst>
            </p:cNvPr>
            <p:cNvSpPr>
              <a:spLocks noChangeArrowheads="1"/>
            </p:cNvSpPr>
            <p:nvPr/>
          </p:nvSpPr>
          <p:spPr bwMode="auto">
            <a:xfrm>
              <a:off x="6751" y="1797861"/>
              <a:ext cx="873878" cy="410217"/>
            </a:xfrm>
            <a:prstGeom prst="rect">
              <a:avLst/>
            </a:prstGeom>
            <a:solidFill>
              <a:schemeClr val="bg1">
                <a:lumMod val="95000"/>
                <a:lumOff val="0"/>
              </a:schemeClr>
            </a:solidFill>
            <a:ln w="28575">
              <a:solidFill>
                <a:srgbClr val="000000"/>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dirty="0">
                  <a:solidFill>
                    <a:srgbClr val="000000"/>
                  </a:solidFill>
                  <a:effectLst/>
                  <a:latin typeface="Times New Roman" panose="02020603050405020304" pitchFamily="18" charset="0"/>
                  <a:ea typeface="SimSun" panose="02010600030101010101" pitchFamily="2" charset="-122"/>
                </a:rPr>
                <a:t>Feature Selection</a:t>
              </a:r>
              <a:endParaRPr lang="en-US" sz="3200" dirty="0">
                <a:effectLst/>
                <a:latin typeface="Times New Roman" panose="02020603050405020304" pitchFamily="18" charset="0"/>
                <a:ea typeface="Times New Roman" panose="02020603050405020304" pitchFamily="18" charset="0"/>
              </a:endParaRPr>
            </a:p>
          </p:txBody>
        </p:sp>
        <p:cxnSp>
          <p:nvCxnSpPr>
            <p:cNvPr id="16" name="Straight Arrow Connector 15">
              <a:extLst>
                <a:ext uri="{FF2B5EF4-FFF2-40B4-BE49-F238E27FC236}">
                  <a16:creationId xmlns:a16="http://schemas.microsoft.com/office/drawing/2014/main" id="{85A299F7-8057-B9EE-207F-C08597F1E41E}"/>
                </a:ext>
              </a:extLst>
            </p:cNvPr>
            <p:cNvCxnSpPr>
              <a:cxnSpLocks/>
              <a:endCxn id="9" idx="1"/>
            </p:cNvCxnSpPr>
            <p:nvPr/>
          </p:nvCxnSpPr>
          <p:spPr>
            <a:xfrm flipV="1">
              <a:off x="714375" y="190796"/>
              <a:ext cx="360341" cy="4969"/>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Arrow Connector 16">
              <a:extLst>
                <a:ext uri="{FF2B5EF4-FFF2-40B4-BE49-F238E27FC236}">
                  <a16:creationId xmlns:a16="http://schemas.microsoft.com/office/drawing/2014/main" id="{A0045EDA-6DBB-AC3B-DE2B-B1A63807B22B}"/>
                </a:ext>
              </a:extLst>
            </p:cNvPr>
            <p:cNvCxnSpPr>
              <a:cxnSpLocks/>
            </p:cNvCxnSpPr>
            <p:nvPr/>
          </p:nvCxnSpPr>
          <p:spPr>
            <a:xfrm>
              <a:off x="2625423" y="959935"/>
              <a:ext cx="0" cy="249384"/>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0" name="Straight Arrow Connector 19">
              <a:extLst>
                <a:ext uri="{FF2B5EF4-FFF2-40B4-BE49-F238E27FC236}">
                  <a16:creationId xmlns:a16="http://schemas.microsoft.com/office/drawing/2014/main" id="{B6BFE2FD-86BC-33D9-88F0-2BFB85D9A62B}"/>
                </a:ext>
              </a:extLst>
            </p:cNvPr>
            <p:cNvCxnSpPr/>
            <p:nvPr/>
          </p:nvCxnSpPr>
          <p:spPr>
            <a:xfrm flipH="1">
              <a:off x="1951816" y="1993378"/>
              <a:ext cx="189832" cy="0"/>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a:extLst>
                <a:ext uri="{FF2B5EF4-FFF2-40B4-BE49-F238E27FC236}">
                  <a16:creationId xmlns:a16="http://schemas.microsoft.com/office/drawing/2014/main" id="{48EB8A7D-523C-2C52-2564-63BF28C2C944}"/>
                </a:ext>
              </a:extLst>
            </p:cNvPr>
            <p:cNvCxnSpPr>
              <a:cxnSpLocks/>
              <a:stCxn id="13" idx="1"/>
              <a:endCxn id="15" idx="3"/>
            </p:cNvCxnSpPr>
            <p:nvPr/>
          </p:nvCxnSpPr>
          <p:spPr>
            <a:xfrm flipH="1" flipV="1">
              <a:off x="880629" y="2002969"/>
              <a:ext cx="197309" cy="22"/>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2" name="Straight Arrow Connector 21">
              <a:extLst>
                <a:ext uri="{FF2B5EF4-FFF2-40B4-BE49-F238E27FC236}">
                  <a16:creationId xmlns:a16="http://schemas.microsoft.com/office/drawing/2014/main" id="{AF1C8CD9-5862-6AAB-F78B-324F975FD2BB}"/>
                </a:ext>
              </a:extLst>
            </p:cNvPr>
            <p:cNvCxnSpPr/>
            <p:nvPr/>
          </p:nvCxnSpPr>
          <p:spPr>
            <a:xfrm flipV="1">
              <a:off x="1951816" y="195647"/>
              <a:ext cx="334184" cy="4079"/>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3" name="Straight Arrow Connector 22">
              <a:extLst>
                <a:ext uri="{FF2B5EF4-FFF2-40B4-BE49-F238E27FC236}">
                  <a16:creationId xmlns:a16="http://schemas.microsoft.com/office/drawing/2014/main" id="{80639598-3B06-9586-FECD-F73309D8327C}"/>
                </a:ext>
              </a:extLst>
            </p:cNvPr>
            <p:cNvCxnSpPr>
              <a:cxnSpLocks/>
              <a:stCxn id="15" idx="0"/>
            </p:cNvCxnSpPr>
            <p:nvPr/>
          </p:nvCxnSpPr>
          <p:spPr>
            <a:xfrm flipV="1">
              <a:off x="443690" y="1248200"/>
              <a:ext cx="0" cy="549661"/>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4" name="Rectangle 23">
              <a:extLst>
                <a:ext uri="{FF2B5EF4-FFF2-40B4-BE49-F238E27FC236}">
                  <a16:creationId xmlns:a16="http://schemas.microsoft.com/office/drawing/2014/main" id="{9F6CC098-6C3D-A303-1596-F71EBC8ECD0E}"/>
                </a:ext>
              </a:extLst>
            </p:cNvPr>
            <p:cNvSpPr>
              <a:spLocks noChangeArrowheads="1"/>
            </p:cNvSpPr>
            <p:nvPr/>
          </p:nvSpPr>
          <p:spPr bwMode="auto">
            <a:xfrm>
              <a:off x="0" y="861169"/>
              <a:ext cx="873760" cy="381000"/>
            </a:xfrm>
            <a:prstGeom prst="rect">
              <a:avLst/>
            </a:prstGeom>
            <a:solidFill>
              <a:schemeClr val="bg1">
                <a:lumMod val="95000"/>
                <a:lumOff val="0"/>
              </a:schemeClr>
            </a:solidFill>
            <a:ln w="28575">
              <a:solidFill>
                <a:srgbClr val="000000"/>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dirty="0">
                  <a:solidFill>
                    <a:srgbClr val="000000"/>
                  </a:solidFill>
                  <a:effectLst/>
                  <a:latin typeface="Times New Roman" panose="02020603050405020304" pitchFamily="18" charset="0"/>
                  <a:ea typeface="SimSun" panose="02010600030101010101" pitchFamily="2" charset="-122"/>
                </a:rPr>
                <a:t>Classification</a:t>
              </a:r>
              <a:endParaRPr lang="en-US" sz="3200" dirty="0">
                <a:effectLst/>
                <a:latin typeface="Times New Roman" panose="02020603050405020304" pitchFamily="18" charset="0"/>
                <a:ea typeface="SimSun" panose="02010600030101010101" pitchFamily="2" charset="-122"/>
              </a:endParaRPr>
            </a:p>
          </p:txBody>
        </p:sp>
        <p:cxnSp>
          <p:nvCxnSpPr>
            <p:cNvPr id="25" name="Straight Arrow Connector 24">
              <a:extLst>
                <a:ext uri="{FF2B5EF4-FFF2-40B4-BE49-F238E27FC236}">
                  <a16:creationId xmlns:a16="http://schemas.microsoft.com/office/drawing/2014/main" id="{6FC1ECE8-5138-3CF4-85D4-284515E5B0AA}"/>
                </a:ext>
              </a:extLst>
            </p:cNvPr>
            <p:cNvCxnSpPr/>
            <p:nvPr/>
          </p:nvCxnSpPr>
          <p:spPr>
            <a:xfrm>
              <a:off x="2626089" y="364450"/>
              <a:ext cx="0" cy="248920"/>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1" name="Straight Arrow Connector 30">
              <a:extLst>
                <a:ext uri="{FF2B5EF4-FFF2-40B4-BE49-F238E27FC236}">
                  <a16:creationId xmlns:a16="http://schemas.microsoft.com/office/drawing/2014/main" id="{4A870FA2-5A0A-112D-9180-1A6BC184C8C9}"/>
                </a:ext>
              </a:extLst>
            </p:cNvPr>
            <p:cNvCxnSpPr/>
            <p:nvPr/>
          </p:nvCxnSpPr>
          <p:spPr>
            <a:xfrm flipV="1">
              <a:off x="873760" y="1059752"/>
              <a:ext cx="298216" cy="3129"/>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2" name="Flowchart: Data 31">
              <a:extLst>
                <a:ext uri="{FF2B5EF4-FFF2-40B4-BE49-F238E27FC236}">
                  <a16:creationId xmlns:a16="http://schemas.microsoft.com/office/drawing/2014/main" id="{BE49DFE9-62C2-94C8-7C66-9FF6DF6025C1}"/>
                </a:ext>
              </a:extLst>
            </p:cNvPr>
            <p:cNvSpPr>
              <a:spLocks noChangeArrowheads="1"/>
            </p:cNvSpPr>
            <p:nvPr/>
          </p:nvSpPr>
          <p:spPr bwMode="auto">
            <a:xfrm>
              <a:off x="2220686" y="15468"/>
              <a:ext cx="855024" cy="342491"/>
            </a:xfrm>
            <a:prstGeom prst="flowChartInputOutput">
              <a:avLst/>
            </a:prstGeom>
            <a:solidFill>
              <a:schemeClr val="bg1">
                <a:lumMod val="95000"/>
                <a:lumOff val="0"/>
              </a:schemeClr>
            </a:solidFill>
            <a:ln w="28575">
              <a:solidFill>
                <a:srgbClr val="000000"/>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dirty="0">
                  <a:solidFill>
                    <a:srgbClr val="000000"/>
                  </a:solidFill>
                  <a:effectLst/>
                  <a:latin typeface="Times New Roman" panose="02020603050405020304" pitchFamily="18" charset="0"/>
                  <a:ea typeface="SimSun" panose="02010600030101010101" pitchFamily="2" charset="-122"/>
                </a:rPr>
                <a:t>GAN</a:t>
              </a:r>
              <a:endParaRPr lang="en-US" sz="3200" dirty="0">
                <a:effectLst/>
                <a:latin typeface="Times New Roman" panose="02020603050405020304" pitchFamily="18" charset="0"/>
                <a:ea typeface="SimSun" panose="02010600030101010101" pitchFamily="2" charset="-122"/>
              </a:endParaRPr>
            </a:p>
          </p:txBody>
        </p:sp>
        <p:sp>
          <p:nvSpPr>
            <p:cNvPr id="33" name="Flowchart: Data 32">
              <a:extLst>
                <a:ext uri="{FF2B5EF4-FFF2-40B4-BE49-F238E27FC236}">
                  <a16:creationId xmlns:a16="http://schemas.microsoft.com/office/drawing/2014/main" id="{4D858600-EE5B-4D4A-0DBC-6C796EA55F79}"/>
                </a:ext>
              </a:extLst>
            </p:cNvPr>
            <p:cNvSpPr>
              <a:spLocks noChangeArrowheads="1"/>
            </p:cNvSpPr>
            <p:nvPr/>
          </p:nvSpPr>
          <p:spPr bwMode="auto">
            <a:xfrm>
              <a:off x="2121699" y="613367"/>
              <a:ext cx="1007449" cy="342265"/>
            </a:xfrm>
            <a:prstGeom prst="flowChartInputOutput">
              <a:avLst/>
            </a:prstGeom>
            <a:solidFill>
              <a:schemeClr val="bg1">
                <a:lumMod val="95000"/>
                <a:lumOff val="0"/>
              </a:schemeClr>
            </a:solidFill>
            <a:ln w="28575">
              <a:solidFill>
                <a:srgbClr val="000000"/>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dirty="0">
                  <a:solidFill>
                    <a:srgbClr val="000000"/>
                  </a:solidFill>
                  <a:effectLst/>
                  <a:latin typeface="Times New Roman" panose="02020603050405020304" pitchFamily="18" charset="0"/>
                  <a:ea typeface="SimSun" panose="02010600030101010101" pitchFamily="2" charset="-122"/>
                </a:rPr>
                <a:t>EDA</a:t>
              </a:r>
              <a:endParaRPr lang="en-US" sz="3200" dirty="0">
                <a:effectLst/>
                <a:latin typeface="Times New Roman" panose="02020603050405020304" pitchFamily="18" charset="0"/>
                <a:ea typeface="SimSun" panose="02010600030101010101" pitchFamily="2" charset="-122"/>
              </a:endParaRPr>
            </a:p>
          </p:txBody>
        </p:sp>
        <p:sp>
          <p:nvSpPr>
            <p:cNvPr id="34" name="Flowchart: Data 33">
              <a:extLst>
                <a:ext uri="{FF2B5EF4-FFF2-40B4-BE49-F238E27FC236}">
                  <a16:creationId xmlns:a16="http://schemas.microsoft.com/office/drawing/2014/main" id="{FC1ABD3D-926E-03B2-FFDF-55D8C28D3D06}"/>
                </a:ext>
              </a:extLst>
            </p:cNvPr>
            <p:cNvSpPr>
              <a:spLocks noChangeArrowheads="1"/>
            </p:cNvSpPr>
            <p:nvPr/>
          </p:nvSpPr>
          <p:spPr bwMode="auto">
            <a:xfrm>
              <a:off x="2052006" y="1205342"/>
              <a:ext cx="1077142" cy="342265"/>
            </a:xfrm>
            <a:prstGeom prst="flowChartInputOutput">
              <a:avLst/>
            </a:prstGeom>
            <a:solidFill>
              <a:schemeClr val="bg1">
                <a:lumMod val="95000"/>
                <a:lumOff val="0"/>
              </a:schemeClr>
            </a:solidFill>
            <a:ln w="28575">
              <a:solidFill>
                <a:srgbClr val="000000"/>
              </a:solidFill>
              <a:miter lim="800000"/>
              <a:headEnd/>
              <a:tailEnd/>
            </a:ln>
          </p:spPr>
          <p:txBody>
            <a:bodyPr rot="0" vert="horz" wrap="square" lIns="91440" tIns="45720" rIns="91440" bIns="45720" anchor="ctr" anchorCtr="0" upright="1">
              <a:noAutofit/>
            </a:bodyPr>
            <a:lstStyle/>
            <a:p>
              <a:pPr marL="0" marR="0" algn="ctr">
                <a:spcBef>
                  <a:spcPts val="0"/>
                </a:spcBef>
                <a:spcAft>
                  <a:spcPts val="0"/>
                </a:spcAft>
              </a:pPr>
              <a:r>
                <a:rPr lang="en-US" sz="3200" dirty="0">
                  <a:solidFill>
                    <a:srgbClr val="000000"/>
                  </a:solidFill>
                  <a:effectLst/>
                  <a:latin typeface="Times New Roman" panose="02020603050405020304" pitchFamily="18" charset="0"/>
                  <a:ea typeface="SimSun" panose="02010600030101010101" pitchFamily="2" charset="-122"/>
                </a:rPr>
                <a:t>Resample</a:t>
              </a:r>
              <a:endParaRPr lang="en-US" sz="3200" dirty="0">
                <a:effectLst/>
                <a:latin typeface="Times New Roman" panose="02020603050405020304" pitchFamily="18" charset="0"/>
                <a:ea typeface="SimSun" panose="02010600030101010101" pitchFamily="2" charset="-122"/>
              </a:endParaRPr>
            </a:p>
          </p:txBody>
        </p:sp>
        <p:cxnSp>
          <p:nvCxnSpPr>
            <p:cNvPr id="36" name="Straight Arrow Connector 35">
              <a:extLst>
                <a:ext uri="{FF2B5EF4-FFF2-40B4-BE49-F238E27FC236}">
                  <a16:creationId xmlns:a16="http://schemas.microsoft.com/office/drawing/2014/main" id="{62EE452C-F5FC-A5C1-2158-29DF3000A9EF}"/>
                </a:ext>
              </a:extLst>
            </p:cNvPr>
            <p:cNvCxnSpPr>
              <a:cxnSpLocks/>
            </p:cNvCxnSpPr>
            <p:nvPr/>
          </p:nvCxnSpPr>
          <p:spPr>
            <a:xfrm>
              <a:off x="2625423" y="1547607"/>
              <a:ext cx="2370" cy="266076"/>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113" name="Canvas 10">
            <a:extLst>
              <a:ext uri="{FF2B5EF4-FFF2-40B4-BE49-F238E27FC236}">
                <a16:creationId xmlns:a16="http://schemas.microsoft.com/office/drawing/2014/main" id="{B65186D8-7489-BE27-4409-CB965FE68FA9}"/>
              </a:ext>
            </a:extLst>
          </p:cNvPr>
          <p:cNvGrpSpPr/>
          <p:nvPr/>
        </p:nvGrpSpPr>
        <p:grpSpPr>
          <a:xfrm>
            <a:off x="9627823" y="17792088"/>
            <a:ext cx="4298344" cy="2216390"/>
            <a:chOff x="0" y="0"/>
            <a:chExt cx="3195955" cy="1715135"/>
          </a:xfrm>
        </p:grpSpPr>
        <p:sp>
          <p:nvSpPr>
            <p:cNvPr id="114" name="Rectangle 113">
              <a:extLst>
                <a:ext uri="{FF2B5EF4-FFF2-40B4-BE49-F238E27FC236}">
                  <a16:creationId xmlns:a16="http://schemas.microsoft.com/office/drawing/2014/main" id="{FB2412D4-4271-3504-FFE6-1164E16E8A19}"/>
                </a:ext>
              </a:extLst>
            </p:cNvPr>
            <p:cNvSpPr/>
            <p:nvPr/>
          </p:nvSpPr>
          <p:spPr>
            <a:xfrm>
              <a:off x="0" y="0"/>
              <a:ext cx="3195955" cy="1715135"/>
            </a:xfrm>
            <a:prstGeom prst="rect">
              <a:avLst/>
            </a:prstGeom>
            <a:noFill/>
          </p:spPr>
          <p:txBody>
            <a:bodyPr/>
            <a:lstStyle/>
            <a:p>
              <a:endParaRPr lang="en-US"/>
            </a:p>
          </p:txBody>
        </p:sp>
        <p:pic>
          <p:nvPicPr>
            <p:cNvPr id="115" name="Picture 114" descr="A close-up of hair loss&#10;&#10;Description automatically generated">
              <a:extLst>
                <a:ext uri="{FF2B5EF4-FFF2-40B4-BE49-F238E27FC236}">
                  <a16:creationId xmlns:a16="http://schemas.microsoft.com/office/drawing/2014/main" id="{FF2AF98D-3BC5-65DE-9050-4F217753BC66}"/>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833" y="123963"/>
              <a:ext cx="1561770" cy="1143975"/>
            </a:xfrm>
            <a:prstGeom prst="rect">
              <a:avLst/>
            </a:prstGeom>
            <a:noFill/>
            <a:ln>
              <a:noFill/>
            </a:ln>
          </p:spPr>
        </p:pic>
        <p:pic>
          <p:nvPicPr>
            <p:cNvPr id="116" name="Picture 115" descr="A close-up of a skin cancer&#10;&#10;Description automatically generated">
              <a:extLst>
                <a:ext uri="{FF2B5EF4-FFF2-40B4-BE49-F238E27FC236}">
                  <a16:creationId xmlns:a16="http://schemas.microsoft.com/office/drawing/2014/main" id="{19CF87CE-BFDB-E0C1-1277-06F55C4533EF}"/>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89117" y="123962"/>
              <a:ext cx="1506838" cy="1143975"/>
            </a:xfrm>
            <a:prstGeom prst="rect">
              <a:avLst/>
            </a:prstGeom>
            <a:noFill/>
            <a:ln>
              <a:noFill/>
            </a:ln>
          </p:spPr>
        </p:pic>
      </p:grpSp>
      <p:grpSp>
        <p:nvGrpSpPr>
          <p:cNvPr id="119" name="Canvas 1685010583">
            <a:extLst>
              <a:ext uri="{FF2B5EF4-FFF2-40B4-BE49-F238E27FC236}">
                <a16:creationId xmlns:a16="http://schemas.microsoft.com/office/drawing/2014/main" id="{A4C66797-20AA-461A-A7D6-4EE26B9C0D0E}"/>
              </a:ext>
            </a:extLst>
          </p:cNvPr>
          <p:cNvGrpSpPr/>
          <p:nvPr/>
        </p:nvGrpSpPr>
        <p:grpSpPr>
          <a:xfrm>
            <a:off x="9609490" y="19971784"/>
            <a:ext cx="4298344" cy="2050140"/>
            <a:chOff x="0" y="0"/>
            <a:chExt cx="3195955" cy="1721485"/>
          </a:xfrm>
        </p:grpSpPr>
        <p:sp>
          <p:nvSpPr>
            <p:cNvPr id="120" name="Rectangle 119">
              <a:extLst>
                <a:ext uri="{FF2B5EF4-FFF2-40B4-BE49-F238E27FC236}">
                  <a16:creationId xmlns:a16="http://schemas.microsoft.com/office/drawing/2014/main" id="{F2C8B8C5-3367-51E4-9550-A79B7F5FEBFA}"/>
                </a:ext>
              </a:extLst>
            </p:cNvPr>
            <p:cNvSpPr/>
            <p:nvPr/>
          </p:nvSpPr>
          <p:spPr>
            <a:xfrm>
              <a:off x="0" y="0"/>
              <a:ext cx="3195955" cy="1721485"/>
            </a:xfrm>
            <a:prstGeom prst="rect">
              <a:avLst/>
            </a:prstGeom>
            <a:noFill/>
          </p:spPr>
          <p:txBody>
            <a:bodyPr/>
            <a:lstStyle/>
            <a:p>
              <a:endParaRPr lang="en-US"/>
            </a:p>
          </p:txBody>
        </p:sp>
        <p:pic>
          <p:nvPicPr>
            <p:cNvPr id="121" name="Picture 120" descr="A close-up of a skin cancer&#10;&#10;Description automatically generated">
              <a:extLst>
                <a:ext uri="{FF2B5EF4-FFF2-40B4-BE49-F238E27FC236}">
                  <a16:creationId xmlns:a16="http://schemas.microsoft.com/office/drawing/2014/main" id="{4A6E0937-DF83-BF0E-B4E5-0C00CB21541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1292" y="94275"/>
              <a:ext cx="1506838" cy="1143975"/>
            </a:xfrm>
            <a:prstGeom prst="rect">
              <a:avLst/>
            </a:prstGeom>
            <a:noFill/>
            <a:ln>
              <a:noFill/>
            </a:ln>
          </p:spPr>
        </p:pic>
        <p:pic>
          <p:nvPicPr>
            <p:cNvPr id="123" name="Picture 122" descr="A black blot of paint&#10;&#10;Description automatically generated">
              <a:extLst>
                <a:ext uri="{FF2B5EF4-FFF2-40B4-BE49-F238E27FC236}">
                  <a16:creationId xmlns:a16="http://schemas.microsoft.com/office/drawing/2014/main" id="{5F910CDD-3205-655B-625B-434329224B3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76401" y="123825"/>
              <a:ext cx="1457324" cy="1114426"/>
            </a:xfrm>
            <a:prstGeom prst="rect">
              <a:avLst/>
            </a:prstGeom>
            <a:noFill/>
            <a:ln>
              <a:noFill/>
            </a:ln>
          </p:spPr>
        </p:pic>
      </p:grpSp>
      <p:graphicFrame>
        <p:nvGraphicFramePr>
          <p:cNvPr id="1072" name="Table 1071">
            <a:extLst>
              <a:ext uri="{FF2B5EF4-FFF2-40B4-BE49-F238E27FC236}">
                <a16:creationId xmlns:a16="http://schemas.microsoft.com/office/drawing/2014/main" id="{BD65D8C4-0F95-C9A2-7B0B-556C68BCD77C}"/>
              </a:ext>
            </a:extLst>
          </p:cNvPr>
          <p:cNvGraphicFramePr>
            <a:graphicFrameLocks noGrp="1"/>
          </p:cNvGraphicFramePr>
          <p:nvPr>
            <p:extLst>
              <p:ext uri="{D42A27DB-BD31-4B8C-83A1-F6EECF244321}">
                <p14:modId xmlns:p14="http://schemas.microsoft.com/office/powerpoint/2010/main" val="1876220704"/>
              </p:ext>
            </p:extLst>
          </p:nvPr>
        </p:nvGraphicFramePr>
        <p:xfrm>
          <a:off x="2357007" y="23435588"/>
          <a:ext cx="12540551" cy="7882612"/>
        </p:xfrm>
        <a:graphic>
          <a:graphicData uri="http://schemas.openxmlformats.org/drawingml/2006/table">
            <a:tbl>
              <a:tblPr firstRow="1" bandRow="1">
                <a:tableStyleId>{5940675A-B579-460E-94D1-54222C63F5DA}</a:tableStyleId>
              </a:tblPr>
              <a:tblGrid>
                <a:gridCol w="2900793">
                  <a:extLst>
                    <a:ext uri="{9D8B030D-6E8A-4147-A177-3AD203B41FA5}">
                      <a16:colId xmlns:a16="http://schemas.microsoft.com/office/drawing/2014/main" val="2888801636"/>
                    </a:ext>
                  </a:extLst>
                </a:gridCol>
                <a:gridCol w="2133600">
                  <a:extLst>
                    <a:ext uri="{9D8B030D-6E8A-4147-A177-3AD203B41FA5}">
                      <a16:colId xmlns:a16="http://schemas.microsoft.com/office/drawing/2014/main" val="2919028146"/>
                    </a:ext>
                  </a:extLst>
                </a:gridCol>
                <a:gridCol w="2133600">
                  <a:extLst>
                    <a:ext uri="{9D8B030D-6E8A-4147-A177-3AD203B41FA5}">
                      <a16:colId xmlns:a16="http://schemas.microsoft.com/office/drawing/2014/main" val="3280906268"/>
                    </a:ext>
                  </a:extLst>
                </a:gridCol>
                <a:gridCol w="5372558">
                  <a:extLst>
                    <a:ext uri="{9D8B030D-6E8A-4147-A177-3AD203B41FA5}">
                      <a16:colId xmlns:a16="http://schemas.microsoft.com/office/drawing/2014/main" val="2524092650"/>
                    </a:ext>
                  </a:extLst>
                </a:gridCol>
              </a:tblGrid>
              <a:tr h="1364821">
                <a:tc>
                  <a:txBody>
                    <a:bodyPr/>
                    <a:lstStyle/>
                    <a:p>
                      <a:pPr marL="0" marR="0" algn="ctr">
                        <a:spcBef>
                          <a:spcPts val="0"/>
                        </a:spcBef>
                        <a:spcAft>
                          <a:spcPts val="0"/>
                        </a:spcAft>
                      </a:pPr>
                      <a:endParaRPr lang="en-US" sz="2400" b="1" dirty="0">
                        <a:solidFill>
                          <a:srgbClr val="000000"/>
                        </a:solidFill>
                        <a:effectLst/>
                        <a:latin typeface="Times New Roman" panose="02020603050405020304" pitchFamily="18" charset="0"/>
                        <a:ea typeface="SimSun" panose="02010600030101010101" pitchFamily="2" charset="-122"/>
                      </a:endParaRPr>
                    </a:p>
                    <a:p>
                      <a:pPr marL="0" marR="0" algn="ctr">
                        <a:spcBef>
                          <a:spcPts val="0"/>
                        </a:spcBef>
                        <a:spcAft>
                          <a:spcPts val="0"/>
                        </a:spcAft>
                      </a:pPr>
                      <a:endParaRPr lang="en-US" sz="2400" b="1" dirty="0">
                        <a:solidFill>
                          <a:srgbClr val="000000"/>
                        </a:solidFill>
                        <a:effectLst/>
                        <a:latin typeface="Times New Roman" panose="02020603050405020304" pitchFamily="18" charset="0"/>
                        <a:ea typeface="SimSun" panose="02010600030101010101" pitchFamily="2" charset="-122"/>
                      </a:endParaRPr>
                    </a:p>
                    <a:p>
                      <a:pPr marL="0" marR="0" algn="ctr">
                        <a:spcBef>
                          <a:spcPts val="0"/>
                        </a:spcBef>
                        <a:spcAft>
                          <a:spcPts val="0"/>
                        </a:spcAft>
                      </a:pPr>
                      <a:r>
                        <a:rPr lang="en-US" sz="2400" b="1" dirty="0">
                          <a:solidFill>
                            <a:srgbClr val="000000"/>
                          </a:solidFill>
                          <a:effectLst/>
                          <a:latin typeface="Times New Roman" panose="02020603050405020304" pitchFamily="18" charset="0"/>
                          <a:ea typeface="SimSun" panose="02010600030101010101" pitchFamily="2" charset="-122"/>
                        </a:rPr>
                        <a:t>CATEGORY</a:t>
                      </a:r>
                      <a:endParaRPr lang="en-US" sz="2400" dirty="0">
                        <a:effectLst/>
                        <a:latin typeface="Times New Roman" panose="02020603050405020304" pitchFamily="18" charset="0"/>
                        <a:ea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a:solidFill>
                          <a:srgbClr val="000000"/>
                        </a:solidFill>
                        <a:effectLst/>
                        <a:latin typeface="Times New Roman" panose="02020603050405020304" pitchFamily="18" charset="0"/>
                        <a:ea typeface="SimSun" panose="02010600030101010101" pitchFamily="2" charset="-122"/>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rgbClr val="000000"/>
                          </a:solidFill>
                          <a:effectLst/>
                          <a:latin typeface="Times New Roman" panose="02020603050405020304" pitchFamily="18" charset="0"/>
                          <a:ea typeface="SimSun" panose="02010600030101010101" pitchFamily="2" charset="-122"/>
                        </a:rPr>
                        <a:t>ORIGINAL IMAGES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a:solidFill>
                          <a:srgbClr val="000000"/>
                        </a:solidFill>
                        <a:effectLst/>
                        <a:latin typeface="Times New Roman" panose="02020603050405020304" pitchFamily="18" charset="0"/>
                        <a:ea typeface="SimSun" panose="02010600030101010101" pitchFamily="2" charset="-122"/>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rgbClr val="000000"/>
                          </a:solidFill>
                          <a:effectLst/>
                          <a:latin typeface="Times New Roman" panose="02020603050405020304" pitchFamily="18" charset="0"/>
                          <a:ea typeface="SimSun" panose="02010600030101010101" pitchFamily="2" charset="-122"/>
                        </a:rPr>
                        <a:t>GAN IMAGES</a:t>
                      </a:r>
                      <a:endParaRPr lang="en-US" sz="2400" dirty="0">
                        <a:effectLst/>
                        <a:latin typeface="Times New Roman" panose="02020603050405020304" pitchFamily="18" charset="0"/>
                        <a:ea typeface="Times New Roman" panose="02020603050405020304" pitchFamily="18" charset="0"/>
                      </a:endParaRPr>
                    </a:p>
                    <a:p>
                      <a:endParaRPr lang="en-US"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a:solidFill>
                          <a:srgbClr val="000000"/>
                        </a:solidFill>
                        <a:effectLst/>
                        <a:latin typeface="Times New Roman" panose="02020603050405020304" pitchFamily="18" charset="0"/>
                        <a:ea typeface="SimSun" panose="02010600030101010101" pitchFamily="2" charset="-122"/>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a:solidFill>
                          <a:srgbClr val="000000"/>
                        </a:solidFill>
                        <a:effectLst/>
                        <a:latin typeface="Times New Roman" panose="02020603050405020304" pitchFamily="18" charset="0"/>
                        <a:ea typeface="SimSun" panose="02010600030101010101" pitchFamily="2" charset="-122"/>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rgbClr val="000000"/>
                          </a:solidFill>
                          <a:effectLst/>
                          <a:latin typeface="Times New Roman" panose="02020603050405020304" pitchFamily="18" charset="0"/>
                          <a:ea typeface="SimSun" panose="02010600030101010101" pitchFamily="2" charset="-122"/>
                        </a:rPr>
                        <a:t>DESCRIPTION</a:t>
                      </a:r>
                      <a:endParaRPr lang="en-US" sz="2400" dirty="0">
                        <a:effectLst/>
                        <a:latin typeface="Times New Roman" panose="02020603050405020304" pitchFamily="18" charset="0"/>
                        <a:ea typeface="Times New Roman" panose="02020603050405020304" pitchFamily="18" charset="0"/>
                      </a:endParaRPr>
                    </a:p>
                    <a:p>
                      <a:endParaRPr lang="en-US" sz="2400" dirty="0"/>
                    </a:p>
                  </a:txBody>
                  <a:tcPr/>
                </a:tc>
                <a:extLst>
                  <a:ext uri="{0D108BD9-81ED-4DB2-BD59-A6C34878D82A}">
                    <a16:rowId xmlns:a16="http://schemas.microsoft.com/office/drawing/2014/main" val="1966466847"/>
                  </a:ext>
                </a:extLst>
              </a:tr>
              <a:tr h="877394">
                <a:tc>
                  <a:txBody>
                    <a:bodyPr/>
                    <a:lstStyle/>
                    <a:p>
                      <a:pPr algn="ctr">
                        <a:lnSpc>
                          <a:spcPct val="150000"/>
                        </a:lnSpc>
                      </a:pPr>
                      <a:r>
                        <a:rPr lang="en-US" sz="2400" dirty="0"/>
                        <a:t>Melanoma (MEL)</a:t>
                      </a:r>
                    </a:p>
                  </a:txBody>
                  <a:tcPr/>
                </a:tc>
                <a:tc>
                  <a:txBody>
                    <a:bodyPr/>
                    <a:lstStyle/>
                    <a:p>
                      <a:endParaRPr lang="en-US" dirty="0"/>
                    </a:p>
                  </a:txBody>
                  <a:tcPr/>
                </a:tc>
                <a:tc>
                  <a:txBody>
                    <a:bodyPr/>
                    <a:lstStyle/>
                    <a:p>
                      <a:endParaRPr lang="en-US" dirty="0"/>
                    </a:p>
                  </a:txBody>
                  <a:tcPr/>
                </a:tc>
                <a:tc>
                  <a:txBody>
                    <a:bodyPr/>
                    <a:lstStyle/>
                    <a:p>
                      <a:pPr algn="l"/>
                      <a:r>
                        <a:rPr lang="en-US" sz="1800" kern="1200" dirty="0">
                          <a:solidFill>
                            <a:schemeClr val="tx1"/>
                          </a:solidFill>
                          <a:effectLst/>
                          <a:latin typeface="+mn-lt"/>
                          <a:ea typeface="+mn-ea"/>
                          <a:cs typeface="+mn-cs"/>
                        </a:rPr>
                        <a:t>A type of skin cancer that develops from pigment-producing cells and can be deadly if not caught early.</a:t>
                      </a:r>
                      <a:endParaRPr lang="en-US" sz="3200" dirty="0"/>
                    </a:p>
                  </a:txBody>
                  <a:tcPr/>
                </a:tc>
                <a:extLst>
                  <a:ext uri="{0D108BD9-81ED-4DB2-BD59-A6C34878D82A}">
                    <a16:rowId xmlns:a16="http://schemas.microsoft.com/office/drawing/2014/main" val="3291578518"/>
                  </a:ext>
                </a:extLst>
              </a:tr>
              <a:tr h="839413">
                <a:tc>
                  <a:txBody>
                    <a:bodyPr/>
                    <a:lstStyle/>
                    <a:p>
                      <a:pPr algn="ctr"/>
                      <a:r>
                        <a:rPr lang="en-US" sz="2400" dirty="0"/>
                        <a:t>Basal Cell Carcinoma (BCC)</a:t>
                      </a:r>
                    </a:p>
                  </a:txBody>
                  <a:tcPr/>
                </a:tc>
                <a:tc>
                  <a:txBody>
                    <a:bodyPr/>
                    <a:lstStyle/>
                    <a:p>
                      <a:endParaRPr lang="en-US" dirty="0"/>
                    </a:p>
                  </a:txBody>
                  <a:tcPr/>
                </a:tc>
                <a:tc>
                  <a:txBody>
                    <a:bodyPr/>
                    <a:lstStyle/>
                    <a:p>
                      <a:endParaRPr lang="en-US" dirty="0"/>
                    </a:p>
                  </a:txBody>
                  <a:tcPr/>
                </a:tc>
                <a:tc>
                  <a:txBody>
                    <a:bodyPr/>
                    <a:lstStyle/>
                    <a:p>
                      <a:r>
                        <a:rPr lang="en-US" sz="1800" kern="1200" dirty="0">
                          <a:solidFill>
                            <a:schemeClr val="tx1"/>
                          </a:solidFill>
                          <a:effectLst/>
                          <a:latin typeface="+mn-lt"/>
                          <a:ea typeface="+mn-ea"/>
                          <a:cs typeface="+mn-cs"/>
                        </a:rPr>
                        <a:t>The most common type of skin cancer that typically appears as a waxy bump or lesion on the skin.</a:t>
                      </a:r>
                      <a:endParaRPr lang="en-US" dirty="0"/>
                    </a:p>
                  </a:txBody>
                  <a:tcPr/>
                </a:tc>
                <a:extLst>
                  <a:ext uri="{0D108BD9-81ED-4DB2-BD59-A6C34878D82A}">
                    <a16:rowId xmlns:a16="http://schemas.microsoft.com/office/drawing/2014/main" val="3674652966"/>
                  </a:ext>
                </a:extLst>
              </a:tr>
              <a:tr h="829119">
                <a:tc>
                  <a:txBody>
                    <a:bodyPr/>
                    <a:lstStyle/>
                    <a:p>
                      <a:pPr algn="ctr">
                        <a:lnSpc>
                          <a:spcPct val="100000"/>
                        </a:lnSpc>
                      </a:pPr>
                      <a:r>
                        <a:rPr lang="en-US" sz="2400" dirty="0"/>
                        <a:t>Vascular Lesions (VAS)</a:t>
                      </a:r>
                    </a:p>
                  </a:txBody>
                  <a:tcPr/>
                </a:tc>
                <a:tc>
                  <a:txBody>
                    <a:bodyPr/>
                    <a:lstStyle/>
                    <a:p>
                      <a:endParaRPr lang="en-US" dirty="0"/>
                    </a:p>
                  </a:txBody>
                  <a:tcPr/>
                </a:tc>
                <a:tc>
                  <a:txBody>
                    <a:bodyPr/>
                    <a:lstStyle/>
                    <a:p>
                      <a:endParaRPr lang="en-US" dirty="0"/>
                    </a:p>
                  </a:txBody>
                  <a:tcPr/>
                </a:tc>
                <a:tc>
                  <a:txBody>
                    <a:bodyPr/>
                    <a:lstStyle/>
                    <a:p>
                      <a:r>
                        <a:rPr lang="en-US" sz="1800" kern="1200" dirty="0">
                          <a:solidFill>
                            <a:schemeClr val="tx1"/>
                          </a:solidFill>
                          <a:effectLst/>
                          <a:latin typeface="+mn-lt"/>
                          <a:ea typeface="+mn-ea"/>
                          <a:cs typeface="+mn-cs"/>
                        </a:rPr>
                        <a:t>A variety of skin conditions caused by abnormal blood vessels, including birthmarks, hemangiomas, and vascular malfunctions.</a:t>
                      </a:r>
                    </a:p>
                  </a:txBody>
                  <a:tcPr/>
                </a:tc>
                <a:extLst>
                  <a:ext uri="{0D108BD9-81ED-4DB2-BD59-A6C34878D82A}">
                    <a16:rowId xmlns:a16="http://schemas.microsoft.com/office/drawing/2014/main" val="3259516120"/>
                  </a:ext>
                </a:extLst>
              </a:tr>
              <a:tr h="951080">
                <a:tc>
                  <a:txBody>
                    <a:bodyPr/>
                    <a:lstStyle/>
                    <a:p>
                      <a:pPr algn="ctr"/>
                      <a:r>
                        <a:rPr lang="en-US" sz="2400" dirty="0"/>
                        <a:t>Actinic Keratoses (AKIEC)</a:t>
                      </a:r>
                    </a:p>
                  </a:txBody>
                  <a:tcPr/>
                </a:tc>
                <a:tc>
                  <a:txBody>
                    <a:bodyPr/>
                    <a:lstStyle/>
                    <a:p>
                      <a:endParaRPr lang="en-US" dirty="0"/>
                    </a:p>
                  </a:txBody>
                  <a:tcPr/>
                </a:tc>
                <a:tc>
                  <a:txBody>
                    <a:bodyPr/>
                    <a:lstStyle/>
                    <a:p>
                      <a:endParaRPr lang="en-US" dirty="0"/>
                    </a:p>
                  </a:txBody>
                  <a:tcPr/>
                </a:tc>
                <a:tc>
                  <a:txBody>
                    <a:bodyPr/>
                    <a:lstStyle/>
                    <a:p>
                      <a:r>
                        <a:rPr lang="en-US" sz="1800" kern="1200" dirty="0">
                          <a:solidFill>
                            <a:schemeClr val="tx1"/>
                          </a:solidFill>
                          <a:effectLst/>
                          <a:latin typeface="+mn-lt"/>
                          <a:ea typeface="+mn-ea"/>
                          <a:cs typeface="+mn-cs"/>
                        </a:rPr>
                        <a:t>A pre-cancerous lesion that appears as a scaly or crusty growth and is typically caused by sun damage.</a:t>
                      </a:r>
                      <a:endParaRPr lang="en-US" dirty="0"/>
                    </a:p>
                  </a:txBody>
                  <a:tcPr/>
                </a:tc>
                <a:extLst>
                  <a:ext uri="{0D108BD9-81ED-4DB2-BD59-A6C34878D82A}">
                    <a16:rowId xmlns:a16="http://schemas.microsoft.com/office/drawing/2014/main" val="2511710707"/>
                  </a:ext>
                </a:extLst>
              </a:tr>
              <a:tr h="949077">
                <a:tc>
                  <a:txBody>
                    <a:bodyPr/>
                    <a:lstStyle/>
                    <a:p>
                      <a:pPr algn="ctr">
                        <a:lnSpc>
                          <a:spcPct val="100000"/>
                        </a:lnSpc>
                      </a:pPr>
                      <a:r>
                        <a:rPr lang="en-US" sz="2400" dirty="0"/>
                        <a:t>Dermatofibroma (DF)</a:t>
                      </a:r>
                    </a:p>
                  </a:txBody>
                  <a:tcPr/>
                </a:tc>
                <a:tc>
                  <a:txBody>
                    <a:bodyPr/>
                    <a:lstStyle/>
                    <a:p>
                      <a:endParaRPr lang="en-US" dirty="0"/>
                    </a:p>
                  </a:txBody>
                  <a:tcPr/>
                </a:tc>
                <a:tc>
                  <a:txBody>
                    <a:bodyPr/>
                    <a:lstStyle/>
                    <a:p>
                      <a:endParaRPr lang="en-US" dirty="0"/>
                    </a:p>
                  </a:txBody>
                  <a:tcPr/>
                </a:tc>
                <a:tc>
                  <a:txBody>
                    <a:bodyPr/>
                    <a:lstStyle/>
                    <a:p>
                      <a:r>
                        <a:rPr lang="en-US" sz="1800" kern="1200" dirty="0">
                          <a:solidFill>
                            <a:schemeClr val="tx1"/>
                          </a:solidFill>
                          <a:effectLst/>
                          <a:latin typeface="+mn-lt"/>
                          <a:ea typeface="+mn-ea"/>
                          <a:cs typeface="+mn-cs"/>
                        </a:rPr>
                        <a:t>A benign skin lesion that appears as a firm, round bump and is typically brown or reddish-brown.</a:t>
                      </a:r>
                      <a:endParaRPr lang="en-US" dirty="0"/>
                    </a:p>
                  </a:txBody>
                  <a:tcPr/>
                </a:tc>
                <a:extLst>
                  <a:ext uri="{0D108BD9-81ED-4DB2-BD59-A6C34878D82A}">
                    <a16:rowId xmlns:a16="http://schemas.microsoft.com/office/drawing/2014/main" val="472930771"/>
                  </a:ext>
                </a:extLst>
              </a:tr>
              <a:tr h="949077">
                <a:tc>
                  <a:txBody>
                    <a:bodyPr/>
                    <a:lstStyle/>
                    <a:p>
                      <a:pPr algn="ctr"/>
                      <a:r>
                        <a:rPr lang="en-US" sz="2400" dirty="0"/>
                        <a:t>Benign Keratosis-Like Lesions (BKL)</a:t>
                      </a:r>
                    </a:p>
                  </a:txBody>
                  <a:tcPr/>
                </a:tc>
                <a:tc>
                  <a:txBody>
                    <a:bodyPr/>
                    <a:lstStyle/>
                    <a:p>
                      <a:endParaRPr lang="en-US" dirty="0"/>
                    </a:p>
                  </a:txBody>
                  <a:tcPr/>
                </a:tc>
                <a:tc>
                  <a:txBody>
                    <a:bodyPr/>
                    <a:lstStyle/>
                    <a:p>
                      <a:endParaRPr lang="en-US" dirty="0"/>
                    </a:p>
                  </a:txBody>
                  <a:tcPr/>
                </a:tc>
                <a:tc>
                  <a:txBody>
                    <a:bodyPr/>
                    <a:lstStyle/>
                    <a:p>
                      <a:r>
                        <a:rPr lang="en-US" sz="1800" kern="1200" dirty="0">
                          <a:solidFill>
                            <a:schemeClr val="tx1"/>
                          </a:solidFill>
                          <a:effectLst/>
                          <a:latin typeface="+mn-lt"/>
                          <a:ea typeface="+mn-ea"/>
                          <a:cs typeface="+mn-cs"/>
                        </a:rPr>
                        <a:t>Benign skin growths resemble actinic keratoses but have different characteristics.</a:t>
                      </a:r>
                      <a:endParaRPr lang="en-US" dirty="0"/>
                    </a:p>
                  </a:txBody>
                  <a:tcPr/>
                </a:tc>
                <a:extLst>
                  <a:ext uri="{0D108BD9-81ED-4DB2-BD59-A6C34878D82A}">
                    <a16:rowId xmlns:a16="http://schemas.microsoft.com/office/drawing/2014/main" val="4186778201"/>
                  </a:ext>
                </a:extLst>
              </a:tr>
              <a:tr h="847691">
                <a:tc>
                  <a:txBody>
                    <a:bodyPr/>
                    <a:lstStyle/>
                    <a:p>
                      <a:pPr algn="ctr">
                        <a:lnSpc>
                          <a:spcPct val="100000"/>
                        </a:lnSpc>
                      </a:pPr>
                      <a:r>
                        <a:rPr lang="en-US" sz="2400" dirty="0"/>
                        <a:t>Melanocytic Nevi (NV)</a:t>
                      </a:r>
                    </a:p>
                  </a:txBody>
                  <a:tcPr/>
                </a:tc>
                <a:tc>
                  <a:txBody>
                    <a:bodyPr/>
                    <a:lstStyle/>
                    <a:p>
                      <a:endParaRPr lang="en-US" dirty="0"/>
                    </a:p>
                  </a:txBody>
                  <a:tcPr/>
                </a:tc>
                <a:tc>
                  <a:txBody>
                    <a:bodyPr/>
                    <a:lstStyle/>
                    <a:p>
                      <a:endParaRPr lang="en-US" dirty="0"/>
                    </a:p>
                  </a:txBody>
                  <a:tcPr/>
                </a:tc>
                <a:tc>
                  <a:txBody>
                    <a:bodyPr/>
                    <a:lstStyle/>
                    <a:p>
                      <a:r>
                        <a:rPr lang="en-US" sz="1800" kern="1200" dirty="0">
                          <a:solidFill>
                            <a:schemeClr val="tx1"/>
                          </a:solidFill>
                          <a:effectLst/>
                          <a:latin typeface="+mn-lt"/>
                          <a:ea typeface="+mn-ea"/>
                          <a:cs typeface="+mn-cs"/>
                        </a:rPr>
                        <a:t>Common and benign skin growth that are typically tan or brown.</a:t>
                      </a:r>
                      <a:endParaRPr lang="en-US" dirty="0"/>
                    </a:p>
                  </a:txBody>
                  <a:tcPr/>
                </a:tc>
                <a:extLst>
                  <a:ext uri="{0D108BD9-81ED-4DB2-BD59-A6C34878D82A}">
                    <a16:rowId xmlns:a16="http://schemas.microsoft.com/office/drawing/2014/main" val="1238204068"/>
                  </a:ext>
                </a:extLst>
              </a:tr>
            </a:tbl>
          </a:graphicData>
        </a:graphic>
      </p:graphicFrame>
      <p:pic>
        <p:nvPicPr>
          <p:cNvPr id="1074" name="Picture 1073">
            <a:extLst>
              <a:ext uri="{FF2B5EF4-FFF2-40B4-BE49-F238E27FC236}">
                <a16:creationId xmlns:a16="http://schemas.microsoft.com/office/drawing/2014/main" id="{3CD0A874-62D8-A459-42F3-C0126B235780}"/>
              </a:ext>
            </a:extLst>
          </p:cNvPr>
          <p:cNvPicPr>
            <a:picLocks noChangeAspect="1"/>
          </p:cNvPicPr>
          <p:nvPr/>
        </p:nvPicPr>
        <p:blipFill rotWithShape="1">
          <a:blip r:embed="rId8"/>
          <a:srcRect l="4365" t="4455" r="4000" b="5221"/>
          <a:stretch/>
        </p:blipFill>
        <p:spPr bwMode="auto">
          <a:xfrm>
            <a:off x="7733045" y="24940488"/>
            <a:ext cx="1451349" cy="891311"/>
          </a:xfrm>
          <a:prstGeom prst="rect">
            <a:avLst/>
          </a:prstGeom>
          <a:noFill/>
          <a:ln w="12700">
            <a:solidFill>
              <a:schemeClr val="tx1"/>
            </a:solidFill>
          </a:ln>
          <a:extLst>
            <a:ext uri="{53640926-AAD7-44D8-BBD7-CCE9431645EC}">
              <a14:shadowObscured xmlns:a14="http://schemas.microsoft.com/office/drawing/2010/main"/>
            </a:ext>
          </a:extLst>
        </p:spPr>
      </p:pic>
      <p:pic>
        <p:nvPicPr>
          <p:cNvPr id="1075" name="Picture 1074">
            <a:extLst>
              <a:ext uri="{FF2B5EF4-FFF2-40B4-BE49-F238E27FC236}">
                <a16:creationId xmlns:a16="http://schemas.microsoft.com/office/drawing/2014/main" id="{1FCF8D59-75AE-BA9D-380D-FBE3D897D13D}"/>
              </a:ext>
            </a:extLst>
          </p:cNvPr>
          <p:cNvPicPr>
            <a:picLocks noChangeAspect="1"/>
          </p:cNvPicPr>
          <p:nvPr/>
        </p:nvPicPr>
        <p:blipFill rotWithShape="1">
          <a:blip r:embed="rId9"/>
          <a:srcRect l="2174" t="2834" r="2813" b="3627"/>
          <a:stretch/>
        </p:blipFill>
        <p:spPr bwMode="auto">
          <a:xfrm>
            <a:off x="7736541" y="25860447"/>
            <a:ext cx="1446265" cy="809553"/>
          </a:xfrm>
          <a:prstGeom prst="rect">
            <a:avLst/>
          </a:prstGeom>
          <a:ln w="12700">
            <a:solidFill>
              <a:schemeClr val="tx1"/>
            </a:solidFill>
          </a:ln>
          <a:extLst>
            <a:ext uri="{53640926-AAD7-44D8-BBD7-CCE9431645EC}">
              <a14:shadowObscured xmlns:a14="http://schemas.microsoft.com/office/drawing/2010/main"/>
            </a:ext>
          </a:extLst>
        </p:spPr>
      </p:pic>
      <p:pic>
        <p:nvPicPr>
          <p:cNvPr id="1076" name="Picture 1075">
            <a:extLst>
              <a:ext uri="{FF2B5EF4-FFF2-40B4-BE49-F238E27FC236}">
                <a16:creationId xmlns:a16="http://schemas.microsoft.com/office/drawing/2014/main" id="{2DFE7EF9-1046-3564-D034-8D4A907B0654}"/>
              </a:ext>
            </a:extLst>
          </p:cNvPr>
          <p:cNvPicPr>
            <a:picLocks noChangeAspect="1"/>
          </p:cNvPicPr>
          <p:nvPr/>
        </p:nvPicPr>
        <p:blipFill rotWithShape="1">
          <a:blip r:embed="rId10"/>
          <a:srcRect l="4288" t="5196" r="4460" b="10201"/>
          <a:stretch/>
        </p:blipFill>
        <p:spPr bwMode="auto">
          <a:xfrm>
            <a:off x="7734632" y="26670000"/>
            <a:ext cx="1449761" cy="914400"/>
          </a:xfrm>
          <a:prstGeom prst="rect">
            <a:avLst/>
          </a:prstGeom>
          <a:ln w="12700">
            <a:solidFill>
              <a:schemeClr val="tx1"/>
            </a:solidFill>
          </a:ln>
          <a:extLst>
            <a:ext uri="{53640926-AAD7-44D8-BBD7-CCE9431645EC}">
              <a14:shadowObscured xmlns:a14="http://schemas.microsoft.com/office/drawing/2010/main"/>
            </a:ext>
          </a:extLst>
        </p:spPr>
      </p:pic>
      <p:pic>
        <p:nvPicPr>
          <p:cNvPr id="1081" name="Picture 1080" descr="A picture containing blurry&#10;&#10;Description automatically generated">
            <a:extLst>
              <a:ext uri="{FF2B5EF4-FFF2-40B4-BE49-F238E27FC236}">
                <a16:creationId xmlns:a16="http://schemas.microsoft.com/office/drawing/2014/main" id="{728E13B8-EC1C-8612-D377-09B718E4F79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563328" y="30461587"/>
            <a:ext cx="1486303" cy="856610"/>
          </a:xfrm>
          <a:prstGeom prst="rect">
            <a:avLst/>
          </a:prstGeom>
          <a:ln w="12700">
            <a:solidFill>
              <a:schemeClr val="tx1"/>
            </a:solidFill>
          </a:ln>
        </p:spPr>
      </p:pic>
      <p:pic>
        <p:nvPicPr>
          <p:cNvPr id="1082" name="Picture 1081">
            <a:extLst>
              <a:ext uri="{FF2B5EF4-FFF2-40B4-BE49-F238E27FC236}">
                <a16:creationId xmlns:a16="http://schemas.microsoft.com/office/drawing/2014/main" id="{0AD93485-E923-A97C-617D-29DB8CAB2351}"/>
              </a:ext>
            </a:extLst>
          </p:cNvPr>
          <p:cNvPicPr>
            <a:picLocks noChangeAspect="1"/>
          </p:cNvPicPr>
          <p:nvPr/>
        </p:nvPicPr>
        <p:blipFill rotWithShape="1">
          <a:blip r:embed="rId12"/>
          <a:srcRect l="3509" t="4869" r="3731" b="7535"/>
          <a:stretch/>
        </p:blipFill>
        <p:spPr bwMode="auto">
          <a:xfrm>
            <a:off x="7727793" y="27607490"/>
            <a:ext cx="1455014" cy="891310"/>
          </a:xfrm>
          <a:prstGeom prst="rect">
            <a:avLst/>
          </a:prstGeom>
          <a:ln w="12700">
            <a:solidFill>
              <a:schemeClr val="tx1"/>
            </a:solidFill>
          </a:ln>
          <a:extLst>
            <a:ext uri="{53640926-AAD7-44D8-BBD7-CCE9431645EC}">
              <a14:shadowObscured xmlns:a14="http://schemas.microsoft.com/office/drawing/2010/main"/>
            </a:ext>
          </a:extLst>
        </p:spPr>
      </p:pic>
      <p:pic>
        <p:nvPicPr>
          <p:cNvPr id="1083" name="Picture 1082">
            <a:extLst>
              <a:ext uri="{FF2B5EF4-FFF2-40B4-BE49-F238E27FC236}">
                <a16:creationId xmlns:a16="http://schemas.microsoft.com/office/drawing/2014/main" id="{4630787F-DE9C-AEE5-5F3E-31EA71AC037E}"/>
              </a:ext>
            </a:extLst>
          </p:cNvPr>
          <p:cNvPicPr>
            <a:picLocks noChangeAspect="1"/>
          </p:cNvPicPr>
          <p:nvPr/>
        </p:nvPicPr>
        <p:blipFill rotWithShape="1">
          <a:blip r:embed="rId13"/>
          <a:srcRect l="3355" t="2308" r="5183" b="7561"/>
          <a:stretch/>
        </p:blipFill>
        <p:spPr bwMode="auto">
          <a:xfrm>
            <a:off x="7734632" y="28553978"/>
            <a:ext cx="1448174" cy="935422"/>
          </a:xfrm>
          <a:prstGeom prst="rect">
            <a:avLst/>
          </a:prstGeom>
          <a:ln w="12700">
            <a:solidFill>
              <a:schemeClr val="tx1"/>
            </a:solidFill>
          </a:ln>
          <a:extLst>
            <a:ext uri="{53640926-AAD7-44D8-BBD7-CCE9431645EC}">
              <a14:shadowObscured xmlns:a14="http://schemas.microsoft.com/office/drawing/2010/main"/>
            </a:ext>
          </a:extLst>
        </p:spPr>
      </p:pic>
      <p:pic>
        <p:nvPicPr>
          <p:cNvPr id="1084" name="Picture 1083">
            <a:extLst>
              <a:ext uri="{FF2B5EF4-FFF2-40B4-BE49-F238E27FC236}">
                <a16:creationId xmlns:a16="http://schemas.microsoft.com/office/drawing/2014/main" id="{1353DB30-B88A-AFF3-6A48-910E7B3178EE}"/>
              </a:ext>
            </a:extLst>
          </p:cNvPr>
          <p:cNvPicPr>
            <a:picLocks noChangeAspect="1"/>
          </p:cNvPicPr>
          <p:nvPr/>
        </p:nvPicPr>
        <p:blipFill rotWithShape="1">
          <a:blip r:embed="rId14"/>
          <a:srcRect l="2788" t="4016" r="3481" b="4329"/>
          <a:stretch/>
        </p:blipFill>
        <p:spPr bwMode="auto">
          <a:xfrm>
            <a:off x="7733045" y="29512260"/>
            <a:ext cx="1451348" cy="967740"/>
          </a:xfrm>
          <a:prstGeom prst="rect">
            <a:avLst/>
          </a:prstGeom>
          <a:ln w="12700">
            <a:solidFill>
              <a:schemeClr val="tx1"/>
            </a:solidFill>
          </a:ln>
          <a:extLst>
            <a:ext uri="{53640926-AAD7-44D8-BBD7-CCE9431645EC}">
              <a14:shadowObscured xmlns:a14="http://schemas.microsoft.com/office/drawing/2010/main"/>
            </a:ext>
          </a:extLst>
        </p:spPr>
      </p:pic>
      <p:pic>
        <p:nvPicPr>
          <p:cNvPr id="1085" name="Picture 1084">
            <a:extLst>
              <a:ext uri="{FF2B5EF4-FFF2-40B4-BE49-F238E27FC236}">
                <a16:creationId xmlns:a16="http://schemas.microsoft.com/office/drawing/2014/main" id="{AA84D742-756B-84B5-6D2B-3B6A1C083245}"/>
              </a:ext>
            </a:extLst>
          </p:cNvPr>
          <p:cNvPicPr>
            <a:picLocks noChangeAspect="1"/>
          </p:cNvPicPr>
          <p:nvPr/>
        </p:nvPicPr>
        <p:blipFill rotWithShape="1">
          <a:blip r:embed="rId15"/>
          <a:srcRect l="4893" t="3704" r="6971" b="7320"/>
          <a:stretch/>
        </p:blipFill>
        <p:spPr bwMode="auto">
          <a:xfrm>
            <a:off x="7733045" y="30480000"/>
            <a:ext cx="1451348" cy="838198"/>
          </a:xfrm>
          <a:prstGeom prst="rect">
            <a:avLst/>
          </a:prstGeom>
          <a:ln w="12700">
            <a:solidFill>
              <a:schemeClr val="tx1"/>
            </a:solidFill>
          </a:ln>
          <a:extLst>
            <a:ext uri="{53640926-AAD7-44D8-BBD7-CCE9431645EC}">
              <a14:shadowObscured xmlns:a14="http://schemas.microsoft.com/office/drawing/2010/main"/>
            </a:ext>
          </a:extLst>
        </p:spPr>
      </p:pic>
      <p:pic>
        <p:nvPicPr>
          <p:cNvPr id="1086" name="Picture 1085" descr="A close-up of a skin disease&#10;&#10;Description automatically generated with low confidence">
            <a:extLst>
              <a:ext uri="{FF2B5EF4-FFF2-40B4-BE49-F238E27FC236}">
                <a16:creationId xmlns:a16="http://schemas.microsoft.com/office/drawing/2014/main" id="{2E8C5343-C9F9-7790-2111-FFF80319772C}"/>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563327" y="25860447"/>
            <a:ext cx="1486304" cy="809553"/>
          </a:xfrm>
          <a:prstGeom prst="rect">
            <a:avLst/>
          </a:prstGeom>
          <a:ln w="12700">
            <a:solidFill>
              <a:schemeClr val="tx1"/>
            </a:solidFill>
          </a:ln>
        </p:spPr>
      </p:pic>
      <p:pic>
        <p:nvPicPr>
          <p:cNvPr id="1087" name="Picture 1086">
            <a:extLst>
              <a:ext uri="{FF2B5EF4-FFF2-40B4-BE49-F238E27FC236}">
                <a16:creationId xmlns:a16="http://schemas.microsoft.com/office/drawing/2014/main" id="{6AF65635-E18F-BBF6-EE4C-1F9A2BF9DF00}"/>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563327" y="24946046"/>
            <a:ext cx="1486304" cy="885753"/>
          </a:xfrm>
          <a:prstGeom prst="rect">
            <a:avLst/>
          </a:prstGeom>
          <a:ln w="12700">
            <a:solidFill>
              <a:schemeClr val="tx1"/>
            </a:solidFill>
          </a:ln>
        </p:spPr>
      </p:pic>
      <p:sp>
        <p:nvSpPr>
          <p:cNvPr id="39" name="Text Box 162"/>
          <p:cNvSpPr txBox="1">
            <a:spLocks noChangeArrowheads="1"/>
          </p:cNvSpPr>
          <p:nvPr/>
        </p:nvSpPr>
        <p:spPr bwMode="auto">
          <a:xfrm>
            <a:off x="2164080" y="22092194"/>
            <a:ext cx="12618720" cy="830997"/>
          </a:xfrm>
          <a:prstGeom prst="rect">
            <a:avLst/>
          </a:prstGeom>
          <a:solidFill>
            <a:schemeClr val="tx1"/>
          </a:solidFill>
          <a:ln w="9525">
            <a:solidFill>
              <a:schemeClr val="tx1"/>
            </a:solidFill>
            <a:miter lim="800000"/>
            <a:headEnd/>
            <a:tailEnd/>
          </a:ln>
          <a:effectLst/>
        </p:spPr>
        <p:txBody>
          <a:bodyPr wrap="square">
            <a:spAutoFit/>
          </a:bodyPr>
          <a:lstStyle/>
          <a:p>
            <a:r>
              <a:rPr lang="en-US" sz="4800" b="1" dirty="0">
                <a:solidFill>
                  <a:srgbClr val="FFBF0B"/>
                </a:solidFill>
                <a:effectLst/>
              </a:rPr>
              <a:t>2. Background Work</a:t>
            </a:r>
            <a:endParaRPr lang="en-US" sz="3600" b="1" dirty="0">
              <a:solidFill>
                <a:srgbClr val="FFBF0B"/>
              </a:solidFill>
              <a:effectLst/>
            </a:endParaRPr>
          </a:p>
        </p:txBody>
      </p:sp>
      <p:pic>
        <p:nvPicPr>
          <p:cNvPr id="1079" name="Picture 1078">
            <a:extLst>
              <a:ext uri="{FF2B5EF4-FFF2-40B4-BE49-F238E27FC236}">
                <a16:creationId xmlns:a16="http://schemas.microsoft.com/office/drawing/2014/main" id="{94EEF7B0-71D5-DA8A-FE34-227A70B90427}"/>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563327" y="28567212"/>
            <a:ext cx="1486304" cy="922188"/>
          </a:xfrm>
          <a:prstGeom prst="rect">
            <a:avLst/>
          </a:prstGeom>
          <a:ln w="12700">
            <a:solidFill>
              <a:schemeClr val="tx1"/>
            </a:solidFill>
          </a:ln>
        </p:spPr>
      </p:pic>
      <p:pic>
        <p:nvPicPr>
          <p:cNvPr id="1080" name="Picture 1079" descr="A close-up of a foot&#10;&#10;Description automatically generated with low confidence">
            <a:extLst>
              <a:ext uri="{FF2B5EF4-FFF2-40B4-BE49-F238E27FC236}">
                <a16:creationId xmlns:a16="http://schemas.microsoft.com/office/drawing/2014/main" id="{02EC9855-C3EA-310A-8506-FDE4725067A3}"/>
              </a:ext>
            </a:extLst>
          </p:cNvPr>
          <p:cNvPicPr>
            <a:picLocks noChangeAspect="1"/>
          </p:cNvPicPr>
          <p:nvPr/>
        </p:nvPicPr>
        <p:blipFill rotWithShape="1">
          <a:blip r:embed="rId19" cstate="print">
            <a:extLst>
              <a:ext uri="{28A0092B-C50C-407E-A947-70E740481C1C}">
                <a14:useLocalDpi xmlns:a14="http://schemas.microsoft.com/office/drawing/2010/main" val="0"/>
              </a:ext>
            </a:extLst>
          </a:blip>
          <a:srcRect t="17752" b="8920"/>
          <a:stretch/>
        </p:blipFill>
        <p:spPr>
          <a:xfrm>
            <a:off x="5563327" y="29512260"/>
            <a:ext cx="1486304" cy="967740"/>
          </a:xfrm>
          <a:prstGeom prst="rect">
            <a:avLst/>
          </a:prstGeom>
          <a:noFill/>
          <a:ln w="12700">
            <a:solidFill>
              <a:schemeClr val="tx1"/>
            </a:solidFill>
          </a:ln>
        </p:spPr>
      </p:pic>
      <p:pic>
        <p:nvPicPr>
          <p:cNvPr id="1078" name="Picture 1077" descr="A close up of a person's skin&#10;&#10;Description automatically generated with low confidence">
            <a:extLst>
              <a:ext uri="{FF2B5EF4-FFF2-40B4-BE49-F238E27FC236}">
                <a16:creationId xmlns:a16="http://schemas.microsoft.com/office/drawing/2014/main" id="{7ACAB71B-E058-1976-5AF1-A6846CB21C4B}"/>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5563327" y="27611059"/>
            <a:ext cx="1486304" cy="963941"/>
          </a:xfrm>
          <a:prstGeom prst="rect">
            <a:avLst/>
          </a:prstGeom>
          <a:ln w="12700">
            <a:solidFill>
              <a:schemeClr val="tx1"/>
            </a:solidFill>
          </a:ln>
        </p:spPr>
      </p:pic>
      <p:pic>
        <p:nvPicPr>
          <p:cNvPr id="1077" name="Picture 1076">
            <a:extLst>
              <a:ext uri="{FF2B5EF4-FFF2-40B4-BE49-F238E27FC236}">
                <a16:creationId xmlns:a16="http://schemas.microsoft.com/office/drawing/2014/main" id="{60564676-94EA-C828-3B3A-EBCA44476E4B}"/>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5563327" y="26696659"/>
            <a:ext cx="1486304" cy="887741"/>
          </a:xfrm>
          <a:prstGeom prst="rect">
            <a:avLst/>
          </a:prstGeom>
          <a:ln w="12700">
            <a:solidFill>
              <a:schemeClr val="tx1"/>
            </a:solidFill>
          </a:ln>
        </p:spPr>
      </p:pic>
      <p:graphicFrame>
        <p:nvGraphicFramePr>
          <p:cNvPr id="2176" name="Chart 2175">
            <a:extLst>
              <a:ext uri="{FF2B5EF4-FFF2-40B4-BE49-F238E27FC236}">
                <a16:creationId xmlns:a16="http://schemas.microsoft.com/office/drawing/2014/main" id="{EE83E508-0B6C-9BDF-9A86-B6A54A9F71E5}"/>
              </a:ext>
            </a:extLst>
          </p:cNvPr>
          <p:cNvGraphicFramePr/>
          <p:nvPr>
            <p:extLst>
              <p:ext uri="{D42A27DB-BD31-4B8C-83A1-F6EECF244321}">
                <p14:modId xmlns:p14="http://schemas.microsoft.com/office/powerpoint/2010/main" val="3261059955"/>
              </p:ext>
            </p:extLst>
          </p:nvPr>
        </p:nvGraphicFramePr>
        <p:xfrm>
          <a:off x="16863392" y="12324081"/>
          <a:ext cx="7848525" cy="3823935"/>
        </p:xfrm>
        <a:graphic>
          <a:graphicData uri="http://schemas.openxmlformats.org/drawingml/2006/chart">
            <c:chart xmlns:c="http://schemas.openxmlformats.org/drawingml/2006/chart" xmlns:r="http://schemas.openxmlformats.org/officeDocument/2006/relationships" r:id="rId22"/>
          </a:graphicData>
        </a:graphic>
      </p:graphicFrame>
      <p:graphicFrame>
        <p:nvGraphicFramePr>
          <p:cNvPr id="2180" name="Table 2179">
            <a:extLst>
              <a:ext uri="{FF2B5EF4-FFF2-40B4-BE49-F238E27FC236}">
                <a16:creationId xmlns:a16="http://schemas.microsoft.com/office/drawing/2014/main" id="{20FAD707-B102-23A6-FAC9-18C56AF4D871}"/>
              </a:ext>
            </a:extLst>
          </p:cNvPr>
          <p:cNvGraphicFramePr>
            <a:graphicFrameLocks noGrp="1"/>
          </p:cNvGraphicFramePr>
          <p:nvPr>
            <p:extLst>
              <p:ext uri="{D42A27DB-BD31-4B8C-83A1-F6EECF244321}">
                <p14:modId xmlns:p14="http://schemas.microsoft.com/office/powerpoint/2010/main" val="1677275530"/>
              </p:ext>
            </p:extLst>
          </p:nvPr>
        </p:nvGraphicFramePr>
        <p:xfrm>
          <a:off x="15157329" y="23079456"/>
          <a:ext cx="11481190" cy="8238744"/>
        </p:xfrm>
        <a:graphic>
          <a:graphicData uri="http://schemas.openxmlformats.org/drawingml/2006/table">
            <a:tbl>
              <a:tblPr firstRow="1" bandRow="1">
                <a:tableStyleId>{5940675A-B579-460E-94D1-54222C63F5DA}</a:tableStyleId>
              </a:tblPr>
              <a:tblGrid>
                <a:gridCol w="3243490">
                  <a:extLst>
                    <a:ext uri="{9D8B030D-6E8A-4147-A177-3AD203B41FA5}">
                      <a16:colId xmlns:a16="http://schemas.microsoft.com/office/drawing/2014/main" val="2791177042"/>
                    </a:ext>
                  </a:extLst>
                </a:gridCol>
                <a:gridCol w="8237700">
                  <a:extLst>
                    <a:ext uri="{9D8B030D-6E8A-4147-A177-3AD203B41FA5}">
                      <a16:colId xmlns:a16="http://schemas.microsoft.com/office/drawing/2014/main" val="2917904021"/>
                    </a:ext>
                  </a:extLst>
                </a:gridCol>
              </a:tblGrid>
              <a:tr h="502920">
                <a:tc>
                  <a:txBody>
                    <a:bodyPr/>
                    <a:lstStyle/>
                    <a:p>
                      <a:r>
                        <a:rPr lang="en-US" sz="2600" b="1" kern="1200" dirty="0">
                          <a:solidFill>
                            <a:srgbClr val="000000"/>
                          </a:solidFill>
                          <a:effectLst/>
                          <a:latin typeface="Times New Roman" panose="02020603050405020304" pitchFamily="18" charset="0"/>
                          <a:ea typeface="SimSun" panose="02010600030101010101" pitchFamily="2" charset="-122"/>
                          <a:cs typeface="+mn-cs"/>
                        </a:rPr>
                        <a:t>Algorithms</a:t>
                      </a:r>
                    </a:p>
                  </a:txBody>
                  <a:tcPr marT="50292" marB="50292"/>
                </a:tc>
                <a:tc>
                  <a:txBody>
                    <a:bodyPr/>
                    <a:lstStyle/>
                    <a:p>
                      <a:pPr marL="0" algn="l" defTabSz="914400" rtl="0" eaLnBrk="1" latinLnBrk="0" hangingPunct="1"/>
                      <a:r>
                        <a:rPr lang="en-US" sz="2600" b="1" kern="1200" dirty="0">
                          <a:solidFill>
                            <a:srgbClr val="000000"/>
                          </a:solidFill>
                          <a:effectLst/>
                          <a:latin typeface="Times New Roman" panose="02020603050405020304" pitchFamily="18" charset="0"/>
                          <a:ea typeface="SimSun" panose="02010600030101010101" pitchFamily="2" charset="-122"/>
                          <a:cs typeface="+mn-cs"/>
                        </a:rPr>
                        <a:t>Architecture</a:t>
                      </a:r>
                    </a:p>
                  </a:txBody>
                  <a:tcPr marT="50292" marB="50292"/>
                </a:tc>
                <a:extLst>
                  <a:ext uri="{0D108BD9-81ED-4DB2-BD59-A6C34878D82A}">
                    <a16:rowId xmlns:a16="http://schemas.microsoft.com/office/drawing/2014/main" val="2192047557"/>
                  </a:ext>
                </a:extLst>
              </a:tr>
              <a:tr h="1207008">
                <a:tc>
                  <a:txBody>
                    <a:bodyPr/>
                    <a:lstStyle/>
                    <a:p>
                      <a:r>
                        <a:rPr lang="en-US" sz="2400" b="1" kern="1200" dirty="0">
                          <a:solidFill>
                            <a:schemeClr val="tx1"/>
                          </a:solidFill>
                          <a:effectLst/>
                          <a:latin typeface="+mn-lt"/>
                          <a:ea typeface="+mn-ea"/>
                          <a:cs typeface="+mn-cs"/>
                        </a:rPr>
                        <a:t>Linear Discriminant Analysis (LDA) [3]</a:t>
                      </a:r>
                    </a:p>
                  </a:txBody>
                  <a:tcPr marT="50292" marB="50292"/>
                </a:tc>
                <a:tc>
                  <a:txBody>
                    <a:bodyPr/>
                    <a:lstStyle/>
                    <a:p>
                      <a:r>
                        <a:rPr lang="en-US" sz="2400" kern="1200" dirty="0">
                          <a:solidFill>
                            <a:schemeClr val="tx1"/>
                          </a:solidFill>
                          <a:effectLst/>
                          <a:latin typeface="+mn-lt"/>
                          <a:ea typeface="+mn-ea"/>
                          <a:cs typeface="+mn-cs"/>
                        </a:rPr>
                        <a:t>Optimized with specific hyperparameter settings, including the ‘</a:t>
                      </a:r>
                      <a:r>
                        <a:rPr lang="en-US" sz="2400" kern="1200" dirty="0" err="1">
                          <a:solidFill>
                            <a:schemeClr val="tx1"/>
                          </a:solidFill>
                          <a:effectLst/>
                          <a:latin typeface="+mn-lt"/>
                          <a:ea typeface="+mn-ea"/>
                          <a:cs typeface="+mn-cs"/>
                        </a:rPr>
                        <a:t>svd</a:t>
                      </a:r>
                      <a:r>
                        <a:rPr lang="en-US" sz="2400" kern="1200" dirty="0">
                          <a:solidFill>
                            <a:schemeClr val="tx1"/>
                          </a:solidFill>
                          <a:effectLst/>
                          <a:latin typeface="+mn-lt"/>
                          <a:ea typeface="+mn-ea"/>
                          <a:cs typeface="+mn-cs"/>
                        </a:rPr>
                        <a:t>’ solver, default automatic shrinkage estimation, and number of components value.</a:t>
                      </a:r>
                      <a:endParaRPr lang="en-US" sz="2400" dirty="0"/>
                    </a:p>
                  </a:txBody>
                  <a:tcPr marT="50292" marB="50292"/>
                </a:tc>
                <a:extLst>
                  <a:ext uri="{0D108BD9-81ED-4DB2-BD59-A6C34878D82A}">
                    <a16:rowId xmlns:a16="http://schemas.microsoft.com/office/drawing/2014/main" val="1159719590"/>
                  </a:ext>
                </a:extLst>
              </a:tr>
              <a:tr h="1207008">
                <a:tc>
                  <a:txBody>
                    <a:bodyPr/>
                    <a:lstStyle/>
                    <a:p>
                      <a:r>
                        <a:rPr lang="en-US" sz="2400" b="1" kern="1200" dirty="0">
                          <a:solidFill>
                            <a:schemeClr val="tx1"/>
                          </a:solidFill>
                          <a:effectLst/>
                          <a:latin typeface="+mn-lt"/>
                          <a:ea typeface="+mn-ea"/>
                          <a:cs typeface="+mn-cs"/>
                        </a:rPr>
                        <a:t>Support</a:t>
                      </a:r>
                      <a:r>
                        <a:rPr lang="en-US" sz="2400" dirty="0"/>
                        <a:t> </a:t>
                      </a:r>
                      <a:r>
                        <a:rPr lang="en-US" sz="2400" b="1" kern="1200" dirty="0">
                          <a:solidFill>
                            <a:schemeClr val="tx1"/>
                          </a:solidFill>
                          <a:effectLst/>
                          <a:latin typeface="+mn-lt"/>
                          <a:ea typeface="+mn-ea"/>
                          <a:cs typeface="+mn-cs"/>
                        </a:rPr>
                        <a:t>Vector Machine (SVM) [4]</a:t>
                      </a:r>
                    </a:p>
                  </a:txBody>
                  <a:tcPr marT="50292" marB="50292"/>
                </a:tc>
                <a:tc>
                  <a:txBody>
                    <a:bodyPr/>
                    <a:lstStyle/>
                    <a:p>
                      <a:r>
                        <a:rPr lang="en-US" sz="2400" kern="1200" dirty="0">
                          <a:solidFill>
                            <a:schemeClr val="tx1"/>
                          </a:solidFill>
                          <a:effectLst/>
                          <a:latin typeface="+mn-lt"/>
                          <a:ea typeface="+mn-ea"/>
                          <a:cs typeface="+mn-cs"/>
                        </a:rPr>
                        <a:t>Optimized using the ‘poly’ kernel and setting the regularization parameter © to 1.0, enabling accurate classification of diverse skin lesion images.</a:t>
                      </a:r>
                      <a:endParaRPr lang="en-US" sz="2400" dirty="0"/>
                    </a:p>
                  </a:txBody>
                  <a:tcPr marT="50292" marB="50292"/>
                </a:tc>
                <a:extLst>
                  <a:ext uri="{0D108BD9-81ED-4DB2-BD59-A6C34878D82A}">
                    <a16:rowId xmlns:a16="http://schemas.microsoft.com/office/drawing/2014/main" val="1831142960"/>
                  </a:ext>
                </a:extLst>
              </a:tr>
              <a:tr h="2682240">
                <a:tc>
                  <a:txBody>
                    <a:bodyPr/>
                    <a:lstStyle/>
                    <a:p>
                      <a:r>
                        <a:rPr lang="en-US" sz="2400" b="1" kern="1200" dirty="0">
                          <a:solidFill>
                            <a:schemeClr val="tx1"/>
                          </a:solidFill>
                          <a:effectLst/>
                          <a:latin typeface="+mn-lt"/>
                          <a:ea typeface="+mn-ea"/>
                          <a:cs typeface="+mn-cs"/>
                        </a:rPr>
                        <a:t>Convolutional Neural Network (CNN) [5]</a:t>
                      </a:r>
                      <a:endParaRPr lang="en-US" sz="2400" dirty="0"/>
                    </a:p>
                  </a:txBody>
                  <a:tcPr marT="50292" marB="50292"/>
                </a:tc>
                <a:tc>
                  <a:txBody>
                    <a:bodyPr/>
                    <a:lstStyle/>
                    <a:p>
                      <a:r>
                        <a:rPr lang="en-US" sz="2400" kern="1200" dirty="0">
                          <a:solidFill>
                            <a:schemeClr val="tx1"/>
                          </a:solidFill>
                          <a:effectLst/>
                          <a:latin typeface="+mn-lt"/>
                          <a:ea typeface="+mn-ea"/>
                          <a:cs typeface="+mn-cs"/>
                        </a:rPr>
                        <a:t>Designed with a multi-layer architecture, including four convolutional layers with respective filter sizes of (4, 3), followed by max pooling layers to </a:t>
                      </a:r>
                      <a:r>
                        <a:rPr lang="en-US" sz="2400" kern="1200" dirty="0" err="1">
                          <a:solidFill>
                            <a:schemeClr val="tx1"/>
                          </a:solidFill>
                          <a:effectLst/>
                          <a:latin typeface="+mn-lt"/>
                          <a:ea typeface="+mn-ea"/>
                          <a:cs typeface="+mn-cs"/>
                        </a:rPr>
                        <a:t>downsample</a:t>
                      </a:r>
                      <a:r>
                        <a:rPr lang="en-US" sz="2400" kern="1200" dirty="0">
                          <a:solidFill>
                            <a:schemeClr val="tx1"/>
                          </a:solidFill>
                          <a:effectLst/>
                          <a:latin typeface="+mn-lt"/>
                          <a:ea typeface="+mn-ea"/>
                          <a:cs typeface="+mn-cs"/>
                        </a:rPr>
                        <a:t> the features. Dropout layers with a rate of 0.25 are inserted after each max pooling layer to prevent overfitting. The architecture also includes a global average pooling layer, two dense layers with </a:t>
                      </a:r>
                      <a:r>
                        <a:rPr lang="en-US" sz="2400" kern="1200" dirty="0" err="1">
                          <a:solidFill>
                            <a:schemeClr val="tx1"/>
                          </a:solidFill>
                          <a:effectLst/>
                          <a:latin typeface="+mn-lt"/>
                          <a:ea typeface="+mn-ea"/>
                          <a:cs typeface="+mn-cs"/>
                        </a:rPr>
                        <a:t>relu</a:t>
                      </a:r>
                      <a:r>
                        <a:rPr lang="en-US" sz="2400" kern="1200" dirty="0">
                          <a:solidFill>
                            <a:schemeClr val="tx1"/>
                          </a:solidFill>
                          <a:effectLst/>
                          <a:latin typeface="+mn-lt"/>
                          <a:ea typeface="+mn-ea"/>
                          <a:cs typeface="+mn-cs"/>
                        </a:rPr>
                        <a:t> activation, and L2 regularization. The model is trained for 65 epochs with early stopping and learning rate reduction callbacks.</a:t>
                      </a:r>
                      <a:endParaRPr lang="en-US" sz="2400" dirty="0"/>
                    </a:p>
                  </a:txBody>
                  <a:tcPr marT="50292" marB="50292"/>
                </a:tc>
                <a:extLst>
                  <a:ext uri="{0D108BD9-81ED-4DB2-BD59-A6C34878D82A}">
                    <a16:rowId xmlns:a16="http://schemas.microsoft.com/office/drawing/2014/main" val="2448741675"/>
                  </a:ext>
                </a:extLst>
              </a:tr>
              <a:tr h="1944624">
                <a:tc>
                  <a:txBody>
                    <a:bodyPr/>
                    <a:lstStyle/>
                    <a:p>
                      <a:r>
                        <a:rPr lang="en-US" sz="2400" b="1" kern="1200" dirty="0">
                          <a:solidFill>
                            <a:schemeClr val="tx1"/>
                          </a:solidFill>
                          <a:effectLst/>
                          <a:latin typeface="+mn-lt"/>
                          <a:ea typeface="+mn-ea"/>
                          <a:cs typeface="+mn-cs"/>
                        </a:rPr>
                        <a:t>Ensemble Model of CNN and SVM [6]</a:t>
                      </a:r>
                      <a:endParaRPr lang="en-US" sz="2400" dirty="0"/>
                    </a:p>
                  </a:txBody>
                  <a:tcPr marT="50292" marB="50292"/>
                </a:tc>
                <a:tc>
                  <a:txBody>
                    <a:bodyPr/>
                    <a:lstStyle/>
                    <a:p>
                      <a:r>
                        <a:rPr lang="en-US" sz="2400" kern="1200" dirty="0">
                          <a:solidFill>
                            <a:schemeClr val="tx1"/>
                          </a:solidFill>
                          <a:effectLst/>
                          <a:latin typeface="+mn-lt"/>
                          <a:ea typeface="+mn-ea"/>
                          <a:cs typeface="+mn-cs"/>
                        </a:rPr>
                        <a:t>Combines predictions for both the CNN and SVM models using a voting mechanism. For consistent predictions, a weight of 1.0 is assigned, while for inconsistent predictions, the weights are set to 0.7 for CNN and 0.3 for SVM. By aggregating the predictions through voting, the ensemble method capitalizes on the strengths of each model.</a:t>
                      </a:r>
                      <a:endParaRPr lang="en-US" sz="2400" dirty="0"/>
                    </a:p>
                  </a:txBody>
                  <a:tcPr marT="50292" marB="50292"/>
                </a:tc>
                <a:extLst>
                  <a:ext uri="{0D108BD9-81ED-4DB2-BD59-A6C34878D82A}">
                    <a16:rowId xmlns:a16="http://schemas.microsoft.com/office/drawing/2014/main" val="2510739236"/>
                  </a:ext>
                </a:extLst>
              </a:tr>
            </a:tbl>
          </a:graphicData>
        </a:graphic>
      </p:graphicFrame>
      <p:graphicFrame>
        <p:nvGraphicFramePr>
          <p:cNvPr id="2186" name="Table 2185">
            <a:extLst>
              <a:ext uri="{FF2B5EF4-FFF2-40B4-BE49-F238E27FC236}">
                <a16:creationId xmlns:a16="http://schemas.microsoft.com/office/drawing/2014/main" id="{F4A64B2D-CF73-B492-8351-788B0EC669B0}"/>
              </a:ext>
            </a:extLst>
          </p:cNvPr>
          <p:cNvGraphicFramePr>
            <a:graphicFrameLocks noGrp="1"/>
          </p:cNvGraphicFramePr>
          <p:nvPr>
            <p:extLst>
              <p:ext uri="{D42A27DB-BD31-4B8C-83A1-F6EECF244321}">
                <p14:modId xmlns:p14="http://schemas.microsoft.com/office/powerpoint/2010/main" val="106332830"/>
              </p:ext>
            </p:extLst>
          </p:nvPr>
        </p:nvGraphicFramePr>
        <p:xfrm>
          <a:off x="26944073" y="8598873"/>
          <a:ext cx="15090865" cy="7162800"/>
        </p:xfrm>
        <a:graphic>
          <a:graphicData uri="http://schemas.openxmlformats.org/drawingml/2006/table">
            <a:tbl>
              <a:tblPr firstRow="1" bandRow="1">
                <a:tableStyleId>{5940675A-B579-460E-94D1-54222C63F5DA}</a:tableStyleId>
              </a:tblPr>
              <a:tblGrid>
                <a:gridCol w="3018173">
                  <a:extLst>
                    <a:ext uri="{9D8B030D-6E8A-4147-A177-3AD203B41FA5}">
                      <a16:colId xmlns:a16="http://schemas.microsoft.com/office/drawing/2014/main" val="3673967288"/>
                    </a:ext>
                  </a:extLst>
                </a:gridCol>
                <a:gridCol w="2404941">
                  <a:extLst>
                    <a:ext uri="{9D8B030D-6E8A-4147-A177-3AD203B41FA5}">
                      <a16:colId xmlns:a16="http://schemas.microsoft.com/office/drawing/2014/main" val="2044915823"/>
                    </a:ext>
                  </a:extLst>
                </a:gridCol>
                <a:gridCol w="2717455">
                  <a:extLst>
                    <a:ext uri="{9D8B030D-6E8A-4147-A177-3AD203B41FA5}">
                      <a16:colId xmlns:a16="http://schemas.microsoft.com/office/drawing/2014/main" val="396415811"/>
                    </a:ext>
                  </a:extLst>
                </a:gridCol>
                <a:gridCol w="3019394">
                  <a:extLst>
                    <a:ext uri="{9D8B030D-6E8A-4147-A177-3AD203B41FA5}">
                      <a16:colId xmlns:a16="http://schemas.microsoft.com/office/drawing/2014/main" val="3424660642"/>
                    </a:ext>
                  </a:extLst>
                </a:gridCol>
                <a:gridCol w="3930902">
                  <a:extLst>
                    <a:ext uri="{9D8B030D-6E8A-4147-A177-3AD203B41FA5}">
                      <a16:colId xmlns:a16="http://schemas.microsoft.com/office/drawing/2014/main" val="1397441934"/>
                    </a:ext>
                  </a:extLst>
                </a:gridCol>
              </a:tblGrid>
              <a:tr h="889710">
                <a:tc>
                  <a:txBody>
                    <a:bodyPr/>
                    <a:lstStyle/>
                    <a:p>
                      <a:endParaRPr lang="en-US" sz="2800" dirty="0"/>
                    </a:p>
                  </a:txBody>
                  <a:tcPr/>
                </a:tc>
                <a:tc>
                  <a:txBody>
                    <a:bodyPr/>
                    <a:lstStyle/>
                    <a:p>
                      <a:endParaRPr lang="en-US" sz="28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a:solidFill>
                            <a:srgbClr val="000000"/>
                          </a:solidFill>
                          <a:effectLst/>
                          <a:latin typeface="Times New Roman" panose="02020603050405020304" pitchFamily="18" charset="0"/>
                          <a:ea typeface="SimSun" panose="02010600030101010101" pitchFamily="2" charset="-122"/>
                          <a:cs typeface="+mn-cs"/>
                        </a:rPr>
                        <a:t>Dataset with Fake Images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a:solidFill>
                            <a:srgbClr val="000000"/>
                          </a:solidFill>
                          <a:effectLst/>
                          <a:latin typeface="Times New Roman" panose="02020603050405020304" pitchFamily="18" charset="0"/>
                          <a:ea typeface="SimSun" panose="02010600030101010101" pitchFamily="2" charset="-122"/>
                          <a:cs typeface="+mn-cs"/>
                        </a:rPr>
                        <a:t>Dataset without Fake Images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a:solidFill>
                            <a:srgbClr val="000000"/>
                          </a:solidFill>
                          <a:effectLst/>
                          <a:latin typeface="Times New Roman" panose="02020603050405020304" pitchFamily="18" charset="0"/>
                          <a:ea typeface="SimSun" panose="02010600030101010101" pitchFamily="2" charset="-122"/>
                          <a:cs typeface="+mn-cs"/>
                        </a:rPr>
                        <a:t>Resampled Dataset without Fake Images</a:t>
                      </a:r>
                    </a:p>
                  </a:txBody>
                  <a:tcPr/>
                </a:tc>
                <a:extLst>
                  <a:ext uri="{0D108BD9-81ED-4DB2-BD59-A6C34878D82A}">
                    <a16:rowId xmlns:a16="http://schemas.microsoft.com/office/drawing/2014/main" val="3429457467"/>
                  </a:ext>
                </a:extLst>
              </a:tr>
              <a:tr h="451504">
                <a:tc rowSpan="3">
                  <a:txBody>
                    <a:bodyPr/>
                    <a:lstStyle/>
                    <a:p>
                      <a:pPr algn="ctr"/>
                      <a:endParaRPr lang="en-US" sz="2800" dirty="0"/>
                    </a:p>
                    <a:p>
                      <a:pPr algn="ctr"/>
                      <a:r>
                        <a:rPr lang="en-US" sz="2800" dirty="0"/>
                        <a:t>LDA</a:t>
                      </a:r>
                    </a:p>
                  </a:txBody>
                  <a:tcPr/>
                </a:tc>
                <a:tc>
                  <a:txBody>
                    <a:bodyPr/>
                    <a:lstStyle/>
                    <a:p>
                      <a:pPr algn="ctr"/>
                      <a:r>
                        <a:rPr lang="en-US" sz="2800" dirty="0"/>
                        <a:t>Accuracy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kern="1200" dirty="0">
                          <a:solidFill>
                            <a:schemeClr val="tx1"/>
                          </a:solidFill>
                          <a:latin typeface="+mn-lt"/>
                          <a:ea typeface="+mn-ea"/>
                          <a:cs typeface="+mn-cs"/>
                        </a:rPr>
                        <a:t>0.52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kern="1200" dirty="0">
                          <a:solidFill>
                            <a:schemeClr val="tx1"/>
                          </a:solidFill>
                          <a:latin typeface="+mn-lt"/>
                          <a:ea typeface="+mn-ea"/>
                          <a:cs typeface="+mn-cs"/>
                        </a:rPr>
                        <a:t>0.56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kern="1200" dirty="0">
                          <a:solidFill>
                            <a:schemeClr val="tx1"/>
                          </a:solidFill>
                          <a:latin typeface="+mn-lt"/>
                          <a:ea typeface="+mn-ea"/>
                          <a:cs typeface="+mn-cs"/>
                        </a:rPr>
                        <a:t>0.75</a:t>
                      </a:r>
                    </a:p>
                  </a:txBody>
                  <a:tcPr/>
                </a:tc>
                <a:extLst>
                  <a:ext uri="{0D108BD9-81ED-4DB2-BD59-A6C34878D82A}">
                    <a16:rowId xmlns:a16="http://schemas.microsoft.com/office/drawing/2014/main" val="519873121"/>
                  </a:ext>
                </a:extLst>
              </a:tr>
              <a:tr h="451504">
                <a:tc vMerge="1">
                  <a:txBody>
                    <a:bodyPr/>
                    <a:lstStyle/>
                    <a:p>
                      <a:endParaRPr lang="en-US" dirty="0"/>
                    </a:p>
                  </a:txBody>
                  <a:tcPr/>
                </a:tc>
                <a:tc>
                  <a:txBody>
                    <a:bodyPr/>
                    <a:lstStyle/>
                    <a:p>
                      <a:pPr algn="ctr"/>
                      <a:r>
                        <a:rPr lang="en-US" sz="2800" dirty="0"/>
                        <a:t>Precision</a:t>
                      </a:r>
                    </a:p>
                  </a:txBody>
                  <a:tcPr/>
                </a:tc>
                <a:tc>
                  <a:txBody>
                    <a:bodyPr/>
                    <a:lstStyle/>
                    <a:p>
                      <a:pPr algn="ctr"/>
                      <a:r>
                        <a:rPr lang="en-US" sz="2800" dirty="0"/>
                        <a:t>0.23</a:t>
                      </a:r>
                    </a:p>
                  </a:txBody>
                  <a:tcPr/>
                </a:tc>
                <a:tc>
                  <a:txBody>
                    <a:bodyPr/>
                    <a:lstStyle/>
                    <a:p>
                      <a:pPr algn="ctr"/>
                      <a:r>
                        <a:rPr lang="en-US" sz="2800" dirty="0"/>
                        <a:t>0.49</a:t>
                      </a:r>
                    </a:p>
                  </a:txBody>
                  <a:tcPr/>
                </a:tc>
                <a:tc>
                  <a:txBody>
                    <a:bodyPr/>
                    <a:lstStyle/>
                    <a:p>
                      <a:pPr algn="ctr"/>
                      <a:r>
                        <a:rPr lang="en-US" sz="2800" dirty="0"/>
                        <a:t>0.74</a:t>
                      </a:r>
                    </a:p>
                  </a:txBody>
                  <a:tcPr/>
                </a:tc>
                <a:extLst>
                  <a:ext uri="{0D108BD9-81ED-4DB2-BD59-A6C34878D82A}">
                    <a16:rowId xmlns:a16="http://schemas.microsoft.com/office/drawing/2014/main" val="1848869436"/>
                  </a:ext>
                </a:extLst>
              </a:tr>
              <a:tr h="451504">
                <a:tc vMerge="1">
                  <a:txBody>
                    <a:bodyPr/>
                    <a:lstStyle/>
                    <a:p>
                      <a:endParaRPr lang="en-US" dirty="0"/>
                    </a:p>
                  </a:txBody>
                  <a:tcPr/>
                </a:tc>
                <a:tc>
                  <a:txBody>
                    <a:bodyPr/>
                    <a:lstStyle/>
                    <a:p>
                      <a:pPr algn="ctr"/>
                      <a:r>
                        <a:rPr lang="en-US" sz="2800" dirty="0"/>
                        <a:t>Recall</a:t>
                      </a:r>
                    </a:p>
                  </a:txBody>
                  <a:tcPr/>
                </a:tc>
                <a:tc>
                  <a:txBody>
                    <a:bodyPr/>
                    <a:lstStyle/>
                    <a:p>
                      <a:pPr algn="ctr"/>
                      <a:r>
                        <a:rPr lang="en-US" sz="2800" dirty="0"/>
                        <a:t>0.25</a:t>
                      </a:r>
                    </a:p>
                  </a:txBody>
                  <a:tcPr/>
                </a:tc>
                <a:tc>
                  <a:txBody>
                    <a:bodyPr/>
                    <a:lstStyle/>
                    <a:p>
                      <a:pPr algn="ctr"/>
                      <a:r>
                        <a:rPr lang="en-US" sz="2800" dirty="0"/>
                        <a:t>0.55</a:t>
                      </a:r>
                    </a:p>
                  </a:txBody>
                  <a:tcPr/>
                </a:tc>
                <a:tc>
                  <a:txBody>
                    <a:bodyPr/>
                    <a:lstStyle/>
                    <a:p>
                      <a:pPr algn="ctr"/>
                      <a:r>
                        <a:rPr lang="en-US" sz="2800" dirty="0"/>
                        <a:t>0.75</a:t>
                      </a:r>
                    </a:p>
                  </a:txBody>
                  <a:tcPr/>
                </a:tc>
                <a:extLst>
                  <a:ext uri="{0D108BD9-81ED-4DB2-BD59-A6C34878D82A}">
                    <a16:rowId xmlns:a16="http://schemas.microsoft.com/office/drawing/2014/main" val="2884341416"/>
                  </a:ext>
                </a:extLst>
              </a:tr>
              <a:tr h="451504">
                <a:tc rowSpan="3">
                  <a:txBody>
                    <a:bodyPr/>
                    <a:lstStyle/>
                    <a:p>
                      <a:pPr algn="ctr"/>
                      <a:endParaRPr lang="en-US" sz="2800" dirty="0"/>
                    </a:p>
                    <a:p>
                      <a:pPr algn="ctr"/>
                      <a:r>
                        <a:rPr lang="en-US" sz="2800" dirty="0"/>
                        <a:t>SVM</a:t>
                      </a:r>
                    </a:p>
                  </a:txBody>
                  <a:tcPr/>
                </a:tc>
                <a:tc>
                  <a:txBody>
                    <a:bodyPr/>
                    <a:lstStyle/>
                    <a:p>
                      <a:pPr algn="ctr"/>
                      <a:r>
                        <a:rPr lang="en-US" sz="2800" dirty="0"/>
                        <a:t>Accuracy</a:t>
                      </a:r>
                    </a:p>
                  </a:txBody>
                  <a:tcPr/>
                </a:tc>
                <a:tc>
                  <a:txBody>
                    <a:bodyPr/>
                    <a:lstStyle/>
                    <a:p>
                      <a:pPr algn="ctr"/>
                      <a:r>
                        <a:rPr lang="en-US" sz="2800" dirty="0"/>
                        <a:t>0.67</a:t>
                      </a:r>
                    </a:p>
                  </a:txBody>
                  <a:tcPr/>
                </a:tc>
                <a:tc>
                  <a:txBody>
                    <a:bodyPr/>
                    <a:lstStyle/>
                    <a:p>
                      <a:pPr algn="ctr"/>
                      <a:r>
                        <a:rPr lang="en-US" sz="2800" dirty="0"/>
                        <a:t>0.75</a:t>
                      </a:r>
                    </a:p>
                  </a:txBody>
                  <a:tcPr/>
                </a:tc>
                <a:tc>
                  <a:txBody>
                    <a:bodyPr/>
                    <a:lstStyle/>
                    <a:p>
                      <a:pPr algn="ctr"/>
                      <a:r>
                        <a:rPr lang="en-US" sz="2800" dirty="0"/>
                        <a:t>0.83</a:t>
                      </a:r>
                    </a:p>
                  </a:txBody>
                  <a:tcPr/>
                </a:tc>
                <a:extLst>
                  <a:ext uri="{0D108BD9-81ED-4DB2-BD59-A6C34878D82A}">
                    <a16:rowId xmlns:a16="http://schemas.microsoft.com/office/drawing/2014/main" val="4114908861"/>
                  </a:ext>
                </a:extLst>
              </a:tr>
              <a:tr h="451504">
                <a:tc vMerge="1">
                  <a:txBody>
                    <a:bodyPr/>
                    <a:lstStyle/>
                    <a:p>
                      <a:pPr algn="ctr"/>
                      <a:endParaRPr lang="en-US" dirty="0"/>
                    </a:p>
                  </a:txBody>
                  <a:tcPr/>
                </a:tc>
                <a:tc>
                  <a:txBody>
                    <a:bodyPr/>
                    <a:lstStyle/>
                    <a:p>
                      <a:pPr algn="ctr"/>
                      <a:r>
                        <a:rPr lang="en-US" sz="2800" dirty="0"/>
                        <a:t>Precision</a:t>
                      </a:r>
                    </a:p>
                  </a:txBody>
                  <a:tcPr/>
                </a:tc>
                <a:tc>
                  <a:txBody>
                    <a:bodyPr/>
                    <a:lstStyle/>
                    <a:p>
                      <a:pPr algn="ctr"/>
                      <a:r>
                        <a:rPr lang="en-US" sz="2800" dirty="0"/>
                        <a:t>0.42</a:t>
                      </a:r>
                    </a:p>
                  </a:txBody>
                  <a:tcPr/>
                </a:tc>
                <a:tc>
                  <a:txBody>
                    <a:bodyPr/>
                    <a:lstStyle/>
                    <a:p>
                      <a:pPr algn="ctr"/>
                      <a:r>
                        <a:rPr lang="en-US" sz="2800" dirty="0"/>
                        <a:t>0.68</a:t>
                      </a:r>
                    </a:p>
                  </a:txBody>
                  <a:tcPr/>
                </a:tc>
                <a:tc>
                  <a:txBody>
                    <a:bodyPr/>
                    <a:lstStyle/>
                    <a:p>
                      <a:pPr algn="ctr"/>
                      <a:r>
                        <a:rPr lang="en-US" sz="2800" dirty="0"/>
                        <a:t>0.82</a:t>
                      </a:r>
                    </a:p>
                  </a:txBody>
                  <a:tcPr/>
                </a:tc>
                <a:extLst>
                  <a:ext uri="{0D108BD9-81ED-4DB2-BD59-A6C34878D82A}">
                    <a16:rowId xmlns:a16="http://schemas.microsoft.com/office/drawing/2014/main" val="4007372805"/>
                  </a:ext>
                </a:extLst>
              </a:tr>
              <a:tr h="451504">
                <a:tc vMerge="1">
                  <a:txBody>
                    <a:bodyPr/>
                    <a:lstStyle/>
                    <a:p>
                      <a:pPr algn="ctr"/>
                      <a:endParaRPr lang="en-US" dirty="0"/>
                    </a:p>
                  </a:txBody>
                  <a:tcPr/>
                </a:tc>
                <a:tc>
                  <a:txBody>
                    <a:bodyPr/>
                    <a:lstStyle/>
                    <a:p>
                      <a:pPr algn="ctr"/>
                      <a:r>
                        <a:rPr lang="en-US" sz="2800" dirty="0"/>
                        <a:t>Recall</a:t>
                      </a:r>
                    </a:p>
                  </a:txBody>
                  <a:tcPr/>
                </a:tc>
                <a:tc>
                  <a:txBody>
                    <a:bodyPr/>
                    <a:lstStyle/>
                    <a:p>
                      <a:pPr algn="ctr"/>
                      <a:r>
                        <a:rPr lang="en-US" sz="2800" dirty="0"/>
                        <a:t>0.40</a:t>
                      </a:r>
                    </a:p>
                  </a:txBody>
                  <a:tcPr/>
                </a:tc>
                <a:tc>
                  <a:txBody>
                    <a:bodyPr/>
                    <a:lstStyle/>
                    <a:p>
                      <a:pPr algn="ctr"/>
                      <a:r>
                        <a:rPr lang="en-US" sz="2800" dirty="0"/>
                        <a:t>0.67</a:t>
                      </a:r>
                    </a:p>
                  </a:txBody>
                  <a:tcPr/>
                </a:tc>
                <a:tc>
                  <a:txBody>
                    <a:bodyPr/>
                    <a:lstStyle/>
                    <a:p>
                      <a:pPr algn="ctr"/>
                      <a:r>
                        <a:rPr lang="en-US" sz="2800" dirty="0"/>
                        <a:t>0.82</a:t>
                      </a:r>
                    </a:p>
                  </a:txBody>
                  <a:tcPr/>
                </a:tc>
                <a:extLst>
                  <a:ext uri="{0D108BD9-81ED-4DB2-BD59-A6C34878D82A}">
                    <a16:rowId xmlns:a16="http://schemas.microsoft.com/office/drawing/2014/main" val="4284436343"/>
                  </a:ext>
                </a:extLst>
              </a:tr>
              <a:tr h="451504">
                <a:tc rowSpan="3">
                  <a:txBody>
                    <a:bodyPr/>
                    <a:lstStyle/>
                    <a:p>
                      <a:pPr algn="ctr"/>
                      <a:endParaRPr lang="en-US" sz="2800" dirty="0"/>
                    </a:p>
                    <a:p>
                      <a:pPr algn="ctr"/>
                      <a:r>
                        <a:rPr lang="en-US" sz="2800" dirty="0"/>
                        <a:t>CNN</a:t>
                      </a:r>
                    </a:p>
                  </a:txBody>
                  <a:tcPr/>
                </a:tc>
                <a:tc>
                  <a:txBody>
                    <a:bodyPr/>
                    <a:lstStyle/>
                    <a:p>
                      <a:pPr algn="ctr"/>
                      <a:r>
                        <a:rPr lang="en-US" sz="2800" dirty="0"/>
                        <a:t>Accuracy</a:t>
                      </a:r>
                    </a:p>
                  </a:txBody>
                  <a:tcPr/>
                </a:tc>
                <a:tc>
                  <a:txBody>
                    <a:bodyPr/>
                    <a:lstStyle/>
                    <a:p>
                      <a:pPr algn="ctr"/>
                      <a:r>
                        <a:rPr lang="en-US" sz="2800" dirty="0"/>
                        <a:t>0.76</a:t>
                      </a:r>
                    </a:p>
                  </a:txBody>
                  <a:tcPr/>
                </a:tc>
                <a:tc>
                  <a:txBody>
                    <a:bodyPr/>
                    <a:lstStyle/>
                    <a:p>
                      <a:pPr algn="ctr"/>
                      <a:r>
                        <a:rPr lang="en-US" sz="2800" dirty="0"/>
                        <a:t>0.80</a:t>
                      </a:r>
                    </a:p>
                  </a:txBody>
                  <a:tcPr/>
                </a:tc>
                <a:tc>
                  <a:txBody>
                    <a:bodyPr/>
                    <a:lstStyle/>
                    <a:p>
                      <a:pPr algn="ctr"/>
                      <a:r>
                        <a:rPr lang="en-US" sz="2800" dirty="0"/>
                        <a:t>0.85</a:t>
                      </a:r>
                    </a:p>
                  </a:txBody>
                  <a:tcPr/>
                </a:tc>
                <a:extLst>
                  <a:ext uri="{0D108BD9-81ED-4DB2-BD59-A6C34878D82A}">
                    <a16:rowId xmlns:a16="http://schemas.microsoft.com/office/drawing/2014/main" val="3579847654"/>
                  </a:ext>
                </a:extLst>
              </a:tr>
              <a:tr h="451504">
                <a:tc vMerge="1">
                  <a:txBody>
                    <a:bodyPr/>
                    <a:lstStyle/>
                    <a:p>
                      <a:pPr algn="ctr"/>
                      <a:endParaRPr lang="en-US" dirty="0"/>
                    </a:p>
                  </a:txBody>
                  <a:tcPr/>
                </a:tc>
                <a:tc>
                  <a:txBody>
                    <a:bodyPr/>
                    <a:lstStyle/>
                    <a:p>
                      <a:pPr algn="ctr"/>
                      <a:r>
                        <a:rPr lang="en-US" sz="2800" dirty="0"/>
                        <a:t>Precision</a:t>
                      </a:r>
                    </a:p>
                  </a:txBody>
                  <a:tcPr/>
                </a:tc>
                <a:tc>
                  <a:txBody>
                    <a:bodyPr/>
                    <a:lstStyle/>
                    <a:p>
                      <a:pPr algn="ctr"/>
                      <a:r>
                        <a:rPr lang="en-US" sz="2800" dirty="0"/>
                        <a:t>0.54</a:t>
                      </a:r>
                    </a:p>
                  </a:txBody>
                  <a:tcPr/>
                </a:tc>
                <a:tc>
                  <a:txBody>
                    <a:bodyPr/>
                    <a:lstStyle/>
                    <a:p>
                      <a:pPr algn="ctr"/>
                      <a:r>
                        <a:rPr lang="en-US" sz="2800" dirty="0"/>
                        <a:t>0.83</a:t>
                      </a:r>
                    </a:p>
                  </a:txBody>
                  <a:tcPr/>
                </a:tc>
                <a:tc>
                  <a:txBody>
                    <a:bodyPr/>
                    <a:lstStyle/>
                    <a:p>
                      <a:pPr algn="ctr"/>
                      <a:r>
                        <a:rPr lang="en-US" sz="2800" dirty="0"/>
                        <a:t>0.85</a:t>
                      </a:r>
                    </a:p>
                  </a:txBody>
                  <a:tcPr/>
                </a:tc>
                <a:extLst>
                  <a:ext uri="{0D108BD9-81ED-4DB2-BD59-A6C34878D82A}">
                    <a16:rowId xmlns:a16="http://schemas.microsoft.com/office/drawing/2014/main" val="3714677561"/>
                  </a:ext>
                </a:extLst>
              </a:tr>
              <a:tr h="451504">
                <a:tc vMerge="1">
                  <a:txBody>
                    <a:bodyPr/>
                    <a:lstStyle/>
                    <a:p>
                      <a:pPr algn="ctr"/>
                      <a:endParaRPr lang="en-US" dirty="0"/>
                    </a:p>
                  </a:txBody>
                  <a:tcPr/>
                </a:tc>
                <a:tc>
                  <a:txBody>
                    <a:bodyPr/>
                    <a:lstStyle/>
                    <a:p>
                      <a:pPr algn="ctr"/>
                      <a:r>
                        <a:rPr lang="en-US" sz="2800" dirty="0"/>
                        <a:t>Recall</a:t>
                      </a:r>
                    </a:p>
                  </a:txBody>
                  <a:tcPr/>
                </a:tc>
                <a:tc>
                  <a:txBody>
                    <a:bodyPr/>
                    <a:lstStyle/>
                    <a:p>
                      <a:pPr algn="ctr"/>
                      <a:r>
                        <a:rPr lang="en-US" sz="2800" dirty="0"/>
                        <a:t>0.44</a:t>
                      </a:r>
                    </a:p>
                  </a:txBody>
                  <a:tcPr/>
                </a:tc>
                <a:tc>
                  <a:txBody>
                    <a:bodyPr/>
                    <a:lstStyle/>
                    <a:p>
                      <a:pPr algn="ctr"/>
                      <a:r>
                        <a:rPr lang="en-US" sz="2800" dirty="0"/>
                        <a:t>0.67</a:t>
                      </a:r>
                    </a:p>
                  </a:txBody>
                  <a:tcPr/>
                </a:tc>
                <a:tc>
                  <a:txBody>
                    <a:bodyPr/>
                    <a:lstStyle/>
                    <a:p>
                      <a:pPr algn="ctr"/>
                      <a:r>
                        <a:rPr lang="en-US" sz="2800" dirty="0"/>
                        <a:t>0.85</a:t>
                      </a:r>
                    </a:p>
                  </a:txBody>
                  <a:tcPr/>
                </a:tc>
                <a:extLst>
                  <a:ext uri="{0D108BD9-81ED-4DB2-BD59-A6C34878D82A}">
                    <a16:rowId xmlns:a16="http://schemas.microsoft.com/office/drawing/2014/main" val="3513190381"/>
                  </a:ext>
                </a:extLst>
              </a:tr>
              <a:tr h="451504">
                <a:tc rowSpan="3">
                  <a:txBody>
                    <a:bodyPr/>
                    <a:lstStyle/>
                    <a:p>
                      <a:pPr algn="ctr"/>
                      <a:endParaRPr lang="en-US" sz="2800" dirty="0"/>
                    </a:p>
                    <a:p>
                      <a:pPr algn="ctr"/>
                      <a:r>
                        <a:rPr lang="en-US" sz="2800" dirty="0"/>
                        <a:t>CNN and SVM</a:t>
                      </a:r>
                    </a:p>
                  </a:txBody>
                  <a:tcPr/>
                </a:tc>
                <a:tc>
                  <a:txBody>
                    <a:bodyPr/>
                    <a:lstStyle/>
                    <a:p>
                      <a:pPr algn="ctr"/>
                      <a:r>
                        <a:rPr lang="en-US" sz="2800" dirty="0"/>
                        <a:t>Accuracy</a:t>
                      </a:r>
                    </a:p>
                  </a:txBody>
                  <a:tcPr/>
                </a:tc>
                <a:tc>
                  <a:txBody>
                    <a:bodyPr/>
                    <a:lstStyle/>
                    <a:p>
                      <a:pPr algn="ctr"/>
                      <a:r>
                        <a:rPr lang="en-US" sz="2800" dirty="0"/>
                        <a:t>0.79</a:t>
                      </a:r>
                    </a:p>
                  </a:txBody>
                  <a:tcPr/>
                </a:tc>
                <a:tc>
                  <a:txBody>
                    <a:bodyPr/>
                    <a:lstStyle/>
                    <a:p>
                      <a:pPr algn="ctr"/>
                      <a:r>
                        <a:rPr lang="en-US" sz="2800" dirty="0"/>
                        <a:t>0.82</a:t>
                      </a:r>
                    </a:p>
                  </a:txBody>
                  <a:tcPr/>
                </a:tc>
                <a:tc>
                  <a:txBody>
                    <a:bodyPr/>
                    <a:lstStyle/>
                    <a:p>
                      <a:pPr algn="ctr"/>
                      <a:r>
                        <a:rPr lang="en-US" sz="2800" dirty="0"/>
                        <a:t>0.92</a:t>
                      </a:r>
                    </a:p>
                  </a:txBody>
                  <a:tcPr/>
                </a:tc>
                <a:extLst>
                  <a:ext uri="{0D108BD9-81ED-4DB2-BD59-A6C34878D82A}">
                    <a16:rowId xmlns:a16="http://schemas.microsoft.com/office/drawing/2014/main" val="2481262955"/>
                  </a:ext>
                </a:extLst>
              </a:tr>
              <a:tr h="451504">
                <a:tc vMerge="1">
                  <a:txBody>
                    <a:bodyPr/>
                    <a:lstStyle/>
                    <a:p>
                      <a:pPr algn="ctr"/>
                      <a:endParaRPr lang="en-US" dirty="0"/>
                    </a:p>
                  </a:txBody>
                  <a:tcPr/>
                </a:tc>
                <a:tc>
                  <a:txBody>
                    <a:bodyPr/>
                    <a:lstStyle/>
                    <a:p>
                      <a:pPr algn="ctr"/>
                      <a:r>
                        <a:rPr lang="en-US" sz="2800" dirty="0"/>
                        <a:t>Precision</a:t>
                      </a:r>
                    </a:p>
                  </a:txBody>
                  <a:tcPr/>
                </a:tc>
                <a:tc>
                  <a:txBody>
                    <a:bodyPr/>
                    <a:lstStyle/>
                    <a:p>
                      <a:pPr algn="ctr"/>
                      <a:r>
                        <a:rPr lang="en-US" sz="2800" dirty="0"/>
                        <a:t>0.56</a:t>
                      </a:r>
                    </a:p>
                  </a:txBody>
                  <a:tcPr/>
                </a:tc>
                <a:tc>
                  <a:txBody>
                    <a:bodyPr/>
                    <a:lstStyle/>
                    <a:p>
                      <a:pPr algn="ctr"/>
                      <a:r>
                        <a:rPr lang="en-US" sz="2800" dirty="0"/>
                        <a:t>0.78</a:t>
                      </a:r>
                    </a:p>
                  </a:txBody>
                  <a:tcPr/>
                </a:tc>
                <a:tc>
                  <a:txBody>
                    <a:bodyPr/>
                    <a:lstStyle/>
                    <a:p>
                      <a:pPr algn="ctr"/>
                      <a:r>
                        <a:rPr lang="en-US" sz="2800" dirty="0"/>
                        <a:t>0.92</a:t>
                      </a:r>
                    </a:p>
                  </a:txBody>
                  <a:tcPr/>
                </a:tc>
                <a:extLst>
                  <a:ext uri="{0D108BD9-81ED-4DB2-BD59-A6C34878D82A}">
                    <a16:rowId xmlns:a16="http://schemas.microsoft.com/office/drawing/2014/main" val="106695749"/>
                  </a:ext>
                </a:extLst>
              </a:tr>
              <a:tr h="451504">
                <a:tc vMerge="1">
                  <a:txBody>
                    <a:bodyPr/>
                    <a:lstStyle/>
                    <a:p>
                      <a:pPr algn="ctr"/>
                      <a:endParaRPr lang="en-US" dirty="0"/>
                    </a:p>
                  </a:txBody>
                  <a:tcPr/>
                </a:tc>
                <a:tc>
                  <a:txBody>
                    <a:bodyPr/>
                    <a:lstStyle/>
                    <a:p>
                      <a:pPr algn="ctr"/>
                      <a:r>
                        <a:rPr lang="en-US" sz="2800" dirty="0"/>
                        <a:t>Recall</a:t>
                      </a:r>
                    </a:p>
                  </a:txBody>
                  <a:tcPr/>
                </a:tc>
                <a:tc>
                  <a:txBody>
                    <a:bodyPr/>
                    <a:lstStyle/>
                    <a:p>
                      <a:pPr algn="ctr"/>
                      <a:r>
                        <a:rPr lang="en-US" sz="2800" dirty="0"/>
                        <a:t>0.46</a:t>
                      </a:r>
                    </a:p>
                  </a:txBody>
                  <a:tcPr/>
                </a:tc>
                <a:tc>
                  <a:txBody>
                    <a:bodyPr/>
                    <a:lstStyle/>
                    <a:p>
                      <a:pPr algn="ctr"/>
                      <a:r>
                        <a:rPr lang="en-US" sz="2800" dirty="0"/>
                        <a:t>0.74</a:t>
                      </a:r>
                    </a:p>
                  </a:txBody>
                  <a:tcPr/>
                </a:tc>
                <a:tc>
                  <a:txBody>
                    <a:bodyPr/>
                    <a:lstStyle/>
                    <a:p>
                      <a:pPr algn="ctr"/>
                      <a:r>
                        <a:rPr lang="en-US" sz="2800" dirty="0"/>
                        <a:t>0.92</a:t>
                      </a:r>
                    </a:p>
                  </a:txBody>
                  <a:tcPr/>
                </a:tc>
                <a:extLst>
                  <a:ext uri="{0D108BD9-81ED-4DB2-BD59-A6C34878D82A}">
                    <a16:rowId xmlns:a16="http://schemas.microsoft.com/office/drawing/2014/main" val="4148207024"/>
                  </a:ext>
                </a:extLst>
              </a:tr>
            </a:tbl>
          </a:graphicData>
        </a:graphic>
      </p:graphicFrame>
      <p:pic>
        <p:nvPicPr>
          <p:cNvPr id="2187" name="Picture 2186" descr="A graph of a graph&#10;&#10;Description automatically generated">
            <a:extLst>
              <a:ext uri="{FF2B5EF4-FFF2-40B4-BE49-F238E27FC236}">
                <a16:creationId xmlns:a16="http://schemas.microsoft.com/office/drawing/2014/main" id="{74BB219E-AFEB-7850-399B-17A6DA778FBB}"/>
              </a:ext>
            </a:extLst>
          </p:cNvPr>
          <p:cNvPicPr>
            <a:picLocks noChangeAspect="1"/>
          </p:cNvPicPr>
          <p:nvPr/>
        </p:nvPicPr>
        <p:blipFill>
          <a:blip r:embed="rId23" cstate="print"/>
          <a:stretch>
            <a:fillRect/>
          </a:stretch>
        </p:blipFill>
        <p:spPr>
          <a:xfrm>
            <a:off x="35720100" y="16148017"/>
            <a:ext cx="6218223" cy="4839432"/>
          </a:xfrm>
          <a:prstGeom prst="rect">
            <a:avLst/>
          </a:prstGeom>
        </p:spPr>
      </p:pic>
      <p:sp>
        <p:nvSpPr>
          <p:cNvPr id="2188" name="Text Box 147">
            <a:extLst>
              <a:ext uri="{FF2B5EF4-FFF2-40B4-BE49-F238E27FC236}">
                <a16:creationId xmlns:a16="http://schemas.microsoft.com/office/drawing/2014/main" id="{A9B6B2A0-0DE6-496B-0B47-EBF53A39C2E5}"/>
              </a:ext>
            </a:extLst>
          </p:cNvPr>
          <p:cNvSpPr txBox="1">
            <a:spLocks noChangeArrowheads="1"/>
          </p:cNvSpPr>
          <p:nvPr/>
        </p:nvSpPr>
        <p:spPr bwMode="auto">
          <a:xfrm>
            <a:off x="26963577" y="16091847"/>
            <a:ext cx="9002412" cy="5763543"/>
          </a:xfrm>
          <a:prstGeom prst="rect">
            <a:avLst/>
          </a:prstGeom>
          <a:noFill/>
          <a:ln w="6350" cmpd="thinThick">
            <a:noFill/>
            <a:prstDash val="sysDot"/>
            <a:miter lim="800000"/>
            <a:headEnd/>
            <a:tailEnd/>
          </a:ln>
          <a:effectLst/>
          <a:scene3d>
            <a:camera prst="orthographicFront">
              <a:rot lat="0" lon="0" rev="0"/>
            </a:camera>
            <a:lightRig rig="brightRoom" dir="t">
              <a:rot lat="0" lon="0" rev="600000"/>
            </a:lightRig>
          </a:scene3d>
          <a:sp3d prstMaterial="metal">
            <a:bevelT w="38100" h="57150" prst="angle"/>
          </a:sp3d>
        </p:spPr>
        <p:txBody>
          <a:bodyPr wrap="square" lIns="228600" tIns="100584" rIns="228600" bIns="100584">
            <a:noAutofit/>
          </a:bodyPr>
          <a:lstStyle/>
          <a:p>
            <a:pPr marL="457200" indent="-457200">
              <a:buFont typeface="Arial" panose="020B0604020202020204" pitchFamily="34" charset="0"/>
              <a:buChar char="•"/>
            </a:pPr>
            <a:r>
              <a:rPr lang="en-US" sz="3200" dirty="0">
                <a:effectLst/>
              </a:rPr>
              <a:t>This study evaluates the performance of CNN, SVM, LDA, and ensemble model of CNN and SVM.</a:t>
            </a:r>
          </a:p>
          <a:p>
            <a:pPr marL="457200" indent="-457200">
              <a:buFont typeface="Arial" panose="020B0604020202020204" pitchFamily="34" charset="0"/>
              <a:buChar char="•"/>
            </a:pPr>
            <a:r>
              <a:rPr lang="en-US" sz="3200" dirty="0">
                <a:effectLst/>
              </a:rPr>
              <a:t>As illustrated in Table 3, CNN and SVM ensemble model, outperformed LDA, SVM and CNN in terms of accuracy, precision and recall across the dataset.</a:t>
            </a:r>
          </a:p>
          <a:p>
            <a:pPr marL="457200" indent="-457200">
              <a:buFont typeface="Arial" panose="020B0604020202020204" pitchFamily="34" charset="0"/>
              <a:buChar char="•"/>
            </a:pPr>
            <a:r>
              <a:rPr lang="en-US" sz="3200" dirty="0">
                <a:effectLst/>
              </a:rPr>
              <a:t>According to the experimental results, ensemble model of CNN and SVM is a more effective model for CADx System in image classification tasks for detecting skin diseases.</a:t>
            </a:r>
          </a:p>
        </p:txBody>
      </p:sp>
      <p:sp>
        <p:nvSpPr>
          <p:cNvPr id="2189" name="TextBox 2188">
            <a:extLst>
              <a:ext uri="{FF2B5EF4-FFF2-40B4-BE49-F238E27FC236}">
                <a16:creationId xmlns:a16="http://schemas.microsoft.com/office/drawing/2014/main" id="{465308E4-3849-668D-EEFB-F084099F3974}"/>
              </a:ext>
            </a:extLst>
          </p:cNvPr>
          <p:cNvSpPr txBox="1"/>
          <p:nvPr/>
        </p:nvSpPr>
        <p:spPr>
          <a:xfrm>
            <a:off x="36649924" y="21034411"/>
            <a:ext cx="4946022" cy="523220"/>
          </a:xfrm>
          <a:prstGeom prst="rect">
            <a:avLst/>
          </a:prstGeom>
          <a:noFill/>
        </p:spPr>
        <p:txBody>
          <a:bodyPr wrap="square" rtlCol="0">
            <a:spAutoFit/>
          </a:bodyPr>
          <a:lstStyle/>
          <a:p>
            <a:pPr algn="ctr"/>
            <a:r>
              <a:rPr lang="en-US" sz="2800" dirty="0"/>
              <a:t>Fig. 7: CNN Accuracy vs Epoch</a:t>
            </a:r>
          </a:p>
        </p:txBody>
      </p:sp>
      <p:pic>
        <p:nvPicPr>
          <p:cNvPr id="81" name="Picture 8">
            <a:extLst>
              <a:ext uri="{FF2B5EF4-FFF2-40B4-BE49-F238E27FC236}">
                <a16:creationId xmlns:a16="http://schemas.microsoft.com/office/drawing/2014/main" id="{002443F5-2845-4D52-904F-FC66F4ABF805}"/>
              </a:ext>
            </a:extLst>
          </p:cNvPr>
          <p:cNvPicPr>
            <a:picLocks noChangeAspect="1"/>
          </p:cNvPicPr>
          <p:nvPr/>
        </p:nvPicPr>
        <p:blipFill>
          <a:blip r:embed="rId24">
            <a:extLst>
              <a:ext uri="{28A0092B-C50C-407E-A947-70E740481C1C}">
                <a14:useLocalDpi xmlns:a14="http://schemas.microsoft.com/office/drawing/2010/main" val="0"/>
              </a:ext>
            </a:extLst>
          </a:blip>
          <a:srcRect/>
          <a:stretch>
            <a:fillRect/>
          </a:stretch>
        </p:blipFill>
        <p:spPr bwMode="auto">
          <a:xfrm>
            <a:off x="39507945" y="31415415"/>
            <a:ext cx="1182855" cy="1274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 name="Rectangle 81">
            <a:extLst>
              <a:ext uri="{FF2B5EF4-FFF2-40B4-BE49-F238E27FC236}">
                <a16:creationId xmlns:a16="http://schemas.microsoft.com/office/drawing/2014/main" id="{30E714F7-C240-4E04-9D06-5A518D339CBB}"/>
              </a:ext>
            </a:extLst>
          </p:cNvPr>
          <p:cNvSpPr/>
          <p:nvPr/>
        </p:nvSpPr>
        <p:spPr bwMode="auto">
          <a:xfrm>
            <a:off x="26822400" y="31470600"/>
            <a:ext cx="7962900" cy="1107974"/>
          </a:xfrm>
          <a:prstGeom prst="rect">
            <a:avLst/>
          </a:prstGeom>
          <a:noFill/>
          <a:ln w="12700" cap="flat" cmpd="sng" algn="ctr">
            <a:solidFill>
              <a:srgbClr val="FFBF0B"/>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sz="2000" i="1" dirty="0">
                <a:solidFill>
                  <a:srgbClr val="0000FF"/>
                </a:solidFill>
              </a:rPr>
              <a:t>(Sample)</a:t>
            </a:r>
            <a:r>
              <a:rPr lang="en-US" sz="2000" i="1" dirty="0"/>
              <a:t> The parallel computing research at CAPPLab is partially financed by WSU College of Engineering (Fund#D11012, year 2011-2012) and NVIDIA (Fund# 211254, year 2012-2013). </a:t>
            </a:r>
            <a:r>
              <a:rPr lang="en-US" sz="2000" i="1" dirty="0">
                <a:solidFill>
                  <a:srgbClr val="0000FF"/>
                </a:solidFill>
              </a:rPr>
              <a:t>(Sample)</a:t>
            </a:r>
            <a:endParaRPr kumimoji="0" lang="en-US" sz="2000" b="0" i="1" u="none" strike="noStrike" cap="none" normalizeH="0" baseline="0" dirty="0">
              <a:ln>
                <a:noFill/>
              </a:ln>
              <a:solidFill>
                <a:srgbClr val="0000FF"/>
              </a:solidFill>
              <a:effectLst>
                <a:outerShdw blurRad="38100" dist="38100" dir="2700000" algn="tl">
                  <a:srgbClr val="000000">
                    <a:alpha val="43137"/>
                  </a:srgbClr>
                </a:outerShdw>
              </a:effectLst>
            </a:endParaRPr>
          </a:p>
        </p:txBody>
      </p:sp>
      <p:pic>
        <p:nvPicPr>
          <p:cNvPr id="83" name="Picture 82">
            <a:extLst>
              <a:ext uri="{FF2B5EF4-FFF2-40B4-BE49-F238E27FC236}">
                <a16:creationId xmlns:a16="http://schemas.microsoft.com/office/drawing/2014/main" id="{9484E1D9-8B6E-4EB1-A1A4-E1CE0FB6F030}"/>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40796322" y="31428242"/>
            <a:ext cx="1189878" cy="1261558"/>
          </a:xfrm>
          <a:prstGeom prst="rect">
            <a:avLst/>
          </a:prstGeom>
        </p:spPr>
      </p:pic>
      <p:pic>
        <p:nvPicPr>
          <p:cNvPr id="85" name="Picture 84">
            <a:extLst>
              <a:ext uri="{FF2B5EF4-FFF2-40B4-BE49-F238E27FC236}">
                <a16:creationId xmlns:a16="http://schemas.microsoft.com/office/drawing/2014/main" id="{9B031387-5D1E-47DC-A989-50FB7466011B}"/>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35147753" y="31470600"/>
            <a:ext cx="4247647" cy="1128479"/>
          </a:xfrm>
          <a:prstGeom prst="rect">
            <a:avLst/>
          </a:prstGeom>
        </p:spPr>
      </p:pic>
      <p:sp>
        <p:nvSpPr>
          <p:cNvPr id="4" name="TextBox 3">
            <a:extLst>
              <a:ext uri="{FF2B5EF4-FFF2-40B4-BE49-F238E27FC236}">
                <a16:creationId xmlns:a16="http://schemas.microsoft.com/office/drawing/2014/main" id="{3132C751-A89D-48AE-8C92-C5822EB46FAA}"/>
              </a:ext>
            </a:extLst>
          </p:cNvPr>
          <p:cNvSpPr txBox="1"/>
          <p:nvPr/>
        </p:nvSpPr>
        <p:spPr>
          <a:xfrm>
            <a:off x="2362200" y="22936200"/>
            <a:ext cx="12328888" cy="461665"/>
          </a:xfrm>
          <a:prstGeom prst="rect">
            <a:avLst/>
          </a:prstGeom>
          <a:noFill/>
        </p:spPr>
        <p:txBody>
          <a:bodyPr wrap="none" rtlCol="0">
            <a:spAutoFit/>
          </a:bodyPr>
          <a:lstStyle/>
          <a:p>
            <a:r>
              <a:rPr lang="en-US" dirty="0">
                <a:effectLst/>
              </a:rPr>
              <a:t>AI HAM 10000 Database to Assist Residents in Learning Differential Diagnosis of Skin Cancer [1]</a:t>
            </a:r>
            <a:endParaRPr lang="en-US" dirty="0"/>
          </a:p>
        </p:txBody>
      </p:sp>
      <p:cxnSp>
        <p:nvCxnSpPr>
          <p:cNvPr id="87" name="Straight Connector 86">
            <a:extLst>
              <a:ext uri="{FF2B5EF4-FFF2-40B4-BE49-F238E27FC236}">
                <a16:creationId xmlns:a16="http://schemas.microsoft.com/office/drawing/2014/main" id="{FB938484-2C02-4935-BD15-F308A25D0B24}"/>
              </a:ext>
            </a:extLst>
          </p:cNvPr>
          <p:cNvCxnSpPr>
            <a:cxnSpLocks/>
          </p:cNvCxnSpPr>
          <p:nvPr/>
        </p:nvCxnSpPr>
        <p:spPr bwMode="auto">
          <a:xfrm flipH="1">
            <a:off x="2071255" y="31318200"/>
            <a:ext cx="39901091" cy="0"/>
          </a:xfrm>
          <a:prstGeom prst="line">
            <a:avLst/>
          </a:prstGeom>
          <a:solidFill>
            <a:schemeClr val="accent1"/>
          </a:solidFill>
          <a:ln w="12700" cap="flat" cmpd="sng" algn="ctr">
            <a:solidFill>
              <a:schemeClr val="bg1">
                <a:lumMod val="85000"/>
              </a:schemeClr>
            </a:solidFill>
            <a:prstDash val="solid"/>
            <a:round/>
            <a:headEnd type="none" w="med" len="med"/>
            <a:tailEnd type="none" w="med" len="med"/>
          </a:ln>
          <a:effectLst/>
        </p:spPr>
      </p:cxnSp>
    </p:spTree>
  </p:cSld>
  <p:clrMapOvr>
    <a:masterClrMapping/>
  </p:clrMapOvr>
</p:sld>
</file>

<file path=ppt/theme/theme1.xml><?xml version="1.0" encoding="utf-8"?>
<a:theme xmlns:a="http://schemas.openxmlformats.org/drawingml/2006/main" name="TP030000783">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3.xml><?xml version="1.0" encoding="utf-8"?>
<p:properties xmlns:p="http://schemas.microsoft.com/office/2006/metadata/properties" xmlns:xsi="http://www.w3.org/2001/XMLSchema-instance" xmlns:pc="http://schemas.microsoft.com/office/infopath/2007/PartnerControls"/>
</file>

<file path=customXml/itemProps1.xml><?xml version="1.0" encoding="utf-8"?>
<ds:datastoreItem xmlns:ds="http://schemas.openxmlformats.org/officeDocument/2006/customXml" ds:itemID="{A195E166-E6BA-49C0-9E78-6AF77FF2EBEE}">
  <ds:schemaRefs>
    <ds:schemaRef ds:uri="http://schemas.microsoft.com/sharepoint/v3/contenttype/forms"/>
  </ds:schemaRefs>
</ds:datastoreItem>
</file>

<file path=customXml/itemProps2.xml><?xml version="1.0" encoding="utf-8"?>
<ds:datastoreItem xmlns:ds="http://schemas.openxmlformats.org/officeDocument/2006/customXml" ds:itemID="{4DE3988D-B449-4C3D-8337-08C4D6C01E95}">
  <ds:schemaRefs>
    <ds:schemaRef ds:uri="http://schemas.microsoft.com/office/2006/metadata/contentType"/>
    <ds:schemaRef ds:uri="http://schemas.microsoft.com/office/2006/metadata/properties/metaAttributes"/>
  </ds:schemaRefs>
</ds:datastoreItem>
</file>

<file path=customXml/itemProps3.xml><?xml version="1.0" encoding="utf-8"?>
<ds:datastoreItem xmlns:ds="http://schemas.openxmlformats.org/officeDocument/2006/customXml" ds:itemID="{DC95BA8D-7A40-4265-952A-D809215579B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TP030000783</Template>
  <TotalTime>5168</TotalTime>
  <Words>1373</Words>
  <Application>Microsoft Office PowerPoint</Application>
  <PresentationFormat>Custom</PresentationFormat>
  <Paragraphs>176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SimSun</vt:lpstr>
      <vt:lpstr>Arial</vt:lpstr>
      <vt:lpstr>Cambria Math</vt:lpstr>
      <vt:lpstr>Times New Roman</vt:lpstr>
      <vt:lpstr>Wingdings</vt:lpstr>
      <vt:lpstr>TP030000783</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mizan</dc:creator>
  <cp:lastModifiedBy>Asaduzzaman, Abu</cp:lastModifiedBy>
  <cp:revision>265</cp:revision>
  <cp:lastPrinted>2013-04-27T16:15:00Z</cp:lastPrinted>
  <dcterms:created xsi:type="dcterms:W3CDTF">2011-02-16T14:15:24Z</dcterms:created>
  <dcterms:modified xsi:type="dcterms:W3CDTF">2024-08-19T19:07:41Z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TC300007839990</vt:lpwstr>
  </property>
</Properties>
</file>