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80" r:id="rId1"/>
  </p:sldMasterIdLst>
  <p:notesMasterIdLst>
    <p:notesMasterId r:id="rId12"/>
  </p:notesMasterIdLst>
  <p:handoutMasterIdLst>
    <p:handoutMasterId r:id="rId13"/>
  </p:handoutMasterIdLst>
  <p:sldIdLst>
    <p:sldId id="505" r:id="rId2"/>
    <p:sldId id="610" r:id="rId3"/>
    <p:sldId id="611" r:id="rId4"/>
    <p:sldId id="612" r:id="rId5"/>
    <p:sldId id="613" r:id="rId6"/>
    <p:sldId id="616" r:id="rId7"/>
    <p:sldId id="618" r:id="rId8"/>
    <p:sldId id="619" r:id="rId9"/>
    <p:sldId id="617" r:id="rId10"/>
    <p:sldId id="609" r:id="rId11"/>
  </p:sldIdLst>
  <p:sldSz cx="9144000" cy="6858000" type="screen4x3"/>
  <p:notesSz cx="6985000" cy="92837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CC6600"/>
    <a:srgbClr val="FF9900"/>
    <a:srgbClr val="666633"/>
    <a:srgbClr val="FFCCCC"/>
    <a:srgbClr val="FFCC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3" autoAdjust="0"/>
    <p:restoredTop sz="83126" autoAdjust="0"/>
  </p:normalViewPr>
  <p:slideViewPr>
    <p:cSldViewPr>
      <p:cViewPr varScale="1">
        <p:scale>
          <a:sx n="92" d="100"/>
          <a:sy n="92" d="100"/>
        </p:scale>
        <p:origin x="13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47687E73-E875-43D8-B279-0554A318AB08}"/>
              </a:ext>
            </a:extLst>
          </p:cNvPr>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929760" eaLnBrk="1" hangingPunct="1">
              <a:defRPr sz="1300">
                <a:latin typeface="Arial" charset="0"/>
              </a:defRPr>
            </a:lvl1pPr>
          </a:lstStyle>
          <a:p>
            <a:pPr>
              <a:defRPr/>
            </a:pPr>
            <a:endParaRPr lang="en-US"/>
          </a:p>
        </p:txBody>
      </p:sp>
      <p:sp>
        <p:nvSpPr>
          <p:cNvPr id="108547" name="Rectangle 3">
            <a:extLst>
              <a:ext uri="{FF2B5EF4-FFF2-40B4-BE49-F238E27FC236}">
                <a16:creationId xmlns:a16="http://schemas.microsoft.com/office/drawing/2014/main" id="{AD448D25-9E86-4DB4-8B59-37BCD90C12B0}"/>
              </a:ext>
            </a:extLst>
          </p:cNvPr>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929760" eaLnBrk="1" hangingPunct="1">
              <a:defRPr sz="1300">
                <a:latin typeface="Arial" charset="0"/>
              </a:defRPr>
            </a:lvl1pPr>
          </a:lstStyle>
          <a:p>
            <a:pPr>
              <a:defRPr/>
            </a:pPr>
            <a:endParaRPr lang="en-US"/>
          </a:p>
        </p:txBody>
      </p:sp>
      <p:sp>
        <p:nvSpPr>
          <p:cNvPr id="108548" name="Rectangle 4">
            <a:extLst>
              <a:ext uri="{FF2B5EF4-FFF2-40B4-BE49-F238E27FC236}">
                <a16:creationId xmlns:a16="http://schemas.microsoft.com/office/drawing/2014/main" id="{BE0BBE93-A295-4D49-8F6D-23355451575E}"/>
              </a:ext>
            </a:extLst>
          </p:cNvPr>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929760" eaLnBrk="1" hangingPunct="1">
              <a:defRPr sz="1300">
                <a:latin typeface="Arial" charset="0"/>
              </a:defRPr>
            </a:lvl1pPr>
          </a:lstStyle>
          <a:p>
            <a:pPr>
              <a:defRPr/>
            </a:pPr>
            <a:endParaRPr lang="en-US"/>
          </a:p>
        </p:txBody>
      </p:sp>
      <p:sp>
        <p:nvSpPr>
          <p:cNvPr id="108549" name="Rectangle 5">
            <a:extLst>
              <a:ext uri="{FF2B5EF4-FFF2-40B4-BE49-F238E27FC236}">
                <a16:creationId xmlns:a16="http://schemas.microsoft.com/office/drawing/2014/main" id="{1D7DE199-D835-40FC-9BB3-162415F7ECA3}"/>
              </a:ext>
            </a:extLst>
          </p:cNvPr>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928688" eaLnBrk="1" hangingPunct="1">
              <a:defRPr sz="1300"/>
            </a:lvl1pPr>
          </a:lstStyle>
          <a:p>
            <a:pPr>
              <a:defRPr/>
            </a:pPr>
            <a:fld id="{C0809C0E-4959-4AAB-95A3-BE2AF03F8C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EAB8C85-07B7-4254-8A46-EE537D93E543}"/>
              </a:ext>
            </a:extLst>
          </p:cNvPr>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929760" eaLnBrk="1" hangingPunct="1">
              <a:defRPr sz="1300">
                <a:latin typeface="Arial" charset="0"/>
              </a:defRPr>
            </a:lvl1pPr>
          </a:lstStyle>
          <a:p>
            <a:pPr>
              <a:defRPr/>
            </a:pPr>
            <a:endParaRPr lang="en-US"/>
          </a:p>
        </p:txBody>
      </p:sp>
      <p:sp>
        <p:nvSpPr>
          <p:cNvPr id="23555" name="Rectangle 3">
            <a:extLst>
              <a:ext uri="{FF2B5EF4-FFF2-40B4-BE49-F238E27FC236}">
                <a16:creationId xmlns:a16="http://schemas.microsoft.com/office/drawing/2014/main" id="{76C124E0-5329-4546-A31B-6E543CEBE938}"/>
              </a:ext>
            </a:extLst>
          </p:cNvPr>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929760" eaLnBrk="1" hangingPunct="1">
              <a:defRPr sz="1300">
                <a:latin typeface="Arial" charset="0"/>
              </a:defRPr>
            </a:lvl1pPr>
          </a:lstStyle>
          <a:p>
            <a:pPr>
              <a:defRPr/>
            </a:pPr>
            <a:endParaRPr lang="en-US"/>
          </a:p>
        </p:txBody>
      </p:sp>
      <p:sp>
        <p:nvSpPr>
          <p:cNvPr id="11268" name="Rectangle 4"/>
          <p:cNvSpPr>
            <a:spLocks noRo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160203ED-D0E4-4731-820C-6D18993FC2BC}"/>
              </a:ext>
            </a:extLst>
          </p:cNvPr>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a:extLst>
              <a:ext uri="{FF2B5EF4-FFF2-40B4-BE49-F238E27FC236}">
                <a16:creationId xmlns:a16="http://schemas.microsoft.com/office/drawing/2014/main" id="{E7943D6B-5B04-4792-A91C-FE33AC3E1C5F}"/>
              </a:ext>
            </a:extLst>
          </p:cNvPr>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929760" eaLnBrk="1" hangingPunct="1">
              <a:defRPr sz="1300">
                <a:latin typeface="Arial" charset="0"/>
              </a:defRPr>
            </a:lvl1pPr>
          </a:lstStyle>
          <a:p>
            <a:pPr>
              <a:defRPr/>
            </a:pPr>
            <a:endParaRPr lang="en-US"/>
          </a:p>
        </p:txBody>
      </p:sp>
      <p:sp>
        <p:nvSpPr>
          <p:cNvPr id="23559" name="Rectangle 7">
            <a:extLst>
              <a:ext uri="{FF2B5EF4-FFF2-40B4-BE49-F238E27FC236}">
                <a16:creationId xmlns:a16="http://schemas.microsoft.com/office/drawing/2014/main" id="{FD8D6329-8C10-4453-8E52-9791D95FEF39}"/>
              </a:ext>
            </a:extLst>
          </p:cNvPr>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928688" eaLnBrk="1" hangingPunct="1">
              <a:defRPr sz="1300"/>
            </a:lvl1pPr>
          </a:lstStyle>
          <a:p>
            <a:pPr>
              <a:defRPr/>
            </a:pPr>
            <a:fld id="{FCC289B2-F386-4828-9BA6-DFC426B6BD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5ED6C6-87D5-4086-AA51-7D7E4236B89B}" type="slidenum">
              <a:rPr lang="en-US" altLang="en-US" sz="1300" smtClean="0"/>
              <a:pPr>
                <a:spcBef>
                  <a:spcPct val="0"/>
                </a:spcBef>
              </a:pPr>
              <a:t>1</a:t>
            </a:fld>
            <a:endParaRPr lang="en-US" altLang="en-US" sz="13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EB7401-C205-45DA-A20E-FE6526F547AA}" type="slidenum">
              <a:rPr lang="en-US" altLang="en-US" sz="1300" smtClean="0"/>
              <a:pPr>
                <a:spcBef>
                  <a:spcPct val="0"/>
                </a:spcBef>
              </a:pPr>
              <a:t>10</a:t>
            </a:fld>
            <a:endParaRPr lang="en-US"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2D7B6A-30CE-4979-A888-FAE03EA20E72}" type="slidenum">
              <a:rPr lang="en-US" altLang="en-US" sz="1300" smtClean="0"/>
              <a:pPr>
                <a:spcBef>
                  <a:spcPct val="0"/>
                </a:spcBef>
              </a:pPr>
              <a:t>2</a:t>
            </a:fld>
            <a:endParaRPr lang="en-US"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393AB6-EBDB-4D47-8D7F-EB8C349B41A1}" type="slidenum">
              <a:rPr lang="en-US" altLang="en-US" sz="1300" smtClean="0"/>
              <a:pPr>
                <a:spcBef>
                  <a:spcPct val="0"/>
                </a:spcBef>
              </a:pPr>
              <a:t>3</a:t>
            </a:fld>
            <a:endParaRPr lang="en-US" altLang="en-US"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Intel Xeon Phi has up to 72 cores [http://www.intel.com/content/www/us/en/products/processors/xeon-phi/xeon-phi-processors.html]</a:t>
            </a:r>
          </a:p>
          <a:p>
            <a:endParaRPr lang="en-US" altLang="en-US" smtClean="0">
              <a:latin typeface="Arial" panose="020B0604020202020204" pitchFamily="34" charset="0"/>
            </a:endParaRPr>
          </a:p>
          <a:p>
            <a:r>
              <a:rPr lang="en-US" altLang="en-US" smtClean="0">
                <a:latin typeface="Arial" panose="020B0604020202020204" pitchFamily="34" charset="0"/>
              </a:rPr>
              <a:t>Nvidia Tesla K80 has up to 4992 cores [http://www.nvidia.com/object/tesla-k80.html]</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570490-89A5-4075-A919-9D559C0E6AAE}" type="slidenum">
              <a:rPr lang="en-US" altLang="en-US" sz="1300" smtClean="0"/>
              <a:pPr>
                <a:spcBef>
                  <a:spcPct val="0"/>
                </a:spcBef>
              </a:pPr>
              <a:t>4</a:t>
            </a:fld>
            <a:endParaRPr lang="en-US" altLang="en-US"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Narrow" panose="020B0606020202030204" pitchFamily="34" charset="0"/>
              </a:rPr>
              <a:t>[1] https://ark.intel.com/products/series/79666/Legacy-Intel-Core-Processors</a:t>
            </a:r>
          </a:p>
          <a:p>
            <a:r>
              <a:rPr lang="en-US" altLang="en-US" smtClean="0">
                <a:latin typeface="Arial Narrow" panose="020B0606020202030204" pitchFamily="34" charset="0"/>
              </a:rPr>
              <a:t>[2] https://images.nvidia.com/content/pdf/kepler/Tesla-K80-BoardSpec-07317-001-v05.pdf</a:t>
            </a:r>
          </a:p>
          <a:p>
            <a:r>
              <a:rPr lang="en-US" altLang="en-US" smtClean="0">
                <a:latin typeface="Arial Narrow" panose="020B0606020202030204" pitchFamily="34" charset="0"/>
              </a:rPr>
              <a:t>[3] https://en.wikipedia.org/wiki/Supercomputer</a:t>
            </a:r>
          </a:p>
          <a:p>
            <a:endParaRPr lang="en-US" altLang="en-US"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775A6C-BBFC-4ADE-B7F8-FC2F3B95BF31}" type="slidenum">
              <a:rPr lang="en-US" altLang="en-US" sz="1300" smtClean="0"/>
              <a:pPr>
                <a:spcBef>
                  <a:spcPct val="0"/>
                </a:spcBef>
              </a:pPr>
              <a:t>5</a:t>
            </a:fld>
            <a:endParaRPr lang="en-US" altLang="en-US"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[1] Robert Hochberg, "Matrix Multiplication with CUDA — A basic introduction to the CUDA programming  model," August 11, 2012</a:t>
            </a:r>
          </a:p>
          <a:p>
            <a:endParaRPr lang="en-US" altLang="en-US"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4F0D9B-4B71-4F75-AB9C-97E0E1CF8894}" type="slidenum">
              <a:rPr lang="en-US" altLang="en-US" sz="1300" smtClean="0"/>
              <a:pPr>
                <a:spcBef>
                  <a:spcPct val="0"/>
                </a:spcBef>
              </a:pPr>
              <a:t>6</a:t>
            </a:fld>
            <a:endParaRPr lang="en-US" altLang="en-US" sz="13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Narrow" panose="020B0606020202030204" pitchFamily="34" charset="0"/>
              </a:rPr>
              <a:t>[1] https://insidehpc.com/hpc-basic-training/what-is-hpc/</a:t>
            </a:r>
          </a:p>
          <a:p>
            <a:r>
              <a:rPr lang="en-US" altLang="en-US" smtClean="0">
                <a:latin typeface="Arial Narrow" panose="020B0606020202030204" pitchFamily="34" charset="0"/>
              </a:rPr>
              <a:t>[2] https://en.wikipedia.org/wiki/Supercomputer</a:t>
            </a:r>
          </a:p>
          <a:p>
            <a:r>
              <a:rPr lang="en-US" altLang="en-US" smtClean="0">
                <a:latin typeface="Arial Narrow" panose="020B0606020202030204" pitchFamily="34" charset="0"/>
              </a:rPr>
              <a:t>[3] https://www.anandtech.com/show/8729/nvidia-launches-tesla-k80-gk210-gpu</a:t>
            </a:r>
          </a:p>
          <a:p>
            <a:endParaRPr lang="en-US" altLang="en-US" smtClean="0">
              <a:latin typeface="Arial Narrow" panose="020B060602020203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CA47C6-D07E-4AE9-8882-3AE9C6BA9333}" type="slidenum">
              <a:rPr lang="en-US" altLang="en-US" sz="1300" smtClean="0"/>
              <a:pPr>
                <a:spcBef>
                  <a:spcPct val="0"/>
                </a:spcBef>
              </a:pPr>
              <a:t>7</a:t>
            </a:fld>
            <a:endParaRPr lang="en-US" altLang="en-US" sz="13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470F81-E3AC-4E58-88A0-0A176B68E9BE}" type="slidenum">
              <a:rPr lang="en-US" altLang="en-US" sz="1300" smtClean="0"/>
              <a:pPr>
                <a:spcBef>
                  <a:spcPct val="0"/>
                </a:spcBef>
              </a:pPr>
              <a:t>8</a:t>
            </a:fld>
            <a:endParaRPr lang="en-US" altLang="en-US" sz="13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6CA0BD-8F0E-4CAE-8925-776D7C9984A8}" type="slidenum">
              <a:rPr lang="en-US" altLang="en-US" sz="1300" smtClean="0"/>
              <a:pPr>
                <a:spcBef>
                  <a:spcPct val="0"/>
                </a:spcBef>
              </a:pPr>
              <a:t>9</a:t>
            </a:fld>
            <a:endParaRPr lang="en-US" altLang="en-US"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3E11B65-0FDE-4786-9996-E708D8CDE11A}"/>
              </a:ext>
            </a:extLst>
          </p:cNvPr>
          <p:cNvSpPr>
            <a:spLocks noGrp="1"/>
          </p:cNvSpPr>
          <p:nvPr>
            <p:ph type="dt" sz="half" idx="10"/>
          </p:nvPr>
        </p:nvSpPr>
        <p:spPr/>
        <p:txBody>
          <a:bodyPr/>
          <a:lstStyle>
            <a:lvl1pPr>
              <a:defRPr/>
            </a:lvl1pPr>
          </a:lstStyle>
          <a:p>
            <a:pPr>
              <a:defRPr/>
            </a:pPr>
            <a:fld id="{35E49216-B3E3-4439-A9F6-C8F224933519}" type="datetimeFigureOut">
              <a:rPr lang="en-US"/>
              <a:pPr>
                <a:defRPr/>
              </a:pPr>
              <a:t>8/5/2020</a:t>
            </a:fld>
            <a:endParaRPr lang="en-US" dirty="0"/>
          </a:p>
        </p:txBody>
      </p:sp>
      <p:sp>
        <p:nvSpPr>
          <p:cNvPr id="5" name="Footer Placeholder 4">
            <a:extLst>
              <a:ext uri="{FF2B5EF4-FFF2-40B4-BE49-F238E27FC236}">
                <a16:creationId xmlns:a16="http://schemas.microsoft.com/office/drawing/2014/main" id="{0A950753-F55F-427B-A27E-39D6007573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25CB51-BA1A-47BF-A7DA-AB7C8DCA71FE}"/>
              </a:ext>
            </a:extLst>
          </p:cNvPr>
          <p:cNvSpPr>
            <a:spLocks noGrp="1"/>
          </p:cNvSpPr>
          <p:nvPr>
            <p:ph type="sldNum" sz="quarter" idx="12"/>
          </p:nvPr>
        </p:nvSpPr>
        <p:spPr/>
        <p:txBody>
          <a:bodyPr/>
          <a:lstStyle>
            <a:lvl1pPr>
              <a:defRPr/>
            </a:lvl1pPr>
          </a:lstStyle>
          <a:p>
            <a:pPr>
              <a:defRPr/>
            </a:pPr>
            <a:fld id="{DD113B7E-3058-4EB3-906D-F7605D29CFAD}" type="slidenum">
              <a:rPr lang="en-US" altLang="en-US"/>
              <a:pPr>
                <a:defRPr/>
              </a:pPr>
              <a:t>‹#›</a:t>
            </a:fld>
            <a:endParaRPr lang="en-US" altLang="en-US"/>
          </a:p>
        </p:txBody>
      </p:sp>
    </p:spTree>
    <p:extLst>
      <p:ext uri="{BB962C8B-B14F-4D97-AF65-F5344CB8AC3E}">
        <p14:creationId xmlns:p14="http://schemas.microsoft.com/office/powerpoint/2010/main" val="146898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5FB2D-1BA5-4339-BC94-C97F921AE56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F305BB5-EA69-4A12-B5ED-CAFBAD6435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66E82C-9EE2-4FF0-AD1B-E0506A13A396}"/>
              </a:ext>
            </a:extLst>
          </p:cNvPr>
          <p:cNvSpPr>
            <a:spLocks noGrp="1"/>
          </p:cNvSpPr>
          <p:nvPr>
            <p:ph type="sldNum" sz="quarter" idx="12"/>
          </p:nvPr>
        </p:nvSpPr>
        <p:spPr/>
        <p:txBody>
          <a:bodyPr/>
          <a:lstStyle>
            <a:lvl1pPr>
              <a:defRPr/>
            </a:lvl1pPr>
          </a:lstStyle>
          <a:p>
            <a:pPr>
              <a:defRPr/>
            </a:pPr>
            <a:fld id="{C5FA2D10-197F-41F3-8AA2-4D91939000A1}" type="slidenum">
              <a:rPr lang="en-US" altLang="en-US"/>
              <a:pPr>
                <a:defRPr/>
              </a:pPr>
              <a:t>‹#›</a:t>
            </a:fld>
            <a:endParaRPr lang="en-US" altLang="en-US"/>
          </a:p>
        </p:txBody>
      </p:sp>
    </p:spTree>
    <p:extLst>
      <p:ext uri="{BB962C8B-B14F-4D97-AF65-F5344CB8AC3E}">
        <p14:creationId xmlns:p14="http://schemas.microsoft.com/office/powerpoint/2010/main" val="318928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C59A4-2351-4F4F-8BD5-F1C05A8EE48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DB91153-C9D6-43FC-9FD3-2BFDD305E9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67E06C-15DD-45BD-8B3B-FA405671BD31}"/>
              </a:ext>
            </a:extLst>
          </p:cNvPr>
          <p:cNvSpPr>
            <a:spLocks noGrp="1"/>
          </p:cNvSpPr>
          <p:nvPr>
            <p:ph type="sldNum" sz="quarter" idx="12"/>
          </p:nvPr>
        </p:nvSpPr>
        <p:spPr/>
        <p:txBody>
          <a:bodyPr/>
          <a:lstStyle>
            <a:lvl1pPr>
              <a:defRPr/>
            </a:lvl1pPr>
          </a:lstStyle>
          <a:p>
            <a:pPr>
              <a:defRPr/>
            </a:pPr>
            <a:fld id="{4AF894FD-4156-4C1A-A53A-D0F37D6E744B}" type="slidenum">
              <a:rPr lang="en-US" altLang="en-US"/>
              <a:pPr>
                <a:defRPr/>
              </a:pPr>
              <a:t>‹#›</a:t>
            </a:fld>
            <a:endParaRPr lang="en-US" altLang="en-US"/>
          </a:p>
        </p:txBody>
      </p:sp>
    </p:spTree>
    <p:extLst>
      <p:ext uri="{BB962C8B-B14F-4D97-AF65-F5344CB8AC3E}">
        <p14:creationId xmlns:p14="http://schemas.microsoft.com/office/powerpoint/2010/main" val="103233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11B65-0FDE-4786-9996-E708D8CDE11A}"/>
              </a:ext>
            </a:extLst>
          </p:cNvPr>
          <p:cNvSpPr>
            <a:spLocks noGrp="1"/>
          </p:cNvSpPr>
          <p:nvPr>
            <p:ph type="dt" sz="half" idx="10"/>
          </p:nvPr>
        </p:nvSpPr>
        <p:spPr/>
        <p:txBody>
          <a:bodyPr/>
          <a:lstStyle>
            <a:lvl1pPr>
              <a:defRPr/>
            </a:lvl1pPr>
          </a:lstStyle>
          <a:p>
            <a:pPr>
              <a:defRPr/>
            </a:pPr>
            <a:fld id="{36C984ED-DA5C-48AF-9398-D921834437A1}" type="datetimeFigureOut">
              <a:rPr lang="en-US"/>
              <a:pPr>
                <a:defRPr/>
              </a:pPr>
              <a:t>8/5/2020</a:t>
            </a:fld>
            <a:endParaRPr lang="en-US" dirty="0"/>
          </a:p>
        </p:txBody>
      </p:sp>
      <p:sp>
        <p:nvSpPr>
          <p:cNvPr id="5" name="Footer Placeholder 4">
            <a:extLst>
              <a:ext uri="{FF2B5EF4-FFF2-40B4-BE49-F238E27FC236}">
                <a16:creationId xmlns:a16="http://schemas.microsoft.com/office/drawing/2014/main" id="{0A950753-F55F-427B-A27E-39D6007573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25CB51-BA1A-47BF-A7DA-AB7C8DCA71FE}"/>
              </a:ext>
            </a:extLst>
          </p:cNvPr>
          <p:cNvSpPr>
            <a:spLocks noGrp="1"/>
          </p:cNvSpPr>
          <p:nvPr>
            <p:ph type="sldNum" sz="quarter" idx="12"/>
          </p:nvPr>
        </p:nvSpPr>
        <p:spPr/>
        <p:txBody>
          <a:bodyPr/>
          <a:lstStyle>
            <a:lvl1pPr>
              <a:defRPr/>
            </a:lvl1pPr>
          </a:lstStyle>
          <a:p>
            <a:pPr>
              <a:defRPr/>
            </a:pPr>
            <a:fld id="{58F3E1B3-0A20-4255-9FD3-6A8F33D046D4}" type="slidenum">
              <a:rPr lang="en-US" altLang="en-US"/>
              <a:pPr>
                <a:defRPr/>
              </a:pPr>
              <a:t>‹#›</a:t>
            </a:fld>
            <a:endParaRPr lang="en-US" altLang="en-US"/>
          </a:p>
        </p:txBody>
      </p:sp>
    </p:spTree>
    <p:extLst>
      <p:ext uri="{BB962C8B-B14F-4D97-AF65-F5344CB8AC3E}">
        <p14:creationId xmlns:p14="http://schemas.microsoft.com/office/powerpoint/2010/main" val="178092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CCDFA-E40B-42BF-91D1-7249114BDEA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E460B-2866-486C-AF50-3043841C5B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6FB035-F18F-4B3A-BE87-17F477F93991}"/>
              </a:ext>
            </a:extLst>
          </p:cNvPr>
          <p:cNvSpPr>
            <a:spLocks noGrp="1"/>
          </p:cNvSpPr>
          <p:nvPr>
            <p:ph type="sldNum" sz="quarter" idx="12"/>
          </p:nvPr>
        </p:nvSpPr>
        <p:spPr/>
        <p:txBody>
          <a:bodyPr/>
          <a:lstStyle>
            <a:lvl1pPr>
              <a:defRPr/>
            </a:lvl1pPr>
          </a:lstStyle>
          <a:p>
            <a:pPr>
              <a:defRPr/>
            </a:pPr>
            <a:fld id="{2D6F21A3-A113-42F6-B20B-89FF15007281}" type="slidenum">
              <a:rPr lang="en-US" altLang="en-US"/>
              <a:pPr>
                <a:defRPr/>
              </a:pPr>
              <a:t>‹#›</a:t>
            </a:fld>
            <a:endParaRPr lang="en-US" altLang="en-US"/>
          </a:p>
        </p:txBody>
      </p:sp>
    </p:spTree>
    <p:extLst>
      <p:ext uri="{BB962C8B-B14F-4D97-AF65-F5344CB8AC3E}">
        <p14:creationId xmlns:p14="http://schemas.microsoft.com/office/powerpoint/2010/main" val="350291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F35882-DFF6-45B8-84E9-60FF8AAEC7B5}"/>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80507C5-84EF-4125-AF8F-EEC9B6E4FE2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E15824A-72D8-4731-9E4B-2336C9CE4D23}"/>
              </a:ext>
            </a:extLst>
          </p:cNvPr>
          <p:cNvSpPr>
            <a:spLocks noGrp="1"/>
          </p:cNvSpPr>
          <p:nvPr>
            <p:ph type="sldNum" sz="quarter" idx="12"/>
          </p:nvPr>
        </p:nvSpPr>
        <p:spPr/>
        <p:txBody>
          <a:bodyPr/>
          <a:lstStyle>
            <a:lvl1pPr>
              <a:defRPr/>
            </a:lvl1pPr>
          </a:lstStyle>
          <a:p>
            <a:pPr>
              <a:defRPr/>
            </a:pPr>
            <a:fld id="{FD28032D-AC41-4D0C-B245-CD3B55D16B53}" type="slidenum">
              <a:rPr lang="en-US" altLang="en-US"/>
              <a:pPr>
                <a:defRPr/>
              </a:pPr>
              <a:t>‹#›</a:t>
            </a:fld>
            <a:endParaRPr lang="en-US" altLang="en-US"/>
          </a:p>
        </p:txBody>
      </p:sp>
    </p:spTree>
    <p:extLst>
      <p:ext uri="{BB962C8B-B14F-4D97-AF65-F5344CB8AC3E}">
        <p14:creationId xmlns:p14="http://schemas.microsoft.com/office/powerpoint/2010/main" val="342967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9C91A2-2824-40C9-AE9F-E7A8A9187A41}"/>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CDA3FFAE-8356-48A9-AE04-54803AD1BA1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B06BF093-D552-4F7F-AC1F-D507D3E2B7AC}"/>
              </a:ext>
            </a:extLst>
          </p:cNvPr>
          <p:cNvSpPr>
            <a:spLocks noGrp="1"/>
          </p:cNvSpPr>
          <p:nvPr>
            <p:ph type="sldNum" sz="quarter" idx="12"/>
          </p:nvPr>
        </p:nvSpPr>
        <p:spPr/>
        <p:txBody>
          <a:bodyPr/>
          <a:lstStyle>
            <a:lvl1pPr>
              <a:defRPr/>
            </a:lvl1pPr>
          </a:lstStyle>
          <a:p>
            <a:pPr>
              <a:defRPr/>
            </a:pPr>
            <a:fld id="{9B8CFEDF-DCAB-4D5D-88A7-B8B1A16306DE}" type="slidenum">
              <a:rPr lang="en-US" altLang="en-US"/>
              <a:pPr>
                <a:defRPr/>
              </a:pPr>
              <a:t>‹#›</a:t>
            </a:fld>
            <a:endParaRPr lang="en-US" altLang="en-US"/>
          </a:p>
        </p:txBody>
      </p:sp>
    </p:spTree>
    <p:extLst>
      <p:ext uri="{BB962C8B-B14F-4D97-AF65-F5344CB8AC3E}">
        <p14:creationId xmlns:p14="http://schemas.microsoft.com/office/powerpoint/2010/main" val="64937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D0B875-C347-439B-8663-04A17D64725D}"/>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3A777339-9EE6-42F7-BE54-12869272097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72990D9-E354-460A-B730-2BD8A1477706}"/>
              </a:ext>
            </a:extLst>
          </p:cNvPr>
          <p:cNvSpPr>
            <a:spLocks noGrp="1"/>
          </p:cNvSpPr>
          <p:nvPr>
            <p:ph type="sldNum" sz="quarter" idx="12"/>
          </p:nvPr>
        </p:nvSpPr>
        <p:spPr/>
        <p:txBody>
          <a:bodyPr/>
          <a:lstStyle>
            <a:lvl1pPr>
              <a:defRPr/>
            </a:lvl1pPr>
          </a:lstStyle>
          <a:p>
            <a:pPr>
              <a:defRPr/>
            </a:pPr>
            <a:fld id="{CFFADB20-EDB5-4173-9AE4-316C4C968356}" type="slidenum">
              <a:rPr lang="en-US" altLang="en-US"/>
              <a:pPr>
                <a:defRPr/>
              </a:pPr>
              <a:t>‹#›</a:t>
            </a:fld>
            <a:endParaRPr lang="en-US" altLang="en-US"/>
          </a:p>
        </p:txBody>
      </p:sp>
    </p:spTree>
    <p:extLst>
      <p:ext uri="{BB962C8B-B14F-4D97-AF65-F5344CB8AC3E}">
        <p14:creationId xmlns:p14="http://schemas.microsoft.com/office/powerpoint/2010/main" val="338402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CEF83-2E16-4C70-9081-9D2CD775287A}"/>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5BE107A4-AF06-4BFE-8532-879D9FF4BEF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719C9206-48A4-4E2B-8C68-22A2864B1814}"/>
              </a:ext>
            </a:extLst>
          </p:cNvPr>
          <p:cNvSpPr>
            <a:spLocks noGrp="1"/>
          </p:cNvSpPr>
          <p:nvPr>
            <p:ph type="sldNum" sz="quarter" idx="12"/>
          </p:nvPr>
        </p:nvSpPr>
        <p:spPr/>
        <p:txBody>
          <a:bodyPr/>
          <a:lstStyle>
            <a:lvl1pPr>
              <a:defRPr/>
            </a:lvl1pPr>
          </a:lstStyle>
          <a:p>
            <a:pPr>
              <a:defRPr/>
            </a:pPr>
            <a:fld id="{EB9DDAC1-2136-49E5-92FC-8ED2CCAB3688}" type="slidenum">
              <a:rPr lang="en-US" altLang="en-US"/>
              <a:pPr>
                <a:defRPr/>
              </a:pPr>
              <a:t>‹#›</a:t>
            </a:fld>
            <a:endParaRPr lang="en-US" altLang="en-US"/>
          </a:p>
        </p:txBody>
      </p:sp>
    </p:spTree>
    <p:extLst>
      <p:ext uri="{BB962C8B-B14F-4D97-AF65-F5344CB8AC3E}">
        <p14:creationId xmlns:p14="http://schemas.microsoft.com/office/powerpoint/2010/main" val="293432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9CBFC51-A89B-4F89-A8AF-85F34814AFDC}"/>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EC184E5-9D8D-4D47-801B-2EA5DCC4AB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1FC1F3E-DB63-4455-9FD0-4072834521CD}"/>
              </a:ext>
            </a:extLst>
          </p:cNvPr>
          <p:cNvSpPr>
            <a:spLocks noGrp="1"/>
          </p:cNvSpPr>
          <p:nvPr>
            <p:ph type="sldNum" sz="quarter" idx="12"/>
          </p:nvPr>
        </p:nvSpPr>
        <p:spPr/>
        <p:txBody>
          <a:bodyPr/>
          <a:lstStyle>
            <a:lvl1pPr>
              <a:defRPr/>
            </a:lvl1pPr>
          </a:lstStyle>
          <a:p>
            <a:pPr>
              <a:defRPr/>
            </a:pPr>
            <a:fld id="{0E8B299E-9BE2-4A52-960F-697A3F08561E}" type="slidenum">
              <a:rPr lang="en-US" altLang="en-US"/>
              <a:pPr>
                <a:defRPr/>
              </a:pPr>
              <a:t>‹#›</a:t>
            </a:fld>
            <a:endParaRPr lang="en-US" altLang="en-US"/>
          </a:p>
        </p:txBody>
      </p:sp>
    </p:spTree>
    <p:extLst>
      <p:ext uri="{BB962C8B-B14F-4D97-AF65-F5344CB8AC3E}">
        <p14:creationId xmlns:p14="http://schemas.microsoft.com/office/powerpoint/2010/main" val="1026219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DB0B206-AD3F-4203-A3A0-A35779A883E5}"/>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0FBC2E0D-4DA8-44ED-BE1C-2E167D870E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C8CACF4-7F88-440E-B29D-512FACE425A5}"/>
              </a:ext>
            </a:extLst>
          </p:cNvPr>
          <p:cNvSpPr>
            <a:spLocks noGrp="1"/>
          </p:cNvSpPr>
          <p:nvPr>
            <p:ph type="sldNum" sz="quarter" idx="12"/>
          </p:nvPr>
        </p:nvSpPr>
        <p:spPr/>
        <p:txBody>
          <a:bodyPr/>
          <a:lstStyle>
            <a:lvl1pPr>
              <a:defRPr/>
            </a:lvl1pPr>
          </a:lstStyle>
          <a:p>
            <a:pPr>
              <a:defRPr/>
            </a:pPr>
            <a:fld id="{D375E9F9-9DBF-4DC6-B492-06D41920BB96}" type="slidenum">
              <a:rPr lang="en-US" altLang="en-US"/>
              <a:pPr>
                <a:defRPr/>
              </a:pPr>
              <a:t>‹#›</a:t>
            </a:fld>
            <a:endParaRPr lang="en-US" altLang="en-US"/>
          </a:p>
        </p:txBody>
      </p:sp>
    </p:spTree>
    <p:extLst>
      <p:ext uri="{BB962C8B-B14F-4D97-AF65-F5344CB8AC3E}">
        <p14:creationId xmlns:p14="http://schemas.microsoft.com/office/powerpoint/2010/main" val="388501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BEEF4"/>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13E11B65-0FDE-4786-9996-E708D8CDE1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defRPr>
            </a:lvl1pPr>
          </a:lstStyle>
          <a:p>
            <a:pPr>
              <a:defRPr/>
            </a:pPr>
            <a:fld id="{3A1D68B9-5891-43BC-938E-740708E3AFE4}" type="datetimeFigureOut">
              <a:rPr lang="en-US"/>
              <a:pPr>
                <a:defRPr/>
              </a:pPr>
              <a:t>8/5/2020</a:t>
            </a:fld>
            <a:endParaRPr lang="en-US" dirty="0"/>
          </a:p>
        </p:txBody>
      </p:sp>
      <p:sp>
        <p:nvSpPr>
          <p:cNvPr id="5" name="Footer Placeholder 4">
            <a:extLst>
              <a:ext uri="{FF2B5EF4-FFF2-40B4-BE49-F238E27FC236}">
                <a16:creationId xmlns:a16="http://schemas.microsoft.com/office/drawing/2014/main" id="{0A950753-F55F-427B-A27E-39D60075737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1525CB51-BA1A-47BF-A7DA-AB7C8DCA71F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a:solidFill>
                  <a:srgbClr val="898989"/>
                </a:solidFill>
              </a:defRPr>
            </a:lvl1pPr>
          </a:lstStyle>
          <a:p>
            <a:pPr>
              <a:defRPr/>
            </a:pPr>
            <a:fld id="{F36A6551-AC35-4F6B-86C6-79B385E6954C}" type="slidenum">
              <a:rPr lang="en-US" altLang="en-US"/>
              <a:pPr>
                <a:defRPr/>
              </a:pPr>
              <a:t>‹#›</a:t>
            </a:fld>
            <a:endParaRPr lang="en-US" altLang="en-US"/>
          </a:p>
        </p:txBody>
      </p:sp>
      <p:sp>
        <p:nvSpPr>
          <p:cNvPr id="7" name="TextBox 9">
            <a:extLst>
              <a:ext uri="{FF2B5EF4-FFF2-40B4-BE49-F238E27FC236}">
                <a16:creationId xmlns:a16="http://schemas.microsoft.com/office/drawing/2014/main" id="{78261652-F71D-4030-AB2F-A78712456B3A}"/>
              </a:ext>
            </a:extLst>
          </p:cNvPr>
          <p:cNvSpPr txBox="1">
            <a:spLocks noChangeArrowheads="1"/>
          </p:cNvSpPr>
          <p:nvPr userDrawn="1"/>
        </p:nvSpPr>
        <p:spPr bwMode="auto">
          <a:xfrm>
            <a:off x="7620000" y="6367463"/>
            <a:ext cx="1055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defRPr/>
            </a:pPr>
            <a:fld id="{7CB259A0-304F-456A-9522-1AE5FAB265FD}" type="slidenum">
              <a:rPr lang="en-US" altLang="en-US" sz="1600" smtClean="0">
                <a:latin typeface="Times New Roman" panose="02020603050405020304" pitchFamily="18" charset="0"/>
                <a:cs typeface="Times New Roman" panose="02020603050405020304" pitchFamily="18" charset="0"/>
              </a:rPr>
              <a:pPr algn="r" eaLnBrk="1" hangingPunct="1">
                <a:defRPr/>
              </a:pPr>
              <a:t>‹#›</a:t>
            </a:fld>
            <a:endParaRPr lang="en-US" altLang="en-US" sz="1600" dirty="0">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6019" r:id="rId1"/>
    <p:sldLayoutId id="2147486020" r:id="rId2"/>
    <p:sldLayoutId id="2147486021" r:id="rId3"/>
    <p:sldLayoutId id="2147486022" r:id="rId4"/>
    <p:sldLayoutId id="2147486023" r:id="rId5"/>
    <p:sldLayoutId id="2147486024" r:id="rId6"/>
    <p:sldLayoutId id="2147486025" r:id="rId7"/>
    <p:sldLayoutId id="2147486026" r:id="rId8"/>
    <p:sldLayoutId id="2147486027" r:id="rId9"/>
    <p:sldLayoutId id="2147486028" r:id="rId10"/>
    <p:sldLayoutId id="214748602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6"/>
          <p:cNvSpPr>
            <a:spLocks noChangeArrowheads="1"/>
          </p:cNvSpPr>
          <p:nvPr/>
        </p:nvSpPr>
        <p:spPr bwMode="auto">
          <a:xfrm>
            <a:off x="0" y="0"/>
            <a:ext cx="9144000" cy="1173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600"/>
              </a:spcAft>
              <a:buFontTx/>
              <a:buNone/>
            </a:pPr>
            <a:r>
              <a:rPr lang="en-US" altLang="en-US" sz="2000" b="1" u="sng" dirty="0">
                <a:solidFill>
                  <a:srgbClr val="FFCC00"/>
                </a:solidFill>
                <a:latin typeface="Arial Black" panose="020B0A04020102020204" pitchFamily="34" charset="0"/>
              </a:rPr>
              <a:t>EECS Graduate Student Orientation ~ Fall 2018</a:t>
            </a:r>
          </a:p>
          <a:p>
            <a:pPr algn="ctr" eaLnBrk="1" hangingPunct="1">
              <a:spcBef>
                <a:spcPts val="600"/>
              </a:spcBef>
              <a:buFontTx/>
              <a:buNone/>
            </a:pPr>
            <a:r>
              <a:rPr lang="en-US" altLang="en-US" sz="2400" b="1" dirty="0">
                <a:solidFill>
                  <a:srgbClr val="FFCC00"/>
                </a:solidFill>
                <a:latin typeface="Arial Black" panose="020B0A04020102020204" pitchFamily="34" charset="0"/>
              </a:rPr>
              <a:t>“SMT-Capable CPU-GPU Systems”</a:t>
            </a:r>
          </a:p>
        </p:txBody>
      </p:sp>
      <p:sp>
        <p:nvSpPr>
          <p:cNvPr id="5" name="Rectangle 26">
            <a:extLst>
              <a:ext uri="{FF2B5EF4-FFF2-40B4-BE49-F238E27FC236}">
                <a16:creationId xmlns:a16="http://schemas.microsoft.com/office/drawing/2014/main" id="{704D97C3-2B6C-48F7-9C15-37F4ADEAB3E7}"/>
              </a:ext>
            </a:extLst>
          </p:cNvPr>
          <p:cNvSpPr>
            <a:spLocks noChangeArrowheads="1"/>
          </p:cNvSpPr>
          <p:nvPr/>
        </p:nvSpPr>
        <p:spPr bwMode="auto">
          <a:xfrm>
            <a:off x="0" y="6261100"/>
            <a:ext cx="9144000" cy="596900"/>
          </a:xfrm>
          <a:prstGeom prst="rect">
            <a:avLst/>
          </a:prstGeom>
          <a:solidFill>
            <a:schemeClr val="bg1"/>
          </a:solidFill>
          <a:ln>
            <a:noFill/>
          </a:ln>
          <a:extLst/>
        </p:spPr>
        <p:txBody>
          <a:bodyPr anchor="ctr"/>
          <a:lstStyle/>
          <a:p>
            <a:pPr algn="ctr" eaLnBrk="1" hangingPunct="1">
              <a:defRPr/>
            </a:pPr>
            <a:endParaRPr lang="en-US" sz="2000" b="1" dirty="0">
              <a:solidFill>
                <a:srgbClr val="FFCC00"/>
              </a:solidFill>
              <a:latin typeface="+mn-lt"/>
            </a:endParaRPr>
          </a:p>
        </p:txBody>
      </p:sp>
      <p:sp>
        <p:nvSpPr>
          <p:cNvPr id="13316" name="TextBox 10"/>
          <p:cNvSpPr txBox="1">
            <a:spLocks noChangeArrowheads="1"/>
          </p:cNvSpPr>
          <p:nvPr/>
        </p:nvSpPr>
        <p:spPr bwMode="auto">
          <a:xfrm>
            <a:off x="76200" y="6381750"/>
            <a:ext cx="270033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Dr. Zaman; WSU-5261</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752600"/>
            <a:ext cx="173037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Gerge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7763" y="1752600"/>
            <a:ext cx="1697037"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359025" y="3425825"/>
            <a:ext cx="1908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rgbClr val="00B0F0"/>
                </a:solidFill>
                <a:latin typeface="Arial" panose="020B0604020202020204" pitchFamily="34" charset="0"/>
              </a:rPr>
              <a:t>Dr. Gergely V. Zaruba</a:t>
            </a:r>
          </a:p>
        </p:txBody>
      </p:sp>
      <p:sp>
        <p:nvSpPr>
          <p:cNvPr id="13" name="TextBox 12"/>
          <p:cNvSpPr txBox="1">
            <a:spLocks noChangeArrowheads="1"/>
          </p:cNvSpPr>
          <p:nvPr/>
        </p:nvSpPr>
        <p:spPr bwMode="auto">
          <a:xfrm>
            <a:off x="4763" y="3429000"/>
            <a:ext cx="2281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rgbClr val="00B0F0"/>
                </a:solidFill>
                <a:latin typeface="Arial" panose="020B0604020202020204" pitchFamily="34" charset="0"/>
              </a:rPr>
              <a:t>Dr. Tewodros Aklilu Zewde</a:t>
            </a:r>
          </a:p>
        </p:txBody>
      </p:sp>
      <p:sp>
        <p:nvSpPr>
          <p:cNvPr id="6" name="TextBox 5"/>
          <p:cNvSpPr txBox="1">
            <a:spLocks noChangeArrowheads="1"/>
          </p:cNvSpPr>
          <p:nvPr/>
        </p:nvSpPr>
        <p:spPr bwMode="auto">
          <a:xfrm>
            <a:off x="0" y="1219200"/>
            <a:ext cx="26856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solidFill>
                  <a:srgbClr val="00B050"/>
                </a:solidFill>
                <a:latin typeface="Arial" panose="020B0604020202020204" pitchFamily="34" charset="0"/>
              </a:rPr>
              <a:t>Three P’s, </a:t>
            </a:r>
            <a:r>
              <a:rPr lang="en-US" altLang="en-US" sz="2000" b="1" dirty="0">
                <a:solidFill>
                  <a:srgbClr val="C00000"/>
                </a:solidFill>
                <a:latin typeface="Arial" panose="020B0604020202020204" pitchFamily="34" charset="0"/>
              </a:rPr>
              <a:t>three </a:t>
            </a:r>
            <a:r>
              <a:rPr lang="en-US" altLang="en-US" sz="2000" b="1" dirty="0" smtClean="0">
                <a:solidFill>
                  <a:srgbClr val="C00000"/>
                </a:solidFill>
                <a:latin typeface="Arial" panose="020B0604020202020204" pitchFamily="34" charset="0"/>
              </a:rPr>
              <a:t>Z’s?</a:t>
            </a:r>
            <a:endParaRPr lang="en-US" altLang="en-US" sz="2000" b="1" dirty="0">
              <a:solidFill>
                <a:srgbClr val="C00000"/>
              </a:solidFill>
              <a:latin typeface="Arial" panose="020B0604020202020204" pitchFamily="34" charset="0"/>
            </a:endParaRPr>
          </a:p>
        </p:txBody>
      </p:sp>
      <p:sp>
        <p:nvSpPr>
          <p:cNvPr id="15" name="TextBox 14"/>
          <p:cNvSpPr txBox="1">
            <a:spLocks noChangeArrowheads="1"/>
          </p:cNvSpPr>
          <p:nvPr/>
        </p:nvSpPr>
        <p:spPr bwMode="auto">
          <a:xfrm>
            <a:off x="2438400" y="3652838"/>
            <a:ext cx="1706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solidFill>
                  <a:srgbClr val="CC6600"/>
                </a:solidFill>
                <a:latin typeface="Arial" panose="020B0604020202020204" pitchFamily="34" charset="0"/>
              </a:rPr>
              <a:t>Dr. </a:t>
            </a:r>
            <a:r>
              <a:rPr lang="en-US" altLang="en-US" sz="2400" b="1" dirty="0" smtClean="0">
                <a:solidFill>
                  <a:srgbClr val="CC6600"/>
                </a:solidFill>
                <a:latin typeface="Arial" panose="020B0604020202020204" pitchFamily="34" charset="0"/>
              </a:rPr>
              <a:t>Zaruba</a:t>
            </a:r>
            <a:endParaRPr lang="en-US" altLang="en-US" sz="2400" b="1" dirty="0">
              <a:solidFill>
                <a:srgbClr val="CC6600"/>
              </a:solidFill>
              <a:latin typeface="Arial" panose="020B0604020202020204" pitchFamily="34" charset="0"/>
            </a:endParaRPr>
          </a:p>
        </p:txBody>
      </p:sp>
      <p:sp>
        <p:nvSpPr>
          <p:cNvPr id="16" name="TextBox 15"/>
          <p:cNvSpPr txBox="1">
            <a:spLocks noChangeArrowheads="1"/>
          </p:cNvSpPr>
          <p:nvPr/>
        </p:nvSpPr>
        <p:spPr bwMode="auto">
          <a:xfrm>
            <a:off x="7086600" y="1295400"/>
            <a:ext cx="81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CC6600"/>
                </a:solidFill>
                <a:latin typeface="Arial" panose="020B0604020202020204" pitchFamily="34" charset="0"/>
              </a:rPr>
              <a:t>DRZ</a:t>
            </a:r>
          </a:p>
        </p:txBody>
      </p:sp>
      <p:sp>
        <p:nvSpPr>
          <p:cNvPr id="17" name="TextBox 16"/>
          <p:cNvSpPr txBox="1">
            <a:spLocks noChangeArrowheads="1"/>
          </p:cNvSpPr>
          <p:nvPr/>
        </p:nvSpPr>
        <p:spPr bwMode="auto">
          <a:xfrm>
            <a:off x="398463" y="3657600"/>
            <a:ext cx="1354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a:solidFill>
                  <a:srgbClr val="CC6600"/>
                </a:solidFill>
                <a:latin typeface="Arial" panose="020B0604020202020204" pitchFamily="34" charset="0"/>
              </a:rPr>
              <a:t>Dr. Zewde</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6346248"/>
            <a:ext cx="2133600" cy="466561"/>
          </a:xfrm>
          <a:prstGeom prst="rect">
            <a:avLst/>
          </a:prstGeom>
        </p:spPr>
      </p:pic>
      <p:pic>
        <p:nvPicPr>
          <p:cNvPr id="8" name="Picture 7"/>
          <p:cNvPicPr>
            <a:picLocks noChangeAspect="1"/>
          </p:cNvPicPr>
          <p:nvPr/>
        </p:nvPicPr>
        <p:blipFill>
          <a:blip r:embed="rId6"/>
          <a:stretch>
            <a:fillRect/>
          </a:stretch>
        </p:blipFill>
        <p:spPr>
          <a:xfrm>
            <a:off x="6019800" y="1752600"/>
            <a:ext cx="2911132" cy="3471994"/>
          </a:xfrm>
          <a:prstGeom prst="rect">
            <a:avLst/>
          </a:prstGeom>
        </p:spPr>
      </p:pic>
      <p:pic>
        <p:nvPicPr>
          <p:cNvPr id="9" name="Picture 8"/>
          <p:cNvPicPr>
            <a:picLocks noChangeAspect="1"/>
          </p:cNvPicPr>
          <p:nvPr/>
        </p:nvPicPr>
        <p:blipFill>
          <a:blip r:embed="rId7"/>
          <a:stretch>
            <a:fillRect/>
          </a:stretch>
        </p:blipFill>
        <p:spPr>
          <a:xfrm>
            <a:off x="5045259" y="2178627"/>
            <a:ext cx="4022541" cy="259773"/>
          </a:xfrm>
          <a:prstGeom prst="rect">
            <a:avLst/>
          </a:prstGeom>
        </p:spPr>
      </p:pic>
      <p:sp>
        <p:nvSpPr>
          <p:cNvPr id="21" name="TextBox 20">
            <a:extLst>
              <a:ext uri="{FF2B5EF4-FFF2-40B4-BE49-F238E27FC236}">
                <a16:creationId xmlns:a16="http://schemas.microsoft.com/office/drawing/2014/main" id="{B5765882-0CED-495E-A117-93107C8E8380}"/>
              </a:ext>
            </a:extLst>
          </p:cNvPr>
          <p:cNvSpPr txBox="1"/>
          <p:nvPr/>
        </p:nvSpPr>
        <p:spPr>
          <a:xfrm>
            <a:off x="457200" y="4648200"/>
            <a:ext cx="7543800" cy="1323975"/>
          </a:xfrm>
          <a:prstGeom prst="rect">
            <a:avLst/>
          </a:prstGeom>
          <a:noFill/>
        </p:spPr>
        <p:txBody>
          <a:bodyPr>
            <a:spAutoFit/>
          </a:bodyPr>
          <a:lstStyle/>
          <a:p>
            <a:pPr marL="342900" indent="-342900">
              <a:buFont typeface="Wingdings" panose="05000000000000000000" pitchFamily="2" charset="2"/>
              <a:buChar char="ü"/>
              <a:defRPr/>
            </a:pPr>
            <a:r>
              <a:rPr lang="en-US" sz="2000" dirty="0">
                <a:solidFill>
                  <a:srgbClr val="FF0000"/>
                </a:solidFill>
              </a:rPr>
              <a:t>Less than five minutes, a lot to </a:t>
            </a:r>
            <a:r>
              <a:rPr lang="en-US" sz="2000" dirty="0" smtClean="0">
                <a:solidFill>
                  <a:srgbClr val="FF0000"/>
                </a:solidFill>
              </a:rPr>
              <a:t>say/prove…</a:t>
            </a:r>
          </a:p>
          <a:p>
            <a:pPr marL="342900" indent="-342900">
              <a:buFont typeface="Wingdings" panose="05000000000000000000" pitchFamily="2" charset="2"/>
              <a:buChar char="ü"/>
              <a:defRPr/>
            </a:pPr>
            <a:r>
              <a:rPr lang="en-US" sz="2000" dirty="0" smtClean="0">
                <a:solidFill>
                  <a:srgbClr val="7030A0"/>
                </a:solidFill>
              </a:rPr>
              <a:t>I’ll start with explaining my title…</a:t>
            </a:r>
          </a:p>
          <a:p>
            <a:pPr>
              <a:defRPr/>
            </a:pPr>
            <a:r>
              <a:rPr lang="en-US" sz="2000" dirty="0" smtClean="0">
                <a:solidFill>
                  <a:srgbClr val="7030A0"/>
                </a:solidFill>
              </a:rPr>
              <a:t>         </a:t>
            </a:r>
            <a:r>
              <a:rPr lang="en-US" sz="2000" dirty="0">
                <a:solidFill>
                  <a:srgbClr val="7030A0"/>
                </a:solidFill>
              </a:rPr>
              <a:t>“SMT-Capable CPU-GPU Systems”</a:t>
            </a:r>
          </a:p>
          <a:p>
            <a:pPr marL="342900" indent="-342900">
              <a:buFont typeface="Wingdings" panose="05000000000000000000" pitchFamily="2" charset="2"/>
              <a:buChar char="ü"/>
              <a:defRPr/>
            </a:pPr>
            <a:r>
              <a:rPr lang="en-US" sz="2000" dirty="0">
                <a:solidFill>
                  <a:srgbClr val="FF00FF"/>
                </a:solidFill>
              </a:rPr>
              <a:t>Next presenter, please come start when it is your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3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6" grpId="0"/>
      <p:bldP spid="15" grpId="0"/>
      <p:bldP spid="16" grpId="0"/>
      <p:bldP spid="17"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6">
            <a:extLst>
              <a:ext uri="{FF2B5EF4-FFF2-40B4-BE49-F238E27FC236}">
                <a16:creationId xmlns:a16="http://schemas.microsoft.com/office/drawing/2014/main" id="{B529615D-E5C5-4CA1-8A0C-57847CFD94B5}"/>
              </a:ext>
            </a:extLst>
          </p:cNvPr>
          <p:cNvSpPr>
            <a:spLocks noChangeArrowheads="1"/>
          </p:cNvSpPr>
          <p:nvPr/>
        </p:nvSpPr>
        <p:spPr bwMode="auto">
          <a:xfrm>
            <a:off x="0" y="6261100"/>
            <a:ext cx="9144000" cy="596900"/>
          </a:xfrm>
          <a:prstGeom prst="rect">
            <a:avLst/>
          </a:prstGeom>
          <a:solidFill>
            <a:schemeClr val="bg1"/>
          </a:solidFill>
          <a:ln>
            <a:noFill/>
          </a:ln>
          <a:extLst/>
        </p:spPr>
        <p:txBody>
          <a:bodyPr anchor="ctr"/>
          <a:lstStyle/>
          <a:p>
            <a:pPr algn="ctr" eaLnBrk="1" hangingPunct="1">
              <a:defRPr/>
            </a:pPr>
            <a:endParaRPr lang="en-US" sz="2000" b="1" dirty="0">
              <a:solidFill>
                <a:srgbClr val="FFCC00"/>
              </a:solidFill>
              <a:latin typeface="+mn-lt"/>
            </a:endParaRPr>
          </a:p>
        </p:txBody>
      </p:sp>
      <p:sp>
        <p:nvSpPr>
          <p:cNvPr id="31747" name="TextBox 10"/>
          <p:cNvSpPr txBox="1">
            <a:spLocks noChangeArrowheads="1"/>
          </p:cNvSpPr>
          <p:nvPr/>
        </p:nvSpPr>
        <p:spPr bwMode="auto">
          <a:xfrm>
            <a:off x="76200" y="6381750"/>
            <a:ext cx="270033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Dr. Zaman; WSU-5261</a:t>
            </a:r>
          </a:p>
        </p:txBody>
      </p:sp>
      <p:pic>
        <p:nvPicPr>
          <p:cNvPr id="3174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24600"/>
            <a:ext cx="26289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95500"/>
            <a:ext cx="9144000" cy="1104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76200" y="1295400"/>
            <a:ext cx="4413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a:latin typeface="Arial" panose="020B0604020202020204" pitchFamily="34" charset="0"/>
              </a:rPr>
              <a:t>SMT – Simultaneous Multi-Threading</a:t>
            </a:r>
          </a:p>
          <a:p>
            <a:pPr>
              <a:spcBef>
                <a:spcPct val="0"/>
              </a:spcBef>
              <a:buFontTx/>
              <a:buNone/>
            </a:pPr>
            <a:r>
              <a:rPr lang="en-US" altLang="en-US" sz="2000">
                <a:solidFill>
                  <a:srgbClr val="7030A0"/>
                </a:solidFill>
                <a:latin typeface="Arial" panose="020B0604020202020204" pitchFamily="34" charset="0"/>
              </a:rPr>
              <a:t>CPU – Central Processing Unit</a:t>
            </a:r>
          </a:p>
          <a:p>
            <a:pPr>
              <a:spcBef>
                <a:spcPct val="0"/>
              </a:spcBef>
              <a:buFontTx/>
              <a:buNone/>
            </a:pPr>
            <a:r>
              <a:rPr lang="en-US" altLang="en-US" sz="2000">
                <a:latin typeface="Arial" panose="020B0604020202020204" pitchFamily="34" charset="0"/>
              </a:rPr>
              <a:t>GPU – Graphics Processing Unit</a:t>
            </a:r>
          </a:p>
        </p:txBody>
      </p:sp>
      <p:sp>
        <p:nvSpPr>
          <p:cNvPr id="12" name="TextBox 4"/>
          <p:cNvSpPr txBox="1">
            <a:spLocks noChangeArrowheads="1"/>
          </p:cNvSpPr>
          <p:nvPr/>
        </p:nvSpPr>
        <p:spPr bwMode="auto">
          <a:xfrm>
            <a:off x="6310313" y="4948238"/>
            <a:ext cx="2605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B050"/>
                </a:solidFill>
                <a:latin typeface="Arial" panose="020B0604020202020204" pitchFamily="34" charset="0"/>
              </a:rPr>
              <a:t>A Computer System</a:t>
            </a:r>
          </a:p>
        </p:txBody>
      </p:sp>
      <p:pic>
        <p:nvPicPr>
          <p:cNvPr id="17" name="Picture 13" descr="Image result for cache mem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825" y="2362200"/>
            <a:ext cx="249237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Intel® Xeon Phi™ ba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275" y="1311275"/>
            <a:ext cx="1000125" cy="100012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22A770B0-5285-4935-B634-654A03F2A942}"/>
              </a:ext>
            </a:extLst>
          </p:cNvPr>
          <p:cNvCxnSpPr/>
          <p:nvPr/>
        </p:nvCxnSpPr>
        <p:spPr>
          <a:xfrm flipH="1">
            <a:off x="3708400" y="1811338"/>
            <a:ext cx="115887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TextBox 4"/>
          <p:cNvSpPr txBox="1">
            <a:spLocks noChangeArrowheads="1"/>
          </p:cNvSpPr>
          <p:nvPr/>
        </p:nvSpPr>
        <p:spPr bwMode="auto">
          <a:xfrm>
            <a:off x="152400" y="5970588"/>
            <a:ext cx="8839200" cy="430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a:solidFill>
                  <a:srgbClr val="CC6600"/>
                </a:solidFill>
                <a:latin typeface="Arial" panose="020B0604020202020204" pitchFamily="34" charset="0"/>
              </a:rPr>
              <a:t>Name of the Game: </a:t>
            </a:r>
            <a:r>
              <a:rPr lang="en-US" altLang="en-US" sz="2200" b="1">
                <a:solidFill>
                  <a:srgbClr val="FF00FF"/>
                </a:solidFill>
                <a:latin typeface="Arial" panose="020B0604020202020204" pitchFamily="34" charset="0"/>
              </a:rPr>
              <a:t>performance,</a:t>
            </a:r>
            <a:r>
              <a:rPr lang="en-US" altLang="en-US" sz="2200" b="1">
                <a:solidFill>
                  <a:srgbClr val="CC6600"/>
                </a:solidFill>
                <a:latin typeface="Arial" panose="020B0604020202020204" pitchFamily="34" charset="0"/>
              </a:rPr>
              <a:t> </a:t>
            </a:r>
            <a:r>
              <a:rPr lang="en-US" altLang="en-US" sz="2200" b="1">
                <a:solidFill>
                  <a:srgbClr val="FF0000"/>
                </a:solidFill>
                <a:latin typeface="Arial" panose="020B0604020202020204" pitchFamily="34" charset="0"/>
              </a:rPr>
              <a:t>power,</a:t>
            </a:r>
            <a:r>
              <a:rPr lang="en-US" altLang="en-US" sz="2200" b="1">
                <a:solidFill>
                  <a:srgbClr val="CC6600"/>
                </a:solidFill>
                <a:latin typeface="Arial" panose="020B0604020202020204" pitchFamily="34" charset="0"/>
              </a:rPr>
              <a:t> </a:t>
            </a:r>
            <a:r>
              <a:rPr lang="en-US" altLang="en-US" sz="2200" b="1">
                <a:solidFill>
                  <a:srgbClr val="7030A0"/>
                </a:solidFill>
                <a:latin typeface="Arial" panose="020B0604020202020204" pitchFamily="34" charset="0"/>
              </a:rPr>
              <a:t>price,</a:t>
            </a:r>
            <a:r>
              <a:rPr lang="en-US" altLang="en-US" sz="2200" b="1">
                <a:solidFill>
                  <a:srgbClr val="FF00FF"/>
                </a:solidFill>
                <a:latin typeface="Arial" panose="020B0604020202020204" pitchFamily="34" charset="0"/>
              </a:rPr>
              <a:t> …</a:t>
            </a:r>
          </a:p>
        </p:txBody>
      </p:sp>
      <p:sp>
        <p:nvSpPr>
          <p:cNvPr id="15368" name="Rectangle 26"/>
          <p:cNvSpPr>
            <a:spLocks noChangeArrowheads="1"/>
          </p:cNvSpPr>
          <p:nvPr/>
        </p:nvSpPr>
        <p:spPr bwMode="auto">
          <a:xfrm>
            <a:off x="0" y="0"/>
            <a:ext cx="9144000" cy="1173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600"/>
              </a:spcAft>
              <a:buFontTx/>
              <a:buNone/>
            </a:pPr>
            <a:r>
              <a:rPr lang="en-US" altLang="en-US" sz="2000" b="1" u="sng">
                <a:solidFill>
                  <a:srgbClr val="FFCC00"/>
                </a:solidFill>
                <a:latin typeface="Arial Black" panose="020B0A04020102020204" pitchFamily="34" charset="0"/>
              </a:rPr>
              <a:t>EECS Graduate Student Orientation</a:t>
            </a:r>
          </a:p>
          <a:p>
            <a:pPr algn="ctr" eaLnBrk="1" hangingPunct="1">
              <a:spcBef>
                <a:spcPts val="600"/>
              </a:spcBef>
              <a:buFontTx/>
              <a:buNone/>
            </a:pPr>
            <a:r>
              <a:rPr lang="en-US" altLang="en-US" sz="2400" b="1">
                <a:solidFill>
                  <a:srgbClr val="FFCC00"/>
                </a:solidFill>
                <a:latin typeface="Arial Black" panose="020B0A04020102020204" pitchFamily="34" charset="0"/>
              </a:rPr>
              <a:t>“SMT-Capable CPU-GPU Systems”</a:t>
            </a: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276600"/>
            <a:ext cx="61468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ame 1">
            <a:extLst>
              <a:ext uri="{FF2B5EF4-FFF2-40B4-BE49-F238E27FC236}">
                <a16:creationId xmlns:a16="http://schemas.microsoft.com/office/drawing/2014/main" id="{121EDF2C-5A44-4089-A422-6820EA4A2423}"/>
              </a:ext>
            </a:extLst>
          </p:cNvPr>
          <p:cNvSpPr/>
          <p:nvPr/>
        </p:nvSpPr>
        <p:spPr>
          <a:xfrm>
            <a:off x="7620000" y="1065213"/>
            <a:ext cx="1473200" cy="687387"/>
          </a:xfrm>
          <a:prstGeom prst="fram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FF"/>
                </a:solidFill>
                <a:latin typeface="Arial Black" panose="020B0A04020102020204" pitchFamily="34" charset="0"/>
              </a:rPr>
              <a:t>CS 394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1308100"/>
            <a:ext cx="47291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a:latin typeface="Arial" panose="020B0604020202020204" pitchFamily="34" charset="0"/>
              </a:rPr>
              <a:t>SMT – Simultaneous Multi-Threading</a:t>
            </a:r>
          </a:p>
          <a:p>
            <a:pPr>
              <a:spcBef>
                <a:spcPct val="0"/>
              </a:spcBef>
              <a:buFontTx/>
              <a:buNone/>
            </a:pPr>
            <a:r>
              <a:rPr lang="en-US" altLang="en-US" sz="2000">
                <a:solidFill>
                  <a:srgbClr val="7030A0"/>
                </a:solidFill>
                <a:latin typeface="Arial" panose="020B0604020202020204" pitchFamily="34" charset="0"/>
              </a:rPr>
              <a:t>CPU – Central Processing Unit</a:t>
            </a:r>
          </a:p>
          <a:p>
            <a:pPr>
              <a:spcBef>
                <a:spcPct val="0"/>
              </a:spcBef>
              <a:buFontTx/>
              <a:buNone/>
            </a:pPr>
            <a:r>
              <a:rPr lang="en-US" altLang="en-US" sz="2000">
                <a:solidFill>
                  <a:srgbClr val="00B050"/>
                </a:solidFill>
                <a:latin typeface="Arial" panose="020B0604020202020204" pitchFamily="34" charset="0"/>
              </a:rPr>
              <a:t>GPU – Graphics Processing Unit</a:t>
            </a:r>
          </a:p>
          <a:p>
            <a:pPr>
              <a:spcBef>
                <a:spcPct val="0"/>
              </a:spcBef>
              <a:buFontTx/>
              <a:buNone/>
            </a:pPr>
            <a:endParaRPr lang="en-US" altLang="en-US" sz="2000">
              <a:solidFill>
                <a:srgbClr val="7030A0"/>
              </a:solidFill>
              <a:latin typeface="Arial" panose="020B0604020202020204" pitchFamily="34" charset="0"/>
            </a:endParaRPr>
          </a:p>
          <a:p>
            <a:pPr>
              <a:spcBef>
                <a:spcPct val="0"/>
              </a:spcBef>
              <a:buFontTx/>
              <a:buNone/>
            </a:pPr>
            <a:endParaRPr lang="en-US" altLang="en-US" sz="2000">
              <a:solidFill>
                <a:srgbClr val="7030A0"/>
              </a:solidFill>
              <a:latin typeface="Arial" panose="020B0604020202020204" pitchFamily="34" charset="0"/>
            </a:endParaRPr>
          </a:p>
          <a:p>
            <a:pPr>
              <a:spcBef>
                <a:spcPct val="0"/>
              </a:spcBef>
              <a:buFontTx/>
              <a:buNone/>
            </a:pPr>
            <a:endParaRPr lang="en-US" altLang="en-US" sz="2000">
              <a:solidFill>
                <a:srgbClr val="7030A0"/>
              </a:solidFill>
              <a:latin typeface="Arial" panose="020B0604020202020204" pitchFamily="34" charset="0"/>
            </a:endParaRPr>
          </a:p>
          <a:p>
            <a:pPr>
              <a:spcBef>
                <a:spcPct val="0"/>
              </a:spcBef>
              <a:buFontTx/>
              <a:buNone/>
            </a:pPr>
            <a:endParaRPr lang="en-US" altLang="en-US" sz="2000">
              <a:solidFill>
                <a:srgbClr val="7030A0"/>
              </a:solidFill>
              <a:latin typeface="Arial" panose="020B0604020202020204" pitchFamily="34" charset="0"/>
            </a:endParaRPr>
          </a:p>
          <a:p>
            <a:pPr>
              <a:spcBef>
                <a:spcPct val="0"/>
              </a:spcBef>
              <a:buFontTx/>
              <a:buNone/>
            </a:pPr>
            <a:endParaRPr lang="en-US" altLang="en-US" sz="2000">
              <a:solidFill>
                <a:srgbClr val="7030A0"/>
              </a:solidFill>
              <a:latin typeface="Arial" panose="020B0604020202020204" pitchFamily="34" charset="0"/>
            </a:endParaRPr>
          </a:p>
          <a:p>
            <a:pPr>
              <a:spcBef>
                <a:spcPct val="0"/>
              </a:spcBef>
              <a:buFontTx/>
              <a:buNone/>
            </a:pPr>
            <a:endParaRPr lang="en-US" altLang="en-US" sz="2000">
              <a:solidFill>
                <a:srgbClr val="7030A0"/>
              </a:solidFill>
              <a:latin typeface="Arial" panose="020B0604020202020204" pitchFamily="34" charset="0"/>
            </a:endParaRPr>
          </a:p>
          <a:p>
            <a:pPr>
              <a:spcBef>
                <a:spcPct val="0"/>
              </a:spcBef>
              <a:buFontTx/>
              <a:buNone/>
            </a:pPr>
            <a:endParaRPr lang="en-US" altLang="en-US" sz="2000">
              <a:solidFill>
                <a:srgbClr val="7030A0"/>
              </a:solidFill>
              <a:latin typeface="Arial" panose="020B0604020202020204" pitchFamily="34" charset="0"/>
            </a:endParaRPr>
          </a:p>
          <a:p>
            <a:pPr>
              <a:spcBef>
                <a:spcPct val="0"/>
              </a:spcBef>
              <a:buFontTx/>
              <a:buNone/>
            </a:pPr>
            <a:endParaRPr lang="en-US" altLang="en-US" sz="2000">
              <a:solidFill>
                <a:srgbClr val="7030A0"/>
              </a:solidFill>
              <a:latin typeface="Arial" panose="020B0604020202020204" pitchFamily="34" charset="0"/>
            </a:endParaRPr>
          </a:p>
          <a:p>
            <a:pPr>
              <a:spcBef>
                <a:spcPct val="0"/>
              </a:spcBef>
              <a:buFontTx/>
              <a:buNone/>
            </a:pPr>
            <a:endParaRPr lang="en-US" altLang="en-US" sz="2000">
              <a:solidFill>
                <a:srgbClr val="7030A0"/>
              </a:solidFill>
              <a:latin typeface="Arial" panose="020B0604020202020204" pitchFamily="34" charset="0"/>
            </a:endParaRPr>
          </a:p>
          <a:p>
            <a:pPr>
              <a:spcBef>
                <a:spcPct val="0"/>
              </a:spcBef>
              <a:buFontTx/>
              <a:buNone/>
            </a:pPr>
            <a:r>
              <a:rPr lang="en-US" altLang="en-US" sz="2000">
                <a:solidFill>
                  <a:srgbClr val="00B0F0"/>
                </a:solidFill>
                <a:latin typeface="Arial" panose="020B0604020202020204" pitchFamily="34" charset="0"/>
              </a:rPr>
              <a:t>Compute Unified Device Architecture</a:t>
            </a:r>
          </a:p>
          <a:p>
            <a:pPr>
              <a:spcBef>
                <a:spcPct val="0"/>
              </a:spcBef>
              <a:buFontTx/>
              <a:buNone/>
            </a:pPr>
            <a:r>
              <a:rPr lang="en-US" altLang="en-US" sz="2000">
                <a:solidFill>
                  <a:srgbClr val="00B0F0"/>
                </a:solidFill>
                <a:latin typeface="Arial" panose="020B0604020202020204" pitchFamily="34" charset="0"/>
              </a:rPr>
              <a:t>(CUDA) – a parallel computing platform </a:t>
            </a:r>
          </a:p>
          <a:p>
            <a:pPr>
              <a:spcBef>
                <a:spcPct val="0"/>
              </a:spcBef>
              <a:buFontTx/>
              <a:buNone/>
            </a:pPr>
            <a:r>
              <a:rPr lang="en-US" altLang="en-US" sz="2000">
                <a:solidFill>
                  <a:srgbClr val="00B0F0"/>
                </a:solidFill>
                <a:latin typeface="Arial" panose="020B0604020202020204" pitchFamily="34" charset="0"/>
              </a:rPr>
              <a:t>and application programming </a:t>
            </a:r>
          </a:p>
          <a:p>
            <a:pPr>
              <a:spcBef>
                <a:spcPct val="0"/>
              </a:spcBef>
              <a:buFontTx/>
              <a:buNone/>
            </a:pPr>
            <a:r>
              <a:rPr lang="en-US" altLang="en-US" sz="2000">
                <a:solidFill>
                  <a:srgbClr val="00B0F0"/>
                </a:solidFill>
                <a:latin typeface="Arial" panose="020B0604020202020204" pitchFamily="34" charset="0"/>
              </a:rPr>
              <a:t>interface (API) model created by Nvidia</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338" y="2038350"/>
            <a:ext cx="3852862"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2" descr="Image result for K80 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2362200"/>
            <a:ext cx="42322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p:cNvSpPr txBox="1">
            <a:spLocks noChangeArrowheads="1"/>
          </p:cNvSpPr>
          <p:nvPr/>
        </p:nvSpPr>
        <p:spPr bwMode="auto">
          <a:xfrm>
            <a:off x="5767388" y="5772150"/>
            <a:ext cx="235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CPU-GPU System</a:t>
            </a:r>
          </a:p>
        </p:txBody>
      </p:sp>
      <p:sp>
        <p:nvSpPr>
          <p:cNvPr id="3" name="Rectangle 26"/>
          <p:cNvSpPr>
            <a:spLocks noChangeArrowheads="1"/>
          </p:cNvSpPr>
          <p:nvPr/>
        </p:nvSpPr>
        <p:spPr bwMode="auto">
          <a:xfrm>
            <a:off x="0" y="0"/>
            <a:ext cx="9144000" cy="1173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600"/>
              </a:spcAft>
              <a:buFontTx/>
              <a:buNone/>
            </a:pPr>
            <a:r>
              <a:rPr lang="en-US" altLang="en-US" sz="2000" b="1" u="sng">
                <a:solidFill>
                  <a:srgbClr val="FFCC00"/>
                </a:solidFill>
                <a:latin typeface="Arial Black" panose="020B0A04020102020204" pitchFamily="34" charset="0"/>
              </a:rPr>
              <a:t>EECS Graduate Student Orientation</a:t>
            </a:r>
          </a:p>
          <a:p>
            <a:pPr algn="ctr" eaLnBrk="1" hangingPunct="1">
              <a:spcBef>
                <a:spcPts val="600"/>
              </a:spcBef>
              <a:buFontTx/>
              <a:buNone/>
            </a:pPr>
            <a:r>
              <a:rPr lang="en-US" altLang="en-US" sz="2400" b="1">
                <a:solidFill>
                  <a:srgbClr val="FFCC00"/>
                </a:solidFill>
                <a:latin typeface="Arial Black" panose="020B0A04020102020204" pitchFamily="34" charset="0"/>
              </a:rPr>
              <a:t>“SMT-Capable CPU-GPU Systems”</a:t>
            </a:r>
          </a:p>
        </p:txBody>
      </p:sp>
      <p:sp>
        <p:nvSpPr>
          <p:cNvPr id="8" name="Frame 7">
            <a:extLst>
              <a:ext uri="{FF2B5EF4-FFF2-40B4-BE49-F238E27FC236}">
                <a16:creationId xmlns:a16="http://schemas.microsoft.com/office/drawing/2014/main" id="{2A6DA68C-31DC-43C8-A7F0-D91D2C3B8172}"/>
              </a:ext>
            </a:extLst>
          </p:cNvPr>
          <p:cNvSpPr/>
          <p:nvPr/>
        </p:nvSpPr>
        <p:spPr>
          <a:xfrm>
            <a:off x="7620000" y="1065213"/>
            <a:ext cx="1473200" cy="687387"/>
          </a:xfrm>
          <a:prstGeom prst="fram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FF"/>
                </a:solidFill>
                <a:latin typeface="Arial Black" panose="020B0A04020102020204" pitchFamily="34" charset="0"/>
              </a:rPr>
              <a:t>CS 694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xEl>
                                              <p:pRg st="12" end="12"/>
                                            </p:txEl>
                                          </p:spTgt>
                                        </p:tgtEl>
                                        <p:attrNameLst>
                                          <p:attrName>style.visibility</p:attrName>
                                        </p:attrNameLst>
                                      </p:cBhvr>
                                      <p:to>
                                        <p:strVal val="visible"/>
                                      </p:to>
                                    </p:set>
                                    <p:animEffect transition="in" filter="fade">
                                      <p:cBhvr>
                                        <p:cTn id="9" dur="500"/>
                                        <p:tgtEl>
                                          <p:spTgt spid="2">
                                            <p:txEl>
                                              <p:pRg st="12" end="12"/>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2">
                                            <p:txEl>
                                              <p:pRg st="13" end="13"/>
                                            </p:txEl>
                                          </p:spTgt>
                                        </p:tgtEl>
                                        <p:attrNameLst>
                                          <p:attrName>style.visibility</p:attrName>
                                        </p:attrNameLst>
                                      </p:cBhvr>
                                      <p:to>
                                        <p:strVal val="visible"/>
                                      </p:to>
                                    </p:set>
                                    <p:animEffect transition="in" filter="fade">
                                      <p:cBhvr>
                                        <p:cTn id="12" dur="500"/>
                                        <p:tgtEl>
                                          <p:spTgt spid="2">
                                            <p:txEl>
                                              <p:pRg st="13" end="1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animEffect transition="in" filter="fade">
                                      <p:cBhvr>
                                        <p:cTn id="15" dur="500"/>
                                        <p:tgtEl>
                                          <p:spTgt spid="2">
                                            <p:txEl>
                                              <p:pRg st="14" end="1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5" end="15"/>
                                            </p:txEl>
                                          </p:spTgt>
                                        </p:tgtEl>
                                        <p:attrNameLst>
                                          <p:attrName>style.visibility</p:attrName>
                                        </p:attrNameLst>
                                      </p:cBhvr>
                                      <p:to>
                                        <p:strVal val="visible"/>
                                      </p:to>
                                    </p:set>
                                    <p:animEffect transition="in" filter="fade">
                                      <p:cBhvr>
                                        <p:cTn id="18" dur="500"/>
                                        <p:tgtEl>
                                          <p:spTgt spid="2">
                                            <p:txEl>
                                              <p:pRg st="15" end="15"/>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74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76200" y="1346200"/>
            <a:ext cx="4413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a:solidFill>
                  <a:srgbClr val="FF00FF"/>
                </a:solidFill>
                <a:latin typeface="Arial" panose="020B0604020202020204" pitchFamily="34" charset="0"/>
              </a:rPr>
              <a:t>SMT – Simultaneous Multi-Threading</a:t>
            </a:r>
          </a:p>
          <a:p>
            <a:pPr>
              <a:spcBef>
                <a:spcPct val="0"/>
              </a:spcBef>
              <a:buFontTx/>
              <a:buNone/>
            </a:pPr>
            <a:r>
              <a:rPr lang="en-US" altLang="en-US" sz="2000">
                <a:latin typeface="Arial" panose="020B0604020202020204" pitchFamily="34" charset="0"/>
              </a:rPr>
              <a:t>CPU – Central Processing Unit</a:t>
            </a:r>
          </a:p>
          <a:p>
            <a:pPr>
              <a:spcBef>
                <a:spcPct val="0"/>
              </a:spcBef>
              <a:buFontTx/>
              <a:buNone/>
            </a:pPr>
            <a:r>
              <a:rPr lang="en-US" altLang="en-US" sz="2000">
                <a:latin typeface="Arial" panose="020B0604020202020204" pitchFamily="34" charset="0"/>
              </a:rPr>
              <a:t>GPU – Graphics Processing Unit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05138"/>
            <a:ext cx="40481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700588"/>
            <a:ext cx="40481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25C5858-A475-41E7-8044-BE8F565B6333}"/>
              </a:ext>
            </a:extLst>
          </p:cNvPr>
          <p:cNvSpPr/>
          <p:nvPr/>
        </p:nvSpPr>
        <p:spPr>
          <a:xfrm>
            <a:off x="4762500" y="2909888"/>
            <a:ext cx="4229100" cy="3448050"/>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000" dirty="0">
                <a:solidFill>
                  <a:srgbClr val="7030A0"/>
                </a:solidFill>
              </a:rPr>
              <a:t>SMT-Multicore CPU</a:t>
            </a:r>
          </a:p>
        </p:txBody>
      </p:sp>
      <p:sp>
        <p:nvSpPr>
          <p:cNvPr id="11" name="Rectangle 10">
            <a:extLst>
              <a:ext uri="{FF2B5EF4-FFF2-40B4-BE49-F238E27FC236}">
                <a16:creationId xmlns:a16="http://schemas.microsoft.com/office/drawing/2014/main" id="{0B03D406-698E-4005-8C1C-8FD9D264A455}"/>
              </a:ext>
            </a:extLst>
          </p:cNvPr>
          <p:cNvSpPr/>
          <p:nvPr/>
        </p:nvSpPr>
        <p:spPr>
          <a:xfrm>
            <a:off x="4489450" y="1600200"/>
            <a:ext cx="4578350" cy="4833938"/>
          </a:xfrm>
          <a:prstGeom prst="rect">
            <a:avLst/>
          </a:prstGeom>
          <a:no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400" dirty="0">
                <a:solidFill>
                  <a:srgbClr val="FF00FF"/>
                </a:solidFill>
              </a:rPr>
              <a:t>SMT-Capable CPU-GPU System</a:t>
            </a:r>
          </a:p>
        </p:txBody>
      </p:sp>
      <p:sp>
        <p:nvSpPr>
          <p:cNvPr id="12" name="Rectangle 11">
            <a:extLst>
              <a:ext uri="{FF2B5EF4-FFF2-40B4-BE49-F238E27FC236}">
                <a16:creationId xmlns:a16="http://schemas.microsoft.com/office/drawing/2014/main" id="{F5FC0C6E-1FF3-41B4-9864-D1170621A06D}"/>
              </a:ext>
            </a:extLst>
          </p:cNvPr>
          <p:cNvSpPr/>
          <p:nvPr/>
        </p:nvSpPr>
        <p:spPr>
          <a:xfrm>
            <a:off x="4762500" y="2014538"/>
            <a:ext cx="4229100" cy="3810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dirty="0">
                <a:solidFill>
                  <a:srgbClr val="00B050"/>
                </a:solidFill>
              </a:rPr>
              <a:t>Many-Core GPU Card</a:t>
            </a:r>
          </a:p>
        </p:txBody>
      </p:sp>
      <p:cxnSp>
        <p:nvCxnSpPr>
          <p:cNvPr id="8" name="Straight Arrow Connector 7">
            <a:extLst>
              <a:ext uri="{FF2B5EF4-FFF2-40B4-BE49-F238E27FC236}">
                <a16:creationId xmlns:a16="http://schemas.microsoft.com/office/drawing/2014/main" id="{40BA74CF-F8AD-4471-ADA9-B4FD3975B952}"/>
              </a:ext>
            </a:extLst>
          </p:cNvPr>
          <p:cNvCxnSpPr>
            <a:stCxn id="6" idx="0"/>
            <a:endCxn id="12" idx="2"/>
          </p:cNvCxnSpPr>
          <p:nvPr/>
        </p:nvCxnSpPr>
        <p:spPr>
          <a:xfrm flipV="1">
            <a:off x="6877050" y="2395538"/>
            <a:ext cx="0" cy="514350"/>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465" name="TextBox 1"/>
          <p:cNvSpPr txBox="1">
            <a:spLocks noChangeArrowheads="1"/>
          </p:cNvSpPr>
          <p:nvPr/>
        </p:nvSpPr>
        <p:spPr bwMode="auto">
          <a:xfrm>
            <a:off x="315913" y="2438400"/>
            <a:ext cx="3875087" cy="523875"/>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rgbClr val="FF00FF"/>
                </a:solidFill>
                <a:latin typeface="Arial" panose="020B0604020202020204" pitchFamily="34" charset="0"/>
              </a:rPr>
              <a:t>A process is a running program. A process can</a:t>
            </a:r>
          </a:p>
          <a:p>
            <a:pPr>
              <a:spcBef>
                <a:spcPct val="0"/>
              </a:spcBef>
              <a:buFontTx/>
              <a:buNone/>
            </a:pPr>
            <a:r>
              <a:rPr lang="en-US" altLang="en-US" sz="1400">
                <a:solidFill>
                  <a:srgbClr val="FF00FF"/>
                </a:solidFill>
                <a:latin typeface="Arial" panose="020B0604020202020204" pitchFamily="34" charset="0"/>
              </a:rPr>
              <a:t>generate many processes (called </a:t>
            </a:r>
            <a:r>
              <a:rPr lang="en-US" altLang="en-US" sz="1400" u="sng">
                <a:solidFill>
                  <a:srgbClr val="FF00FF"/>
                </a:solidFill>
                <a:latin typeface="Arial" panose="020B0604020202020204" pitchFamily="34" charset="0"/>
              </a:rPr>
              <a:t>threads</a:t>
            </a:r>
            <a:r>
              <a:rPr lang="en-US" altLang="en-US" sz="1400">
                <a:solidFill>
                  <a:srgbClr val="FF00FF"/>
                </a:solidFill>
                <a:latin typeface="Arial" panose="020B0604020202020204" pitchFamily="34" charset="0"/>
              </a:rPr>
              <a:t>). …</a:t>
            </a:r>
          </a:p>
        </p:txBody>
      </p:sp>
      <p:sp>
        <p:nvSpPr>
          <p:cNvPr id="10" name="TextBox 9"/>
          <p:cNvSpPr txBox="1">
            <a:spLocks noChangeArrowheads="1"/>
          </p:cNvSpPr>
          <p:nvPr/>
        </p:nvSpPr>
        <p:spPr bwMode="auto">
          <a:xfrm>
            <a:off x="6981825" y="2649538"/>
            <a:ext cx="1368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latin typeface="Arial" panose="020B0604020202020204" pitchFamily="34" charset="0"/>
              </a:rPr>
              <a:t>Instruction Execution</a:t>
            </a:r>
          </a:p>
        </p:txBody>
      </p:sp>
      <p:sp>
        <p:nvSpPr>
          <p:cNvPr id="19467" name="Rectangle 26"/>
          <p:cNvSpPr>
            <a:spLocks noChangeArrowheads="1"/>
          </p:cNvSpPr>
          <p:nvPr/>
        </p:nvSpPr>
        <p:spPr bwMode="auto">
          <a:xfrm>
            <a:off x="0" y="0"/>
            <a:ext cx="9144000" cy="1173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600"/>
              </a:spcAft>
              <a:buFontTx/>
              <a:buNone/>
            </a:pPr>
            <a:r>
              <a:rPr lang="en-US" altLang="en-US" sz="2000" b="1" u="sng">
                <a:solidFill>
                  <a:srgbClr val="FFCC00"/>
                </a:solidFill>
                <a:latin typeface="Arial Black" panose="020B0A04020102020204" pitchFamily="34" charset="0"/>
              </a:rPr>
              <a:t>EECS Graduate Student Orientation</a:t>
            </a:r>
          </a:p>
          <a:p>
            <a:pPr algn="ctr" eaLnBrk="1" hangingPunct="1">
              <a:spcBef>
                <a:spcPts val="600"/>
              </a:spcBef>
              <a:buFontTx/>
              <a:buNone/>
            </a:pPr>
            <a:r>
              <a:rPr lang="en-US" altLang="en-US" sz="2400" b="1">
                <a:solidFill>
                  <a:srgbClr val="FFCC00"/>
                </a:solidFill>
                <a:latin typeface="Arial Black" panose="020B0A04020102020204" pitchFamily="34" charset="0"/>
              </a:rPr>
              <a:t>“SMT-Capable CPU-GPU Systems”</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3" y="3810000"/>
            <a:ext cx="352107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 y="4356100"/>
            <a:ext cx="3444875"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
          <p:cNvSpPr txBox="1">
            <a:spLocks noChangeArrowheads="1"/>
          </p:cNvSpPr>
          <p:nvPr/>
        </p:nvSpPr>
        <p:spPr bwMode="auto">
          <a:xfrm>
            <a:off x="0" y="3225800"/>
            <a:ext cx="4686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a:solidFill>
                  <a:srgbClr val="0000FF"/>
                </a:solidFill>
                <a:latin typeface="Arial" panose="020B0604020202020204" pitchFamily="34" charset="0"/>
              </a:rPr>
              <a:t>Pipelining </a:t>
            </a:r>
            <a:r>
              <a:rPr lang="en-US" altLang="en-US" sz="1600">
                <a:solidFill>
                  <a:srgbClr val="0000FF"/>
                </a:solidFill>
                <a:latin typeface="Arial" panose="020B0604020202020204" pitchFamily="34" charset="0"/>
                <a:sym typeface="Wingdings" panose="05000000000000000000" pitchFamily="2" charset="2"/>
              </a:rPr>
              <a:t> Instruction-Level Parallelisms (ILP)</a:t>
            </a:r>
          </a:p>
          <a:p>
            <a:pPr>
              <a:spcBef>
                <a:spcPct val="0"/>
              </a:spcBef>
              <a:buFontTx/>
              <a:buNone/>
            </a:pPr>
            <a:r>
              <a:rPr lang="en-US" altLang="en-US" sz="1600">
                <a:solidFill>
                  <a:srgbClr val="0000FF"/>
                </a:solidFill>
                <a:latin typeface="Arial" panose="020B0604020202020204" pitchFamily="34" charset="0"/>
                <a:sym typeface="Wingdings" panose="05000000000000000000" pitchFamily="2" charset="2"/>
              </a:rPr>
              <a:t>	 Thread-Level Parallelisms (TLP)</a:t>
            </a:r>
            <a:endParaRPr lang="en-US" altLang="en-US" sz="1600">
              <a:solidFill>
                <a:srgbClr val="0000FF"/>
              </a:solidFill>
              <a:latin typeface="Arial" panose="020B0604020202020204" pitchFamily="34" charset="0"/>
            </a:endParaRPr>
          </a:p>
        </p:txBody>
      </p:sp>
      <p:sp>
        <p:nvSpPr>
          <p:cNvPr id="17" name="TextBox 1"/>
          <p:cNvSpPr txBox="1">
            <a:spLocks noChangeArrowheads="1"/>
          </p:cNvSpPr>
          <p:nvPr/>
        </p:nvSpPr>
        <p:spPr bwMode="auto">
          <a:xfrm>
            <a:off x="0" y="4781550"/>
            <a:ext cx="3875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a:solidFill>
                  <a:srgbClr val="0000FF"/>
                </a:solidFill>
                <a:latin typeface="Arial" panose="020B0604020202020204" pitchFamily="34" charset="0"/>
              </a:rPr>
              <a:t>Superscalar </a:t>
            </a:r>
            <a:r>
              <a:rPr lang="en-US" altLang="en-US" sz="2000">
                <a:solidFill>
                  <a:srgbClr val="0000FF"/>
                </a:solidFill>
                <a:latin typeface="Arial" panose="020B0604020202020204" pitchFamily="34" charset="0"/>
                <a:sym typeface="Wingdings" panose="05000000000000000000" pitchFamily="2" charset="2"/>
              </a:rPr>
              <a:t> SMT</a:t>
            </a:r>
            <a:endParaRPr lang="en-US" altLang="en-US" sz="200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0"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078A70-DCE8-49A0-BEC6-1EF52B81F9E4}"/>
              </a:ext>
            </a:extLst>
          </p:cNvPr>
          <p:cNvSpPr txBox="1"/>
          <p:nvPr/>
        </p:nvSpPr>
        <p:spPr>
          <a:xfrm>
            <a:off x="76200" y="1346200"/>
            <a:ext cx="4413250" cy="1016000"/>
          </a:xfrm>
          <a:prstGeom prst="rect">
            <a:avLst/>
          </a:prstGeom>
          <a:noFill/>
        </p:spPr>
        <p:txBody>
          <a:bodyPr wrap="none">
            <a:spAutoFit/>
          </a:bodyPr>
          <a:lstStyle/>
          <a:p>
            <a:pPr>
              <a:defRPr/>
            </a:pPr>
            <a:r>
              <a:rPr lang="en-US" sz="2000" dirty="0">
                <a:solidFill>
                  <a:schemeClr val="bg1">
                    <a:lumMod val="50000"/>
                  </a:schemeClr>
                </a:solidFill>
              </a:rPr>
              <a:t>SMT – Simultaneous Multi-Threading</a:t>
            </a:r>
          </a:p>
          <a:p>
            <a:pPr>
              <a:defRPr/>
            </a:pPr>
            <a:r>
              <a:rPr lang="en-US" sz="2000" dirty="0">
                <a:solidFill>
                  <a:schemeClr val="bg1">
                    <a:lumMod val="50000"/>
                  </a:schemeClr>
                </a:solidFill>
              </a:rPr>
              <a:t>CPU – Central Processing Unit</a:t>
            </a:r>
          </a:p>
          <a:p>
            <a:pPr>
              <a:defRPr/>
            </a:pPr>
            <a:r>
              <a:rPr lang="en-US" sz="2000" dirty="0">
                <a:solidFill>
                  <a:schemeClr val="bg1">
                    <a:lumMod val="50000"/>
                  </a:schemeClr>
                </a:solidFill>
              </a:rPr>
              <a:t>GPU – Graphics Processing Unit</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4600"/>
            <a:ext cx="5257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2"/>
          <p:cNvSpPr txBox="1">
            <a:spLocks noChangeArrowheads="1"/>
          </p:cNvSpPr>
          <p:nvPr/>
        </p:nvSpPr>
        <p:spPr bwMode="auto">
          <a:xfrm>
            <a:off x="4021138" y="3457575"/>
            <a:ext cx="474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Arial" panose="020B0604020202020204" pitchFamily="34" charset="0"/>
              </a:rPr>
              <a:t>CL1</a:t>
            </a:r>
          </a:p>
        </p:txBody>
      </p:sp>
      <p:sp>
        <p:nvSpPr>
          <p:cNvPr id="9" name="TextBox 7"/>
          <p:cNvSpPr txBox="1">
            <a:spLocks noChangeArrowheads="1"/>
          </p:cNvSpPr>
          <p:nvPr/>
        </p:nvSpPr>
        <p:spPr bwMode="auto">
          <a:xfrm>
            <a:off x="3962400" y="3810000"/>
            <a:ext cx="603250" cy="276225"/>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b="1">
                <a:latin typeface="Arial" panose="020B0604020202020204" pitchFamily="34" charset="0"/>
              </a:rPr>
              <a:t>CL2</a:t>
            </a:r>
          </a:p>
        </p:txBody>
      </p:sp>
      <p:sp>
        <p:nvSpPr>
          <p:cNvPr id="10" name="Oval 9">
            <a:extLst>
              <a:ext uri="{FF2B5EF4-FFF2-40B4-BE49-F238E27FC236}">
                <a16:creationId xmlns:a16="http://schemas.microsoft.com/office/drawing/2014/main" id="{09168B97-7246-4420-B10C-D284B48A7E8D}"/>
              </a:ext>
            </a:extLst>
          </p:cNvPr>
          <p:cNvSpPr/>
          <p:nvPr/>
        </p:nvSpPr>
        <p:spPr>
          <a:xfrm>
            <a:off x="7315200" y="56388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a:extLst>
              <a:ext uri="{FF2B5EF4-FFF2-40B4-BE49-F238E27FC236}">
                <a16:creationId xmlns:a16="http://schemas.microsoft.com/office/drawing/2014/main" id="{344FECE2-59B4-4063-9481-3ACA8AB75655}"/>
              </a:ext>
            </a:extLst>
          </p:cNvPr>
          <p:cNvSpPr/>
          <p:nvPr/>
        </p:nvSpPr>
        <p:spPr>
          <a:xfrm>
            <a:off x="7010400" y="48768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a:extLst>
              <a:ext uri="{FF2B5EF4-FFF2-40B4-BE49-F238E27FC236}">
                <a16:creationId xmlns:a16="http://schemas.microsoft.com/office/drawing/2014/main" id="{0158E515-F3F7-48EC-845F-EC05CA672A2E}"/>
              </a:ext>
            </a:extLst>
          </p:cNvPr>
          <p:cNvSpPr/>
          <p:nvPr/>
        </p:nvSpPr>
        <p:spPr>
          <a:xfrm>
            <a:off x="7010400" y="36576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a:extLst>
              <a:ext uri="{FF2B5EF4-FFF2-40B4-BE49-F238E27FC236}">
                <a16:creationId xmlns:a16="http://schemas.microsoft.com/office/drawing/2014/main" id="{E24A536F-8924-48ED-A663-59A534F7BD65}"/>
              </a:ext>
            </a:extLst>
          </p:cNvPr>
          <p:cNvSpPr/>
          <p:nvPr/>
        </p:nvSpPr>
        <p:spPr>
          <a:xfrm>
            <a:off x="3886200" y="5029200"/>
            <a:ext cx="838200" cy="349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Oval 14">
            <a:extLst>
              <a:ext uri="{FF2B5EF4-FFF2-40B4-BE49-F238E27FC236}">
                <a16:creationId xmlns:a16="http://schemas.microsoft.com/office/drawing/2014/main" id="{C783096D-E56E-48A2-9C96-A452FD23EF09}"/>
              </a:ext>
            </a:extLst>
          </p:cNvPr>
          <p:cNvSpPr/>
          <p:nvPr/>
        </p:nvSpPr>
        <p:spPr>
          <a:xfrm>
            <a:off x="4038600" y="3457575"/>
            <a:ext cx="533400" cy="276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a:extLst>
              <a:ext uri="{FF2B5EF4-FFF2-40B4-BE49-F238E27FC236}">
                <a16:creationId xmlns:a16="http://schemas.microsoft.com/office/drawing/2014/main" id="{686A4E72-506D-4729-AA22-447498CEFE1F}"/>
              </a:ext>
            </a:extLst>
          </p:cNvPr>
          <p:cNvSpPr/>
          <p:nvPr/>
        </p:nvSpPr>
        <p:spPr>
          <a:xfrm>
            <a:off x="4038600" y="3810000"/>
            <a:ext cx="533400" cy="276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16" name="TextBox 4"/>
          <p:cNvSpPr txBox="1">
            <a:spLocks noChangeArrowheads="1"/>
          </p:cNvSpPr>
          <p:nvPr/>
        </p:nvSpPr>
        <p:spPr bwMode="auto">
          <a:xfrm>
            <a:off x="152400" y="5970588"/>
            <a:ext cx="8839200" cy="430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a:solidFill>
                  <a:srgbClr val="CC6600"/>
                </a:solidFill>
                <a:latin typeface="Arial" panose="020B0604020202020204" pitchFamily="34" charset="0"/>
              </a:rPr>
              <a:t>Name of the Game: </a:t>
            </a:r>
            <a:r>
              <a:rPr lang="en-US" altLang="en-US" sz="2200" b="1">
                <a:solidFill>
                  <a:srgbClr val="FF00FF"/>
                </a:solidFill>
                <a:latin typeface="Arial" panose="020B0604020202020204" pitchFamily="34" charset="0"/>
              </a:rPr>
              <a:t>performance,</a:t>
            </a:r>
            <a:r>
              <a:rPr lang="en-US" altLang="en-US" sz="2200" b="1">
                <a:solidFill>
                  <a:srgbClr val="CC6600"/>
                </a:solidFill>
                <a:latin typeface="Arial" panose="020B0604020202020204" pitchFamily="34" charset="0"/>
              </a:rPr>
              <a:t> </a:t>
            </a:r>
            <a:r>
              <a:rPr lang="en-US" altLang="en-US" sz="2200" b="1" u="sng">
                <a:solidFill>
                  <a:srgbClr val="FF0000"/>
                </a:solidFill>
                <a:latin typeface="Arial" panose="020B0604020202020204" pitchFamily="34" charset="0"/>
              </a:rPr>
              <a:t>power,</a:t>
            </a:r>
            <a:r>
              <a:rPr lang="en-US" altLang="en-US" sz="2200" b="1">
                <a:solidFill>
                  <a:srgbClr val="CC6600"/>
                </a:solidFill>
                <a:latin typeface="Arial" panose="020B0604020202020204" pitchFamily="34" charset="0"/>
              </a:rPr>
              <a:t> </a:t>
            </a:r>
            <a:r>
              <a:rPr lang="en-US" altLang="en-US" sz="2200" b="1">
                <a:solidFill>
                  <a:srgbClr val="7030A0"/>
                </a:solidFill>
                <a:latin typeface="Arial" panose="020B0604020202020204" pitchFamily="34" charset="0"/>
              </a:rPr>
              <a:t>price,</a:t>
            </a:r>
            <a:r>
              <a:rPr lang="en-US" altLang="en-US" sz="2200" b="1">
                <a:solidFill>
                  <a:srgbClr val="FF00FF"/>
                </a:solidFill>
                <a:latin typeface="Arial" panose="020B0604020202020204" pitchFamily="34" charset="0"/>
              </a:rPr>
              <a:t> …</a:t>
            </a:r>
          </a:p>
        </p:txBody>
      </p:sp>
      <p:sp>
        <p:nvSpPr>
          <p:cNvPr id="21517" name="TextBox 17"/>
          <p:cNvSpPr txBox="1">
            <a:spLocks noChangeArrowheads="1"/>
          </p:cNvSpPr>
          <p:nvPr/>
        </p:nvSpPr>
        <p:spPr bwMode="auto">
          <a:xfrm>
            <a:off x="4540250" y="1565275"/>
            <a:ext cx="4527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i="1">
                <a:solidFill>
                  <a:srgbClr val="FF00FF"/>
                </a:solidFill>
                <a:latin typeface="Arial" panose="020B0604020202020204" pitchFamily="34" charset="0"/>
              </a:rPr>
              <a:t>SMT-Capable CPU-GPU Systems </a:t>
            </a:r>
            <a:r>
              <a:rPr lang="en-US" altLang="en-US" sz="1600" i="1">
                <a:solidFill>
                  <a:srgbClr val="FF00FF"/>
                </a:solidFill>
                <a:latin typeface="Arial" panose="020B0604020202020204" pitchFamily="34" charset="0"/>
                <a:sym typeface="Wingdings" panose="05000000000000000000" pitchFamily="2" charset="2"/>
              </a:rPr>
              <a:t></a:t>
            </a:r>
            <a:r>
              <a:rPr lang="en-US" altLang="en-US" sz="1600" i="1">
                <a:solidFill>
                  <a:srgbClr val="FF00FF"/>
                </a:solidFill>
                <a:latin typeface="Arial" panose="020B0604020202020204" pitchFamily="34" charset="0"/>
              </a:rPr>
              <a:t> </a:t>
            </a:r>
          </a:p>
          <a:p>
            <a:pPr>
              <a:spcBef>
                <a:spcPct val="0"/>
              </a:spcBef>
              <a:buFontTx/>
              <a:buNone/>
            </a:pPr>
            <a:r>
              <a:rPr lang="en-US" altLang="en-US" sz="1600" i="1">
                <a:solidFill>
                  <a:srgbClr val="FF00FF"/>
                </a:solidFill>
                <a:latin typeface="Arial" panose="020B0604020202020204" pitchFamily="34" charset="0"/>
              </a:rPr>
              <a:t>High-Performance Computer  (HPC) Systems</a:t>
            </a:r>
          </a:p>
        </p:txBody>
      </p:sp>
      <p:sp>
        <p:nvSpPr>
          <p:cNvPr id="21518" name="Rectangle 26"/>
          <p:cNvSpPr>
            <a:spLocks noChangeArrowheads="1"/>
          </p:cNvSpPr>
          <p:nvPr/>
        </p:nvSpPr>
        <p:spPr bwMode="auto">
          <a:xfrm>
            <a:off x="0" y="0"/>
            <a:ext cx="9144000" cy="1173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600"/>
              </a:spcAft>
              <a:buFontTx/>
              <a:buNone/>
            </a:pPr>
            <a:r>
              <a:rPr lang="en-US" altLang="en-US" sz="2000" b="1" u="sng">
                <a:solidFill>
                  <a:srgbClr val="FFCC00"/>
                </a:solidFill>
                <a:latin typeface="Arial Black" panose="020B0A04020102020204" pitchFamily="34" charset="0"/>
              </a:rPr>
              <a:t>EECS Graduate Student Orientation</a:t>
            </a:r>
          </a:p>
          <a:p>
            <a:pPr algn="ctr" eaLnBrk="1" hangingPunct="1">
              <a:spcBef>
                <a:spcPts val="600"/>
              </a:spcBef>
              <a:buFontTx/>
              <a:buNone/>
            </a:pPr>
            <a:r>
              <a:rPr lang="en-US" altLang="en-US" sz="2400" b="1">
                <a:solidFill>
                  <a:srgbClr val="FFCC00"/>
                </a:solidFill>
                <a:latin typeface="Arial Black" panose="020B0A04020102020204" pitchFamily="34" charset="0"/>
              </a:rPr>
              <a:t>“SMT-Capable CPU-GPU Systems”</a:t>
            </a:r>
          </a:p>
        </p:txBody>
      </p:sp>
      <p:sp>
        <p:nvSpPr>
          <p:cNvPr id="19" name="TextBox 18"/>
          <p:cNvSpPr txBox="1">
            <a:spLocks noChangeArrowheads="1"/>
          </p:cNvSpPr>
          <p:nvPr/>
        </p:nvSpPr>
        <p:spPr bwMode="auto">
          <a:xfrm>
            <a:off x="111125" y="2743200"/>
            <a:ext cx="36226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a:latin typeface="Arial" panose="020B0604020202020204" pitchFamily="34" charset="0"/>
              </a:rPr>
              <a:t>CL1 – Level-1 Cache</a:t>
            </a:r>
          </a:p>
          <a:p>
            <a:pPr>
              <a:spcBef>
                <a:spcPct val="0"/>
              </a:spcBef>
              <a:buFontTx/>
              <a:buNone/>
            </a:pPr>
            <a:r>
              <a:rPr lang="en-US" altLang="en-US" sz="1600">
                <a:latin typeface="Arial" panose="020B0604020202020204" pitchFamily="34" charset="0"/>
              </a:rPr>
              <a:t>CL2 – Level-2 Cache</a:t>
            </a:r>
          </a:p>
          <a:p>
            <a:pPr>
              <a:spcBef>
                <a:spcPct val="0"/>
              </a:spcBef>
              <a:buFontTx/>
              <a:buNone/>
            </a:pPr>
            <a:r>
              <a:rPr lang="en-US" altLang="en-US" sz="1600">
                <a:solidFill>
                  <a:srgbClr val="C00000"/>
                </a:solidFill>
                <a:latin typeface="Arial" panose="020B0604020202020204" pitchFamily="34" charset="0"/>
              </a:rPr>
              <a:t>Cache and memory are very</a:t>
            </a:r>
          </a:p>
          <a:p>
            <a:pPr>
              <a:spcBef>
                <a:spcPct val="0"/>
              </a:spcBef>
              <a:buFontTx/>
              <a:buNone/>
            </a:pPr>
            <a:r>
              <a:rPr lang="en-US" altLang="en-US" sz="1600">
                <a:solidFill>
                  <a:srgbClr val="C00000"/>
                </a:solidFill>
                <a:latin typeface="Arial" panose="020B0604020202020204" pitchFamily="34" charset="0"/>
              </a:rPr>
              <a:t>power-hungry. </a:t>
            </a:r>
            <a:r>
              <a:rPr lang="en-US" altLang="en-US" sz="1600" i="1">
                <a:solidFill>
                  <a:srgbClr val="C00000"/>
                </a:solidFill>
                <a:latin typeface="Arial" panose="020B0604020202020204" pitchFamily="34" charset="0"/>
              </a:rPr>
              <a:t>More energy </a:t>
            </a:r>
          </a:p>
          <a:p>
            <a:pPr>
              <a:spcBef>
                <a:spcPct val="0"/>
              </a:spcBef>
              <a:buFontTx/>
              <a:buNone/>
            </a:pPr>
            <a:r>
              <a:rPr lang="en-US" altLang="en-US" sz="1600" i="1">
                <a:solidFill>
                  <a:srgbClr val="C00000"/>
                </a:solidFill>
                <a:latin typeface="Arial" panose="020B0604020202020204" pitchFamily="34" charset="0"/>
              </a:rPr>
              <a:t>consumption, more heat dissipation!</a:t>
            </a:r>
            <a:endParaRPr lang="en-US" altLang="en-US" sz="1600" i="1">
              <a:solidFill>
                <a:srgbClr val="FF0000"/>
              </a:solidFill>
              <a:latin typeface="Arial" panose="020B0604020202020204" pitchFamily="34" charset="0"/>
            </a:endParaRPr>
          </a:p>
          <a:p>
            <a:pPr>
              <a:spcBef>
                <a:spcPct val="0"/>
              </a:spcBef>
              <a:buFontTx/>
              <a:buNone/>
            </a:pPr>
            <a:endParaRPr lang="en-US" altLang="en-US" sz="1600" i="1">
              <a:solidFill>
                <a:srgbClr val="FF0000"/>
              </a:solidFill>
              <a:latin typeface="Arial" panose="020B0604020202020204" pitchFamily="34" charset="0"/>
            </a:endParaRPr>
          </a:p>
          <a:p>
            <a:pPr>
              <a:spcBef>
                <a:spcPct val="0"/>
              </a:spcBef>
              <a:buFontTx/>
              <a:buNone/>
            </a:pPr>
            <a:r>
              <a:rPr lang="en-US" altLang="en-US" sz="1600" i="1" u="sng">
                <a:solidFill>
                  <a:srgbClr val="0000FF"/>
                </a:solidFill>
                <a:latin typeface="Arial" panose="020B0604020202020204" pitchFamily="34" charset="0"/>
              </a:rPr>
              <a:t>HPC:</a:t>
            </a:r>
            <a:r>
              <a:rPr lang="en-US" altLang="en-US" sz="1600" i="1">
                <a:solidFill>
                  <a:srgbClr val="0000FF"/>
                </a:solidFill>
                <a:latin typeface="Arial" panose="020B0604020202020204" pitchFamily="34" charset="0"/>
              </a:rPr>
              <a:t> CPU </a:t>
            </a:r>
            <a:r>
              <a:rPr lang="pl-PL" altLang="en-US" sz="1600" i="1">
                <a:solidFill>
                  <a:srgbClr val="0000FF"/>
                </a:solidFill>
                <a:latin typeface="Arial" panose="020B0604020202020204" pitchFamily="34" charset="0"/>
              </a:rPr>
              <a:t>i7-980X</a:t>
            </a:r>
            <a:r>
              <a:rPr lang="pl-PL" altLang="en-US" sz="1600" i="1">
                <a:solidFill>
                  <a:srgbClr val="FF0000"/>
                </a:solidFill>
                <a:latin typeface="Arial" panose="020B0604020202020204" pitchFamily="34" charset="0"/>
              </a:rPr>
              <a:t> 130W</a:t>
            </a:r>
            <a:r>
              <a:rPr lang="en-US" altLang="en-US" sz="1600" i="1">
                <a:solidFill>
                  <a:srgbClr val="FF0000"/>
                </a:solidFill>
                <a:latin typeface="Arial" panose="020B0604020202020204" pitchFamily="34" charset="0"/>
              </a:rPr>
              <a:t>,</a:t>
            </a:r>
            <a:r>
              <a:rPr lang="pl-PL" altLang="en-US" sz="1600" i="1">
                <a:solidFill>
                  <a:srgbClr val="FF0000"/>
                </a:solidFill>
                <a:latin typeface="Arial" panose="020B0604020202020204" pitchFamily="34" charset="0"/>
              </a:rPr>
              <a:t> </a:t>
            </a:r>
            <a:endParaRPr lang="en-US" altLang="en-US" sz="1600" i="1">
              <a:solidFill>
                <a:srgbClr val="FF0000"/>
              </a:solidFill>
              <a:latin typeface="Arial" panose="020B0604020202020204" pitchFamily="34" charset="0"/>
            </a:endParaRPr>
          </a:p>
          <a:p>
            <a:pPr>
              <a:spcBef>
                <a:spcPct val="0"/>
              </a:spcBef>
              <a:buFontTx/>
              <a:buNone/>
            </a:pPr>
            <a:r>
              <a:rPr lang="en-US" altLang="en-US" sz="1600" i="1">
                <a:solidFill>
                  <a:srgbClr val="FF0000"/>
                </a:solidFill>
                <a:latin typeface="Arial" panose="020B0604020202020204" pitchFamily="34" charset="0"/>
              </a:rPr>
              <a:t>	</a:t>
            </a:r>
            <a:r>
              <a:rPr lang="en-US" altLang="en-US" sz="1600" i="1">
                <a:solidFill>
                  <a:srgbClr val="0000FF"/>
                </a:solidFill>
                <a:latin typeface="Arial" panose="020B0604020202020204" pitchFamily="34" charset="0"/>
              </a:rPr>
              <a:t>GPU </a:t>
            </a:r>
            <a:r>
              <a:rPr lang="pl-PL" altLang="en-US" sz="1600" i="1">
                <a:solidFill>
                  <a:srgbClr val="0000FF"/>
                </a:solidFill>
                <a:latin typeface="Arial" panose="020B0604020202020204" pitchFamily="34" charset="0"/>
              </a:rPr>
              <a:t>Tesla K80</a:t>
            </a:r>
            <a:r>
              <a:rPr lang="pl-PL" altLang="en-US" sz="1600" i="1">
                <a:solidFill>
                  <a:srgbClr val="FF0000"/>
                </a:solidFill>
                <a:latin typeface="Arial" panose="020B0604020202020204" pitchFamily="34" charset="0"/>
              </a:rPr>
              <a:t> 300W</a:t>
            </a:r>
            <a:r>
              <a:rPr lang="en-US" altLang="en-US" sz="1600" i="1">
                <a:solidFill>
                  <a:srgbClr val="FF0000"/>
                </a:solidFill>
                <a:latin typeface="Arial" panose="020B0604020202020204" pitchFamily="34" charset="0"/>
              </a:rPr>
              <a:t> [1, 2]</a:t>
            </a:r>
          </a:p>
          <a:p>
            <a:pPr>
              <a:spcBef>
                <a:spcPct val="0"/>
              </a:spcBef>
              <a:buFontTx/>
              <a:buNone/>
            </a:pPr>
            <a:r>
              <a:rPr lang="en-US" altLang="en-US" sz="1600" i="1" u="sng">
                <a:solidFill>
                  <a:srgbClr val="00B0F0"/>
                </a:solidFill>
                <a:latin typeface="Arial" panose="020B0604020202020204" pitchFamily="34" charset="0"/>
              </a:rPr>
              <a:t>Tianhe-1A</a:t>
            </a:r>
            <a:r>
              <a:rPr lang="en-US" altLang="en-US" sz="1600" i="1">
                <a:solidFill>
                  <a:srgbClr val="FF0000"/>
                </a:solidFill>
                <a:latin typeface="Arial" panose="020B0604020202020204" pitchFamily="34" charset="0"/>
              </a:rPr>
              <a:t> consumes 4.04 MW;</a:t>
            </a:r>
          </a:p>
          <a:p>
            <a:pPr>
              <a:spcBef>
                <a:spcPct val="0"/>
              </a:spcBef>
              <a:buFontTx/>
              <a:buNone/>
            </a:pPr>
            <a:r>
              <a:rPr lang="en-US" altLang="en-US" sz="1600" i="1">
                <a:solidFill>
                  <a:srgbClr val="FF0000"/>
                </a:solidFill>
                <a:latin typeface="Arial" panose="020B0604020202020204" pitchFamily="34" charset="0"/>
              </a:rPr>
              <a:t>for 4 MW at $0.10/kWh </a:t>
            </a:r>
          </a:p>
          <a:p>
            <a:pPr>
              <a:spcBef>
                <a:spcPct val="0"/>
              </a:spcBef>
              <a:buFontTx/>
              <a:buNone/>
            </a:pPr>
            <a:r>
              <a:rPr lang="en-US" altLang="en-US" sz="1600" i="1">
                <a:solidFill>
                  <a:srgbClr val="FF0000"/>
                </a:solidFill>
                <a:latin typeface="Arial" panose="020B0604020202020204" pitchFamily="34" charset="0"/>
              </a:rPr>
              <a:t>is $400 an hour or </a:t>
            </a:r>
          </a:p>
          <a:p>
            <a:pPr>
              <a:spcBef>
                <a:spcPct val="0"/>
              </a:spcBef>
              <a:buFontTx/>
              <a:buNone/>
            </a:pPr>
            <a:r>
              <a:rPr lang="en-US" altLang="en-US" sz="1600" i="1">
                <a:solidFill>
                  <a:srgbClr val="FF0000"/>
                </a:solidFill>
                <a:latin typeface="Arial" panose="020B0604020202020204" pitchFamily="34" charset="0"/>
              </a:rPr>
              <a:t>about $3.5 million per year.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1517"/>
                                        </p:tgtEl>
                                        <p:attrNameLst>
                                          <p:attrName>r</p:attrName>
                                        </p:attrNameLst>
                                      </p:cBhvr>
                                    </p:animRot>
                                    <p:animRot by="-240000">
                                      <p:cBhvr>
                                        <p:cTn id="7" dur="200" fill="hold">
                                          <p:stCondLst>
                                            <p:cond delay="200"/>
                                          </p:stCondLst>
                                        </p:cTn>
                                        <p:tgtEl>
                                          <p:spTgt spid="21517"/>
                                        </p:tgtEl>
                                        <p:attrNameLst>
                                          <p:attrName>r</p:attrName>
                                        </p:attrNameLst>
                                      </p:cBhvr>
                                    </p:animRot>
                                    <p:animRot by="240000">
                                      <p:cBhvr>
                                        <p:cTn id="8" dur="200" fill="hold">
                                          <p:stCondLst>
                                            <p:cond delay="400"/>
                                          </p:stCondLst>
                                        </p:cTn>
                                        <p:tgtEl>
                                          <p:spTgt spid="21517"/>
                                        </p:tgtEl>
                                        <p:attrNameLst>
                                          <p:attrName>r</p:attrName>
                                        </p:attrNameLst>
                                      </p:cBhvr>
                                    </p:animRot>
                                    <p:animRot by="-240000">
                                      <p:cBhvr>
                                        <p:cTn id="9" dur="200" fill="hold">
                                          <p:stCondLst>
                                            <p:cond delay="600"/>
                                          </p:stCondLst>
                                        </p:cTn>
                                        <p:tgtEl>
                                          <p:spTgt spid="21517"/>
                                        </p:tgtEl>
                                        <p:attrNameLst>
                                          <p:attrName>r</p:attrName>
                                        </p:attrNameLst>
                                      </p:cBhvr>
                                    </p:animRot>
                                    <p:animRot by="120000">
                                      <p:cBhvr>
                                        <p:cTn id="10" dur="200" fill="hold">
                                          <p:stCondLst>
                                            <p:cond delay="800"/>
                                          </p:stCondLst>
                                        </p:cTn>
                                        <p:tgtEl>
                                          <p:spTgt spid="2151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9">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9">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9">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xEl>
                                              <p:pRg st="9" end="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5" grpId="0" animBg="1"/>
      <p:bldP spid="16" grpId="0" animBg="1"/>
      <p:bldP spid="215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B1A2E04E-89F1-4ACF-8940-1C1F89B9D246}"/>
              </a:ext>
            </a:extLst>
          </p:cNvPr>
          <p:cNvSpPr txBox="1">
            <a:spLocks noChangeArrowheads="1"/>
          </p:cNvSpPr>
          <p:nvPr/>
        </p:nvSpPr>
        <p:spPr bwMode="auto">
          <a:xfrm>
            <a:off x="0" y="1382713"/>
            <a:ext cx="913447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marL="0" indent="0" eaLnBrk="1" hangingPunct="1">
              <a:spcBef>
                <a:spcPct val="20000"/>
              </a:spcBef>
              <a:defRPr/>
            </a:pPr>
            <a:r>
              <a:rPr lang="en-US" sz="2800" b="1" dirty="0">
                <a:solidFill>
                  <a:srgbClr val="0000FF"/>
                </a:solidFill>
              </a:rPr>
              <a:t>MM w/ CUDA for Graphs [1]</a:t>
            </a:r>
          </a:p>
          <a:p>
            <a:pPr eaLnBrk="1" hangingPunct="1">
              <a:spcBef>
                <a:spcPct val="20000"/>
              </a:spcBef>
              <a:buFont typeface="Arial" pitchFamily="34" charset="0"/>
              <a:buChar char="■"/>
              <a:defRPr/>
            </a:pPr>
            <a:r>
              <a:rPr lang="en-US" sz="2000" dirty="0"/>
              <a:t>Number of paths of </a:t>
            </a:r>
            <a:r>
              <a:rPr lang="en-US" sz="2000" u="sng" dirty="0">
                <a:solidFill>
                  <a:srgbClr val="FF00FF"/>
                </a:solidFill>
              </a:rPr>
              <a:t>length 4</a:t>
            </a:r>
            <a:r>
              <a:rPr lang="en-US" sz="2000" dirty="0"/>
              <a:t> between C and J? </a:t>
            </a:r>
            <a:r>
              <a:rPr lang="en-US" sz="2000" b="1" dirty="0">
                <a:solidFill>
                  <a:srgbClr val="FF00FF"/>
                </a:solidFill>
              </a:rPr>
              <a:t>7</a:t>
            </a:r>
          </a:p>
          <a:p>
            <a:pPr eaLnBrk="1" hangingPunct="1">
              <a:spcBef>
                <a:spcPct val="20000"/>
              </a:spcBef>
              <a:buFont typeface="Arial" pitchFamily="34" charset="0"/>
              <a:buChar char="■"/>
              <a:defRPr/>
            </a:pPr>
            <a:r>
              <a:rPr lang="en-US" sz="1800" dirty="0"/>
              <a:t>Row (# of paths of length 1)</a:t>
            </a:r>
          </a:p>
          <a:p>
            <a:pPr marL="0" indent="0" eaLnBrk="1" hangingPunct="1">
              <a:spcBef>
                <a:spcPct val="20000"/>
              </a:spcBef>
              <a:defRPr/>
            </a:pPr>
            <a:r>
              <a:rPr lang="en-US" sz="1800" dirty="0"/>
              <a:t>	x Column (# of paths of length 3)</a:t>
            </a:r>
          </a:p>
          <a:p>
            <a:pPr marL="0" indent="0" eaLnBrk="1" hangingPunct="1">
              <a:spcBef>
                <a:spcPct val="20000"/>
              </a:spcBef>
              <a:defRPr/>
            </a:pPr>
            <a:r>
              <a:rPr lang="en-US" sz="1800" dirty="0"/>
              <a:t>	</a:t>
            </a:r>
            <a:r>
              <a:rPr lang="en-US" sz="1800" dirty="0">
                <a:sym typeface="Wingdings" panose="05000000000000000000" pitchFamily="2" charset="2"/>
              </a:rPr>
              <a:t> </a:t>
            </a:r>
            <a:r>
              <a:rPr lang="en-US" sz="1800" dirty="0"/>
              <a:t>Column (# of paths of length 4)</a:t>
            </a:r>
          </a:p>
          <a:p>
            <a:pPr eaLnBrk="1" hangingPunct="1">
              <a:spcBef>
                <a:spcPct val="20000"/>
              </a:spcBef>
              <a:buFont typeface="Arial" pitchFamily="34" charset="0"/>
              <a:buChar char="■"/>
              <a:defRPr/>
            </a:pPr>
            <a:endParaRPr lang="en-US" sz="2000" dirty="0"/>
          </a:p>
          <a:p>
            <a:pPr eaLnBrk="1" hangingPunct="1">
              <a:spcBef>
                <a:spcPct val="20000"/>
              </a:spcBef>
              <a:buFont typeface="Arial" pitchFamily="34" charset="0"/>
              <a:buChar char="■"/>
              <a:defRPr/>
            </a:pPr>
            <a:endParaRPr lang="en-US" sz="2000" dirty="0"/>
          </a:p>
          <a:p>
            <a:pPr eaLnBrk="1" hangingPunct="1">
              <a:spcBef>
                <a:spcPct val="20000"/>
              </a:spcBef>
              <a:buFont typeface="Arial" pitchFamily="34" charset="0"/>
              <a:buChar char="■"/>
              <a:defRPr/>
            </a:pPr>
            <a:endParaRPr lang="en-US" sz="2400" dirty="0"/>
          </a:p>
          <a:p>
            <a:pPr eaLnBrk="1" hangingPunct="1">
              <a:spcBef>
                <a:spcPct val="20000"/>
              </a:spcBef>
              <a:buFont typeface="Arial" pitchFamily="34" charset="0"/>
              <a:buChar char="■"/>
              <a:defRPr/>
            </a:pPr>
            <a:endParaRPr lang="en-US" sz="2400" dirty="0"/>
          </a:p>
          <a:p>
            <a:pPr eaLnBrk="1" hangingPunct="1">
              <a:spcBef>
                <a:spcPct val="20000"/>
              </a:spcBef>
              <a:buFont typeface="Arial" pitchFamily="34" charset="0"/>
              <a:buChar char="■"/>
              <a:defRPr/>
            </a:pPr>
            <a:endParaRPr lang="en-US" sz="2400" dirty="0"/>
          </a:p>
          <a:p>
            <a:pPr eaLnBrk="1" hangingPunct="1">
              <a:spcBef>
                <a:spcPct val="20000"/>
              </a:spcBef>
              <a:buFont typeface="Arial" pitchFamily="34" charset="0"/>
              <a:buChar char="■"/>
              <a:defRPr/>
            </a:pPr>
            <a:endParaRPr lang="en-US" sz="2400" dirty="0"/>
          </a:p>
          <a:p>
            <a:pPr eaLnBrk="1" hangingPunct="1">
              <a:spcBef>
                <a:spcPct val="20000"/>
              </a:spcBef>
              <a:buFont typeface="Arial" pitchFamily="34" charset="0"/>
              <a:buChar char="■"/>
              <a:defRPr/>
            </a:pPr>
            <a:endParaRPr lang="en-US" sz="2000" dirty="0"/>
          </a:p>
          <a:p>
            <a:pPr marL="0" indent="0" algn="r" eaLnBrk="1" hangingPunct="1">
              <a:spcBef>
                <a:spcPct val="20000"/>
              </a:spcBef>
              <a:defRPr/>
            </a:pPr>
            <a:r>
              <a:rPr lang="en-US" sz="1400" b="1" dirty="0">
                <a:solidFill>
                  <a:srgbClr val="CC6600"/>
                </a:solidFill>
              </a:rPr>
              <a:t>CUDA (parallel programming) improves performance.</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1981200"/>
            <a:ext cx="29210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465513"/>
            <a:ext cx="2971800" cy="255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7" name="TextBox 1"/>
          <p:cNvSpPr txBox="1">
            <a:spLocks noChangeArrowheads="1"/>
          </p:cNvSpPr>
          <p:nvPr/>
        </p:nvSpPr>
        <p:spPr bwMode="auto">
          <a:xfrm>
            <a:off x="0" y="5613400"/>
            <a:ext cx="1503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solidFill>
                  <a:srgbClr val="FF00FF"/>
                </a:solidFill>
                <a:latin typeface="Arial" panose="020B0604020202020204" pitchFamily="34" charset="0"/>
              </a:rPr>
              <a:t>Length 1 </a:t>
            </a:r>
            <a:r>
              <a:rPr lang="en-US" altLang="en-US" sz="2000">
                <a:solidFill>
                  <a:srgbClr val="FF00FF"/>
                </a:solidFill>
                <a:latin typeface="Arial" panose="020B0604020202020204" pitchFamily="34" charset="0"/>
                <a:sym typeface="Wingdings" panose="05000000000000000000" pitchFamily="2" charset="2"/>
              </a:rPr>
              <a:t></a:t>
            </a:r>
            <a:endParaRPr lang="en-US" altLang="en-US" sz="2000">
              <a:solidFill>
                <a:srgbClr val="FF00FF"/>
              </a:solidFill>
              <a:latin typeface="Arial" panose="020B0604020202020204" pitchFamily="34" charset="0"/>
            </a:endParaRPr>
          </a:p>
        </p:txBody>
      </p:sp>
      <p:sp>
        <p:nvSpPr>
          <p:cNvPr id="23558" name="TextBox 9"/>
          <p:cNvSpPr txBox="1">
            <a:spLocks noChangeArrowheads="1"/>
          </p:cNvSpPr>
          <p:nvPr/>
        </p:nvSpPr>
        <p:spPr bwMode="auto">
          <a:xfrm rot="5400000">
            <a:off x="2858293" y="3974307"/>
            <a:ext cx="1503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solidFill>
                  <a:srgbClr val="FF00FF"/>
                </a:solidFill>
                <a:latin typeface="Arial" panose="020B0604020202020204" pitchFamily="34" charset="0"/>
              </a:rPr>
              <a:t>Length 3 </a:t>
            </a:r>
            <a:r>
              <a:rPr lang="en-US" altLang="en-US" sz="2000">
                <a:solidFill>
                  <a:srgbClr val="FF00FF"/>
                </a:solidFill>
                <a:latin typeface="Arial" panose="020B0604020202020204" pitchFamily="34" charset="0"/>
                <a:sym typeface="Wingdings" panose="05000000000000000000" pitchFamily="2" charset="2"/>
              </a:rPr>
              <a:t></a:t>
            </a:r>
            <a:endParaRPr lang="en-US" altLang="en-US" sz="2000">
              <a:solidFill>
                <a:srgbClr val="FF00FF"/>
              </a:solidFill>
              <a:latin typeface="Arial" panose="020B0604020202020204" pitchFamily="34" charset="0"/>
            </a:endParaRPr>
          </a:p>
        </p:txBody>
      </p:sp>
      <p:sp>
        <p:nvSpPr>
          <p:cNvPr id="23559" name="TextBox 10"/>
          <p:cNvSpPr txBox="1">
            <a:spLocks noChangeArrowheads="1"/>
          </p:cNvSpPr>
          <p:nvPr/>
        </p:nvSpPr>
        <p:spPr bwMode="auto">
          <a:xfrm rot="5400000">
            <a:off x="3486943" y="3974307"/>
            <a:ext cx="1503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solidFill>
                  <a:srgbClr val="FF00FF"/>
                </a:solidFill>
                <a:latin typeface="Arial" panose="020B0604020202020204" pitchFamily="34" charset="0"/>
              </a:rPr>
              <a:t>Length 4 </a:t>
            </a:r>
            <a:r>
              <a:rPr lang="en-US" altLang="en-US" sz="2000">
                <a:solidFill>
                  <a:srgbClr val="FF00FF"/>
                </a:solidFill>
                <a:latin typeface="Arial" panose="020B0604020202020204" pitchFamily="34" charset="0"/>
                <a:sym typeface="Wingdings" panose="05000000000000000000" pitchFamily="2" charset="2"/>
              </a:rPr>
              <a:t></a:t>
            </a:r>
            <a:endParaRPr lang="en-US" altLang="en-US" sz="2000">
              <a:solidFill>
                <a:srgbClr val="FF00FF"/>
              </a:solidFill>
              <a:latin typeface="Arial" panose="020B0604020202020204" pitchFamily="34" charset="0"/>
            </a:endParaRPr>
          </a:p>
        </p:txBody>
      </p:sp>
      <p:sp>
        <p:nvSpPr>
          <p:cNvPr id="4" name="Rectangle 3">
            <a:extLst>
              <a:ext uri="{FF2B5EF4-FFF2-40B4-BE49-F238E27FC236}">
                <a16:creationId xmlns:a16="http://schemas.microsoft.com/office/drawing/2014/main" id="{667F3876-9163-49C9-A642-E9B30691FA83}"/>
              </a:ext>
            </a:extLst>
          </p:cNvPr>
          <p:cNvSpPr/>
          <p:nvPr/>
        </p:nvSpPr>
        <p:spPr>
          <a:xfrm>
            <a:off x="6019800" y="3581400"/>
            <a:ext cx="3063875" cy="2286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0613" y="3733800"/>
            <a:ext cx="4090987"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26"/>
          <p:cNvSpPr>
            <a:spLocks noChangeArrowheads="1"/>
          </p:cNvSpPr>
          <p:nvPr/>
        </p:nvSpPr>
        <p:spPr bwMode="auto">
          <a:xfrm>
            <a:off x="0" y="0"/>
            <a:ext cx="9144000" cy="1173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600"/>
              </a:spcAft>
              <a:buFontTx/>
              <a:buNone/>
            </a:pPr>
            <a:r>
              <a:rPr lang="en-US" altLang="en-US" sz="2000" b="1" u="sng">
                <a:solidFill>
                  <a:srgbClr val="FFCC00"/>
                </a:solidFill>
                <a:latin typeface="Arial Black" panose="020B0A04020102020204" pitchFamily="34" charset="0"/>
              </a:rPr>
              <a:t>EECS Graduate Student Orientation</a:t>
            </a:r>
          </a:p>
          <a:p>
            <a:pPr algn="ctr" eaLnBrk="1" hangingPunct="1">
              <a:spcBef>
                <a:spcPts val="600"/>
              </a:spcBef>
              <a:buFontTx/>
              <a:buNone/>
            </a:pPr>
            <a:r>
              <a:rPr lang="en-US" altLang="en-US" sz="2400" b="1">
                <a:solidFill>
                  <a:srgbClr val="FFCC00"/>
                </a:solidFill>
                <a:latin typeface="Arial Black" panose="020B0A04020102020204" pitchFamily="34" charset="0"/>
              </a:rPr>
              <a:t>“SMT-Capable CPU-GPU Systems”</a:t>
            </a:r>
          </a:p>
        </p:txBody>
      </p:sp>
      <p:sp>
        <p:nvSpPr>
          <p:cNvPr id="11" name="Frame 10">
            <a:extLst>
              <a:ext uri="{FF2B5EF4-FFF2-40B4-BE49-F238E27FC236}">
                <a16:creationId xmlns:a16="http://schemas.microsoft.com/office/drawing/2014/main" id="{57AC8533-A73B-41D3-8BE1-CC493798D0F3}"/>
              </a:ext>
            </a:extLst>
          </p:cNvPr>
          <p:cNvSpPr/>
          <p:nvPr/>
        </p:nvSpPr>
        <p:spPr>
          <a:xfrm>
            <a:off x="7620000" y="1065213"/>
            <a:ext cx="1473200" cy="687387"/>
          </a:xfrm>
          <a:prstGeom prst="fram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FF"/>
                </a:solidFill>
                <a:latin typeface="Arial Black" panose="020B0A04020102020204" pitchFamily="34" charset="0"/>
              </a:rPr>
              <a:t>CS 794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078A70-DCE8-49A0-BEC6-1EF52B81F9E4}"/>
              </a:ext>
            </a:extLst>
          </p:cNvPr>
          <p:cNvSpPr txBox="1"/>
          <p:nvPr/>
        </p:nvSpPr>
        <p:spPr>
          <a:xfrm>
            <a:off x="76200" y="1346200"/>
            <a:ext cx="4413250" cy="1016000"/>
          </a:xfrm>
          <a:prstGeom prst="rect">
            <a:avLst/>
          </a:prstGeom>
          <a:noFill/>
        </p:spPr>
        <p:txBody>
          <a:bodyPr wrap="none">
            <a:spAutoFit/>
          </a:bodyPr>
          <a:lstStyle/>
          <a:p>
            <a:pPr>
              <a:defRPr/>
            </a:pPr>
            <a:r>
              <a:rPr lang="en-US" sz="2000" dirty="0">
                <a:solidFill>
                  <a:schemeClr val="bg1">
                    <a:lumMod val="50000"/>
                  </a:schemeClr>
                </a:solidFill>
              </a:rPr>
              <a:t>SMT – Simultaneous Multi-Threading</a:t>
            </a:r>
          </a:p>
          <a:p>
            <a:pPr>
              <a:defRPr/>
            </a:pPr>
            <a:r>
              <a:rPr lang="en-US" sz="2000" dirty="0">
                <a:solidFill>
                  <a:schemeClr val="bg1">
                    <a:lumMod val="50000"/>
                  </a:schemeClr>
                </a:solidFill>
              </a:rPr>
              <a:t>CPU – Central Processing Unit</a:t>
            </a:r>
          </a:p>
          <a:p>
            <a:pPr>
              <a:defRPr/>
            </a:pPr>
            <a:r>
              <a:rPr lang="en-US" sz="2000" dirty="0">
                <a:solidFill>
                  <a:schemeClr val="bg1">
                    <a:lumMod val="50000"/>
                  </a:schemeClr>
                </a:solidFill>
              </a:rPr>
              <a:t>GPU – Graphics Processing Unit</a:t>
            </a:r>
          </a:p>
        </p:txBody>
      </p:sp>
      <p:sp>
        <p:nvSpPr>
          <p:cNvPr id="25603" name="Rectangle 26"/>
          <p:cNvSpPr>
            <a:spLocks noChangeArrowheads="1"/>
          </p:cNvSpPr>
          <p:nvPr/>
        </p:nvSpPr>
        <p:spPr bwMode="auto">
          <a:xfrm>
            <a:off x="0" y="0"/>
            <a:ext cx="9144000" cy="1173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600"/>
              </a:spcAft>
              <a:buFontTx/>
              <a:buNone/>
            </a:pPr>
            <a:r>
              <a:rPr lang="en-US" altLang="en-US" sz="2000" b="1" u="sng">
                <a:solidFill>
                  <a:srgbClr val="FFCC00"/>
                </a:solidFill>
                <a:latin typeface="Arial Black" panose="020B0A04020102020204" pitchFamily="34" charset="0"/>
              </a:rPr>
              <a:t>EECS Graduate Student Orientation</a:t>
            </a:r>
          </a:p>
          <a:p>
            <a:pPr algn="ctr" eaLnBrk="1" hangingPunct="1">
              <a:spcBef>
                <a:spcPts val="600"/>
              </a:spcBef>
              <a:buFontTx/>
              <a:buNone/>
            </a:pPr>
            <a:r>
              <a:rPr lang="en-US" altLang="en-US" sz="2400" b="1">
                <a:solidFill>
                  <a:srgbClr val="FFCC00"/>
                </a:solidFill>
                <a:latin typeface="Arial Black" panose="020B0A04020102020204" pitchFamily="34" charset="0"/>
              </a:rPr>
              <a:t>“SMT-Capable CPU-GPU Systems”</a:t>
            </a:r>
          </a:p>
        </p:txBody>
      </p:sp>
      <p:sp>
        <p:nvSpPr>
          <p:cNvPr id="21" name="Rectangle 3">
            <a:extLst>
              <a:ext uri="{FF2B5EF4-FFF2-40B4-BE49-F238E27FC236}">
                <a16:creationId xmlns:a16="http://schemas.microsoft.com/office/drawing/2014/main" id="{EBBAD1A7-C641-40F3-B2FB-704F78EAB270}"/>
              </a:ext>
            </a:extLst>
          </p:cNvPr>
          <p:cNvSpPr txBox="1">
            <a:spLocks noChangeArrowheads="1"/>
          </p:cNvSpPr>
          <p:nvPr/>
        </p:nvSpPr>
        <p:spPr bwMode="auto">
          <a:xfrm>
            <a:off x="76200" y="1371600"/>
            <a:ext cx="89916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defRPr/>
            </a:pPr>
            <a:endParaRPr lang="en-US" altLang="en-US" sz="2800" b="1" i="1" dirty="0">
              <a:solidFill>
                <a:srgbClr val="0000FF"/>
              </a:solidFill>
              <a:latin typeface="Arial" panose="020B0604020202020204" pitchFamily="34" charset="0"/>
            </a:endParaRPr>
          </a:p>
          <a:p>
            <a:pPr eaLnBrk="1" hangingPunct="1">
              <a:defRPr/>
            </a:pPr>
            <a:endParaRPr lang="en-US" altLang="en-US" sz="1800" dirty="0"/>
          </a:p>
          <a:p>
            <a:pPr eaLnBrk="1" hangingPunct="1">
              <a:defRPr/>
            </a:pPr>
            <a:endParaRPr lang="en-US" altLang="en-US" sz="1800" dirty="0"/>
          </a:p>
          <a:p>
            <a:pPr marL="342900" indent="-342900" eaLnBrk="1" hangingPunct="1">
              <a:buFont typeface="Wingdings" panose="05000000000000000000" pitchFamily="2" charset="2"/>
              <a:buChar char="q"/>
              <a:defRPr/>
            </a:pPr>
            <a:r>
              <a:rPr lang="en-US" altLang="en-US" sz="2400" dirty="0">
                <a:solidFill>
                  <a:srgbClr val="0000FF"/>
                </a:solidFill>
              </a:rPr>
              <a:t>HPC Systems</a:t>
            </a:r>
          </a:p>
          <a:p>
            <a:pPr marL="628650" lvl="1" eaLnBrk="1" hangingPunct="1">
              <a:buFont typeface="Wingdings" panose="05000000000000000000" pitchFamily="2" charset="2"/>
              <a:buChar char="Ø"/>
              <a:defRPr/>
            </a:pPr>
            <a:r>
              <a:rPr lang="en-US" altLang="en-US" sz="2000" dirty="0"/>
              <a:t>If SMT-capable 16-core CPU and 5000-core GPU card are used to build </a:t>
            </a:r>
            <a:r>
              <a:rPr lang="en-US" altLang="en-US" sz="2000" u="sng" dirty="0"/>
              <a:t>a HPC system</a:t>
            </a:r>
            <a:r>
              <a:rPr lang="en-US" altLang="en-US" sz="2000" dirty="0"/>
              <a:t>, it offers </a:t>
            </a:r>
            <a:r>
              <a:rPr lang="en-US" altLang="en-US" sz="2000" dirty="0">
                <a:solidFill>
                  <a:srgbClr val="FF00FF"/>
                </a:solidFill>
              </a:rPr>
              <a:t>about 9 Tera (10^12) FLOPS</a:t>
            </a:r>
            <a:r>
              <a:rPr lang="en-US" altLang="en-US" sz="2000" dirty="0"/>
              <a:t> and </a:t>
            </a:r>
            <a:r>
              <a:rPr lang="en-US" altLang="en-US" sz="2000" u="sng" dirty="0"/>
              <a:t>costs </a:t>
            </a:r>
            <a:r>
              <a:rPr lang="en-US" altLang="en-US" sz="2000" u="sng" dirty="0">
                <a:solidFill>
                  <a:srgbClr val="7030A0"/>
                </a:solidFill>
              </a:rPr>
              <a:t>about $5K</a:t>
            </a:r>
            <a:r>
              <a:rPr lang="en-US" altLang="en-US" sz="2000" dirty="0"/>
              <a:t>. [1]</a:t>
            </a:r>
          </a:p>
          <a:p>
            <a:pPr marL="628650" lvl="1" eaLnBrk="1" hangingPunct="1">
              <a:buFont typeface="Wingdings" panose="05000000000000000000" pitchFamily="2" charset="2"/>
              <a:buChar char="Ø"/>
              <a:defRPr/>
            </a:pPr>
            <a:r>
              <a:rPr lang="pl-PL" altLang="en-US" sz="2000" i="1" dirty="0">
                <a:solidFill>
                  <a:srgbClr val="FF0000"/>
                </a:solidFill>
              </a:rPr>
              <a:t>HPC: CPU i7-980X 130W, GPU Tesla K80 300W</a:t>
            </a:r>
          </a:p>
          <a:p>
            <a:pPr eaLnBrk="1" hangingPunct="1">
              <a:defRPr/>
            </a:pPr>
            <a:endParaRPr lang="en-US" altLang="en-US" sz="1800" dirty="0"/>
          </a:p>
          <a:p>
            <a:pPr marL="342900" indent="-342900" eaLnBrk="1" hangingPunct="1">
              <a:buFont typeface="Wingdings" panose="05000000000000000000" pitchFamily="2" charset="2"/>
              <a:buChar char="q"/>
              <a:defRPr/>
            </a:pPr>
            <a:r>
              <a:rPr lang="en-US" altLang="en-US" sz="2400" dirty="0">
                <a:solidFill>
                  <a:srgbClr val="00B0F0"/>
                </a:solidFill>
              </a:rPr>
              <a:t>Supercomputers</a:t>
            </a:r>
          </a:p>
          <a:p>
            <a:pPr marL="628650" lvl="1" eaLnBrk="1" hangingPunct="1">
              <a:buFont typeface="Wingdings" panose="05000000000000000000" pitchFamily="2" charset="2"/>
              <a:buChar char="Ø"/>
              <a:defRPr/>
            </a:pPr>
            <a:r>
              <a:rPr lang="en-US" altLang="en-US" sz="2000" u="sng" dirty="0"/>
              <a:t>A supercomputer</a:t>
            </a:r>
            <a:r>
              <a:rPr lang="en-US" altLang="en-US" sz="2000" dirty="0"/>
              <a:t> may have more or less 300,000 processing cores and operate at </a:t>
            </a:r>
            <a:r>
              <a:rPr lang="en-US" altLang="en-US" sz="2000" dirty="0">
                <a:solidFill>
                  <a:srgbClr val="FF00FF"/>
                </a:solidFill>
              </a:rPr>
              <a:t>Peta (10^15) FLOPS;</a:t>
            </a:r>
            <a:r>
              <a:rPr lang="en-US" altLang="en-US" sz="2000" dirty="0"/>
              <a:t> however, it </a:t>
            </a:r>
            <a:r>
              <a:rPr lang="en-US" altLang="en-US" sz="2000" u="sng" dirty="0"/>
              <a:t>costs </a:t>
            </a:r>
            <a:r>
              <a:rPr lang="en-US" altLang="en-US" sz="2000" u="sng" dirty="0">
                <a:solidFill>
                  <a:srgbClr val="7030A0"/>
                </a:solidFill>
              </a:rPr>
              <a:t>tens of millions of dollars</a:t>
            </a:r>
            <a:r>
              <a:rPr lang="en-US" altLang="en-US" sz="2000" dirty="0">
                <a:solidFill>
                  <a:srgbClr val="7030A0"/>
                </a:solidFill>
              </a:rPr>
              <a:t>.</a:t>
            </a:r>
            <a:r>
              <a:rPr lang="en-US" altLang="en-US" sz="2000" dirty="0"/>
              <a:t> [2, 3]</a:t>
            </a:r>
          </a:p>
          <a:p>
            <a:pPr marL="628650" lvl="1" eaLnBrk="1" hangingPunct="1">
              <a:buFont typeface="Wingdings" panose="05000000000000000000" pitchFamily="2" charset="2"/>
              <a:buChar char="Ø"/>
              <a:defRPr/>
            </a:pPr>
            <a:r>
              <a:rPr lang="pl-PL" altLang="en-US" sz="2000" i="1" dirty="0">
                <a:solidFill>
                  <a:srgbClr val="FF0000"/>
                </a:solidFill>
              </a:rPr>
              <a:t>Tianhe-1A: 4.04 MW</a:t>
            </a:r>
            <a:r>
              <a:rPr lang="en-US" altLang="en-US" sz="2000" i="1" dirty="0">
                <a:solidFill>
                  <a:srgbClr val="FF0000"/>
                </a:solidFill>
              </a:rPr>
              <a:t> (about $3.5 million per year)</a:t>
            </a:r>
          </a:p>
          <a:p>
            <a:pPr lvl="1" eaLnBrk="1" hangingPunct="1">
              <a:buFont typeface="Wingdings" panose="05000000000000000000" pitchFamily="2" charset="2"/>
              <a:buChar char="Ø"/>
              <a:defRPr/>
            </a:pPr>
            <a:endParaRPr lang="en-US" altLang="en-US" sz="2000" b="1" dirty="0">
              <a:solidFill>
                <a:srgbClr val="00B050"/>
              </a:solidFill>
              <a:latin typeface="Arial" panose="020B0604020202020204" pitchFamily="34" charset="0"/>
            </a:endParaRPr>
          </a:p>
        </p:txBody>
      </p:sp>
      <p:sp>
        <p:nvSpPr>
          <p:cNvPr id="25605" name="TextBox 4"/>
          <p:cNvSpPr txBox="1">
            <a:spLocks noChangeArrowheads="1"/>
          </p:cNvSpPr>
          <p:nvPr/>
        </p:nvSpPr>
        <p:spPr bwMode="auto">
          <a:xfrm>
            <a:off x="152400" y="5970588"/>
            <a:ext cx="8839200" cy="430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a:solidFill>
                  <a:srgbClr val="CC6600"/>
                </a:solidFill>
                <a:latin typeface="Arial" panose="020B0604020202020204" pitchFamily="34" charset="0"/>
              </a:rPr>
              <a:t>Name of the Game: </a:t>
            </a:r>
            <a:r>
              <a:rPr lang="en-US" altLang="en-US" sz="2200" b="1">
                <a:solidFill>
                  <a:srgbClr val="FF00FF"/>
                </a:solidFill>
                <a:latin typeface="Arial" panose="020B0604020202020204" pitchFamily="34" charset="0"/>
              </a:rPr>
              <a:t>performance,</a:t>
            </a:r>
            <a:r>
              <a:rPr lang="en-US" altLang="en-US" sz="2200" b="1">
                <a:solidFill>
                  <a:srgbClr val="CC6600"/>
                </a:solidFill>
                <a:latin typeface="Arial" panose="020B0604020202020204" pitchFamily="34" charset="0"/>
              </a:rPr>
              <a:t> </a:t>
            </a:r>
            <a:r>
              <a:rPr lang="en-US" altLang="en-US" sz="2200" b="1">
                <a:solidFill>
                  <a:srgbClr val="FF0000"/>
                </a:solidFill>
                <a:latin typeface="Arial" panose="020B0604020202020204" pitchFamily="34" charset="0"/>
              </a:rPr>
              <a:t>power,</a:t>
            </a:r>
            <a:r>
              <a:rPr lang="en-US" altLang="en-US" sz="2200" b="1">
                <a:solidFill>
                  <a:srgbClr val="CC6600"/>
                </a:solidFill>
                <a:latin typeface="Arial" panose="020B0604020202020204" pitchFamily="34" charset="0"/>
              </a:rPr>
              <a:t> </a:t>
            </a:r>
            <a:r>
              <a:rPr lang="en-US" altLang="en-US" sz="2200" b="1" u="sng">
                <a:solidFill>
                  <a:srgbClr val="7030A0"/>
                </a:solidFill>
                <a:latin typeface="Arial" panose="020B0604020202020204" pitchFamily="34" charset="0"/>
              </a:rPr>
              <a:t>price,</a:t>
            </a:r>
            <a:r>
              <a:rPr lang="en-US" altLang="en-US" sz="2200" b="1">
                <a:solidFill>
                  <a:srgbClr val="FF00FF"/>
                </a:solidFill>
                <a:latin typeface="Arial" panose="020B0604020202020204" pitchFamily="34" charset="0"/>
              </a:rPr>
              <a:t> …</a:t>
            </a:r>
          </a:p>
        </p:txBody>
      </p:sp>
      <p:sp>
        <p:nvSpPr>
          <p:cNvPr id="6" name="Frame 5">
            <a:extLst>
              <a:ext uri="{FF2B5EF4-FFF2-40B4-BE49-F238E27FC236}">
                <a16:creationId xmlns:a16="http://schemas.microsoft.com/office/drawing/2014/main" id="{1D5C0573-13D6-4C4E-8BC4-58617F769D47}"/>
              </a:ext>
            </a:extLst>
          </p:cNvPr>
          <p:cNvSpPr/>
          <p:nvPr/>
        </p:nvSpPr>
        <p:spPr>
          <a:xfrm>
            <a:off x="7620000" y="1065213"/>
            <a:ext cx="1473200" cy="687387"/>
          </a:xfrm>
          <a:prstGeom prst="fram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FF"/>
                </a:solidFill>
                <a:latin typeface="Arial Black" panose="020B0A04020102020204" pitchFamily="34" charset="0"/>
              </a:rPr>
              <a:t>CS 894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41D641B2-DE32-4D79-937C-82EC6785FAD6}"/>
              </a:ext>
            </a:extLst>
          </p:cNvPr>
          <p:cNvSpPr txBox="1">
            <a:spLocks noChangeArrowheads="1"/>
          </p:cNvSpPr>
          <p:nvPr/>
        </p:nvSpPr>
        <p:spPr bwMode="auto">
          <a:xfrm>
            <a:off x="0" y="1382713"/>
            <a:ext cx="7620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marL="0" indent="0" eaLnBrk="1" hangingPunct="1">
              <a:spcBef>
                <a:spcPct val="20000"/>
              </a:spcBef>
              <a:defRPr/>
            </a:pPr>
            <a:r>
              <a:rPr lang="en-US" sz="2800" b="1" dirty="0">
                <a:solidFill>
                  <a:srgbClr val="0000FF"/>
                </a:solidFill>
              </a:rPr>
              <a:t>Microprocessor-Based System Design</a:t>
            </a:r>
          </a:p>
          <a:p>
            <a:pPr eaLnBrk="1" hangingPunct="1">
              <a:spcBef>
                <a:spcPct val="20000"/>
              </a:spcBef>
              <a:buFont typeface="Arial" pitchFamily="34" charset="0"/>
              <a:buChar char="■"/>
              <a:defRPr/>
            </a:pPr>
            <a:r>
              <a:rPr lang="en-US" sz="1400" dirty="0"/>
              <a:t>The objective of this course is to teach the basic microprocessor organization (hardware) and how to program it (software). Particular attention will be given to the following areas: handling interrupts and interfacing analog/digital input/output devices. Laboratory work should give students hands-on experience. </a:t>
            </a:r>
          </a:p>
        </p:txBody>
      </p:sp>
      <p:sp>
        <p:nvSpPr>
          <p:cNvPr id="27651" name="Rectangle 26"/>
          <p:cNvSpPr>
            <a:spLocks noChangeArrowheads="1"/>
          </p:cNvSpPr>
          <p:nvPr/>
        </p:nvSpPr>
        <p:spPr bwMode="auto">
          <a:xfrm>
            <a:off x="0" y="0"/>
            <a:ext cx="9144000" cy="1173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600"/>
              </a:spcAft>
              <a:buFontTx/>
              <a:buNone/>
            </a:pPr>
            <a:r>
              <a:rPr lang="en-US" altLang="en-US" sz="2000" b="1" u="sng">
                <a:solidFill>
                  <a:srgbClr val="FFCC00"/>
                </a:solidFill>
                <a:latin typeface="Arial Black" panose="020B0A04020102020204" pitchFamily="34" charset="0"/>
              </a:rPr>
              <a:t>EECS Graduate Student Orientation</a:t>
            </a:r>
          </a:p>
          <a:p>
            <a:pPr algn="ctr" eaLnBrk="1" hangingPunct="1">
              <a:spcBef>
                <a:spcPts val="600"/>
              </a:spcBef>
              <a:buFontTx/>
              <a:buNone/>
            </a:pPr>
            <a:r>
              <a:rPr lang="en-US" altLang="en-US" sz="2400" b="1">
                <a:solidFill>
                  <a:srgbClr val="FFCC00"/>
                </a:solidFill>
                <a:latin typeface="Arial Black" panose="020B0A04020102020204" pitchFamily="34" charset="0"/>
              </a:rPr>
              <a:t>Other Research/Teaching Activities</a:t>
            </a:r>
          </a:p>
        </p:txBody>
      </p:sp>
      <p:sp>
        <p:nvSpPr>
          <p:cNvPr id="10" name="Rectangle 3">
            <a:extLst>
              <a:ext uri="{FF2B5EF4-FFF2-40B4-BE49-F238E27FC236}">
                <a16:creationId xmlns:a16="http://schemas.microsoft.com/office/drawing/2014/main" id="{D32B2FDC-A822-47D6-A124-E2B270EAB667}"/>
              </a:ext>
            </a:extLst>
          </p:cNvPr>
          <p:cNvSpPr txBox="1">
            <a:spLocks noChangeArrowheads="1"/>
          </p:cNvSpPr>
          <p:nvPr/>
        </p:nvSpPr>
        <p:spPr bwMode="auto">
          <a:xfrm>
            <a:off x="0" y="2824163"/>
            <a:ext cx="73152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marL="0" indent="0" eaLnBrk="1" hangingPunct="1">
              <a:spcBef>
                <a:spcPct val="20000"/>
              </a:spcBef>
              <a:defRPr/>
            </a:pPr>
            <a:r>
              <a:rPr lang="en-US" sz="2800" b="1" dirty="0" smtClean="0">
                <a:solidFill>
                  <a:srgbClr val="0000FF"/>
                </a:solidFill>
              </a:rPr>
              <a:t>Computer-Based Security Engineering</a:t>
            </a:r>
            <a:endParaRPr lang="en-US" sz="2800" b="1" dirty="0">
              <a:solidFill>
                <a:srgbClr val="0000FF"/>
              </a:solidFill>
            </a:endParaRPr>
          </a:p>
          <a:p>
            <a:pPr eaLnBrk="1" hangingPunct="1">
              <a:spcBef>
                <a:spcPct val="20000"/>
              </a:spcBef>
              <a:buFont typeface="Arial" pitchFamily="34" charset="0"/>
              <a:buChar char="■"/>
              <a:defRPr/>
            </a:pPr>
            <a:r>
              <a:rPr lang="en-US" sz="1400" dirty="0"/>
              <a:t>This course is intended for seniors and graduate students who want to study and explore the role of hardware in improving computer security. Topics in this course can be divided into three major groups: Elements of Computer Security (such as cryptography and password/key generation), Qualities of Workable Security Solutions (such as secure coprocessors, secure memory management, and hardware-based authentication), and Security Engineering (such as managing the secure systems and system evaluation).</a:t>
            </a:r>
          </a:p>
        </p:txBody>
      </p:sp>
      <p:sp>
        <p:nvSpPr>
          <p:cNvPr id="11" name="Frame 10">
            <a:extLst>
              <a:ext uri="{FF2B5EF4-FFF2-40B4-BE49-F238E27FC236}">
                <a16:creationId xmlns:a16="http://schemas.microsoft.com/office/drawing/2014/main" id="{42622B09-76E0-4527-8208-B21CA22DF8D5}"/>
              </a:ext>
            </a:extLst>
          </p:cNvPr>
          <p:cNvSpPr/>
          <p:nvPr/>
        </p:nvSpPr>
        <p:spPr>
          <a:xfrm>
            <a:off x="7620000" y="1524000"/>
            <a:ext cx="1473200" cy="687388"/>
          </a:xfrm>
          <a:prstGeom prst="fram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FF"/>
                </a:solidFill>
                <a:latin typeface="Arial Black" panose="020B0A04020102020204" pitchFamily="34" charset="0"/>
              </a:rPr>
              <a:t>CS 594</a:t>
            </a:r>
          </a:p>
        </p:txBody>
      </p:sp>
      <p:sp>
        <p:nvSpPr>
          <p:cNvPr id="12" name="Frame 11">
            <a:extLst>
              <a:ext uri="{FF2B5EF4-FFF2-40B4-BE49-F238E27FC236}">
                <a16:creationId xmlns:a16="http://schemas.microsoft.com/office/drawing/2014/main" id="{5341AFB4-25D4-4949-B88E-D9B6D7303412}"/>
              </a:ext>
            </a:extLst>
          </p:cNvPr>
          <p:cNvSpPr/>
          <p:nvPr/>
        </p:nvSpPr>
        <p:spPr>
          <a:xfrm>
            <a:off x="7315200" y="2970213"/>
            <a:ext cx="1781175" cy="687387"/>
          </a:xfrm>
          <a:prstGeom prst="fram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FF"/>
                </a:solidFill>
                <a:latin typeface="Arial Black" panose="020B0A04020102020204" pitchFamily="34" charset="0"/>
              </a:rPr>
              <a:t>CS 697AN</a:t>
            </a:r>
          </a:p>
        </p:txBody>
      </p:sp>
      <p:sp>
        <p:nvSpPr>
          <p:cNvPr id="15" name="Rectangle 3">
            <a:extLst>
              <a:ext uri="{FF2B5EF4-FFF2-40B4-BE49-F238E27FC236}">
                <a16:creationId xmlns:a16="http://schemas.microsoft.com/office/drawing/2014/main" id="{63C09241-AF43-43D3-8DAE-2BC4F1B2F5E1}"/>
              </a:ext>
            </a:extLst>
          </p:cNvPr>
          <p:cNvSpPr txBox="1">
            <a:spLocks noChangeArrowheads="1"/>
          </p:cNvSpPr>
          <p:nvPr/>
        </p:nvSpPr>
        <p:spPr bwMode="auto">
          <a:xfrm>
            <a:off x="0" y="4953000"/>
            <a:ext cx="891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marL="0" indent="0" eaLnBrk="1" hangingPunct="1">
              <a:spcBef>
                <a:spcPct val="20000"/>
              </a:spcBef>
              <a:defRPr/>
            </a:pPr>
            <a:r>
              <a:rPr lang="en-US" sz="2800" b="1" dirty="0">
                <a:solidFill>
                  <a:srgbClr val="00B0F0"/>
                </a:solidFill>
              </a:rPr>
              <a:t>Collaborations</a:t>
            </a:r>
          </a:p>
          <a:p>
            <a:pPr eaLnBrk="1" hangingPunct="1">
              <a:spcBef>
                <a:spcPct val="20000"/>
              </a:spcBef>
              <a:buFont typeface="Arial" pitchFamily="34" charset="0"/>
              <a:buChar char="■"/>
              <a:defRPr/>
            </a:pPr>
            <a:r>
              <a:rPr lang="en-US" sz="1400" dirty="0">
                <a:solidFill>
                  <a:srgbClr val="7030A0"/>
                </a:solidFill>
              </a:rPr>
              <a:t>Henry J. </a:t>
            </a:r>
            <a:r>
              <a:rPr lang="en-US" sz="1400" dirty="0" err="1">
                <a:solidFill>
                  <a:srgbClr val="7030A0"/>
                </a:solidFill>
              </a:rPr>
              <a:t>Neeman</a:t>
            </a:r>
            <a:r>
              <a:rPr lang="en-US" sz="1400" dirty="0">
                <a:solidFill>
                  <a:srgbClr val="7030A0"/>
                </a:solidFill>
              </a:rPr>
              <a:t>; Assistant Vice President IT, Director of OSCER; University of Oklahoma</a:t>
            </a:r>
          </a:p>
          <a:p>
            <a:pPr eaLnBrk="1" hangingPunct="1">
              <a:spcBef>
                <a:spcPct val="20000"/>
              </a:spcBef>
              <a:buFont typeface="Arial" pitchFamily="34" charset="0"/>
              <a:buChar char="■"/>
              <a:defRPr/>
            </a:pPr>
            <a:r>
              <a:rPr lang="en-US" sz="1400" dirty="0">
                <a:solidFill>
                  <a:srgbClr val="7030A0"/>
                </a:solidFill>
              </a:rPr>
              <a:t>Ramazan </a:t>
            </a:r>
            <a:r>
              <a:rPr lang="en-US" sz="1400" dirty="0" err="1">
                <a:solidFill>
                  <a:srgbClr val="7030A0"/>
                </a:solidFill>
              </a:rPr>
              <a:t>Asmatulu</a:t>
            </a:r>
            <a:r>
              <a:rPr lang="en-US" sz="1400" dirty="0">
                <a:solidFill>
                  <a:srgbClr val="7030A0"/>
                </a:solidFill>
              </a:rPr>
              <a:t>; Professor of Mechanical Engineering; Wichita State University</a:t>
            </a:r>
          </a:p>
          <a:p>
            <a:pPr eaLnBrk="1" hangingPunct="1">
              <a:spcBef>
                <a:spcPct val="20000"/>
              </a:spcBef>
              <a:buFont typeface="Arial" pitchFamily="34" charset="0"/>
              <a:buChar char="■"/>
              <a:defRPr/>
            </a:pPr>
            <a:r>
              <a:rPr lang="en-US" sz="1400" dirty="0">
                <a:solidFill>
                  <a:srgbClr val="7030A0"/>
                </a:solidFill>
              </a:rPr>
              <a:t>M. Emre </a:t>
            </a:r>
            <a:r>
              <a:rPr lang="en-US" sz="1400" dirty="0" err="1">
                <a:solidFill>
                  <a:srgbClr val="7030A0"/>
                </a:solidFill>
              </a:rPr>
              <a:t>Celebi</a:t>
            </a:r>
            <a:r>
              <a:rPr lang="en-US" sz="1400" dirty="0">
                <a:solidFill>
                  <a:srgbClr val="7030A0"/>
                </a:solidFill>
              </a:rPr>
              <a:t>; Professor and Chair of Computer Science; University of Central Arkansas</a:t>
            </a:r>
          </a:p>
          <a:p>
            <a:pPr eaLnBrk="1" hangingPunct="1">
              <a:spcBef>
                <a:spcPct val="20000"/>
              </a:spcBef>
              <a:buFont typeface="Arial" pitchFamily="34" charset="0"/>
              <a:buChar char="■"/>
              <a:defRPr/>
            </a:pPr>
            <a:r>
              <a:rPr lang="en-US" sz="1400" dirty="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2"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ChangeArrowheads="1"/>
          </p:cNvSpPr>
          <p:nvPr/>
        </p:nvSpPr>
        <p:spPr bwMode="auto">
          <a:xfrm>
            <a:off x="0" y="1382713"/>
            <a:ext cx="5710238"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2000">
                <a:latin typeface="Arial" panose="020B0604020202020204" pitchFamily="34" charset="0"/>
              </a:rPr>
              <a:t>Research supported by Kansas NSF EPSCoR, Nvidia, CybertronPC, …</a:t>
            </a:r>
          </a:p>
          <a:p>
            <a:pPr eaLnBrk="1" hangingPunct="1">
              <a:buFont typeface="Arial" panose="020B0604020202020204" pitchFamily="34" charset="0"/>
              <a:buChar char="■"/>
            </a:pPr>
            <a:r>
              <a:rPr lang="en-US" altLang="en-US" sz="1400">
                <a:solidFill>
                  <a:srgbClr val="7030A0"/>
                </a:solidFill>
                <a:latin typeface="Arial" panose="020B0604020202020204" pitchFamily="34" charset="0"/>
              </a:rPr>
              <a:t>Asaduzzaman, A., Chidella, K.K., Mitra, P., Cluff, K., Saeed, K.A., Islam, M.F., and Islam, A., “A Computerized Imaging Technique to Analyze Mammogram Images with Poor Contrast for </a:t>
            </a:r>
            <a:r>
              <a:rPr lang="en-US" altLang="en-US" sz="1400">
                <a:solidFill>
                  <a:srgbClr val="FF00FF"/>
                </a:solidFill>
                <a:latin typeface="Arial" panose="020B0604020202020204" pitchFamily="34" charset="0"/>
              </a:rPr>
              <a:t>Breast Cancer Diagnosis</a:t>
            </a:r>
            <a:r>
              <a:rPr lang="en-US" altLang="en-US" sz="1400">
                <a:solidFill>
                  <a:srgbClr val="7030A0"/>
                </a:solidFill>
                <a:latin typeface="Arial" panose="020B0604020202020204" pitchFamily="34" charset="0"/>
              </a:rPr>
              <a:t>,” under review, Elsevier Journal of Computerized Medical Imaging and Graphics (CMIG), 2018.</a:t>
            </a:r>
          </a:p>
          <a:p>
            <a:pPr eaLnBrk="1" hangingPunct="1">
              <a:buFont typeface="Arial" panose="020B0604020202020204" pitchFamily="34" charset="0"/>
              <a:buChar char="■"/>
            </a:pPr>
            <a:r>
              <a:rPr lang="en-US" altLang="en-US" sz="1400">
                <a:latin typeface="Arial" panose="020B0604020202020204" pitchFamily="34" charset="0"/>
              </a:rPr>
              <a:t>Chidella, K.K. and Asaduzzaman, A., “A Novel Wireless Network-on-Chip Architecture with Distributed Directory for Faster Execution and Minimal Energy,” accepted, Elsevier Journal of Computers and Electrical Engineering, 2017. </a:t>
            </a:r>
          </a:p>
          <a:p>
            <a:pPr eaLnBrk="1" hangingPunct="1">
              <a:buFont typeface="Arial" panose="020B0604020202020204" pitchFamily="34" charset="0"/>
              <a:buChar char="■"/>
            </a:pPr>
            <a:r>
              <a:rPr lang="en-US" altLang="en-US" sz="1400">
                <a:latin typeface="Arial" panose="020B0604020202020204" pitchFamily="34" charset="0"/>
              </a:rPr>
              <a:t>Asaduzzaman, A., Chidella, K.K., and Vardha, D., “An Energy-Efficient Directory Based Multicore Architecture with Wireless Routers to Minimize the Communication Latency,” in IEEE Transactions on Parallel and Distributed Systems (TPDS), Vol. 28, No. 2, pp. 374-385, May 2016.</a:t>
            </a:r>
          </a:p>
          <a:p>
            <a:pPr eaLnBrk="1" hangingPunct="1">
              <a:buFont typeface="Arial" panose="020B0604020202020204" pitchFamily="34" charset="0"/>
              <a:buChar char="■"/>
            </a:pPr>
            <a:r>
              <a:rPr lang="en-US" altLang="en-US" sz="1400">
                <a:latin typeface="Arial" panose="020B0604020202020204" pitchFamily="34" charset="0"/>
              </a:rPr>
              <a:t>CAPPLab </a:t>
            </a:r>
            <a:r>
              <a:rPr lang="en-US" altLang="en-US" sz="1400">
                <a:solidFill>
                  <a:srgbClr val="FF00FF"/>
                </a:solidFill>
                <a:latin typeface="Arial" panose="020B0604020202020204" pitchFamily="34" charset="0"/>
              </a:rPr>
              <a:t>earned top research designation</a:t>
            </a:r>
            <a:r>
              <a:rPr lang="en-US" altLang="en-US" sz="1400">
                <a:latin typeface="Arial" panose="020B0604020202020204" pitchFamily="34" charset="0"/>
              </a:rPr>
              <a:t> (GPU Research Center) </a:t>
            </a:r>
            <a:r>
              <a:rPr lang="en-US" altLang="en-US" sz="1400">
                <a:solidFill>
                  <a:srgbClr val="FF00FF"/>
                </a:solidFill>
                <a:latin typeface="Arial" panose="020B0604020202020204" pitchFamily="34" charset="0"/>
              </a:rPr>
              <a:t>by Nvidia</a:t>
            </a:r>
            <a:r>
              <a:rPr lang="en-US" altLang="en-US" sz="1400">
                <a:latin typeface="Arial" panose="020B0604020202020204" pitchFamily="34" charset="0"/>
              </a:rPr>
              <a:t> in 2015.</a:t>
            </a:r>
          </a:p>
          <a:p>
            <a:pPr eaLnBrk="1" hangingPunct="1">
              <a:buFont typeface="Arial" panose="020B0604020202020204" pitchFamily="34" charset="0"/>
              <a:buChar char="■"/>
            </a:pPr>
            <a:r>
              <a:rPr lang="en-US" altLang="en-US" sz="1400">
                <a:solidFill>
                  <a:srgbClr val="7030A0"/>
                </a:solidFill>
                <a:latin typeface="Arial" panose="020B0604020202020204" pitchFamily="34" charset="0"/>
              </a:rPr>
              <a:t>Asaduzzaman, A., Gummadi, D., and Yip, C.M., “A Talented</a:t>
            </a:r>
            <a:r>
              <a:rPr lang="en-US" altLang="en-US" sz="1400">
                <a:latin typeface="Arial" panose="020B0604020202020204" pitchFamily="34" charset="0"/>
              </a:rPr>
              <a:t> </a:t>
            </a:r>
            <a:r>
              <a:rPr lang="en-US" altLang="en-US" sz="1400">
                <a:solidFill>
                  <a:srgbClr val="FF00FF"/>
                </a:solidFill>
                <a:latin typeface="Arial" panose="020B0604020202020204" pitchFamily="34" charset="0"/>
              </a:rPr>
              <a:t>CPU-to-GPU Memory Mapping</a:t>
            </a:r>
            <a:r>
              <a:rPr lang="en-US" altLang="en-US" sz="1400">
                <a:latin typeface="Arial" panose="020B0604020202020204" pitchFamily="34" charset="0"/>
              </a:rPr>
              <a:t> </a:t>
            </a:r>
            <a:r>
              <a:rPr lang="en-US" altLang="en-US" sz="1400">
                <a:solidFill>
                  <a:srgbClr val="7030A0"/>
                </a:solidFill>
                <a:latin typeface="Arial" panose="020B0604020202020204" pitchFamily="34" charset="0"/>
              </a:rPr>
              <a:t>Technique,” in IEEE SoutheastCon 2014, Lexington, KY, March 13-16, 2014.</a:t>
            </a:r>
          </a:p>
        </p:txBody>
      </p:sp>
      <p:sp>
        <p:nvSpPr>
          <p:cNvPr id="7" name="Rectangular Callout 6">
            <a:extLst>
              <a:ext uri="{FF2B5EF4-FFF2-40B4-BE49-F238E27FC236}">
                <a16:creationId xmlns:a16="http://schemas.microsoft.com/office/drawing/2014/main" id="{589E011B-7450-4C2F-9622-F67E68C33D95}"/>
              </a:ext>
            </a:extLst>
          </p:cNvPr>
          <p:cNvSpPr/>
          <p:nvPr/>
        </p:nvSpPr>
        <p:spPr>
          <a:xfrm>
            <a:off x="5791200" y="5029200"/>
            <a:ext cx="914400" cy="762000"/>
          </a:xfrm>
          <a:prstGeom prst="wedgeRectCallout">
            <a:avLst>
              <a:gd name="adj1" fmla="val -160882"/>
              <a:gd name="adj2" fmla="val 7350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extLst>
              <a:ext uri="{FF2B5EF4-FFF2-40B4-BE49-F238E27FC236}">
                <a16:creationId xmlns:a16="http://schemas.microsoft.com/office/drawing/2014/main" id="{905F3AB4-D89F-413F-98D5-B719BB293FD8}"/>
              </a:ext>
            </a:extLst>
          </p:cNvPr>
          <p:cNvSpPr/>
          <p:nvPr/>
        </p:nvSpPr>
        <p:spPr>
          <a:xfrm>
            <a:off x="5638800" y="3124200"/>
            <a:ext cx="3352800" cy="3276600"/>
          </a:xfrm>
          <a:prstGeom prst="rect">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ular Callout 21">
            <a:extLst>
              <a:ext uri="{FF2B5EF4-FFF2-40B4-BE49-F238E27FC236}">
                <a16:creationId xmlns:a16="http://schemas.microsoft.com/office/drawing/2014/main" id="{C10AC0FA-9F58-4EA3-B93E-99159FC4791C}"/>
              </a:ext>
            </a:extLst>
          </p:cNvPr>
          <p:cNvSpPr/>
          <p:nvPr/>
        </p:nvSpPr>
        <p:spPr>
          <a:xfrm>
            <a:off x="6019800" y="1600200"/>
            <a:ext cx="914400" cy="762000"/>
          </a:xfrm>
          <a:prstGeom prst="wedgeRectCallout">
            <a:avLst>
              <a:gd name="adj1" fmla="val -190982"/>
              <a:gd name="adj2" fmla="val 8399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970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1382713"/>
            <a:ext cx="3175000" cy="1665287"/>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97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8" y="3160713"/>
            <a:ext cx="2214562" cy="171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572000"/>
            <a:ext cx="32004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5" name="Rectangle 26"/>
          <p:cNvSpPr>
            <a:spLocks noChangeArrowheads="1"/>
          </p:cNvSpPr>
          <p:nvPr/>
        </p:nvSpPr>
        <p:spPr bwMode="auto">
          <a:xfrm>
            <a:off x="0" y="0"/>
            <a:ext cx="9144000" cy="1173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600"/>
              </a:spcAft>
              <a:buFontTx/>
              <a:buNone/>
            </a:pPr>
            <a:r>
              <a:rPr lang="en-US" altLang="en-US" sz="2000" b="1" u="sng">
                <a:solidFill>
                  <a:srgbClr val="FFCC00"/>
                </a:solidFill>
                <a:latin typeface="Arial Black" panose="020B0A04020102020204" pitchFamily="34" charset="0"/>
              </a:rPr>
              <a:t>EECS Graduate Student Orientation</a:t>
            </a:r>
          </a:p>
          <a:p>
            <a:pPr algn="ctr" eaLnBrk="1" hangingPunct="1">
              <a:spcBef>
                <a:spcPts val="600"/>
              </a:spcBef>
              <a:buFontTx/>
              <a:buNone/>
            </a:pPr>
            <a:r>
              <a:rPr lang="en-US" altLang="en-US" sz="2400" b="1">
                <a:solidFill>
                  <a:srgbClr val="FFCC00"/>
                </a:solidFill>
                <a:latin typeface="Arial Black" panose="020B0A04020102020204" pitchFamily="34" charset="0"/>
              </a:rPr>
              <a:t>CAPPLab Research Activities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7903</TotalTime>
  <Words>1073</Words>
  <Application>Microsoft Office PowerPoint</Application>
  <PresentationFormat>On-screen Show (4:3)</PresentationFormat>
  <Paragraphs>156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Times New Roman</vt:lpstr>
      <vt:lpstr>Arial Black</vt:lpstr>
      <vt:lpstr>Wingdings</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Florida Atlantic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Proposal</dc:title>
  <dc:creator>asad</dc:creator>
  <cp:lastModifiedBy>Asaduzzaman, Abu</cp:lastModifiedBy>
  <cp:revision>668</cp:revision>
  <cp:lastPrinted>2011-12-10T22:36:01Z</cp:lastPrinted>
  <dcterms:created xsi:type="dcterms:W3CDTF">2008-05-01T23:54:43Z</dcterms:created>
  <dcterms:modified xsi:type="dcterms:W3CDTF">2020-08-06T03:19:01Z</dcterms:modified>
</cp:coreProperties>
</file>