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628" r:id="rId2"/>
    <p:sldId id="386" r:id="rId3"/>
    <p:sldId id="561" r:id="rId4"/>
    <p:sldId id="492" r:id="rId5"/>
    <p:sldId id="1511" r:id="rId6"/>
    <p:sldId id="1515" r:id="rId7"/>
    <p:sldId id="1241" r:id="rId8"/>
    <p:sldId id="495" r:id="rId9"/>
    <p:sldId id="1231" r:id="rId10"/>
    <p:sldId id="1512" r:id="rId11"/>
    <p:sldId id="1242" r:id="rId12"/>
    <p:sldId id="1232" r:id="rId13"/>
    <p:sldId id="1513" r:id="rId14"/>
    <p:sldId id="1275" r:id="rId15"/>
    <p:sldId id="496" r:id="rId16"/>
    <p:sldId id="1244" r:id="rId17"/>
    <p:sldId id="1245" r:id="rId18"/>
    <p:sldId id="1123" r:id="rId19"/>
    <p:sldId id="1249" r:id="rId20"/>
    <p:sldId id="1250" r:id="rId21"/>
    <p:sldId id="1251" r:id="rId22"/>
    <p:sldId id="1253" r:id="rId23"/>
    <p:sldId id="1254" r:id="rId24"/>
    <p:sldId id="1255" r:id="rId25"/>
    <p:sldId id="1221" r:id="rId26"/>
    <p:sldId id="1222" r:id="rId27"/>
    <p:sldId id="1258" r:id="rId28"/>
    <p:sldId id="1223" r:id="rId29"/>
    <p:sldId id="1261" r:id="rId30"/>
    <p:sldId id="1224" r:id="rId31"/>
    <p:sldId id="1265" r:id="rId32"/>
    <p:sldId id="1266" r:id="rId33"/>
    <p:sldId id="1228" r:id="rId34"/>
    <p:sldId id="1267" r:id="rId35"/>
    <p:sldId id="1225" r:id="rId36"/>
    <p:sldId id="1268" r:id="rId37"/>
    <p:sldId id="1514" r:id="rId38"/>
    <p:sldId id="1235" r:id="rId39"/>
    <p:sldId id="1236" r:id="rId40"/>
    <p:sldId id="1233" r:id="rId41"/>
    <p:sldId id="1234" r:id="rId42"/>
    <p:sldId id="1237" r:id="rId43"/>
    <p:sldId id="1238" r:id="rId44"/>
    <p:sldId id="1239" r:id="rId45"/>
    <p:sldId id="1272" r:id="rId46"/>
    <p:sldId id="459" r:id="rId47"/>
    <p:sldId id="1507" r:id="rId48"/>
    <p:sldId id="609" r:id="rId49"/>
    <p:sldId id="1505" r:id="rId50"/>
    <p:sldId id="1506" r:id="rId51"/>
    <p:sldId id="617" r:id="rId52"/>
    <p:sldId id="1510" r:id="rId53"/>
  </p:sldIdLst>
  <p:sldSz cx="9144000" cy="6858000" type="screen4x3"/>
  <p:notesSz cx="6985000" cy="92837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CC00CC"/>
    <a:srgbClr val="FF66FF"/>
    <a:srgbClr val="CCFFFF"/>
    <a:srgbClr val="66FF99"/>
    <a:srgbClr val="006600"/>
    <a:srgbClr val="FF9900"/>
    <a:srgbClr val="CC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87995" autoAdjust="0"/>
  </p:normalViewPr>
  <p:slideViewPr>
    <p:cSldViewPr>
      <p:cViewPr varScale="1">
        <p:scale>
          <a:sx n="96" d="100"/>
          <a:sy n="96" d="100"/>
        </p:scale>
        <p:origin x="13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6" d="100"/>
          <a:sy n="96" d="100"/>
        </p:scale>
        <p:origin x="63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29760" eaLnBrk="1" hangingPunct="1">
              <a:defRPr sz="1300">
                <a:latin typeface="Arial" charset="0"/>
                <a:cs typeface="+mn-cs"/>
              </a:defRPr>
            </a:lvl1pPr>
          </a:lstStyle>
          <a:p>
            <a:pPr>
              <a:defRPr/>
            </a:pPr>
            <a:endParaRPr lang="en-US"/>
          </a:p>
        </p:txBody>
      </p:sp>
      <p:sp>
        <p:nvSpPr>
          <p:cNvPr id="108547"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29760" eaLnBrk="1" hangingPunct="1">
              <a:defRPr sz="1300">
                <a:latin typeface="Arial" charset="0"/>
                <a:cs typeface="+mn-cs"/>
              </a:defRPr>
            </a:lvl1pPr>
          </a:lstStyle>
          <a:p>
            <a:pPr>
              <a:defRPr/>
            </a:pPr>
            <a:endParaRPr lang="en-US"/>
          </a:p>
        </p:txBody>
      </p:sp>
      <p:sp>
        <p:nvSpPr>
          <p:cNvPr id="108548"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29760" eaLnBrk="1" hangingPunct="1">
              <a:defRPr sz="1300">
                <a:latin typeface="Arial" charset="0"/>
                <a:cs typeface="+mn-cs"/>
              </a:defRPr>
            </a:lvl1pPr>
          </a:lstStyle>
          <a:p>
            <a:pPr>
              <a:defRPr/>
            </a:pPr>
            <a:endParaRPr lang="en-US"/>
          </a:p>
        </p:txBody>
      </p:sp>
      <p:sp>
        <p:nvSpPr>
          <p:cNvPr id="108549"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28688" eaLnBrk="1" hangingPunct="1">
              <a:defRPr sz="1300"/>
            </a:lvl1pPr>
          </a:lstStyle>
          <a:p>
            <a:pPr>
              <a:defRPr/>
            </a:pPr>
            <a:fld id="{FBDE3C45-62F0-4821-9BD5-310BFC1413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29760" eaLnBrk="1" hangingPunct="1">
              <a:defRPr sz="1300">
                <a:latin typeface="Arial" charset="0"/>
                <a:cs typeface="+mn-cs"/>
              </a:defRPr>
            </a:lvl1pPr>
          </a:lstStyle>
          <a:p>
            <a:pPr>
              <a:defRPr/>
            </a:pPr>
            <a:endParaRPr lang="en-US"/>
          </a:p>
        </p:txBody>
      </p:sp>
      <p:sp>
        <p:nvSpPr>
          <p:cNvPr id="2355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29760" eaLnBrk="1" hangingPunct="1">
              <a:defRPr sz="1300">
                <a:latin typeface="Arial"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29760" eaLnBrk="1" hangingPunct="1">
              <a:defRPr sz="1300">
                <a:latin typeface="Arial" charset="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28688" eaLnBrk="1" hangingPunct="1">
              <a:defRPr sz="1300"/>
            </a:lvl1pPr>
          </a:lstStyle>
          <a:p>
            <a:pPr>
              <a:defRPr/>
            </a:pPr>
            <a:fld id="{CF78794F-BA35-4AA7-B9B2-164AF1266C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1E9D40-AD65-469F-9A4B-1B401FBA0FF4}" type="slidenum">
              <a:rPr lang="en-US" altLang="en-US" sz="1300" smtClean="0"/>
              <a:pPr>
                <a:spcBef>
                  <a:spcPct val="0"/>
                </a:spcBef>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2DD70F-3220-47C7-9779-2F2FB8B2C6A1}" type="slidenum">
              <a:rPr lang="en-US" altLang="en-US" sz="1300" smtClean="0"/>
              <a:pPr>
                <a:spcBef>
                  <a:spcPct val="0"/>
                </a:spcBef>
              </a:pPr>
              <a:t>10</a:t>
            </a:fld>
            <a:endParaRPr lang="en-US" altLang="en-US" sz="1300"/>
          </a:p>
        </p:txBody>
      </p:sp>
    </p:spTree>
    <p:extLst>
      <p:ext uri="{BB962C8B-B14F-4D97-AF65-F5344CB8AC3E}">
        <p14:creationId xmlns:p14="http://schemas.microsoft.com/office/powerpoint/2010/main" val="1187757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12</a:t>
            </a:fld>
            <a:endParaRPr lang="en-US" altLang="en-US" sz="1300" dirty="0"/>
          </a:p>
        </p:txBody>
      </p:sp>
    </p:spTree>
    <p:extLst>
      <p:ext uri="{BB962C8B-B14F-4D97-AF65-F5344CB8AC3E}">
        <p14:creationId xmlns:p14="http://schemas.microsoft.com/office/powerpoint/2010/main" val="296545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2DD70F-3220-47C7-9779-2F2FB8B2C6A1}" type="slidenum">
              <a:rPr lang="en-US" altLang="en-US" sz="1300" smtClean="0"/>
              <a:pPr>
                <a:spcBef>
                  <a:spcPct val="0"/>
                </a:spcBef>
              </a:pPr>
              <a:t>13</a:t>
            </a:fld>
            <a:endParaRPr lang="en-US" altLang="en-US" sz="1300"/>
          </a:p>
        </p:txBody>
      </p:sp>
    </p:spTree>
    <p:extLst>
      <p:ext uri="{BB962C8B-B14F-4D97-AF65-F5344CB8AC3E}">
        <p14:creationId xmlns:p14="http://schemas.microsoft.com/office/powerpoint/2010/main" val="413642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15</a:t>
            </a:fld>
            <a:endParaRPr lang="en-US" altLang="en-US" dirty="0"/>
          </a:p>
        </p:txBody>
      </p:sp>
    </p:spTree>
    <p:extLst>
      <p:ext uri="{BB962C8B-B14F-4D97-AF65-F5344CB8AC3E}">
        <p14:creationId xmlns:p14="http://schemas.microsoft.com/office/powerpoint/2010/main" val="156975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18</a:t>
            </a:fld>
            <a:endParaRPr lang="en-US" altLang="en-US" dirty="0"/>
          </a:p>
        </p:txBody>
      </p:sp>
    </p:spTree>
    <p:extLst>
      <p:ext uri="{BB962C8B-B14F-4D97-AF65-F5344CB8AC3E}">
        <p14:creationId xmlns:p14="http://schemas.microsoft.com/office/powerpoint/2010/main" val="1647946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19</a:t>
            </a:fld>
            <a:endParaRPr lang="en-US" altLang="en-US" sz="1300" dirty="0"/>
          </a:p>
        </p:txBody>
      </p:sp>
    </p:spTree>
    <p:extLst>
      <p:ext uri="{BB962C8B-B14F-4D97-AF65-F5344CB8AC3E}">
        <p14:creationId xmlns:p14="http://schemas.microsoft.com/office/powerpoint/2010/main" val="3584231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20</a:t>
            </a:fld>
            <a:endParaRPr lang="en-US" altLang="en-US" sz="1300" dirty="0"/>
          </a:p>
        </p:txBody>
      </p:sp>
    </p:spTree>
    <p:extLst>
      <p:ext uri="{BB962C8B-B14F-4D97-AF65-F5344CB8AC3E}">
        <p14:creationId xmlns:p14="http://schemas.microsoft.com/office/powerpoint/2010/main" val="2012991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21</a:t>
            </a:fld>
            <a:endParaRPr lang="en-US" altLang="en-US" sz="1300" dirty="0"/>
          </a:p>
        </p:txBody>
      </p:sp>
    </p:spTree>
    <p:extLst>
      <p:ext uri="{BB962C8B-B14F-4D97-AF65-F5344CB8AC3E}">
        <p14:creationId xmlns:p14="http://schemas.microsoft.com/office/powerpoint/2010/main" val="65862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22</a:t>
            </a:fld>
            <a:endParaRPr lang="en-US" altLang="en-US" sz="1300" dirty="0"/>
          </a:p>
        </p:txBody>
      </p:sp>
    </p:spTree>
    <p:extLst>
      <p:ext uri="{BB962C8B-B14F-4D97-AF65-F5344CB8AC3E}">
        <p14:creationId xmlns:p14="http://schemas.microsoft.com/office/powerpoint/2010/main" val="406571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23</a:t>
            </a:fld>
            <a:endParaRPr lang="en-US" altLang="en-US" sz="1300" dirty="0"/>
          </a:p>
        </p:txBody>
      </p:sp>
    </p:spTree>
    <p:extLst>
      <p:ext uri="{BB962C8B-B14F-4D97-AF65-F5344CB8AC3E}">
        <p14:creationId xmlns:p14="http://schemas.microsoft.com/office/powerpoint/2010/main" val="314858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2DD70F-3220-47C7-9779-2F2FB8B2C6A1}" type="slidenum">
              <a:rPr lang="en-US" altLang="en-US" sz="1300" smtClean="0"/>
              <a:pPr>
                <a:spcBef>
                  <a:spcPct val="0"/>
                </a:spcBef>
              </a:pPr>
              <a:t>2</a:t>
            </a:fld>
            <a:endParaRPr lang="en-US"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24</a:t>
            </a:fld>
            <a:endParaRPr lang="en-US" altLang="en-US" sz="1300" dirty="0"/>
          </a:p>
        </p:txBody>
      </p:sp>
    </p:spTree>
    <p:extLst>
      <p:ext uri="{BB962C8B-B14F-4D97-AF65-F5344CB8AC3E}">
        <p14:creationId xmlns:p14="http://schemas.microsoft.com/office/powerpoint/2010/main" val="3272194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25</a:t>
            </a:fld>
            <a:endParaRPr lang="en-US" altLang="en-US" dirty="0"/>
          </a:p>
        </p:txBody>
      </p:sp>
    </p:spTree>
    <p:extLst>
      <p:ext uri="{BB962C8B-B14F-4D97-AF65-F5344CB8AC3E}">
        <p14:creationId xmlns:p14="http://schemas.microsoft.com/office/powerpoint/2010/main" val="42594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26</a:t>
            </a:fld>
            <a:endParaRPr lang="en-US" altLang="en-US" dirty="0"/>
          </a:p>
        </p:txBody>
      </p:sp>
    </p:spTree>
    <p:extLst>
      <p:ext uri="{BB962C8B-B14F-4D97-AF65-F5344CB8AC3E}">
        <p14:creationId xmlns:p14="http://schemas.microsoft.com/office/powerpoint/2010/main" val="3017492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27</a:t>
            </a:fld>
            <a:endParaRPr lang="en-US" altLang="en-US" dirty="0"/>
          </a:p>
        </p:txBody>
      </p:sp>
    </p:spTree>
    <p:extLst>
      <p:ext uri="{BB962C8B-B14F-4D97-AF65-F5344CB8AC3E}">
        <p14:creationId xmlns:p14="http://schemas.microsoft.com/office/powerpoint/2010/main" val="302052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78794F-BA35-4AA7-B9B2-164AF1266CF3}" type="slidenum">
              <a:rPr lang="en-US" altLang="en-US" smtClean="0"/>
              <a:pPr>
                <a:defRPr/>
              </a:pPr>
              <a:t>29</a:t>
            </a:fld>
            <a:endParaRPr lang="en-US" altLang="en-US"/>
          </a:p>
        </p:txBody>
      </p:sp>
    </p:spTree>
    <p:extLst>
      <p:ext uri="{BB962C8B-B14F-4D97-AF65-F5344CB8AC3E}">
        <p14:creationId xmlns:p14="http://schemas.microsoft.com/office/powerpoint/2010/main" val="4041043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30</a:t>
            </a:fld>
            <a:endParaRPr lang="en-US" altLang="en-US" dirty="0"/>
          </a:p>
        </p:txBody>
      </p:sp>
    </p:spTree>
    <p:extLst>
      <p:ext uri="{BB962C8B-B14F-4D97-AF65-F5344CB8AC3E}">
        <p14:creationId xmlns:p14="http://schemas.microsoft.com/office/powerpoint/2010/main" val="2775605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31</a:t>
            </a:fld>
            <a:endParaRPr lang="en-US" altLang="en-US" dirty="0"/>
          </a:p>
        </p:txBody>
      </p:sp>
    </p:spTree>
    <p:extLst>
      <p:ext uri="{BB962C8B-B14F-4D97-AF65-F5344CB8AC3E}">
        <p14:creationId xmlns:p14="http://schemas.microsoft.com/office/powerpoint/2010/main" val="1092594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32</a:t>
            </a:fld>
            <a:endParaRPr lang="en-US" altLang="en-US" dirty="0"/>
          </a:p>
        </p:txBody>
      </p:sp>
    </p:spTree>
    <p:extLst>
      <p:ext uri="{BB962C8B-B14F-4D97-AF65-F5344CB8AC3E}">
        <p14:creationId xmlns:p14="http://schemas.microsoft.com/office/powerpoint/2010/main" val="3561400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Blending: Similar to stacking but typically simpler, blending involves training different models and then combining their predictions in some manner (like averaging or weighted averaging) to make the final prediction. For instance, you could average the predictions from Random Forest and </a:t>
            </a:r>
            <a:r>
              <a:rPr lang="en-US" dirty="0" err="1"/>
              <a:t>XGBoost</a:t>
            </a:r>
            <a:r>
              <a:rPr lang="en-US" dirty="0"/>
              <a:t> to produce a final prediction.</a:t>
            </a:r>
          </a:p>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36</a:t>
            </a:fld>
            <a:endParaRPr lang="en-US" altLang="en-US" dirty="0"/>
          </a:p>
        </p:txBody>
      </p:sp>
    </p:spTree>
    <p:extLst>
      <p:ext uri="{BB962C8B-B14F-4D97-AF65-F5344CB8AC3E}">
        <p14:creationId xmlns:p14="http://schemas.microsoft.com/office/powerpoint/2010/main" val="4249886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2DD70F-3220-47C7-9779-2F2FB8B2C6A1}" type="slidenum">
              <a:rPr lang="en-US" altLang="en-US" sz="1300" smtClean="0"/>
              <a:pPr>
                <a:spcBef>
                  <a:spcPct val="0"/>
                </a:spcBef>
              </a:pPr>
              <a:t>37</a:t>
            </a:fld>
            <a:endParaRPr lang="en-US" altLang="en-US" sz="1300"/>
          </a:p>
        </p:txBody>
      </p:sp>
    </p:spTree>
    <p:extLst>
      <p:ext uri="{BB962C8B-B14F-4D97-AF65-F5344CB8AC3E}">
        <p14:creationId xmlns:p14="http://schemas.microsoft.com/office/powerpoint/2010/main" val="426803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647A4A-C23F-4D43-A5C8-8CFD5F7D331F}" type="slidenum">
              <a:rPr lang="en-US" altLang="en-US" sz="1300" smtClean="0"/>
              <a:pPr>
                <a:spcBef>
                  <a:spcPct val="0"/>
                </a:spcBef>
              </a:pPr>
              <a:t>3</a:t>
            </a:fld>
            <a:endParaRPr lang="en-US" altLang="en-US"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time for the non-genomic dataset is much higher than that of the genomic dataset, probably because the model takes very large number of iterations for the non-genomic dataset. ???</a:t>
            </a:r>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40</a:t>
            </a:fld>
            <a:endParaRPr lang="en-US" altLang="en-US" dirty="0"/>
          </a:p>
        </p:txBody>
      </p:sp>
    </p:spTree>
    <p:extLst>
      <p:ext uri="{BB962C8B-B14F-4D97-AF65-F5344CB8AC3E}">
        <p14:creationId xmlns:p14="http://schemas.microsoft.com/office/powerpoint/2010/main" val="649745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training time for the SIFT prediction is lower than that of the </a:t>
            </a:r>
            <a:r>
              <a:rPr lang="en-US" dirty="0" err="1"/>
              <a:t>PolyPhen</a:t>
            </a:r>
            <a:r>
              <a:rPr lang="en-US" dirty="0"/>
              <a:t> prediction, because the SIFT predicts damaged or tolerated, but the </a:t>
            </a:r>
            <a:r>
              <a:rPr lang="en-US" dirty="0" err="1"/>
              <a:t>PolyPhen</a:t>
            </a:r>
            <a:r>
              <a:rPr lang="en-US" dirty="0"/>
              <a:t> predicts benign, probably damaging, or possibly damaging. ???</a:t>
            </a:r>
          </a:p>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41</a:t>
            </a:fld>
            <a:endParaRPr lang="en-US" altLang="en-US" dirty="0"/>
          </a:p>
        </p:txBody>
      </p:sp>
    </p:spTree>
    <p:extLst>
      <p:ext uri="{BB962C8B-B14F-4D97-AF65-F5344CB8AC3E}">
        <p14:creationId xmlns:p14="http://schemas.microsoft.com/office/powerpoint/2010/main" val="3767473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42</a:t>
            </a:fld>
            <a:endParaRPr lang="en-US" altLang="en-US" dirty="0"/>
          </a:p>
        </p:txBody>
      </p:sp>
    </p:spTree>
    <p:extLst>
      <p:ext uri="{BB962C8B-B14F-4D97-AF65-F5344CB8AC3E}">
        <p14:creationId xmlns:p14="http://schemas.microsoft.com/office/powerpoint/2010/main" val="3146748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Arial" charset="0"/>
                <a:ea typeface="+mn-ea"/>
                <a:cs typeface="+mn-cs"/>
              </a:rPr>
              <a:t>After Data Split: G 58, NG 57</a:t>
            </a:r>
          </a:p>
          <a:p>
            <a:pPr rtl="0" eaLnBrk="1" fontAlgn="t" latinLnBrk="0" hangingPunct="1"/>
            <a:r>
              <a:rPr lang="en-US" sz="1200" b="0" i="0" u="none" strike="noStrike" kern="1200" dirty="0">
                <a:solidFill>
                  <a:schemeClr val="tx1"/>
                </a:solidFill>
                <a:effectLst/>
                <a:latin typeface="Arial" charset="0"/>
                <a:ea typeface="+mn-ea"/>
                <a:cs typeface="+mn-cs"/>
              </a:rPr>
              <a:t>After Feature Selection: G 30, NG 30</a:t>
            </a:r>
          </a:p>
          <a:p>
            <a:pPr rtl="0" eaLnBrk="1" fontAlgn="t" latinLnBrk="0" hangingPunct="1"/>
            <a:r>
              <a:rPr lang="en-US" sz="1200" b="0" i="0" u="none" strike="noStrike" kern="1200" dirty="0">
                <a:solidFill>
                  <a:schemeClr val="tx1"/>
                </a:solidFill>
                <a:effectLst/>
                <a:latin typeface="Arial" charset="0"/>
                <a:ea typeface="+mn-ea"/>
                <a:cs typeface="+mn-cs"/>
              </a:rPr>
              <a:t>After Correlation: G 19, NG 21</a:t>
            </a:r>
          </a:p>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43</a:t>
            </a:fld>
            <a:endParaRPr lang="en-US" altLang="en-US" dirty="0"/>
          </a:p>
        </p:txBody>
      </p:sp>
    </p:spTree>
    <p:extLst>
      <p:ext uri="{BB962C8B-B14F-4D97-AF65-F5344CB8AC3E}">
        <p14:creationId xmlns:p14="http://schemas.microsoft.com/office/powerpoint/2010/main" val="1809588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Arial" charset="0"/>
                <a:ea typeface="+mn-ea"/>
                <a:cs typeface="+mn-cs"/>
              </a:rPr>
              <a:t>After Data Split: G 58, NG 57</a:t>
            </a:r>
          </a:p>
          <a:p>
            <a:pPr rtl="0" eaLnBrk="1" fontAlgn="t" latinLnBrk="0" hangingPunct="1"/>
            <a:r>
              <a:rPr lang="en-US" sz="1200" b="0" i="0" u="none" strike="noStrike" kern="1200" dirty="0">
                <a:solidFill>
                  <a:schemeClr val="tx1"/>
                </a:solidFill>
                <a:effectLst/>
                <a:latin typeface="Arial" charset="0"/>
                <a:ea typeface="+mn-ea"/>
                <a:cs typeface="+mn-cs"/>
              </a:rPr>
              <a:t>After Feature Selection: G 30, NG 30</a:t>
            </a:r>
          </a:p>
          <a:p>
            <a:pPr rtl="0" eaLnBrk="1" fontAlgn="t" latinLnBrk="0" hangingPunct="1"/>
            <a:r>
              <a:rPr lang="en-US" sz="1200" b="0" i="0" u="none" strike="noStrike" kern="1200" dirty="0">
                <a:solidFill>
                  <a:schemeClr val="tx1"/>
                </a:solidFill>
                <a:effectLst/>
                <a:latin typeface="Arial" charset="0"/>
                <a:ea typeface="+mn-ea"/>
                <a:cs typeface="+mn-cs"/>
              </a:rPr>
              <a:t>After Correlation: G 19, NG 21</a:t>
            </a:r>
          </a:p>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44</a:t>
            </a:fld>
            <a:endParaRPr lang="en-US" altLang="en-US" dirty="0"/>
          </a:p>
        </p:txBody>
      </p:sp>
    </p:spTree>
    <p:extLst>
      <p:ext uri="{BB962C8B-B14F-4D97-AF65-F5344CB8AC3E}">
        <p14:creationId xmlns:p14="http://schemas.microsoft.com/office/powerpoint/2010/main" val="1128477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Arial" charset="0"/>
                <a:ea typeface="+mn-ea"/>
                <a:cs typeface="+mn-cs"/>
              </a:rPr>
              <a:t>After Data Split: G 58, NG 57</a:t>
            </a:r>
          </a:p>
          <a:p>
            <a:pPr rtl="0" eaLnBrk="1" fontAlgn="t" latinLnBrk="0" hangingPunct="1"/>
            <a:r>
              <a:rPr lang="en-US" sz="1200" b="0" i="0" u="none" strike="noStrike" kern="1200" dirty="0">
                <a:solidFill>
                  <a:schemeClr val="tx1"/>
                </a:solidFill>
                <a:effectLst/>
                <a:latin typeface="Arial" charset="0"/>
                <a:ea typeface="+mn-ea"/>
                <a:cs typeface="+mn-cs"/>
              </a:rPr>
              <a:t>After Feature Selection: G 30, NG 30</a:t>
            </a:r>
          </a:p>
          <a:p>
            <a:pPr rtl="0" eaLnBrk="1" fontAlgn="t" latinLnBrk="0" hangingPunct="1"/>
            <a:r>
              <a:rPr lang="en-US" sz="1200" b="0" i="0" u="none" strike="noStrike" kern="1200" dirty="0">
                <a:solidFill>
                  <a:schemeClr val="tx1"/>
                </a:solidFill>
                <a:effectLst/>
                <a:latin typeface="Arial" charset="0"/>
                <a:ea typeface="+mn-ea"/>
                <a:cs typeface="+mn-cs"/>
              </a:rPr>
              <a:t>After Correlation: G 19, NG 21</a:t>
            </a:r>
          </a:p>
          <a:p>
            <a:endParaRPr lang="en-US" dirty="0"/>
          </a:p>
        </p:txBody>
      </p:sp>
      <p:sp>
        <p:nvSpPr>
          <p:cNvPr id="4" name="Slide Number Placeholder 3"/>
          <p:cNvSpPr>
            <a:spLocks noGrp="1"/>
          </p:cNvSpPr>
          <p:nvPr>
            <p:ph type="sldNum" sz="quarter" idx="5"/>
          </p:nvPr>
        </p:nvSpPr>
        <p:spPr/>
        <p:txBody>
          <a:bodyPr/>
          <a:lstStyle/>
          <a:p>
            <a:fld id="{1B42E25B-8C05-4CB4-A4A1-17CA6BC90574}" type="slidenum">
              <a:rPr lang="en-US" altLang="en-US" smtClean="0"/>
              <a:pPr/>
              <a:t>45</a:t>
            </a:fld>
            <a:endParaRPr lang="en-US" altLang="en-US" dirty="0"/>
          </a:p>
        </p:txBody>
      </p:sp>
    </p:spTree>
    <p:extLst>
      <p:ext uri="{BB962C8B-B14F-4D97-AF65-F5344CB8AC3E}">
        <p14:creationId xmlns:p14="http://schemas.microsoft.com/office/powerpoint/2010/main" val="3942095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2DD70F-3220-47C7-9779-2F2FB8B2C6A1}" type="slidenum">
              <a:rPr lang="en-US" altLang="en-US" sz="1300" smtClean="0"/>
              <a:pPr>
                <a:spcBef>
                  <a:spcPct val="0"/>
                </a:spcBef>
              </a:pPr>
              <a:t>47</a:t>
            </a:fld>
            <a:endParaRPr lang="en-US" altLang="en-US" sz="1300"/>
          </a:p>
        </p:txBody>
      </p:sp>
    </p:spTree>
    <p:extLst>
      <p:ext uri="{BB962C8B-B14F-4D97-AF65-F5344CB8AC3E}">
        <p14:creationId xmlns:p14="http://schemas.microsoft.com/office/powerpoint/2010/main" val="171629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ChangeArrowheads="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1C26E6-B9B1-4D78-906F-5C206A1E1D77}" type="slidenum">
              <a:rPr lang="en-US" altLang="en-US" sz="1300" smtClean="0"/>
              <a:pPr>
                <a:spcBef>
                  <a:spcPct val="0"/>
                </a:spcBef>
              </a:pPr>
              <a:t>48</a:t>
            </a:fld>
            <a:endParaRPr lang="en-US" altLang="en-US"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ChangeArrowheads="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94AEF5-012F-4470-B2C5-D241F4BCFC98}" type="slidenum">
              <a:rPr lang="en-US" altLang="en-US" sz="1300" smtClean="0"/>
              <a:pPr>
                <a:spcBef>
                  <a:spcPct val="0"/>
                </a:spcBef>
              </a:pPr>
              <a:t>49</a:t>
            </a:fld>
            <a:endParaRPr lang="en-US" altLang="en-US" sz="1300"/>
          </a:p>
        </p:txBody>
      </p:sp>
    </p:spTree>
    <p:extLst>
      <p:ext uri="{BB962C8B-B14F-4D97-AF65-F5344CB8AC3E}">
        <p14:creationId xmlns:p14="http://schemas.microsoft.com/office/powerpoint/2010/main" val="3248192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ChangeArrowheads="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94AEF5-012F-4470-B2C5-D241F4BCFC98}" type="slidenum">
              <a:rPr lang="en-US" altLang="en-US" sz="1300" smtClean="0"/>
              <a:pPr>
                <a:spcBef>
                  <a:spcPct val="0"/>
                </a:spcBef>
              </a:pPr>
              <a:t>50</a:t>
            </a:fld>
            <a:endParaRPr lang="en-US" altLang="en-US" sz="1300"/>
          </a:p>
        </p:txBody>
      </p:sp>
    </p:spTree>
    <p:extLst>
      <p:ext uri="{BB962C8B-B14F-4D97-AF65-F5344CB8AC3E}">
        <p14:creationId xmlns:p14="http://schemas.microsoft.com/office/powerpoint/2010/main" val="237678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4</a:t>
            </a:fld>
            <a:endParaRPr lang="en-US" altLang="en-US" sz="1300" dirty="0"/>
          </a:p>
        </p:txBody>
      </p:sp>
    </p:spTree>
    <p:extLst>
      <p:ext uri="{BB962C8B-B14F-4D97-AF65-F5344CB8AC3E}">
        <p14:creationId xmlns:p14="http://schemas.microsoft.com/office/powerpoint/2010/main" val="1828783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ChangeArrowheads="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B09A87-A493-4DB1-96A6-DA2F04C9BF1F}" type="slidenum">
              <a:rPr lang="en-US" altLang="en-US" sz="1300" smtClean="0"/>
              <a:pPr>
                <a:spcBef>
                  <a:spcPct val="0"/>
                </a:spcBef>
              </a:pPr>
              <a:t>51</a:t>
            </a:fld>
            <a:endParaRPr lang="en-US" altLang="en-US"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1E9D40-AD65-469F-9A4B-1B401FBA0FF4}" type="slidenum">
              <a:rPr lang="en-US" altLang="en-US" sz="1300" smtClean="0"/>
              <a:pPr>
                <a:spcBef>
                  <a:spcPct val="0"/>
                </a:spcBef>
              </a:pPr>
              <a:t>52</a:t>
            </a:fld>
            <a:endParaRPr lang="en-US" altLang="en-US" sz="1300"/>
          </a:p>
        </p:txBody>
      </p:sp>
    </p:spTree>
    <p:extLst>
      <p:ext uri="{BB962C8B-B14F-4D97-AF65-F5344CB8AC3E}">
        <p14:creationId xmlns:p14="http://schemas.microsoft.com/office/powerpoint/2010/main" val="147338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5</a:t>
            </a:fld>
            <a:endParaRPr lang="en-US" altLang="en-US" sz="1300" dirty="0"/>
          </a:p>
        </p:txBody>
      </p:sp>
    </p:spTree>
    <p:extLst>
      <p:ext uri="{BB962C8B-B14F-4D97-AF65-F5344CB8AC3E}">
        <p14:creationId xmlns:p14="http://schemas.microsoft.com/office/powerpoint/2010/main" val="294654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6</a:t>
            </a:fld>
            <a:endParaRPr lang="en-US" altLang="en-US" sz="1300" dirty="0"/>
          </a:p>
        </p:txBody>
      </p:sp>
    </p:spTree>
    <p:extLst>
      <p:ext uri="{BB962C8B-B14F-4D97-AF65-F5344CB8AC3E}">
        <p14:creationId xmlns:p14="http://schemas.microsoft.com/office/powerpoint/2010/main" val="173480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7</a:t>
            </a:fld>
            <a:endParaRPr lang="en-US" altLang="en-US" sz="1300" dirty="0"/>
          </a:p>
        </p:txBody>
      </p:sp>
    </p:spTree>
    <p:extLst>
      <p:ext uri="{BB962C8B-B14F-4D97-AF65-F5344CB8AC3E}">
        <p14:creationId xmlns:p14="http://schemas.microsoft.com/office/powerpoint/2010/main" val="186309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8</a:t>
            </a:fld>
            <a:endParaRPr lang="en-US" altLang="en-US" sz="1300" dirty="0"/>
          </a:p>
        </p:txBody>
      </p:sp>
    </p:spTree>
    <p:extLst>
      <p:ext uri="{BB962C8B-B14F-4D97-AF65-F5344CB8AC3E}">
        <p14:creationId xmlns:p14="http://schemas.microsoft.com/office/powerpoint/2010/main" val="294246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6CFCD-B60C-4FD3-A2C1-27829C38D9C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7501392-AB96-4AAE-82BA-93DFCBE75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4A5F1A5-4921-4827-9A4C-DAFFDEB03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745E8-8621-4AA0-B909-40E774786C6B}" type="slidenum">
              <a:rPr lang="en-US" altLang="en-US" sz="1300"/>
              <a:pPr eaLnBrk="1" hangingPunct="1">
                <a:spcBef>
                  <a:spcPct val="0"/>
                </a:spcBef>
              </a:pPr>
              <a:t>9</a:t>
            </a:fld>
            <a:endParaRPr lang="en-US" altLang="en-US" sz="1300" dirty="0"/>
          </a:p>
        </p:txBody>
      </p:sp>
    </p:spTree>
    <p:extLst>
      <p:ext uri="{BB962C8B-B14F-4D97-AF65-F5344CB8AC3E}">
        <p14:creationId xmlns:p14="http://schemas.microsoft.com/office/powerpoint/2010/main" val="130143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010525" y="6381750"/>
            <a:ext cx="1057275" cy="400050"/>
          </a:xfrm>
          <a:prstGeom prst="rect">
            <a:avLst/>
          </a:prstGeom>
          <a:noFill/>
          <a:ln>
            <a:noFill/>
          </a:ln>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defRPr/>
            </a:pPr>
            <a:fld id="{6269C105-FF9B-4502-BE53-A9A0393288B0}" type="slidenum">
              <a:rPr lang="en-US" altLang="en-US" sz="2000" smtClean="0">
                <a:latin typeface="Times New Roman" panose="02020603050405020304" pitchFamily="18" charset="0"/>
                <a:cs typeface="Times New Roman" panose="02020603050405020304" pitchFamily="18" charset="0"/>
              </a:rPr>
              <a:pPr algn="r" eaLnBrk="1" hangingPunct="1">
                <a:defRPr/>
              </a:pPr>
              <a:t>‹#›</a:t>
            </a:fld>
            <a:endParaRPr lang="en-US" altLang="en-US" sz="2000" dirty="0">
              <a:latin typeface="Times New Roman" panose="02020603050405020304" pitchFamily="18" charset="0"/>
              <a:cs typeface="Times New Roman" panose="02020603050405020304" pitchFamily="18" charset="0"/>
            </a:endParaRPr>
          </a:p>
        </p:txBody>
      </p:sp>
      <p:sp>
        <p:nvSpPr>
          <p:cNvPr id="13314" name="Rectangle 2"/>
          <p:cNvSpPr>
            <a:spLocks noGrp="1" noChangeArrowheads="1"/>
          </p:cNvSpPr>
          <p:nvPr>
            <p:ph type="ctrTitle"/>
          </p:nvPr>
        </p:nvSpPr>
        <p:spPr>
          <a:xfrm>
            <a:off x="685800" y="663575"/>
            <a:ext cx="7772400" cy="1089025"/>
          </a:xfrm>
        </p:spPr>
        <p:txBody>
          <a:bodyPr/>
          <a:lstStyle>
            <a:lvl1pPr>
              <a:defRPr b="1" u="sng"/>
            </a:lvl1pPr>
          </a:lstStyle>
          <a:p>
            <a:r>
              <a:rPr lang="en-US"/>
              <a:t>Title</a:t>
            </a:r>
          </a:p>
        </p:txBody>
      </p:sp>
      <p:sp>
        <p:nvSpPr>
          <p:cNvPr id="13315" name="Rectangle 3"/>
          <p:cNvSpPr>
            <a:spLocks noGrp="1" noChangeArrowheads="1"/>
          </p:cNvSpPr>
          <p:nvPr>
            <p:ph type="subTitle" idx="1"/>
          </p:nvPr>
        </p:nvSpPr>
        <p:spPr>
          <a:xfrm>
            <a:off x="1371600" y="2133600"/>
            <a:ext cx="6400800" cy="1752600"/>
          </a:xfrm>
        </p:spPr>
        <p:txBody>
          <a:bodyPr/>
          <a:lstStyle>
            <a:lvl1pPr marL="0" indent="0" algn="ctr">
              <a:buFont typeface="Arial" charset="0"/>
              <a:buNone/>
              <a:defRPr/>
            </a:lvl1pPr>
          </a:lstStyle>
          <a:p>
            <a:r>
              <a:rPr lang="en-US"/>
              <a:t>Subtitle</a:t>
            </a:r>
          </a:p>
        </p:txBody>
      </p:sp>
    </p:spTree>
    <p:extLst>
      <p:ext uri="{BB962C8B-B14F-4D97-AF65-F5344CB8AC3E}">
        <p14:creationId xmlns:p14="http://schemas.microsoft.com/office/powerpoint/2010/main" val="183080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06B2AA4-D407-4D2A-A8CB-3843C171D45A}" type="slidenum">
              <a:rPr lang="en-US" altLang="en-US"/>
              <a:pPr>
                <a:defRPr/>
              </a:pPr>
              <a:t>‹#›</a:t>
            </a:fld>
            <a:endParaRPr lang="en-US" altLang="en-US"/>
          </a:p>
        </p:txBody>
      </p:sp>
    </p:spTree>
    <p:extLst>
      <p:ext uri="{BB962C8B-B14F-4D97-AF65-F5344CB8AC3E}">
        <p14:creationId xmlns:p14="http://schemas.microsoft.com/office/powerpoint/2010/main" val="348099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8BF21B2-59D4-44E4-BD24-F5C0EDFC7C64}" type="slidenum">
              <a:rPr lang="en-US" altLang="en-US"/>
              <a:pPr>
                <a:defRPr/>
              </a:pPr>
              <a:t>‹#›</a:t>
            </a:fld>
            <a:endParaRPr lang="en-US" altLang="en-US"/>
          </a:p>
        </p:txBody>
      </p:sp>
    </p:spTree>
    <p:extLst>
      <p:ext uri="{BB962C8B-B14F-4D97-AF65-F5344CB8AC3E}">
        <p14:creationId xmlns:p14="http://schemas.microsoft.com/office/powerpoint/2010/main" val="90623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D304B66-0848-4D0D-8A27-6FDB9E2EAF7B}" type="slidenum">
              <a:rPr lang="en-US" altLang="en-US"/>
              <a:pPr>
                <a:defRPr/>
              </a:pPr>
              <a:t>‹#›</a:t>
            </a:fld>
            <a:endParaRPr lang="en-US" altLang="en-US"/>
          </a:p>
        </p:txBody>
      </p:sp>
    </p:spTree>
    <p:extLst>
      <p:ext uri="{BB962C8B-B14F-4D97-AF65-F5344CB8AC3E}">
        <p14:creationId xmlns:p14="http://schemas.microsoft.com/office/powerpoint/2010/main" val="145147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4038600"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62388"/>
            <a:ext cx="4038600"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897E255-25B3-4945-9DF9-060406620500}" type="slidenum">
              <a:rPr lang="en-US" altLang="en-US"/>
              <a:pPr>
                <a:defRPr/>
              </a:pPr>
              <a:t>‹#›</a:t>
            </a:fld>
            <a:endParaRPr lang="en-US" altLang="en-US"/>
          </a:p>
        </p:txBody>
      </p:sp>
    </p:spTree>
    <p:extLst>
      <p:ext uri="{BB962C8B-B14F-4D97-AF65-F5344CB8AC3E}">
        <p14:creationId xmlns:p14="http://schemas.microsoft.com/office/powerpoint/2010/main" val="392632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010525" y="6381750"/>
            <a:ext cx="1057275" cy="400050"/>
          </a:xfrm>
          <a:prstGeom prst="rect">
            <a:avLst/>
          </a:prstGeom>
          <a:noFill/>
          <a:ln>
            <a:noFill/>
          </a:ln>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defRPr/>
            </a:pPr>
            <a:fld id="{F617995B-073D-4014-ADA6-6D05D14B6AB4}" type="slidenum">
              <a:rPr lang="en-US" altLang="en-US" sz="2000" smtClean="0">
                <a:latin typeface="Times New Roman" panose="02020603050405020304" pitchFamily="18" charset="0"/>
                <a:cs typeface="Times New Roman" panose="02020603050405020304" pitchFamily="18" charset="0"/>
              </a:rPr>
              <a:pPr algn="r" eaLnBrk="1" hangingPunct="1">
                <a:defRPr/>
              </a:pPr>
              <a:t>‹#›</a:t>
            </a:fld>
            <a:endParaRPr lang="en-US" altLang="en-US" sz="20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43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285BA64-A195-4090-83B9-0384A75CB277}" type="slidenum">
              <a:rPr lang="en-US" altLang="en-US"/>
              <a:pPr>
                <a:defRPr/>
              </a:pPr>
              <a:t>‹#›</a:t>
            </a:fld>
            <a:endParaRPr lang="en-US" altLang="en-US"/>
          </a:p>
        </p:txBody>
      </p:sp>
    </p:spTree>
    <p:extLst>
      <p:ext uri="{BB962C8B-B14F-4D97-AF65-F5344CB8AC3E}">
        <p14:creationId xmlns:p14="http://schemas.microsoft.com/office/powerpoint/2010/main" val="289955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F68A9C0-6D18-402E-AEDD-02292BAF4FB5}" type="slidenum">
              <a:rPr lang="en-US" altLang="en-US"/>
              <a:pPr>
                <a:defRPr/>
              </a:pPr>
              <a:t>‹#›</a:t>
            </a:fld>
            <a:endParaRPr lang="en-US" altLang="en-US"/>
          </a:p>
        </p:txBody>
      </p:sp>
    </p:spTree>
    <p:extLst>
      <p:ext uri="{BB962C8B-B14F-4D97-AF65-F5344CB8AC3E}">
        <p14:creationId xmlns:p14="http://schemas.microsoft.com/office/powerpoint/2010/main" val="3438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9965DDD-C254-4814-B5AC-2DCFB306CB77}" type="slidenum">
              <a:rPr lang="en-US" altLang="en-US"/>
              <a:pPr>
                <a:defRPr/>
              </a:pPr>
              <a:t>‹#›</a:t>
            </a:fld>
            <a:endParaRPr lang="en-US" altLang="en-US"/>
          </a:p>
        </p:txBody>
      </p:sp>
    </p:spTree>
    <p:extLst>
      <p:ext uri="{BB962C8B-B14F-4D97-AF65-F5344CB8AC3E}">
        <p14:creationId xmlns:p14="http://schemas.microsoft.com/office/powerpoint/2010/main" val="295512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AD0AC6D-4040-43D0-B4C0-D92AAE794B35}" type="slidenum">
              <a:rPr lang="en-US" altLang="en-US"/>
              <a:pPr>
                <a:defRPr/>
              </a:pPr>
              <a:t>‹#›</a:t>
            </a:fld>
            <a:endParaRPr lang="en-US" altLang="en-US"/>
          </a:p>
        </p:txBody>
      </p:sp>
    </p:spTree>
    <p:extLst>
      <p:ext uri="{BB962C8B-B14F-4D97-AF65-F5344CB8AC3E}">
        <p14:creationId xmlns:p14="http://schemas.microsoft.com/office/powerpoint/2010/main" val="251268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8D10EBC-EE3F-443B-AC04-07510D5676DC}" type="slidenum">
              <a:rPr lang="en-US" altLang="en-US"/>
              <a:pPr>
                <a:defRPr/>
              </a:pPr>
              <a:t>‹#›</a:t>
            </a:fld>
            <a:endParaRPr lang="en-US" altLang="en-US"/>
          </a:p>
        </p:txBody>
      </p:sp>
    </p:spTree>
    <p:extLst>
      <p:ext uri="{BB962C8B-B14F-4D97-AF65-F5344CB8AC3E}">
        <p14:creationId xmlns:p14="http://schemas.microsoft.com/office/powerpoint/2010/main" val="338616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66B2E37-46E9-4005-9A4E-A3C2FB6B927F}" type="slidenum">
              <a:rPr lang="en-US" altLang="en-US"/>
              <a:pPr>
                <a:defRPr/>
              </a:pPr>
              <a:t>‹#›</a:t>
            </a:fld>
            <a:endParaRPr lang="en-US" altLang="en-US"/>
          </a:p>
        </p:txBody>
      </p:sp>
    </p:spTree>
    <p:extLst>
      <p:ext uri="{BB962C8B-B14F-4D97-AF65-F5344CB8AC3E}">
        <p14:creationId xmlns:p14="http://schemas.microsoft.com/office/powerpoint/2010/main" val="3608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AB42C83-28A1-4EFF-BA82-1B9B590564BC}" type="slidenum">
              <a:rPr lang="en-US" altLang="en-US"/>
              <a:pPr>
                <a:defRPr/>
              </a:pPr>
              <a:t>‹#›</a:t>
            </a:fld>
            <a:endParaRPr lang="en-US" altLang="en-US"/>
          </a:p>
        </p:txBody>
      </p:sp>
    </p:spTree>
    <p:extLst>
      <p:ext uri="{BB962C8B-B14F-4D97-AF65-F5344CB8AC3E}">
        <p14:creationId xmlns:p14="http://schemas.microsoft.com/office/powerpoint/2010/main" val="417141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Tree>
  </p:cSld>
  <p:clrMap bg1="lt1" tx1="dk1" bg2="lt2" tx2="dk2" accent1="accent1" accent2="accent2" accent3="accent3" accent4="accent4" accent5="accent5" accent6="accent6" hlink="hlink" folHlink="folHlink"/>
  <p:sldLayoutIdLst>
    <p:sldLayoutId id="2147485577" r:id="rId1"/>
    <p:sldLayoutId id="2147485578" r:id="rId2"/>
    <p:sldLayoutId id="2147485579" r:id="rId3"/>
    <p:sldLayoutId id="2147485580" r:id="rId4"/>
    <p:sldLayoutId id="2147485581" r:id="rId5"/>
    <p:sldLayoutId id="2147485582" r:id="rId6"/>
    <p:sldLayoutId id="2147485583" r:id="rId7"/>
    <p:sldLayoutId id="2147485584" r:id="rId8"/>
    <p:sldLayoutId id="2147485585" r:id="rId9"/>
    <p:sldLayoutId id="2147485586" r:id="rId10"/>
    <p:sldLayoutId id="2147485587" r:id="rId11"/>
    <p:sldLayoutId id="2147485588" r:id="rId12"/>
    <p:sldLayoutId id="2147485589" r:id="rId13"/>
  </p:sldLayoutIdLst>
  <p:hf hdr="0" ftr="0" dt="0"/>
  <p:txStyles>
    <p:titleStyle>
      <a:lvl1pPr algn="ctr" rtl="0" eaLnBrk="0" fontAlgn="base" hangingPunct="0">
        <a:spcBef>
          <a:spcPct val="0"/>
        </a:spcBef>
        <a:spcAft>
          <a:spcPct val="0"/>
        </a:spcAft>
        <a:defRPr sz="3200">
          <a:solidFill>
            <a:srgbClr val="0000FF"/>
          </a:solidFill>
          <a:latin typeface="+mj-lt"/>
          <a:ea typeface="+mj-ea"/>
          <a:cs typeface="+mj-cs"/>
        </a:defRPr>
      </a:lvl1pPr>
      <a:lvl2pPr algn="ctr" rtl="0" eaLnBrk="0" fontAlgn="base" hangingPunct="0">
        <a:spcBef>
          <a:spcPct val="0"/>
        </a:spcBef>
        <a:spcAft>
          <a:spcPct val="0"/>
        </a:spcAft>
        <a:defRPr sz="3200">
          <a:solidFill>
            <a:srgbClr val="0000FF"/>
          </a:solidFill>
          <a:latin typeface="Arial" charset="0"/>
        </a:defRPr>
      </a:lvl2pPr>
      <a:lvl3pPr algn="ctr" rtl="0" eaLnBrk="0" fontAlgn="base" hangingPunct="0">
        <a:spcBef>
          <a:spcPct val="0"/>
        </a:spcBef>
        <a:spcAft>
          <a:spcPct val="0"/>
        </a:spcAft>
        <a:defRPr sz="3200">
          <a:solidFill>
            <a:srgbClr val="0000FF"/>
          </a:solidFill>
          <a:latin typeface="Arial" charset="0"/>
        </a:defRPr>
      </a:lvl3pPr>
      <a:lvl4pPr algn="ctr" rtl="0" eaLnBrk="0" fontAlgn="base" hangingPunct="0">
        <a:spcBef>
          <a:spcPct val="0"/>
        </a:spcBef>
        <a:spcAft>
          <a:spcPct val="0"/>
        </a:spcAft>
        <a:defRPr sz="3200">
          <a:solidFill>
            <a:srgbClr val="0000FF"/>
          </a:solidFill>
          <a:latin typeface="Arial" charset="0"/>
        </a:defRPr>
      </a:lvl4pPr>
      <a:lvl5pPr algn="ctr" rtl="0" eaLnBrk="0" fontAlgn="base" hangingPunct="0">
        <a:spcBef>
          <a:spcPct val="0"/>
        </a:spcBef>
        <a:spcAft>
          <a:spcPct val="0"/>
        </a:spcAft>
        <a:defRPr sz="3200">
          <a:solidFill>
            <a:srgbClr val="0000FF"/>
          </a:solidFill>
          <a:latin typeface="Arial" charset="0"/>
        </a:defRPr>
      </a:lvl5pPr>
      <a:lvl6pPr marL="457200" algn="ctr" rtl="0" fontAlgn="base">
        <a:spcBef>
          <a:spcPct val="0"/>
        </a:spcBef>
        <a:spcAft>
          <a:spcPct val="0"/>
        </a:spcAft>
        <a:defRPr sz="3200">
          <a:solidFill>
            <a:srgbClr val="0000FF"/>
          </a:solidFill>
          <a:latin typeface="Arial" charset="0"/>
        </a:defRPr>
      </a:lvl6pPr>
      <a:lvl7pPr marL="914400" algn="ctr" rtl="0" fontAlgn="base">
        <a:spcBef>
          <a:spcPct val="0"/>
        </a:spcBef>
        <a:spcAft>
          <a:spcPct val="0"/>
        </a:spcAft>
        <a:defRPr sz="3200">
          <a:solidFill>
            <a:srgbClr val="0000FF"/>
          </a:solidFill>
          <a:latin typeface="Arial" charset="0"/>
        </a:defRPr>
      </a:lvl7pPr>
      <a:lvl8pPr marL="1371600" algn="ctr" rtl="0" fontAlgn="base">
        <a:spcBef>
          <a:spcPct val="0"/>
        </a:spcBef>
        <a:spcAft>
          <a:spcPct val="0"/>
        </a:spcAft>
        <a:defRPr sz="3200">
          <a:solidFill>
            <a:srgbClr val="0000FF"/>
          </a:solidFill>
          <a:latin typeface="Arial" charset="0"/>
        </a:defRPr>
      </a:lvl8pPr>
      <a:lvl9pPr marL="1828800" algn="ctr" rtl="0" fontAlgn="base">
        <a:spcBef>
          <a:spcPct val="0"/>
        </a:spcBef>
        <a:spcAft>
          <a:spcPct val="0"/>
        </a:spcAft>
        <a:defRPr sz="3200">
          <a:solidFill>
            <a:srgbClr val="0000FF"/>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3.pn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29.png"/><Relationship Id="rId9" Type="http://schemas.openxmlformats.org/officeDocument/2006/relationships/image" Target="../media/image43.jpeg"/><Relationship Id="rId1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6"/>
          <p:cNvSpPr>
            <a:spLocks noChangeArrowheads="1"/>
          </p:cNvSpPr>
          <p:nvPr/>
        </p:nvSpPr>
        <p:spPr bwMode="auto">
          <a:xfrm>
            <a:off x="0" y="0"/>
            <a:ext cx="9134475" cy="13588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FontTx/>
              <a:buNone/>
            </a:pPr>
            <a:r>
              <a:rPr lang="en-US" altLang="en-US" sz="2400" b="1" dirty="0">
                <a:solidFill>
                  <a:schemeClr val="bg1"/>
                </a:solidFill>
                <a:latin typeface="Arial Black" panose="020B0A04020102020204" pitchFamily="34" charset="0"/>
                <a:ea typeface="ＭＳ Ｐゴシック" panose="020B0600070205080204" pitchFamily="34" charset="-128"/>
              </a:rPr>
              <a:t>2024 International Conference on Information and Communication Technology (ICICT)</a:t>
            </a:r>
            <a:r>
              <a:rPr lang="en-US" altLang="en-US" sz="2400" b="1" dirty="0">
                <a:solidFill>
                  <a:srgbClr val="FFCC00"/>
                </a:solidFill>
                <a:latin typeface="Arial Black" panose="020B0A04020102020204" pitchFamily="34" charset="0"/>
                <a:ea typeface="ＭＳ Ｐゴシック" panose="020B0600070205080204" pitchFamily="34" charset="-128"/>
              </a:rPr>
              <a:t> in the Institute of Information and Communication Technology (IICT)</a:t>
            </a:r>
          </a:p>
        </p:txBody>
      </p:sp>
      <p:sp>
        <p:nvSpPr>
          <p:cNvPr id="5" name="Rectangle 3"/>
          <p:cNvSpPr txBox="1">
            <a:spLocks noChangeArrowheads="1"/>
          </p:cNvSpPr>
          <p:nvPr/>
        </p:nvSpPr>
        <p:spPr bwMode="auto">
          <a:xfrm>
            <a:off x="381000" y="2922588"/>
            <a:ext cx="83820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0"/>
              </a:spcBef>
              <a:defRPr/>
            </a:pPr>
            <a:r>
              <a:rPr lang="en-US" altLang="en-US" sz="2600" b="1" kern="0" dirty="0"/>
              <a:t>“Navigating the Challenges of Machine Learning in Genomic Data Analysis”</a:t>
            </a:r>
          </a:p>
        </p:txBody>
      </p:sp>
      <p:sp>
        <p:nvSpPr>
          <p:cNvPr id="6" name="Rectangle 26">
            <a:extLst>
              <a:ext uri="{FF2B5EF4-FFF2-40B4-BE49-F238E27FC236}">
                <a16:creationId xmlns:a16="http://schemas.microsoft.com/office/drawing/2014/main" id="{9E5A773B-8D86-4C5D-9868-94152B92D0DC}"/>
              </a:ext>
            </a:extLst>
          </p:cNvPr>
          <p:cNvSpPr>
            <a:spLocks noChangeArrowheads="1"/>
          </p:cNvSpPr>
          <p:nvPr/>
        </p:nvSpPr>
        <p:spPr bwMode="auto">
          <a:xfrm>
            <a:off x="0" y="5943600"/>
            <a:ext cx="9144000" cy="914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Aft>
                <a:spcPts val="600"/>
              </a:spcAft>
              <a:defRPr/>
            </a:pPr>
            <a:r>
              <a:rPr lang="en-US" sz="2000" b="1" dirty="0">
                <a:solidFill>
                  <a:srgbClr val="FFC000"/>
                </a:solidFill>
                <a:latin typeface="Arial" charset="0"/>
              </a:rPr>
              <a:t>Oct. 21, 2024</a:t>
            </a:r>
            <a:endParaRPr lang="en-US" sz="2000" b="1" dirty="0">
              <a:solidFill>
                <a:srgbClr val="FFC000"/>
              </a:solidFill>
              <a:latin typeface="+mn-lt"/>
            </a:endParaRPr>
          </a:p>
        </p:txBody>
      </p:sp>
      <p:pic>
        <p:nvPicPr>
          <p:cNvPr id="8" name="Picture 7">
            <a:extLst>
              <a:ext uri="{FF2B5EF4-FFF2-40B4-BE49-F238E27FC236}">
                <a16:creationId xmlns:a16="http://schemas.microsoft.com/office/drawing/2014/main" id="{EA402C8C-0968-4690-90C4-4458CFAA7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6235013"/>
            <a:ext cx="2340216" cy="470587"/>
          </a:xfrm>
          <a:prstGeom prst="rect">
            <a:avLst/>
          </a:prstGeom>
        </p:spPr>
      </p:pic>
      <p:pic>
        <p:nvPicPr>
          <p:cNvPr id="9" name="Picture 6">
            <a:extLst>
              <a:ext uri="{FF2B5EF4-FFF2-40B4-BE49-F238E27FC236}">
                <a16:creationId xmlns:a16="http://schemas.microsoft.com/office/drawing/2014/main" id="{E2791E72-4F98-4BD7-87F4-9C8C0E60DD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494" y="6236367"/>
            <a:ext cx="2421106" cy="46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E3317DDB-EF4E-4715-AE03-E79C010A4B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600200"/>
            <a:ext cx="32988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a:extLst>
              <a:ext uri="{FF2B5EF4-FFF2-40B4-BE49-F238E27FC236}">
                <a16:creationId xmlns:a16="http://schemas.microsoft.com/office/drawing/2014/main" id="{C36157D0-C695-4714-A858-AB7C55879C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98700" y="1371600"/>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3">
            <a:extLst>
              <a:ext uri="{FF2B5EF4-FFF2-40B4-BE49-F238E27FC236}">
                <a16:creationId xmlns:a16="http://schemas.microsoft.com/office/drawing/2014/main" id="{0A289BF3-55B4-4345-B966-1F4ADF1095C7}"/>
              </a:ext>
            </a:extLst>
          </p:cNvPr>
          <p:cNvSpPr txBox="1">
            <a:spLocks noChangeArrowheads="1"/>
          </p:cNvSpPr>
          <p:nvPr/>
        </p:nvSpPr>
        <p:spPr bwMode="auto">
          <a:xfrm>
            <a:off x="0" y="4420850"/>
            <a:ext cx="9134475" cy="1384995"/>
          </a:xfrm>
          <a:prstGeom prst="rect">
            <a:avLst/>
          </a:prstGeom>
          <a:noFill/>
          <a:ln>
            <a:noFill/>
          </a:ln>
        </p:spPr>
        <p:txBody>
          <a:bodyPr>
            <a:spAutoFit/>
          </a:bodyPr>
          <a:lstStyle>
            <a:lvl1pPr eaLnBrk="0" hangingPunct="0">
              <a:spcBef>
                <a:spcPct val="20000"/>
              </a:spcBef>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0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defRPr/>
            </a:pPr>
            <a:r>
              <a:rPr lang="en-US" altLang="en-US" sz="2000" i="1" dirty="0">
                <a:solidFill>
                  <a:srgbClr val="0000FF"/>
                </a:solidFill>
                <a:latin typeface="+mn-lt"/>
                <a:cs typeface="Times New Roman" pitchFamily="18" charset="0"/>
              </a:rPr>
              <a:t>Presenter:</a:t>
            </a:r>
          </a:p>
          <a:p>
            <a:pPr algn="ctr" eaLnBrk="1" hangingPunct="1">
              <a:spcBef>
                <a:spcPct val="0"/>
              </a:spcBef>
              <a:buFontTx/>
              <a:buNone/>
              <a:defRPr/>
            </a:pPr>
            <a:r>
              <a:rPr lang="en-US" altLang="en-US" sz="2400" b="1" dirty="0">
                <a:solidFill>
                  <a:srgbClr val="0000FF"/>
                </a:solidFill>
                <a:latin typeface="+mn-lt"/>
                <a:cs typeface="Times New Roman" pitchFamily="18" charset="0"/>
              </a:rPr>
              <a:t>Abu Asaduzzaman</a:t>
            </a:r>
            <a:r>
              <a:rPr lang="en-US" altLang="en-US" sz="2400" dirty="0">
                <a:solidFill>
                  <a:srgbClr val="0000FF"/>
                </a:solidFill>
                <a:latin typeface="+mn-lt"/>
                <a:cs typeface="Times New Roman" pitchFamily="18" charset="0"/>
              </a:rPr>
              <a:t>, Professor and Associate Chair</a:t>
            </a:r>
          </a:p>
          <a:p>
            <a:pPr algn="ctr" eaLnBrk="1" hangingPunct="1">
              <a:spcBef>
                <a:spcPct val="0"/>
              </a:spcBef>
              <a:buFontTx/>
              <a:buNone/>
              <a:defRPr/>
            </a:pPr>
            <a:r>
              <a:rPr lang="en-US" altLang="en-US" sz="2000" dirty="0">
                <a:solidFill>
                  <a:srgbClr val="0000FF"/>
                </a:solidFill>
                <a:latin typeface="+mn-lt"/>
                <a:cs typeface="Times New Roman" pitchFamily="18" charset="0"/>
              </a:rPr>
              <a:t>Electrical and Computer Engineering Department</a:t>
            </a:r>
          </a:p>
          <a:p>
            <a:pPr algn="ctr" eaLnBrk="1" hangingPunct="1">
              <a:spcBef>
                <a:spcPct val="0"/>
              </a:spcBef>
              <a:buFontTx/>
              <a:buNone/>
              <a:defRPr/>
            </a:pPr>
            <a:r>
              <a:rPr lang="en-US" altLang="en-US" sz="2000" b="1" dirty="0">
                <a:solidFill>
                  <a:srgbClr val="0000FF"/>
                </a:solidFill>
                <a:latin typeface="+mn-lt"/>
                <a:cs typeface="Times New Roman" pitchFamily="18" charset="0"/>
              </a:rPr>
              <a:t>Wichita State University, Kansas,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8400"/>
            <a:ext cx="9144000" cy="6096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3559" name="TextBox 8"/>
          <p:cNvSpPr txBox="1">
            <a:spLocks noChangeArrowheads="1"/>
          </p:cNvSpPr>
          <p:nvPr/>
        </p:nvSpPr>
        <p:spPr bwMode="auto">
          <a:xfrm>
            <a:off x="74613" y="6381750"/>
            <a:ext cx="1373187" cy="400050"/>
          </a:xfrm>
          <a:prstGeom prst="rect">
            <a:avLst/>
          </a:prstGeom>
          <a:solidFill>
            <a:schemeClr val="tx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bg1"/>
                </a:solidFill>
                <a:latin typeface="Times New Roman" panose="02020603050405020304" pitchFamily="18" charset="0"/>
                <a:cs typeface="Times New Roman" panose="02020603050405020304" pitchFamily="18" charset="0"/>
              </a:rPr>
              <a:t>Dr. Zaman</a:t>
            </a:r>
          </a:p>
        </p:txBody>
      </p:sp>
      <p:sp>
        <p:nvSpPr>
          <p:cNvPr id="23560" name="TextBox 9"/>
          <p:cNvSpPr txBox="1">
            <a:spLocks noChangeArrowheads="1"/>
          </p:cNvSpPr>
          <p:nvPr/>
        </p:nvSpPr>
        <p:spPr bwMode="auto">
          <a:xfrm>
            <a:off x="4048125" y="6381750"/>
            <a:ext cx="105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fld id="{89DEA9E8-5F5A-4517-B6B5-DC38A5CDAA5A}" type="slidenum">
              <a:rPr lang="en-US" altLang="en-US" sz="2000">
                <a:solidFill>
                  <a:schemeClr val="bg1"/>
                </a:solidFill>
                <a:latin typeface="Times New Roman" panose="02020603050405020304" pitchFamily="18" charset="0"/>
                <a:cs typeface="Times New Roman" panose="02020603050405020304" pitchFamily="18" charset="0"/>
              </a:rPr>
              <a:pPr algn="ctr" eaLnBrk="1" hangingPunct="1">
                <a:spcBef>
                  <a:spcPct val="0"/>
                </a:spcBef>
                <a:buFontTx/>
                <a:buNone/>
              </a:pPr>
              <a:t>10</a:t>
            </a:fld>
            <a:endParaRPr lang="en-US" altLang="en-US" sz="2000">
              <a:solidFill>
                <a:schemeClr val="bg1"/>
              </a:solidFill>
              <a:latin typeface="Times New Roman" panose="02020603050405020304" pitchFamily="18" charset="0"/>
              <a:cs typeface="Times New Roman" panose="02020603050405020304" pitchFamily="18" charset="0"/>
            </a:endParaRPr>
          </a:p>
        </p:txBody>
      </p:sp>
      <p:pic>
        <p:nvPicPr>
          <p:cNvPr id="23561" name="Picture 4" descr="A picture containing drawing&#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324600"/>
            <a:ext cx="2333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6"/>
          <p:cNvSpPr>
            <a:spLocks noChangeArrowheads="1"/>
          </p:cNvSpPr>
          <p:nvPr/>
        </p:nvSpPr>
        <p:spPr bwMode="auto">
          <a:xfrm>
            <a:off x="0" y="0"/>
            <a:ext cx="9134475" cy="1162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spcAft>
                <a:spcPts val="0"/>
              </a:spcAft>
              <a:buFontTx/>
              <a:buNone/>
            </a:pPr>
            <a:r>
              <a:rPr lang="en-US" altLang="en-US" sz="3000" dirty="0">
                <a:solidFill>
                  <a:srgbClr val="FFCC00"/>
                </a:solidFill>
              </a:rPr>
              <a:t>“Navigating the Challenges of Machine Learning in Genomic Data Analysis”</a:t>
            </a:r>
            <a:endParaRPr lang="en-US" altLang="en-US" sz="3000" dirty="0">
              <a:solidFill>
                <a:srgbClr val="FFCC00"/>
              </a:solidFill>
              <a:latin typeface="Arial Black" panose="020B0A04020102020204" pitchFamily="34" charset="0"/>
              <a:ea typeface="ＭＳ Ｐゴシック" panose="020B0600070205080204" pitchFamily="34" charset="-128"/>
            </a:endParaRPr>
          </a:p>
        </p:txBody>
      </p:sp>
      <p:sp>
        <p:nvSpPr>
          <p:cNvPr id="13" name="Content Placeholder 2">
            <a:extLst>
              <a:ext uri="{FF2B5EF4-FFF2-40B4-BE49-F238E27FC236}">
                <a16:creationId xmlns:a16="http://schemas.microsoft.com/office/drawing/2014/main" id="{1A1B7182-C393-4019-BEF3-AB4827D41688}"/>
              </a:ext>
            </a:extLst>
          </p:cNvPr>
          <p:cNvSpPr>
            <a:spLocks noGrp="1"/>
          </p:cNvSpPr>
          <p:nvPr>
            <p:ph idx="1"/>
          </p:nvPr>
        </p:nvSpPr>
        <p:spPr>
          <a:xfrm>
            <a:off x="76200" y="1219200"/>
            <a:ext cx="8915400" cy="4678362"/>
          </a:xfrm>
        </p:spPr>
        <p:txBody>
          <a:bodyPr/>
          <a:lstStyle/>
          <a:p>
            <a:pPr eaLnBrk="1" hangingPunct="1">
              <a:lnSpc>
                <a:spcPct val="90000"/>
              </a:lnSpc>
              <a:buFont typeface="Arial" panose="020B0604020202020204" pitchFamily="34" charset="0"/>
              <a:buNone/>
            </a:pPr>
            <a:r>
              <a:rPr lang="en-US" altLang="en-US" b="1" u="sng" dirty="0">
                <a:solidFill>
                  <a:srgbClr val="FFC000"/>
                </a:solidFill>
              </a:rPr>
              <a:t>Outline								</a:t>
            </a:r>
            <a:r>
              <a:rPr lang="en-US" altLang="en-US" b="1" u="sng" dirty="0">
                <a:solidFill>
                  <a:srgbClr val="FFC000"/>
                </a:solidFill>
                <a:cs typeface="Arial" panose="020B0604020202020204" pitchFamily="34" charset="0"/>
              </a:rPr>
              <a:t>►</a:t>
            </a:r>
          </a:p>
          <a:p>
            <a:pPr eaLnBrk="1" hangingPunct="1">
              <a:spcBef>
                <a:spcPts val="200"/>
              </a:spcBef>
              <a:buClr>
                <a:srgbClr val="FFC000"/>
              </a:buClr>
              <a:buFont typeface="Wingdings" panose="05000000000000000000" pitchFamily="2" charset="2"/>
              <a:buChar char="n"/>
            </a:pPr>
            <a:r>
              <a:rPr lang="en-US" altLang="en-US" sz="2000" b="1" dirty="0">
                <a:solidFill>
                  <a:schemeClr val="bg1">
                    <a:lumMod val="50000"/>
                  </a:schemeClr>
                </a:solidFill>
              </a:rPr>
              <a:t>Introduction </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Contemporary Machine Learning Models and Healthcare Data Analyses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Challenges with Genomic and Non-Genomic Datasets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Problem Description and Contributions</a:t>
            </a:r>
          </a:p>
          <a:p>
            <a:pPr eaLnBrk="1" hangingPunct="1">
              <a:spcBef>
                <a:spcPts val="200"/>
              </a:spcBef>
              <a:buClr>
                <a:srgbClr val="FFC000"/>
              </a:buClr>
              <a:buFont typeface="Wingdings" panose="05000000000000000000" pitchFamily="2" charset="2"/>
              <a:buChar char="n"/>
            </a:pPr>
            <a:r>
              <a:rPr lang="en-US" altLang="en-US" sz="2000" b="1" dirty="0"/>
              <a:t>Background Materials</a:t>
            </a:r>
          </a:p>
          <a:p>
            <a:pPr marL="573088" lvl="1" indent="-231775" eaLnBrk="1" hangingPunct="1">
              <a:spcBef>
                <a:spcPts val="200"/>
              </a:spcBef>
              <a:buClr>
                <a:srgbClr val="FFC000"/>
              </a:buClr>
              <a:buFont typeface="Wingdings" panose="05000000000000000000" pitchFamily="2" charset="2"/>
              <a:buChar char="Ø"/>
            </a:pPr>
            <a:r>
              <a:rPr lang="en-US" altLang="en-US" sz="1800" dirty="0"/>
              <a:t>Datasets, Machine Learning Models</a:t>
            </a:r>
            <a:endParaRPr lang="en-US" altLang="en-US" sz="1800" dirty="0">
              <a:solidFill>
                <a:srgbClr val="7030A0"/>
              </a:solidFill>
            </a:endParaRPr>
          </a:p>
          <a:p>
            <a:pPr eaLnBrk="1" hangingPunct="1">
              <a:spcBef>
                <a:spcPts val="200"/>
              </a:spcBef>
              <a:buClr>
                <a:srgbClr val="FFC000"/>
              </a:buClr>
              <a:buFont typeface="Wingdings" panose="05000000000000000000" pitchFamily="2" charset="2"/>
              <a:buChar char="n"/>
            </a:pPr>
            <a:r>
              <a:rPr lang="en-US" altLang="en-US" sz="2000" b="1" dirty="0"/>
              <a:t>Proposed Methodology</a:t>
            </a:r>
          </a:p>
          <a:p>
            <a:pPr marL="573088" lvl="1" indent="-231775" eaLnBrk="1" hangingPunct="1">
              <a:spcBef>
                <a:spcPts val="200"/>
              </a:spcBef>
              <a:buClr>
                <a:srgbClr val="FFC000"/>
              </a:buClr>
              <a:buFont typeface="Wingdings" panose="05000000000000000000" pitchFamily="2" charset="2"/>
              <a:buChar char="Ø"/>
            </a:pPr>
            <a:r>
              <a:rPr lang="en-US" altLang="en-US" sz="1800" dirty="0"/>
              <a:t>Major Steps and Workflow</a:t>
            </a:r>
          </a:p>
          <a:p>
            <a:pPr eaLnBrk="1" hangingPunct="1">
              <a:spcBef>
                <a:spcPts val="200"/>
              </a:spcBef>
              <a:buClr>
                <a:srgbClr val="FFC000"/>
              </a:buClr>
              <a:buFont typeface="Wingdings" panose="05000000000000000000" pitchFamily="2" charset="2"/>
              <a:buChar char="n"/>
            </a:pPr>
            <a:r>
              <a:rPr lang="en-US" altLang="en-US" sz="2000" b="1" dirty="0"/>
              <a:t>Preliminary Results</a:t>
            </a:r>
          </a:p>
          <a:p>
            <a:pPr marL="573088" lvl="1" indent="-231775" eaLnBrk="1" hangingPunct="1">
              <a:spcBef>
                <a:spcPts val="200"/>
              </a:spcBef>
              <a:buClr>
                <a:srgbClr val="FFC000"/>
              </a:buClr>
              <a:buFont typeface="Wingdings" panose="05000000000000000000" pitchFamily="2" charset="2"/>
              <a:buChar char="Ø"/>
            </a:pPr>
            <a:r>
              <a:rPr lang="en-US" altLang="en-US" sz="1800" dirty="0"/>
              <a:t>Experimental Details</a:t>
            </a:r>
          </a:p>
          <a:p>
            <a:pPr marL="573088" lvl="1" indent="-231775" eaLnBrk="1" hangingPunct="1">
              <a:spcBef>
                <a:spcPts val="200"/>
              </a:spcBef>
              <a:buClr>
                <a:srgbClr val="FFC000"/>
              </a:buClr>
              <a:buFont typeface="Wingdings" panose="05000000000000000000" pitchFamily="2" charset="2"/>
              <a:buChar char="Ø"/>
            </a:pPr>
            <a:r>
              <a:rPr lang="en-US" altLang="en-US" sz="1800" dirty="0"/>
              <a:t>Performance Analysis</a:t>
            </a:r>
          </a:p>
          <a:p>
            <a:pPr eaLnBrk="1" hangingPunct="1">
              <a:spcBef>
                <a:spcPts val="200"/>
              </a:spcBef>
              <a:buClr>
                <a:srgbClr val="FFC000"/>
              </a:buClr>
              <a:buFont typeface="Wingdings" panose="05000000000000000000" pitchFamily="2" charset="2"/>
              <a:buChar char="n"/>
            </a:pPr>
            <a:r>
              <a:rPr lang="en-US" altLang="en-US" sz="2000" b="1" dirty="0"/>
              <a:t>Conclusions</a:t>
            </a:r>
          </a:p>
          <a:p>
            <a:pPr eaLnBrk="1" hangingPunct="1">
              <a:spcBef>
                <a:spcPts val="200"/>
              </a:spcBef>
              <a:buClr>
                <a:srgbClr val="FFC000"/>
              </a:buClr>
              <a:buFont typeface="Wingdings" panose="05000000000000000000" pitchFamily="2" charset="2"/>
              <a:buChar char="n"/>
            </a:pPr>
            <a:r>
              <a:rPr lang="en-US" altLang="en-US" sz="2000" b="1" dirty="0">
                <a:solidFill>
                  <a:srgbClr val="00B050"/>
                </a:solidFill>
              </a:rPr>
              <a:t>Collaboration Opportunities</a:t>
            </a:r>
          </a:p>
        </p:txBody>
      </p:sp>
      <p:cxnSp>
        <p:nvCxnSpPr>
          <p:cNvPr id="9" name="Straight Connector 8">
            <a:extLst>
              <a:ext uri="{FF2B5EF4-FFF2-40B4-BE49-F238E27FC236}">
                <a16:creationId xmlns:a16="http://schemas.microsoft.com/office/drawing/2014/main" id="{245A265A-C2C9-4C5F-8BFF-D9CEC80AEA8E}"/>
              </a:ext>
            </a:extLst>
          </p:cNvPr>
          <p:cNvCxnSpPr>
            <a:cxnSpLocks/>
            <a:endCxn id="13" idx="0"/>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6F4FFE-1090-42C7-A23A-9E5A741F1DC4}"/>
              </a:ext>
            </a:extLst>
          </p:cNvPr>
          <p:cNvCxnSpPr>
            <a:cxnSpLocks/>
            <a:endCxn id="13" idx="1"/>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99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5E4B-C816-158B-8EB7-4E7B99B61508}"/>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Background Materials: Datasets</a:t>
            </a:r>
            <a:endParaRPr lang="en-US" dirty="0"/>
          </a:p>
        </p:txBody>
      </p:sp>
      <p:pic>
        <p:nvPicPr>
          <p:cNvPr id="5" name="Content Placeholder 4">
            <a:extLst>
              <a:ext uri="{FF2B5EF4-FFF2-40B4-BE49-F238E27FC236}">
                <a16:creationId xmlns:a16="http://schemas.microsoft.com/office/drawing/2014/main" id="{5022B855-AFCE-935E-8997-9AF1B08AF612}"/>
              </a:ext>
            </a:extLst>
          </p:cNvPr>
          <p:cNvPicPr>
            <a:picLocks noGrp="1" noChangeAspect="1"/>
          </p:cNvPicPr>
          <p:nvPr>
            <p:ph idx="1"/>
          </p:nvPr>
        </p:nvPicPr>
        <p:blipFill rotWithShape="1">
          <a:blip r:embed="rId2"/>
          <a:srcRect r="926"/>
          <a:stretch/>
        </p:blipFill>
        <p:spPr>
          <a:xfrm>
            <a:off x="152400" y="1285240"/>
            <a:ext cx="8770208" cy="4953000"/>
          </a:xfrm>
        </p:spPr>
      </p:pic>
      <p:cxnSp>
        <p:nvCxnSpPr>
          <p:cNvPr id="4" name="Straight Connector 3">
            <a:extLst>
              <a:ext uri="{FF2B5EF4-FFF2-40B4-BE49-F238E27FC236}">
                <a16:creationId xmlns:a16="http://schemas.microsoft.com/office/drawing/2014/main" id="{A3311900-F0CE-4178-8541-5BE0773E6A4A}"/>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16A70CC-3898-49FE-831E-2D0C35E0ADEF}"/>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0F922BF-1D8A-4CFE-9C3C-C145033217F5}"/>
              </a:ext>
            </a:extLst>
          </p:cNvPr>
          <p:cNvSpPr txBox="1"/>
          <p:nvPr/>
        </p:nvSpPr>
        <p:spPr>
          <a:xfrm>
            <a:off x="0" y="6581001"/>
            <a:ext cx="3367781" cy="276999"/>
          </a:xfrm>
          <a:prstGeom prst="rect">
            <a:avLst/>
          </a:prstGeom>
          <a:noFill/>
        </p:spPr>
        <p:txBody>
          <a:bodyPr wrap="none" rtlCol="0">
            <a:spAutoFit/>
          </a:bodyPr>
          <a:lstStyle/>
          <a:p>
            <a:r>
              <a:rPr lang="en-US" dirty="0"/>
              <a:t>"Datasets," https://www.cbioportal.org/datasets</a:t>
            </a:r>
          </a:p>
        </p:txBody>
      </p:sp>
    </p:spTree>
    <p:extLst>
      <p:ext uri="{BB962C8B-B14F-4D97-AF65-F5344CB8AC3E}">
        <p14:creationId xmlns:p14="http://schemas.microsoft.com/office/powerpoint/2010/main" val="326862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200" y="1235825"/>
            <a:ext cx="8991600" cy="3183775"/>
          </a:xfrm>
        </p:spPr>
        <p:txBody>
          <a:bodyPr/>
          <a:lstStyle/>
          <a:p>
            <a:pPr marL="0" indent="0" eaLnBrk="1" hangingPunct="1">
              <a:buFont typeface="Arial" charset="0"/>
              <a:buNone/>
              <a:defRPr/>
            </a:pPr>
            <a:r>
              <a:rPr lang="en-US" dirty="0">
                <a:solidFill>
                  <a:srgbClr val="0000FF"/>
                </a:solidFill>
              </a:rPr>
              <a:t>ML Models: Strengths and Weaknesses</a:t>
            </a:r>
          </a:p>
          <a:p>
            <a:pPr marL="400050"/>
            <a:r>
              <a:rPr lang="en-US" sz="2400" b="1" dirty="0"/>
              <a:t>Three ML Models Used</a:t>
            </a:r>
          </a:p>
          <a:p>
            <a:pPr lvl="1"/>
            <a:r>
              <a:rPr lang="en-US" sz="1600" dirty="0"/>
              <a:t>Strengths and weaknesses of Random Forest (RF), Extreme Gradient Boosting (</a:t>
            </a:r>
            <a:r>
              <a:rPr lang="en-US" sz="1600" dirty="0" err="1"/>
              <a:t>XGBoost</a:t>
            </a:r>
            <a:r>
              <a:rPr lang="en-US" sz="1600" dirty="0"/>
              <a:t>), and an Ensemble model combining RF and </a:t>
            </a:r>
            <a:r>
              <a:rPr lang="en-US" sz="1600" dirty="0" err="1"/>
              <a:t>XGBoost</a:t>
            </a:r>
            <a:r>
              <a:rPr lang="en-US" sz="1600" dirty="0"/>
              <a:t>, highlighting why they are suitable for this work, are shown in Table I.</a:t>
            </a:r>
          </a:p>
        </p:txBody>
      </p:sp>
      <p:graphicFrame>
        <p:nvGraphicFramePr>
          <p:cNvPr id="2" name="Table 1">
            <a:extLst>
              <a:ext uri="{FF2B5EF4-FFF2-40B4-BE49-F238E27FC236}">
                <a16:creationId xmlns:a16="http://schemas.microsoft.com/office/drawing/2014/main" id="{9CF62CD4-670B-37E9-4358-2C8765ACF556}"/>
              </a:ext>
            </a:extLst>
          </p:cNvPr>
          <p:cNvGraphicFramePr>
            <a:graphicFrameLocks noGrp="1"/>
          </p:cNvGraphicFramePr>
          <p:nvPr>
            <p:extLst>
              <p:ext uri="{D42A27DB-BD31-4B8C-83A1-F6EECF244321}">
                <p14:modId xmlns:p14="http://schemas.microsoft.com/office/powerpoint/2010/main" val="1170835078"/>
              </p:ext>
            </p:extLst>
          </p:nvPr>
        </p:nvGraphicFramePr>
        <p:xfrm>
          <a:off x="457200" y="3429000"/>
          <a:ext cx="8382000" cy="2894697"/>
        </p:xfrm>
        <a:graphic>
          <a:graphicData uri="http://schemas.openxmlformats.org/drawingml/2006/table">
            <a:tbl>
              <a:tblPr firstRow="1" bandRow="1">
                <a:tableStyleId>{5940675A-B579-460E-94D1-54222C63F5DA}</a:tableStyleId>
              </a:tblPr>
              <a:tblGrid>
                <a:gridCol w="1325025">
                  <a:extLst>
                    <a:ext uri="{9D8B030D-6E8A-4147-A177-3AD203B41FA5}">
                      <a16:colId xmlns:a16="http://schemas.microsoft.com/office/drawing/2014/main" val="2304843512"/>
                    </a:ext>
                  </a:extLst>
                </a:gridCol>
                <a:gridCol w="2224607">
                  <a:extLst>
                    <a:ext uri="{9D8B030D-6E8A-4147-A177-3AD203B41FA5}">
                      <a16:colId xmlns:a16="http://schemas.microsoft.com/office/drawing/2014/main" val="2474455491"/>
                    </a:ext>
                  </a:extLst>
                </a:gridCol>
                <a:gridCol w="2329686">
                  <a:extLst>
                    <a:ext uri="{9D8B030D-6E8A-4147-A177-3AD203B41FA5}">
                      <a16:colId xmlns:a16="http://schemas.microsoft.com/office/drawing/2014/main" val="1703840183"/>
                    </a:ext>
                  </a:extLst>
                </a:gridCol>
                <a:gridCol w="2502682">
                  <a:extLst>
                    <a:ext uri="{9D8B030D-6E8A-4147-A177-3AD203B41FA5}">
                      <a16:colId xmlns:a16="http://schemas.microsoft.com/office/drawing/2014/main" val="2791848400"/>
                    </a:ext>
                  </a:extLst>
                </a:gridCol>
              </a:tblGrid>
              <a:tr h="433034">
                <a:tc rowSpan="2">
                  <a:txBody>
                    <a:bodyPr/>
                    <a:lstStyle/>
                    <a:p>
                      <a:pPr algn="l">
                        <a:lnSpc>
                          <a:spcPct val="200000"/>
                        </a:lnSpc>
                      </a:pPr>
                      <a:r>
                        <a:rPr lang="en-US" dirty="0"/>
                        <a:t>Feature</a:t>
                      </a:r>
                    </a:p>
                  </a:txBody>
                  <a:tcPr anchor="ctr"/>
                </a:tc>
                <a:tc gridSpan="3">
                  <a:txBody>
                    <a:bodyPr/>
                    <a:lstStyle/>
                    <a:p>
                      <a:pPr algn="ctr">
                        <a:lnSpc>
                          <a:spcPct val="100000"/>
                        </a:lnSpc>
                      </a:pPr>
                      <a:r>
                        <a:rPr lang="en-US" dirty="0"/>
                        <a:t>Machine Learning Models</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71131848"/>
                  </a:ext>
                </a:extLst>
              </a:tr>
              <a:tr h="384757">
                <a:tc vMerge="1">
                  <a:txBody>
                    <a:bodyPr/>
                    <a:lstStyle/>
                    <a:p>
                      <a:endParaRPr dirty="0"/>
                    </a:p>
                  </a:txBody>
                  <a:tcPr/>
                </a:tc>
                <a:tc>
                  <a:txBody>
                    <a:bodyPr/>
                    <a:lstStyle/>
                    <a:p>
                      <a:pPr algn="l">
                        <a:lnSpc>
                          <a:spcPct val="100000"/>
                        </a:lnSpc>
                      </a:pPr>
                      <a:r>
                        <a:rPr lang="en-US" dirty="0"/>
                        <a:t>RF</a:t>
                      </a:r>
                    </a:p>
                  </a:txBody>
                  <a:tcPr anchor="ctr"/>
                </a:tc>
                <a:tc>
                  <a:txBody>
                    <a:bodyPr/>
                    <a:lstStyle/>
                    <a:p>
                      <a:pPr algn="l">
                        <a:lnSpc>
                          <a:spcPct val="100000"/>
                        </a:lnSpc>
                      </a:pPr>
                      <a:r>
                        <a:rPr lang="en-US" dirty="0"/>
                        <a:t>XGBoost</a:t>
                      </a:r>
                    </a:p>
                  </a:txBody>
                  <a:tcPr anchor="ctr"/>
                </a:tc>
                <a:tc>
                  <a:txBody>
                    <a:bodyPr/>
                    <a:lstStyle/>
                    <a:p>
                      <a:pPr algn="l">
                        <a:lnSpc>
                          <a:spcPct val="100000"/>
                        </a:lnSpc>
                      </a:pPr>
                      <a:r>
                        <a:rPr lang="en-US" dirty="0"/>
                        <a:t>The Ensemble Model</a:t>
                      </a:r>
                    </a:p>
                  </a:txBody>
                  <a:tcPr anchor="ctr"/>
                </a:tc>
                <a:extLst>
                  <a:ext uri="{0D108BD9-81ED-4DB2-BD59-A6C34878D82A}">
                    <a16:rowId xmlns:a16="http://schemas.microsoft.com/office/drawing/2014/main" val="2144555572"/>
                  </a:ext>
                </a:extLst>
              </a:tr>
              <a:tr h="975753">
                <a:tc>
                  <a:txBody>
                    <a:bodyPr/>
                    <a:lstStyle/>
                    <a:p>
                      <a:pPr algn="l">
                        <a:lnSpc>
                          <a:spcPct val="200000"/>
                        </a:lnSpc>
                      </a:pPr>
                      <a:r>
                        <a:rPr lang="en-US" dirty="0">
                          <a:solidFill>
                            <a:srgbClr val="00B050"/>
                          </a:solidFill>
                        </a:rPr>
                        <a:t>Strength</a:t>
                      </a:r>
                    </a:p>
                  </a:txBody>
                  <a:tcPr anchor="ctr"/>
                </a:tc>
                <a:tc>
                  <a:txBody>
                    <a:bodyPr/>
                    <a:lstStyle/>
                    <a:p>
                      <a:pPr algn="l"/>
                      <a:r>
                        <a:rPr lang="en-US" sz="1400" b="1" dirty="0">
                          <a:solidFill>
                            <a:srgbClr val="00B050"/>
                          </a:solidFill>
                        </a:rPr>
                        <a:t>Handles Missing Data:</a:t>
                      </a:r>
                      <a:r>
                        <a:rPr lang="en-US" sz="1400" dirty="0">
                          <a:solidFill>
                            <a:srgbClr val="00B050"/>
                          </a:solidFill>
                        </a:rPr>
                        <a:t> Can handle missing values and maintain good performance.</a:t>
                      </a:r>
                    </a:p>
                  </a:txBody>
                  <a:tcPr anchor="ctr"/>
                </a:tc>
                <a:tc>
                  <a:txBody>
                    <a:bodyPr/>
                    <a:lstStyle/>
                    <a:p>
                      <a:pPr algn="l"/>
                      <a:r>
                        <a:rPr lang="en-US" sz="1400" b="1" dirty="0">
                          <a:solidFill>
                            <a:srgbClr val="00B050"/>
                          </a:solidFill>
                        </a:rPr>
                        <a:t>Handles Imbalanced Data:</a:t>
                      </a:r>
                      <a:r>
                        <a:rPr lang="en-US" sz="1400" dirty="0">
                          <a:solidFill>
                            <a:srgbClr val="00B050"/>
                          </a:solidFill>
                        </a:rPr>
                        <a:t> Performs well with techniques like weighted loss functions.</a:t>
                      </a:r>
                    </a:p>
                  </a:txBody>
                  <a:tcPr anchor="ctr"/>
                </a:tc>
                <a:tc>
                  <a:txBody>
                    <a:bodyPr/>
                    <a:lstStyle/>
                    <a:p>
                      <a:pPr algn="l"/>
                      <a:r>
                        <a:rPr lang="en-US" sz="1400" b="1" dirty="0">
                          <a:solidFill>
                            <a:srgbClr val="00B050"/>
                          </a:solidFill>
                        </a:rPr>
                        <a:t>Improved Accuracy:</a:t>
                      </a:r>
                      <a:r>
                        <a:rPr lang="en-US" sz="1400" dirty="0">
                          <a:solidFill>
                            <a:srgbClr val="00B050"/>
                          </a:solidFill>
                        </a:rPr>
                        <a:t> Combining the strengths of both models.</a:t>
                      </a:r>
                    </a:p>
                  </a:txBody>
                  <a:tcPr anchor="ctr"/>
                </a:tc>
                <a:extLst>
                  <a:ext uri="{0D108BD9-81ED-4DB2-BD59-A6C34878D82A}">
                    <a16:rowId xmlns:a16="http://schemas.microsoft.com/office/drawing/2014/main" val="1697039906"/>
                  </a:ext>
                </a:extLst>
              </a:tr>
              <a:tr h="1101153">
                <a:tc>
                  <a:txBody>
                    <a:bodyPr/>
                    <a:lstStyle/>
                    <a:p>
                      <a:pPr algn="l">
                        <a:lnSpc>
                          <a:spcPct val="200000"/>
                        </a:lnSpc>
                      </a:pPr>
                      <a:r>
                        <a:rPr lang="en-US" dirty="0">
                          <a:solidFill>
                            <a:schemeClr val="tx1"/>
                          </a:solidFill>
                        </a:rPr>
                        <a:t>Weakness</a:t>
                      </a:r>
                    </a:p>
                  </a:txBody>
                  <a:tcPr anchor="ctr"/>
                </a:tc>
                <a:tc>
                  <a:txBody>
                    <a:bodyPr/>
                    <a:lstStyle/>
                    <a:p>
                      <a:pPr algn="l"/>
                      <a:r>
                        <a:rPr lang="en-US" sz="1400" b="1" dirty="0">
                          <a:solidFill>
                            <a:schemeClr val="tx1"/>
                          </a:solidFill>
                        </a:rPr>
                        <a:t>Less Effective on Small Data:</a:t>
                      </a:r>
                      <a:r>
                        <a:rPr lang="en-US" sz="1400" dirty="0">
                          <a:solidFill>
                            <a:schemeClr val="tx1"/>
                          </a:solidFill>
                        </a:rPr>
                        <a:t> May not perform well for complex models on small datasets.</a:t>
                      </a:r>
                    </a:p>
                  </a:txBody>
                  <a:tcPr anchor="ctr"/>
                </a:tc>
                <a:tc>
                  <a:txBody>
                    <a:bodyPr/>
                    <a:lstStyle/>
                    <a:p>
                      <a:pPr algn="l"/>
                      <a:r>
                        <a:rPr lang="en-US" sz="1400" b="1" dirty="0">
                          <a:solidFill>
                            <a:schemeClr val="tx1"/>
                          </a:solidFill>
                        </a:rPr>
                        <a:t>Sensitive to Noisy Data:</a:t>
                      </a:r>
                      <a:r>
                        <a:rPr lang="en-US" sz="1400" dirty="0">
                          <a:solidFill>
                            <a:schemeClr val="tx1"/>
                          </a:solidFill>
                        </a:rPr>
                        <a:t> Can overfit if the dataset contains noise or irrelevant features.</a:t>
                      </a:r>
                    </a:p>
                  </a:txBody>
                  <a:tcPr anchor="ctr"/>
                </a:tc>
                <a:tc>
                  <a:txBody>
                    <a:bodyPr/>
                    <a:lstStyle/>
                    <a:p>
                      <a:pPr algn="l"/>
                      <a:r>
                        <a:rPr lang="en-US" sz="1400" b="1" dirty="0">
                          <a:solidFill>
                            <a:schemeClr val="tx1"/>
                          </a:solidFill>
                        </a:rPr>
                        <a:t>Increased Complexity:</a:t>
                      </a:r>
                      <a:r>
                        <a:rPr lang="en-US" sz="1400" dirty="0">
                          <a:solidFill>
                            <a:schemeClr val="tx1"/>
                          </a:solidFill>
                        </a:rPr>
                        <a:t> Combining complex models increases computational cost.</a:t>
                      </a:r>
                    </a:p>
                  </a:txBody>
                  <a:tcPr anchor="ctr"/>
                </a:tc>
                <a:extLst>
                  <a:ext uri="{0D108BD9-81ED-4DB2-BD59-A6C34878D82A}">
                    <a16:rowId xmlns:a16="http://schemas.microsoft.com/office/drawing/2014/main" val="383364099"/>
                  </a:ext>
                </a:extLst>
              </a:tr>
            </a:tbl>
          </a:graphicData>
        </a:graphic>
      </p:graphicFrame>
      <p:cxnSp>
        <p:nvCxnSpPr>
          <p:cNvPr id="5" name="Straight Connector 4">
            <a:extLst>
              <a:ext uri="{FF2B5EF4-FFF2-40B4-BE49-F238E27FC236}">
                <a16:creationId xmlns:a16="http://schemas.microsoft.com/office/drawing/2014/main" id="{0E3F1DB8-64B2-4803-B013-75899206251A}"/>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51229D4-864F-4145-8504-A3794AC2AEDA}"/>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08D71A2-F099-4A5D-AC35-BFC8E1B2FBCB}"/>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Background Materials: ML Models</a:t>
            </a:r>
          </a:p>
        </p:txBody>
      </p:sp>
      <p:sp>
        <p:nvSpPr>
          <p:cNvPr id="10" name="TextBox 9">
            <a:extLst>
              <a:ext uri="{FF2B5EF4-FFF2-40B4-BE49-F238E27FC236}">
                <a16:creationId xmlns:a16="http://schemas.microsoft.com/office/drawing/2014/main" id="{15FBC89C-3976-4F7B-91B6-D9DDE5383A32}"/>
              </a:ext>
            </a:extLst>
          </p:cNvPr>
          <p:cNvSpPr txBox="1"/>
          <p:nvPr/>
        </p:nvSpPr>
        <p:spPr>
          <a:xfrm>
            <a:off x="390067" y="3152001"/>
            <a:ext cx="5477333" cy="276999"/>
          </a:xfrm>
          <a:prstGeom prst="rect">
            <a:avLst/>
          </a:prstGeom>
          <a:noFill/>
        </p:spPr>
        <p:txBody>
          <a:bodyPr wrap="none" rtlCol="0">
            <a:spAutoFit/>
          </a:bodyPr>
          <a:lstStyle/>
          <a:p>
            <a:r>
              <a:rPr lang="en-US" dirty="0"/>
              <a:t>Table I: Strengths and weaknesses of RF, </a:t>
            </a:r>
            <a:r>
              <a:rPr lang="en-US" dirty="0" err="1"/>
              <a:t>XGBoost</a:t>
            </a:r>
            <a:r>
              <a:rPr lang="en-US" dirty="0"/>
              <a:t>, and the ensemble model</a:t>
            </a:r>
          </a:p>
        </p:txBody>
      </p:sp>
    </p:spTree>
    <p:extLst>
      <p:ext uri="{BB962C8B-B14F-4D97-AF65-F5344CB8AC3E}">
        <p14:creationId xmlns:p14="http://schemas.microsoft.com/office/powerpoint/2010/main" val="100486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8400"/>
            <a:ext cx="9144000" cy="6096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3559" name="TextBox 8"/>
          <p:cNvSpPr txBox="1">
            <a:spLocks noChangeArrowheads="1"/>
          </p:cNvSpPr>
          <p:nvPr/>
        </p:nvSpPr>
        <p:spPr bwMode="auto">
          <a:xfrm>
            <a:off x="74613" y="6381750"/>
            <a:ext cx="1373187" cy="400050"/>
          </a:xfrm>
          <a:prstGeom prst="rect">
            <a:avLst/>
          </a:prstGeom>
          <a:solidFill>
            <a:schemeClr val="tx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bg1"/>
                </a:solidFill>
                <a:latin typeface="Times New Roman" panose="02020603050405020304" pitchFamily="18" charset="0"/>
                <a:cs typeface="Times New Roman" panose="02020603050405020304" pitchFamily="18" charset="0"/>
              </a:rPr>
              <a:t>Dr. Zaman</a:t>
            </a:r>
          </a:p>
        </p:txBody>
      </p:sp>
      <p:sp>
        <p:nvSpPr>
          <p:cNvPr id="23560" name="TextBox 9"/>
          <p:cNvSpPr txBox="1">
            <a:spLocks noChangeArrowheads="1"/>
          </p:cNvSpPr>
          <p:nvPr/>
        </p:nvSpPr>
        <p:spPr bwMode="auto">
          <a:xfrm>
            <a:off x="4048125" y="6381750"/>
            <a:ext cx="105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fld id="{89DEA9E8-5F5A-4517-B6B5-DC38A5CDAA5A}" type="slidenum">
              <a:rPr lang="en-US" altLang="en-US" sz="2000">
                <a:solidFill>
                  <a:schemeClr val="bg1"/>
                </a:solidFill>
                <a:latin typeface="Times New Roman" panose="02020603050405020304" pitchFamily="18" charset="0"/>
                <a:cs typeface="Times New Roman" panose="02020603050405020304" pitchFamily="18" charset="0"/>
              </a:rPr>
              <a:pPr algn="ctr" eaLnBrk="1" hangingPunct="1">
                <a:spcBef>
                  <a:spcPct val="0"/>
                </a:spcBef>
                <a:buFontTx/>
                <a:buNone/>
              </a:pPr>
              <a:t>13</a:t>
            </a:fld>
            <a:endParaRPr lang="en-US" altLang="en-US" sz="2000">
              <a:solidFill>
                <a:schemeClr val="bg1"/>
              </a:solidFill>
              <a:latin typeface="Times New Roman" panose="02020603050405020304" pitchFamily="18" charset="0"/>
              <a:cs typeface="Times New Roman" panose="02020603050405020304" pitchFamily="18" charset="0"/>
            </a:endParaRPr>
          </a:p>
        </p:txBody>
      </p:sp>
      <p:pic>
        <p:nvPicPr>
          <p:cNvPr id="23561" name="Picture 4" descr="A picture containing drawing&#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324600"/>
            <a:ext cx="2333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6"/>
          <p:cNvSpPr>
            <a:spLocks noChangeArrowheads="1"/>
          </p:cNvSpPr>
          <p:nvPr/>
        </p:nvSpPr>
        <p:spPr bwMode="auto">
          <a:xfrm>
            <a:off x="0" y="0"/>
            <a:ext cx="9134475" cy="1162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spcAft>
                <a:spcPts val="0"/>
              </a:spcAft>
              <a:buFontTx/>
              <a:buNone/>
            </a:pPr>
            <a:r>
              <a:rPr lang="en-US" altLang="en-US" sz="3000" dirty="0">
                <a:solidFill>
                  <a:srgbClr val="FFCC00"/>
                </a:solidFill>
              </a:rPr>
              <a:t>“Navigating the Challenges of Machine Learning in Genomic Data Analysis”</a:t>
            </a:r>
            <a:endParaRPr lang="en-US" altLang="en-US" sz="3000" dirty="0">
              <a:solidFill>
                <a:srgbClr val="FFCC00"/>
              </a:solidFill>
              <a:latin typeface="Arial Black" panose="020B0A04020102020204" pitchFamily="34" charset="0"/>
              <a:ea typeface="ＭＳ Ｐゴシック" panose="020B0600070205080204" pitchFamily="34" charset="-128"/>
            </a:endParaRPr>
          </a:p>
        </p:txBody>
      </p:sp>
      <p:sp>
        <p:nvSpPr>
          <p:cNvPr id="13" name="Content Placeholder 2">
            <a:extLst>
              <a:ext uri="{FF2B5EF4-FFF2-40B4-BE49-F238E27FC236}">
                <a16:creationId xmlns:a16="http://schemas.microsoft.com/office/drawing/2014/main" id="{1A1B7182-C393-4019-BEF3-AB4827D41688}"/>
              </a:ext>
            </a:extLst>
          </p:cNvPr>
          <p:cNvSpPr>
            <a:spLocks noGrp="1"/>
          </p:cNvSpPr>
          <p:nvPr>
            <p:ph idx="1"/>
          </p:nvPr>
        </p:nvSpPr>
        <p:spPr>
          <a:xfrm>
            <a:off x="76200" y="1219200"/>
            <a:ext cx="8915400" cy="4678362"/>
          </a:xfrm>
        </p:spPr>
        <p:txBody>
          <a:bodyPr/>
          <a:lstStyle/>
          <a:p>
            <a:pPr eaLnBrk="1" hangingPunct="1">
              <a:lnSpc>
                <a:spcPct val="90000"/>
              </a:lnSpc>
              <a:buFont typeface="Arial" panose="020B0604020202020204" pitchFamily="34" charset="0"/>
              <a:buNone/>
            </a:pPr>
            <a:r>
              <a:rPr lang="en-US" altLang="en-US" b="1" u="sng" dirty="0">
                <a:solidFill>
                  <a:srgbClr val="FFC000"/>
                </a:solidFill>
              </a:rPr>
              <a:t>Outline								</a:t>
            </a:r>
            <a:r>
              <a:rPr lang="en-US" altLang="en-US" b="1" u="sng" dirty="0">
                <a:solidFill>
                  <a:srgbClr val="FFC000"/>
                </a:solidFill>
                <a:cs typeface="Arial" panose="020B0604020202020204" pitchFamily="34" charset="0"/>
              </a:rPr>
              <a:t>►</a:t>
            </a:r>
          </a:p>
          <a:p>
            <a:pPr eaLnBrk="1" hangingPunct="1">
              <a:spcBef>
                <a:spcPts val="200"/>
              </a:spcBef>
              <a:buClr>
                <a:srgbClr val="FFC000"/>
              </a:buClr>
              <a:buFont typeface="Wingdings" panose="05000000000000000000" pitchFamily="2" charset="2"/>
              <a:buChar char="n"/>
            </a:pPr>
            <a:r>
              <a:rPr lang="en-US" altLang="en-US" sz="2000" b="1" dirty="0">
                <a:solidFill>
                  <a:schemeClr val="bg1">
                    <a:lumMod val="50000"/>
                  </a:schemeClr>
                </a:solidFill>
              </a:rPr>
              <a:t>Introduction </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Contemporary Machine Learning Models and Healthcare Data Analyses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Challenges with Genomic and Non-Genomic Datasets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Problem Description and Contributions</a:t>
            </a:r>
          </a:p>
          <a:p>
            <a:pPr eaLnBrk="1" hangingPunct="1">
              <a:spcBef>
                <a:spcPts val="200"/>
              </a:spcBef>
              <a:buClr>
                <a:srgbClr val="FFC000"/>
              </a:buClr>
              <a:buFont typeface="Wingdings" panose="05000000000000000000" pitchFamily="2" charset="2"/>
              <a:buChar char="n"/>
            </a:pPr>
            <a:r>
              <a:rPr lang="en-US" altLang="en-US" sz="2000" b="1" dirty="0">
                <a:solidFill>
                  <a:schemeClr val="bg1">
                    <a:lumMod val="50000"/>
                  </a:schemeClr>
                </a:solidFill>
              </a:rPr>
              <a:t>Background Materials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Datasets, Machine Learning Models</a:t>
            </a:r>
          </a:p>
          <a:p>
            <a:pPr eaLnBrk="1" hangingPunct="1">
              <a:spcBef>
                <a:spcPts val="200"/>
              </a:spcBef>
              <a:buClr>
                <a:srgbClr val="FFC000"/>
              </a:buClr>
              <a:buFont typeface="Wingdings" panose="05000000000000000000" pitchFamily="2" charset="2"/>
              <a:buChar char="n"/>
            </a:pPr>
            <a:r>
              <a:rPr lang="en-US" altLang="en-US" sz="2000" b="1" dirty="0"/>
              <a:t>Proposed Methodology</a:t>
            </a:r>
          </a:p>
          <a:p>
            <a:pPr marL="573088" lvl="1" indent="-231775" eaLnBrk="1" hangingPunct="1">
              <a:spcBef>
                <a:spcPts val="200"/>
              </a:spcBef>
              <a:buClr>
                <a:srgbClr val="FFC000"/>
              </a:buClr>
              <a:buFont typeface="Wingdings" panose="05000000000000000000" pitchFamily="2" charset="2"/>
              <a:buChar char="Ø"/>
            </a:pPr>
            <a:r>
              <a:rPr lang="en-US" altLang="en-US" sz="1800" dirty="0"/>
              <a:t>Major Steps and Workflow</a:t>
            </a:r>
          </a:p>
          <a:p>
            <a:pPr eaLnBrk="1" hangingPunct="1">
              <a:spcBef>
                <a:spcPts val="200"/>
              </a:spcBef>
              <a:buClr>
                <a:srgbClr val="FFC000"/>
              </a:buClr>
              <a:buFont typeface="Wingdings" panose="05000000000000000000" pitchFamily="2" charset="2"/>
              <a:buChar char="n"/>
            </a:pPr>
            <a:r>
              <a:rPr lang="en-US" altLang="en-US" sz="2000" b="1" dirty="0"/>
              <a:t>Preliminary Results</a:t>
            </a:r>
          </a:p>
          <a:p>
            <a:pPr marL="573088" lvl="1" indent="-231775" eaLnBrk="1" hangingPunct="1">
              <a:spcBef>
                <a:spcPts val="200"/>
              </a:spcBef>
              <a:buClr>
                <a:srgbClr val="FFC000"/>
              </a:buClr>
              <a:buFont typeface="Wingdings" panose="05000000000000000000" pitchFamily="2" charset="2"/>
              <a:buChar char="Ø"/>
            </a:pPr>
            <a:r>
              <a:rPr lang="en-US" altLang="en-US" sz="1800" dirty="0"/>
              <a:t>Experimental Details</a:t>
            </a:r>
          </a:p>
          <a:p>
            <a:pPr marL="573088" lvl="1" indent="-231775" eaLnBrk="1" hangingPunct="1">
              <a:spcBef>
                <a:spcPts val="200"/>
              </a:spcBef>
              <a:buClr>
                <a:srgbClr val="FFC000"/>
              </a:buClr>
              <a:buFont typeface="Wingdings" panose="05000000000000000000" pitchFamily="2" charset="2"/>
              <a:buChar char="Ø"/>
            </a:pPr>
            <a:r>
              <a:rPr lang="en-US" altLang="en-US" sz="1800" dirty="0"/>
              <a:t>Performance Analysis</a:t>
            </a:r>
          </a:p>
          <a:p>
            <a:pPr eaLnBrk="1" hangingPunct="1">
              <a:spcBef>
                <a:spcPts val="200"/>
              </a:spcBef>
              <a:buClr>
                <a:srgbClr val="FFC000"/>
              </a:buClr>
              <a:buFont typeface="Wingdings" panose="05000000000000000000" pitchFamily="2" charset="2"/>
              <a:buChar char="n"/>
            </a:pPr>
            <a:r>
              <a:rPr lang="en-US" altLang="en-US" sz="2000" b="1" dirty="0"/>
              <a:t>Conclusions</a:t>
            </a:r>
          </a:p>
          <a:p>
            <a:pPr eaLnBrk="1" hangingPunct="1">
              <a:spcBef>
                <a:spcPts val="200"/>
              </a:spcBef>
              <a:buClr>
                <a:srgbClr val="FFC000"/>
              </a:buClr>
              <a:buFont typeface="Wingdings" panose="05000000000000000000" pitchFamily="2" charset="2"/>
              <a:buChar char="n"/>
            </a:pPr>
            <a:r>
              <a:rPr lang="en-US" altLang="en-US" sz="2000" b="1" dirty="0">
                <a:solidFill>
                  <a:srgbClr val="00B050"/>
                </a:solidFill>
              </a:rPr>
              <a:t>Collaboration Opportunities</a:t>
            </a:r>
          </a:p>
        </p:txBody>
      </p:sp>
      <p:cxnSp>
        <p:nvCxnSpPr>
          <p:cNvPr id="9" name="Straight Connector 8">
            <a:extLst>
              <a:ext uri="{FF2B5EF4-FFF2-40B4-BE49-F238E27FC236}">
                <a16:creationId xmlns:a16="http://schemas.microsoft.com/office/drawing/2014/main" id="{245A265A-C2C9-4C5F-8BFF-D9CEC80AEA8E}"/>
              </a:ext>
            </a:extLst>
          </p:cNvPr>
          <p:cNvCxnSpPr>
            <a:cxnSpLocks/>
            <a:endCxn id="13" idx="0"/>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6F4FFE-1090-42C7-A23A-9E5A741F1DC4}"/>
              </a:ext>
            </a:extLst>
          </p:cNvPr>
          <p:cNvCxnSpPr>
            <a:cxnSpLocks/>
            <a:endCxn id="13" idx="1"/>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28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04A-983E-6E6D-771C-DD2566EC6084}"/>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Proposed Methodology</a:t>
            </a:r>
          </a:p>
        </p:txBody>
      </p:sp>
      <p:sp>
        <p:nvSpPr>
          <p:cNvPr id="3" name="Content Placeholder 2">
            <a:extLst>
              <a:ext uri="{FF2B5EF4-FFF2-40B4-BE49-F238E27FC236}">
                <a16:creationId xmlns:a16="http://schemas.microsoft.com/office/drawing/2014/main" id="{2741A07F-F60C-D795-6FFB-888B1CC884C6}"/>
              </a:ext>
            </a:extLst>
          </p:cNvPr>
          <p:cNvSpPr>
            <a:spLocks noGrp="1"/>
          </p:cNvSpPr>
          <p:nvPr>
            <p:ph idx="1"/>
          </p:nvPr>
        </p:nvSpPr>
        <p:spPr>
          <a:xfrm>
            <a:off x="76200" y="1219200"/>
            <a:ext cx="7848595" cy="4525963"/>
          </a:xfrm>
        </p:spPr>
        <p:txBody>
          <a:bodyPr/>
          <a:lstStyle/>
          <a:p>
            <a:r>
              <a:rPr lang="en-US" sz="2400" dirty="0"/>
              <a:t>Major steps of the proposed methodology is shown in Figure 2.</a:t>
            </a:r>
          </a:p>
          <a:p>
            <a:pPr marL="0" indent="0">
              <a:buNone/>
            </a:pPr>
            <a:endParaRPr lang="en-US" sz="2400" dirty="0"/>
          </a:p>
          <a:p>
            <a:pPr marL="0" indent="0">
              <a:buNone/>
            </a:pPr>
            <a:endParaRPr lang="en-US" sz="2400" dirty="0"/>
          </a:p>
        </p:txBody>
      </p:sp>
      <p:cxnSp>
        <p:nvCxnSpPr>
          <p:cNvPr id="25" name="Straight Arrow Connector 24">
            <a:extLst>
              <a:ext uri="{FF2B5EF4-FFF2-40B4-BE49-F238E27FC236}">
                <a16:creationId xmlns:a16="http://schemas.microsoft.com/office/drawing/2014/main" id="{F706F900-DC00-C113-C2DF-FBE6158E205A}"/>
              </a:ext>
            </a:extLst>
          </p:cNvPr>
          <p:cNvCxnSpPr>
            <a:cxnSpLocks/>
            <a:stCxn id="64" idx="6"/>
            <a:endCxn id="29" idx="1"/>
          </p:cNvCxnSpPr>
          <p:nvPr/>
        </p:nvCxnSpPr>
        <p:spPr>
          <a:xfrm flipV="1">
            <a:off x="1219200" y="2459526"/>
            <a:ext cx="388269" cy="7603"/>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9" name="Rectangle 28">
            <a:extLst>
              <a:ext uri="{FF2B5EF4-FFF2-40B4-BE49-F238E27FC236}">
                <a16:creationId xmlns:a16="http://schemas.microsoft.com/office/drawing/2014/main" id="{1D9A792D-D2AE-8E42-689F-7324CDF6BA44}"/>
              </a:ext>
            </a:extLst>
          </p:cNvPr>
          <p:cNvSpPr/>
          <p:nvPr/>
        </p:nvSpPr>
        <p:spPr>
          <a:xfrm>
            <a:off x="1607469" y="2150992"/>
            <a:ext cx="2735931" cy="61706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Analyze and Merge Datapoints from Different Files</a:t>
            </a:r>
          </a:p>
        </p:txBody>
      </p:sp>
      <p:cxnSp>
        <p:nvCxnSpPr>
          <p:cNvPr id="30" name="Straight Arrow Connector 29">
            <a:extLst>
              <a:ext uri="{FF2B5EF4-FFF2-40B4-BE49-F238E27FC236}">
                <a16:creationId xmlns:a16="http://schemas.microsoft.com/office/drawing/2014/main" id="{E19FABC9-5234-3A52-FC14-108C86A915D7}"/>
              </a:ext>
            </a:extLst>
          </p:cNvPr>
          <p:cNvCxnSpPr>
            <a:cxnSpLocks/>
            <a:stCxn id="29" idx="3"/>
            <a:endCxn id="43" idx="1"/>
          </p:cNvCxnSpPr>
          <p:nvPr/>
        </p:nvCxnSpPr>
        <p:spPr>
          <a:xfrm flipV="1">
            <a:off x="4343400" y="2450602"/>
            <a:ext cx="411960" cy="8924"/>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43" name="Rectangle 42">
            <a:extLst>
              <a:ext uri="{FF2B5EF4-FFF2-40B4-BE49-F238E27FC236}">
                <a16:creationId xmlns:a16="http://schemas.microsoft.com/office/drawing/2014/main" id="{F9DEAC31-536A-4F09-7C5E-507C4BB8C974}"/>
              </a:ext>
            </a:extLst>
          </p:cNvPr>
          <p:cNvSpPr/>
          <p:nvPr/>
        </p:nvSpPr>
        <p:spPr>
          <a:xfrm>
            <a:off x="4755360" y="2143275"/>
            <a:ext cx="1569240" cy="6146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Data Preprocessing</a:t>
            </a:r>
          </a:p>
        </p:txBody>
      </p:sp>
      <p:cxnSp>
        <p:nvCxnSpPr>
          <p:cNvPr id="45" name="Straight Arrow Connector 44">
            <a:extLst>
              <a:ext uri="{FF2B5EF4-FFF2-40B4-BE49-F238E27FC236}">
                <a16:creationId xmlns:a16="http://schemas.microsoft.com/office/drawing/2014/main" id="{4B2F7DE7-3D21-EEB1-5519-11FDCAC7471E}"/>
              </a:ext>
            </a:extLst>
          </p:cNvPr>
          <p:cNvCxnSpPr>
            <a:cxnSpLocks/>
            <a:stCxn id="43" idx="3"/>
            <a:endCxn id="46" idx="1"/>
          </p:cNvCxnSpPr>
          <p:nvPr/>
        </p:nvCxnSpPr>
        <p:spPr>
          <a:xfrm flipV="1">
            <a:off x="6324600" y="2438388"/>
            <a:ext cx="381000" cy="12214"/>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46" name="Rectangle 45">
            <a:extLst>
              <a:ext uri="{FF2B5EF4-FFF2-40B4-BE49-F238E27FC236}">
                <a16:creationId xmlns:a16="http://schemas.microsoft.com/office/drawing/2014/main" id="{0500AA9E-09AC-F273-FDF3-F50905741EF4}"/>
              </a:ext>
            </a:extLst>
          </p:cNvPr>
          <p:cNvSpPr/>
          <p:nvPr/>
        </p:nvSpPr>
        <p:spPr>
          <a:xfrm>
            <a:off x="6705600" y="2095014"/>
            <a:ext cx="1996965" cy="68674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Genomic and Non-Genomic Data Split</a:t>
            </a:r>
          </a:p>
        </p:txBody>
      </p:sp>
      <p:cxnSp>
        <p:nvCxnSpPr>
          <p:cNvPr id="47" name="Straight Arrow Connector 46">
            <a:extLst>
              <a:ext uri="{FF2B5EF4-FFF2-40B4-BE49-F238E27FC236}">
                <a16:creationId xmlns:a16="http://schemas.microsoft.com/office/drawing/2014/main" id="{FAE0F06D-0D00-1C32-846E-A13D1A8424CA}"/>
              </a:ext>
            </a:extLst>
          </p:cNvPr>
          <p:cNvCxnSpPr>
            <a:cxnSpLocks/>
            <a:stCxn id="46" idx="2"/>
            <a:endCxn id="48" idx="0"/>
          </p:cNvCxnSpPr>
          <p:nvPr/>
        </p:nvCxnSpPr>
        <p:spPr>
          <a:xfrm flipH="1">
            <a:off x="7703866" y="2781761"/>
            <a:ext cx="217" cy="415751"/>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48" name="Rectangle 47">
            <a:extLst>
              <a:ext uri="{FF2B5EF4-FFF2-40B4-BE49-F238E27FC236}">
                <a16:creationId xmlns:a16="http://schemas.microsoft.com/office/drawing/2014/main" id="{F2A1D57D-8515-188F-FC1E-FBD2FC47D4A3}"/>
              </a:ext>
            </a:extLst>
          </p:cNvPr>
          <p:cNvSpPr/>
          <p:nvPr/>
        </p:nvSpPr>
        <p:spPr>
          <a:xfrm>
            <a:off x="6796351" y="3197512"/>
            <a:ext cx="1815030" cy="8337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Feature Selection</a:t>
            </a:r>
          </a:p>
          <a:p>
            <a:pPr algn="ctr"/>
            <a:r>
              <a:rPr lang="en-US" sz="1400" dirty="0"/>
              <a:t>(Genomic and/or Non-Genomic)</a:t>
            </a:r>
          </a:p>
        </p:txBody>
      </p:sp>
      <p:cxnSp>
        <p:nvCxnSpPr>
          <p:cNvPr id="49" name="Straight Arrow Connector 48">
            <a:extLst>
              <a:ext uri="{FF2B5EF4-FFF2-40B4-BE49-F238E27FC236}">
                <a16:creationId xmlns:a16="http://schemas.microsoft.com/office/drawing/2014/main" id="{7409A91D-996D-2095-16B0-B4A10C5B7933}"/>
              </a:ext>
            </a:extLst>
          </p:cNvPr>
          <p:cNvCxnSpPr>
            <a:cxnSpLocks/>
            <a:stCxn id="48" idx="2"/>
            <a:endCxn id="34" idx="0"/>
          </p:cNvCxnSpPr>
          <p:nvPr/>
        </p:nvCxnSpPr>
        <p:spPr>
          <a:xfrm flipH="1">
            <a:off x="7695111" y="4031221"/>
            <a:ext cx="8755" cy="458528"/>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50" name="Rectangle 49">
            <a:extLst>
              <a:ext uri="{FF2B5EF4-FFF2-40B4-BE49-F238E27FC236}">
                <a16:creationId xmlns:a16="http://schemas.microsoft.com/office/drawing/2014/main" id="{3185614E-A5B7-C2FB-84C5-0BD7E64DBA74}"/>
              </a:ext>
            </a:extLst>
          </p:cNvPr>
          <p:cNvSpPr/>
          <p:nvPr/>
        </p:nvSpPr>
        <p:spPr>
          <a:xfrm>
            <a:off x="6781800" y="5480348"/>
            <a:ext cx="1822700" cy="61565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Resampling</a:t>
            </a:r>
          </a:p>
        </p:txBody>
      </p:sp>
      <p:cxnSp>
        <p:nvCxnSpPr>
          <p:cNvPr id="51" name="Straight Connector 50">
            <a:extLst>
              <a:ext uri="{FF2B5EF4-FFF2-40B4-BE49-F238E27FC236}">
                <a16:creationId xmlns:a16="http://schemas.microsoft.com/office/drawing/2014/main" id="{C51CF844-4E43-7CCB-F246-E15C00DFD3ED}"/>
              </a:ext>
            </a:extLst>
          </p:cNvPr>
          <p:cNvCxnSpPr>
            <a:cxnSpLocks/>
            <a:stCxn id="50" idx="1"/>
            <a:endCxn id="50" idx="1"/>
          </p:cNvCxnSpPr>
          <p:nvPr/>
        </p:nvCxnSpPr>
        <p:spPr>
          <a:xfrm>
            <a:off x="6781800" y="5788174"/>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FABF23E-2B9D-DFFE-72FB-C3703C517B00}"/>
              </a:ext>
            </a:extLst>
          </p:cNvPr>
          <p:cNvCxnSpPr>
            <a:cxnSpLocks/>
            <a:stCxn id="50" idx="1"/>
            <a:endCxn id="50" idx="1"/>
          </p:cNvCxnSpPr>
          <p:nvPr/>
        </p:nvCxnSpPr>
        <p:spPr>
          <a:xfrm>
            <a:off x="6781800" y="5788174"/>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3BCDE9F4-B62D-DDB3-1DDD-2EDF158E8317}"/>
              </a:ext>
            </a:extLst>
          </p:cNvPr>
          <p:cNvCxnSpPr>
            <a:cxnSpLocks/>
            <a:stCxn id="50" idx="1"/>
            <a:endCxn id="54" idx="3"/>
          </p:cNvCxnSpPr>
          <p:nvPr/>
        </p:nvCxnSpPr>
        <p:spPr>
          <a:xfrm flipH="1">
            <a:off x="6173052" y="5788174"/>
            <a:ext cx="608748" cy="0"/>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54" name="Rectangle 53">
            <a:extLst>
              <a:ext uri="{FF2B5EF4-FFF2-40B4-BE49-F238E27FC236}">
                <a16:creationId xmlns:a16="http://schemas.microsoft.com/office/drawing/2014/main" id="{56259857-6719-7E76-3FD2-6DD450219CBF}"/>
              </a:ext>
            </a:extLst>
          </p:cNvPr>
          <p:cNvSpPr/>
          <p:nvPr/>
        </p:nvSpPr>
        <p:spPr>
          <a:xfrm>
            <a:off x="4176087" y="5480348"/>
            <a:ext cx="1996965" cy="61565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Classification Models</a:t>
            </a:r>
          </a:p>
        </p:txBody>
      </p:sp>
      <p:cxnSp>
        <p:nvCxnSpPr>
          <p:cNvPr id="55" name="Straight Arrow Connector 54">
            <a:extLst>
              <a:ext uri="{FF2B5EF4-FFF2-40B4-BE49-F238E27FC236}">
                <a16:creationId xmlns:a16="http://schemas.microsoft.com/office/drawing/2014/main" id="{FD9FFB42-FEBB-154C-6355-3ACD11AD1CFD}"/>
              </a:ext>
            </a:extLst>
          </p:cNvPr>
          <p:cNvCxnSpPr>
            <a:cxnSpLocks/>
            <a:stCxn id="54" idx="0"/>
            <a:endCxn id="60" idx="2"/>
          </p:cNvCxnSpPr>
          <p:nvPr/>
        </p:nvCxnSpPr>
        <p:spPr>
          <a:xfrm flipH="1" flipV="1">
            <a:off x="4245542" y="5070893"/>
            <a:ext cx="929028" cy="409455"/>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56" name="Diamond 55">
            <a:extLst>
              <a:ext uri="{FF2B5EF4-FFF2-40B4-BE49-F238E27FC236}">
                <a16:creationId xmlns:a16="http://schemas.microsoft.com/office/drawing/2014/main" id="{3BF2DAE9-641F-C32D-202D-99F3140D0595}"/>
              </a:ext>
            </a:extLst>
          </p:cNvPr>
          <p:cNvSpPr/>
          <p:nvPr/>
        </p:nvSpPr>
        <p:spPr>
          <a:xfrm>
            <a:off x="3974591" y="3073756"/>
            <a:ext cx="2256905" cy="1071471"/>
          </a:xfrm>
          <a:prstGeom prst="diamon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Are both predictions correct?</a:t>
            </a:r>
          </a:p>
        </p:txBody>
      </p:sp>
      <p:cxnSp>
        <p:nvCxnSpPr>
          <p:cNvPr id="57" name="Straight Arrow Connector 56">
            <a:extLst>
              <a:ext uri="{FF2B5EF4-FFF2-40B4-BE49-F238E27FC236}">
                <a16:creationId xmlns:a16="http://schemas.microsoft.com/office/drawing/2014/main" id="{9139975A-2C3B-3EAD-A252-A758995878C8}"/>
              </a:ext>
            </a:extLst>
          </p:cNvPr>
          <p:cNvCxnSpPr>
            <a:cxnSpLocks/>
            <a:stCxn id="56" idx="1"/>
            <a:endCxn id="35" idx="3"/>
          </p:cNvCxnSpPr>
          <p:nvPr/>
        </p:nvCxnSpPr>
        <p:spPr>
          <a:xfrm flipH="1" flipV="1">
            <a:off x="3581400" y="3604202"/>
            <a:ext cx="393191" cy="5290"/>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2AF80E-3780-EFE0-5D83-8A1C470CE7DE}"/>
              </a:ext>
            </a:extLst>
          </p:cNvPr>
          <p:cNvSpPr/>
          <p:nvPr/>
        </p:nvSpPr>
        <p:spPr>
          <a:xfrm>
            <a:off x="188069" y="3315161"/>
            <a:ext cx="1031131" cy="59182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Stop</a:t>
            </a:r>
          </a:p>
        </p:txBody>
      </p:sp>
      <p:sp>
        <p:nvSpPr>
          <p:cNvPr id="59" name="Rectangle 58">
            <a:extLst>
              <a:ext uri="{FF2B5EF4-FFF2-40B4-BE49-F238E27FC236}">
                <a16:creationId xmlns:a16="http://schemas.microsoft.com/office/drawing/2014/main" id="{0E8B9A47-2B4C-A489-7767-16C6BD523471}"/>
              </a:ext>
            </a:extLst>
          </p:cNvPr>
          <p:cNvSpPr/>
          <p:nvPr/>
        </p:nvSpPr>
        <p:spPr>
          <a:xfrm>
            <a:off x="5257800" y="4476270"/>
            <a:ext cx="1438985" cy="59358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Non-Genomic Prediction</a:t>
            </a:r>
          </a:p>
        </p:txBody>
      </p:sp>
      <p:sp>
        <p:nvSpPr>
          <p:cNvPr id="60" name="Rectangle 59">
            <a:extLst>
              <a:ext uri="{FF2B5EF4-FFF2-40B4-BE49-F238E27FC236}">
                <a16:creationId xmlns:a16="http://schemas.microsoft.com/office/drawing/2014/main" id="{2A751222-1BB4-5089-2FE1-73767A68DFBB}"/>
              </a:ext>
            </a:extLst>
          </p:cNvPr>
          <p:cNvSpPr/>
          <p:nvPr/>
        </p:nvSpPr>
        <p:spPr>
          <a:xfrm>
            <a:off x="3520768" y="4465734"/>
            <a:ext cx="1449548" cy="60515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Genomic</a:t>
            </a:r>
          </a:p>
          <a:p>
            <a:pPr algn="ctr"/>
            <a:r>
              <a:rPr lang="en-US" sz="1400" dirty="0"/>
              <a:t>Prediction</a:t>
            </a:r>
          </a:p>
        </p:txBody>
      </p:sp>
      <p:sp>
        <p:nvSpPr>
          <p:cNvPr id="61" name="Rectangle 60">
            <a:extLst>
              <a:ext uri="{FF2B5EF4-FFF2-40B4-BE49-F238E27FC236}">
                <a16:creationId xmlns:a16="http://schemas.microsoft.com/office/drawing/2014/main" id="{F28E008A-C81C-C9A6-C215-63ABD6773A57}"/>
              </a:ext>
            </a:extLst>
          </p:cNvPr>
          <p:cNvSpPr/>
          <p:nvPr/>
        </p:nvSpPr>
        <p:spPr>
          <a:xfrm>
            <a:off x="3536623" y="3186257"/>
            <a:ext cx="578177" cy="3575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Yes</a:t>
            </a:r>
          </a:p>
        </p:txBody>
      </p:sp>
      <p:sp>
        <p:nvSpPr>
          <p:cNvPr id="62" name="Rectangle 61">
            <a:extLst>
              <a:ext uri="{FF2B5EF4-FFF2-40B4-BE49-F238E27FC236}">
                <a16:creationId xmlns:a16="http://schemas.microsoft.com/office/drawing/2014/main" id="{9053F853-EFE4-7FF3-A476-730D50B11D43}"/>
              </a:ext>
            </a:extLst>
          </p:cNvPr>
          <p:cNvSpPr/>
          <p:nvPr/>
        </p:nvSpPr>
        <p:spPr>
          <a:xfrm>
            <a:off x="6076325" y="3191127"/>
            <a:ext cx="553075" cy="3526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No</a:t>
            </a:r>
          </a:p>
        </p:txBody>
      </p:sp>
      <p:cxnSp>
        <p:nvCxnSpPr>
          <p:cNvPr id="63" name="Straight Arrow Connector 62">
            <a:extLst>
              <a:ext uri="{FF2B5EF4-FFF2-40B4-BE49-F238E27FC236}">
                <a16:creationId xmlns:a16="http://schemas.microsoft.com/office/drawing/2014/main" id="{3083062C-FE42-D7A5-61BE-81C4BB2FB7A5}"/>
              </a:ext>
            </a:extLst>
          </p:cNvPr>
          <p:cNvCxnSpPr>
            <a:cxnSpLocks/>
            <a:stCxn id="56" idx="3"/>
            <a:endCxn id="48" idx="1"/>
          </p:cNvCxnSpPr>
          <p:nvPr/>
        </p:nvCxnSpPr>
        <p:spPr>
          <a:xfrm>
            <a:off x="6231496" y="3609492"/>
            <a:ext cx="564855" cy="4875"/>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65" name="Straight Arrow Connector 64">
            <a:extLst>
              <a:ext uri="{FF2B5EF4-FFF2-40B4-BE49-F238E27FC236}">
                <a16:creationId xmlns:a16="http://schemas.microsoft.com/office/drawing/2014/main" id="{1403EDCF-12DF-1C95-6E37-AA65ECF4BBFE}"/>
              </a:ext>
            </a:extLst>
          </p:cNvPr>
          <p:cNvCxnSpPr>
            <a:cxnSpLocks/>
            <a:stCxn id="35" idx="1"/>
            <a:endCxn id="58" idx="6"/>
          </p:cNvCxnSpPr>
          <p:nvPr/>
        </p:nvCxnSpPr>
        <p:spPr>
          <a:xfrm flipH="1">
            <a:off x="1219200" y="3604202"/>
            <a:ext cx="244594" cy="6874"/>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66" name="Straight Arrow Connector 65">
            <a:extLst>
              <a:ext uri="{FF2B5EF4-FFF2-40B4-BE49-F238E27FC236}">
                <a16:creationId xmlns:a16="http://schemas.microsoft.com/office/drawing/2014/main" id="{4F94A791-9CEE-9DF3-C493-0E1479CED626}"/>
              </a:ext>
            </a:extLst>
          </p:cNvPr>
          <p:cNvCxnSpPr>
            <a:cxnSpLocks/>
            <a:stCxn id="54" idx="0"/>
            <a:endCxn id="59" idx="2"/>
          </p:cNvCxnSpPr>
          <p:nvPr/>
        </p:nvCxnSpPr>
        <p:spPr>
          <a:xfrm flipV="1">
            <a:off x="5174570" y="5069859"/>
            <a:ext cx="802723" cy="410489"/>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67" name="Straight Arrow Connector 66">
            <a:extLst>
              <a:ext uri="{FF2B5EF4-FFF2-40B4-BE49-F238E27FC236}">
                <a16:creationId xmlns:a16="http://schemas.microsoft.com/office/drawing/2014/main" id="{0998C512-09ED-DDFD-5288-A4B44D4740BF}"/>
              </a:ext>
            </a:extLst>
          </p:cNvPr>
          <p:cNvCxnSpPr>
            <a:cxnSpLocks/>
            <a:stCxn id="60" idx="0"/>
            <a:endCxn id="56" idx="2"/>
          </p:cNvCxnSpPr>
          <p:nvPr/>
        </p:nvCxnSpPr>
        <p:spPr>
          <a:xfrm flipV="1">
            <a:off x="4245542" y="4145227"/>
            <a:ext cx="857502" cy="320507"/>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0F050ADC-3504-E2BF-80EB-22F6D58C718E}"/>
              </a:ext>
            </a:extLst>
          </p:cNvPr>
          <p:cNvCxnSpPr>
            <a:cxnSpLocks/>
            <a:stCxn id="59" idx="0"/>
            <a:endCxn id="56" idx="2"/>
          </p:cNvCxnSpPr>
          <p:nvPr/>
        </p:nvCxnSpPr>
        <p:spPr>
          <a:xfrm flipH="1" flipV="1">
            <a:off x="5103044" y="4145227"/>
            <a:ext cx="874249" cy="331043"/>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34" name="Rectangle 33">
            <a:extLst>
              <a:ext uri="{FF2B5EF4-FFF2-40B4-BE49-F238E27FC236}">
                <a16:creationId xmlns:a16="http://schemas.microsoft.com/office/drawing/2014/main" id="{499EBF00-D7C7-42D3-8CFE-6CE83E7DA001}"/>
              </a:ext>
            </a:extLst>
          </p:cNvPr>
          <p:cNvSpPr/>
          <p:nvPr/>
        </p:nvSpPr>
        <p:spPr>
          <a:xfrm>
            <a:off x="7010400" y="4489749"/>
            <a:ext cx="1369422" cy="6156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Correlation Analysis</a:t>
            </a:r>
          </a:p>
        </p:txBody>
      </p:sp>
      <p:sp>
        <p:nvSpPr>
          <p:cNvPr id="35" name="Rectangle 34">
            <a:extLst>
              <a:ext uri="{FF2B5EF4-FFF2-40B4-BE49-F238E27FC236}">
                <a16:creationId xmlns:a16="http://schemas.microsoft.com/office/drawing/2014/main" id="{54FF6636-D17B-4836-973C-8AEA137594FF}"/>
              </a:ext>
            </a:extLst>
          </p:cNvPr>
          <p:cNvSpPr/>
          <p:nvPr/>
        </p:nvSpPr>
        <p:spPr>
          <a:xfrm>
            <a:off x="1463794" y="3181017"/>
            <a:ext cx="2117606" cy="84636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Compare Accuracy due to Genomic and Non-genomic Datasets</a:t>
            </a:r>
          </a:p>
        </p:txBody>
      </p:sp>
      <p:sp>
        <p:nvSpPr>
          <p:cNvPr id="64" name="Oval 63">
            <a:extLst>
              <a:ext uri="{FF2B5EF4-FFF2-40B4-BE49-F238E27FC236}">
                <a16:creationId xmlns:a16="http://schemas.microsoft.com/office/drawing/2014/main" id="{DA88538D-48FC-4177-8026-D45120AD2E52}"/>
              </a:ext>
            </a:extLst>
          </p:cNvPr>
          <p:cNvSpPr/>
          <p:nvPr/>
        </p:nvSpPr>
        <p:spPr>
          <a:xfrm>
            <a:off x="188069" y="2171214"/>
            <a:ext cx="1031131" cy="59182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Start</a:t>
            </a:r>
          </a:p>
        </p:txBody>
      </p:sp>
      <p:cxnSp>
        <p:nvCxnSpPr>
          <p:cNvPr id="69" name="Straight Connector 68">
            <a:extLst>
              <a:ext uri="{FF2B5EF4-FFF2-40B4-BE49-F238E27FC236}">
                <a16:creationId xmlns:a16="http://schemas.microsoft.com/office/drawing/2014/main" id="{C6E70A7D-9A5E-42D4-831D-C556CB262F41}"/>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A8306E6-E268-4ADB-9F77-7187B71779DE}"/>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EB24284-2063-42DC-9510-2D2061A6DCB1}"/>
              </a:ext>
            </a:extLst>
          </p:cNvPr>
          <p:cNvSpPr txBox="1"/>
          <p:nvPr/>
        </p:nvSpPr>
        <p:spPr>
          <a:xfrm>
            <a:off x="1546530" y="6172200"/>
            <a:ext cx="5844870" cy="276999"/>
          </a:xfrm>
          <a:prstGeom prst="rect">
            <a:avLst/>
          </a:prstGeom>
          <a:noFill/>
        </p:spPr>
        <p:txBody>
          <a:bodyPr wrap="none" rtlCol="0">
            <a:spAutoFit/>
          </a:bodyPr>
          <a:lstStyle/>
          <a:p>
            <a:r>
              <a:rPr lang="en-US" dirty="0"/>
              <a:t>Fig. 2: Major steps for applying genomic and non-genomic data in machine learning</a:t>
            </a:r>
          </a:p>
        </p:txBody>
      </p:sp>
      <p:cxnSp>
        <p:nvCxnSpPr>
          <p:cNvPr id="38" name="Straight Arrow Connector 37">
            <a:extLst>
              <a:ext uri="{FF2B5EF4-FFF2-40B4-BE49-F238E27FC236}">
                <a16:creationId xmlns:a16="http://schemas.microsoft.com/office/drawing/2014/main" id="{D74CBE2D-4BE2-4CE2-A92F-B60FDD72FCDA}"/>
              </a:ext>
            </a:extLst>
          </p:cNvPr>
          <p:cNvCxnSpPr>
            <a:cxnSpLocks/>
            <a:stCxn id="34" idx="2"/>
            <a:endCxn id="50" idx="0"/>
          </p:cNvCxnSpPr>
          <p:nvPr/>
        </p:nvCxnSpPr>
        <p:spPr>
          <a:xfrm flipH="1">
            <a:off x="7693150" y="5105400"/>
            <a:ext cx="1961" cy="374948"/>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95167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88FC-40B3-8762-C6E8-D645288BB67A}"/>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Start with the NIH/TCGA Datasets</a:t>
            </a:r>
          </a:p>
        </p:txBody>
      </p:sp>
      <p:sp>
        <p:nvSpPr>
          <p:cNvPr id="3" name="Content Placeholder 2">
            <a:extLst>
              <a:ext uri="{FF2B5EF4-FFF2-40B4-BE49-F238E27FC236}">
                <a16:creationId xmlns:a16="http://schemas.microsoft.com/office/drawing/2014/main" id="{AE1030D7-2905-713B-8BE0-51F88B4C9BDD}"/>
              </a:ext>
            </a:extLst>
          </p:cNvPr>
          <p:cNvSpPr>
            <a:spLocks noGrp="1"/>
          </p:cNvSpPr>
          <p:nvPr>
            <p:ph idx="1"/>
          </p:nvPr>
        </p:nvSpPr>
        <p:spPr>
          <a:xfrm>
            <a:off x="76199" y="1219200"/>
            <a:ext cx="8991591" cy="4678363"/>
          </a:xfrm>
        </p:spPr>
        <p:txBody>
          <a:bodyPr/>
          <a:lstStyle/>
          <a:p>
            <a:pPr marL="0">
              <a:spcBef>
                <a:spcPts val="900"/>
              </a:spcBef>
              <a:spcAft>
                <a:spcPts val="900"/>
              </a:spcAft>
            </a:pPr>
            <a:r>
              <a:rPr lang="en-US" sz="2000" dirty="0"/>
              <a:t>Cancer is essentially a genomic disease, caused by mutations in a cell’s DNA, RNA, and proteins that cause cells to grow excessively. In this study, we utilize the skin cutaneous melanoma dataset from The Cancer Genome Atlas (TCGA) Pan-Cancer Atlas [2].</a:t>
            </a:r>
          </a:p>
          <a:p>
            <a:pPr marL="0">
              <a:spcBef>
                <a:spcPts val="900"/>
              </a:spcBef>
              <a:spcAft>
                <a:spcPts val="900"/>
              </a:spcAft>
            </a:pPr>
            <a:r>
              <a:rPr lang="en-US" sz="2000" dirty="0"/>
              <a:t>TCGA dataset, available via </a:t>
            </a:r>
            <a:r>
              <a:rPr lang="en-US" sz="2000" dirty="0">
                <a:solidFill>
                  <a:srgbClr val="00B0F0"/>
                </a:solidFill>
              </a:rPr>
              <a:t>cBioPortal</a:t>
            </a:r>
            <a:r>
              <a:rPr lang="en-US" sz="2000" dirty="0"/>
              <a:t> website, encompasses </a:t>
            </a:r>
            <a:r>
              <a:rPr lang="en-US" sz="2000" dirty="0">
                <a:solidFill>
                  <a:srgbClr val="00B0F0"/>
                </a:solidFill>
              </a:rPr>
              <a:t>over 440 samples</a:t>
            </a:r>
            <a:r>
              <a:rPr lang="en-US" sz="2000" dirty="0"/>
              <a:t> and features an extensive catalog of more than </a:t>
            </a:r>
            <a:r>
              <a:rPr lang="en-US" sz="2000" dirty="0">
                <a:solidFill>
                  <a:srgbClr val="C00000"/>
                </a:solidFill>
              </a:rPr>
              <a:t>550,000 mutations</a:t>
            </a:r>
            <a:r>
              <a:rPr lang="en-US" sz="2000" dirty="0"/>
              <a:t>. </a:t>
            </a:r>
          </a:p>
          <a:p>
            <a:pPr marL="0" marR="0">
              <a:spcBef>
                <a:spcPts val="900"/>
              </a:spcBef>
              <a:spcAft>
                <a:spcPts val="900"/>
              </a:spcAft>
            </a:pPr>
            <a:r>
              <a:rPr lang="en-US" sz="2000" dirty="0"/>
              <a:t>The comprehensive dataset provides a wealth of genomic and non-genomic information, enabling detailed analysis of the genetic mutations of skin cutaneous melanoma. The integration of this dataset into our study facilitates a deeper understanding of the disease, supporting the development of more precise models and personalized treatment strategies.</a:t>
            </a:r>
          </a:p>
          <a:p>
            <a:endParaRPr lang="en-US" dirty="0"/>
          </a:p>
        </p:txBody>
      </p:sp>
      <p:sp>
        <p:nvSpPr>
          <p:cNvPr id="4" name="TextBox 3">
            <a:extLst>
              <a:ext uri="{FF2B5EF4-FFF2-40B4-BE49-F238E27FC236}">
                <a16:creationId xmlns:a16="http://schemas.microsoft.com/office/drawing/2014/main" id="{4275D8DE-9303-5C1B-325E-D81FDFE3121D}"/>
              </a:ext>
            </a:extLst>
          </p:cNvPr>
          <p:cNvSpPr txBox="1"/>
          <p:nvPr/>
        </p:nvSpPr>
        <p:spPr>
          <a:xfrm>
            <a:off x="1" y="6396335"/>
            <a:ext cx="8305799" cy="461665"/>
          </a:xfrm>
          <a:prstGeom prst="rect">
            <a:avLst/>
          </a:prstGeom>
          <a:noFill/>
        </p:spPr>
        <p:txBody>
          <a:bodyPr wrap="square" rtlCol="0">
            <a:spAutoFit/>
          </a:bodyPr>
          <a:lstStyle/>
          <a:p>
            <a:pPr marL="228600" indent="-228600"/>
            <a:r>
              <a:rPr lang="en-US" dirty="0"/>
              <a:t>DNA – Deoxyribonucleic acid | RNA – Ribonucleic acid</a:t>
            </a:r>
          </a:p>
          <a:p>
            <a:pPr marL="228600" indent="-228600"/>
            <a:r>
              <a:rPr lang="en-US" dirty="0"/>
              <a:t>[2]	cBioPortal for Cancer Genomics, https://www.cbioportal.org/study/summary?id=skcm_tcga_pan_can_atlas_2018</a:t>
            </a:r>
          </a:p>
        </p:txBody>
      </p:sp>
      <p:cxnSp>
        <p:nvCxnSpPr>
          <p:cNvPr id="5" name="Straight Connector 4">
            <a:extLst>
              <a:ext uri="{FF2B5EF4-FFF2-40B4-BE49-F238E27FC236}">
                <a16:creationId xmlns:a16="http://schemas.microsoft.com/office/drawing/2014/main" id="{9F3A271C-0880-4D73-8EDD-4FEEC110F72C}"/>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2FDED3C-1611-4A0E-8BEE-20E9F7CDFD1F}"/>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EFD507-DE74-4F9B-A992-AD998B65CB85}"/>
              </a:ext>
            </a:extLst>
          </p:cNvPr>
          <p:cNvSpPr txBox="1"/>
          <p:nvPr/>
        </p:nvSpPr>
        <p:spPr>
          <a:xfrm>
            <a:off x="5943600" y="2281535"/>
            <a:ext cx="2616998" cy="461665"/>
          </a:xfrm>
          <a:prstGeom prst="rect">
            <a:avLst/>
          </a:prstGeom>
          <a:noFill/>
        </p:spPr>
        <p:txBody>
          <a:bodyPr wrap="none" rtlCol="0">
            <a:spAutoFit/>
          </a:bodyPr>
          <a:lstStyle/>
          <a:p>
            <a:r>
              <a:rPr lang="en-US" dirty="0">
                <a:solidFill>
                  <a:srgbClr val="FF00FF"/>
                </a:solidFill>
              </a:rPr>
              <a:t>Total number of samples (files): 440</a:t>
            </a:r>
          </a:p>
          <a:p>
            <a:r>
              <a:rPr lang="en-US" dirty="0">
                <a:solidFill>
                  <a:srgbClr val="FF00FF"/>
                </a:solidFill>
              </a:rPr>
              <a:t>Total number of mutations: 550,000</a:t>
            </a:r>
          </a:p>
        </p:txBody>
      </p:sp>
    </p:spTree>
    <p:extLst>
      <p:ext uri="{BB962C8B-B14F-4D97-AF65-F5344CB8AC3E}">
        <p14:creationId xmlns:p14="http://schemas.microsoft.com/office/powerpoint/2010/main" val="87658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3C0C-EA4A-B40D-C76A-4A62ACBBDC61}"/>
              </a:ext>
            </a:extLst>
          </p:cNvPr>
          <p:cNvSpPr>
            <a:spLocks noGrp="1"/>
          </p:cNvSpPr>
          <p:nvPr>
            <p:ph type="title"/>
          </p:nvPr>
        </p:nvSpPr>
        <p:spPr>
          <a:xfrm>
            <a:off x="266700" y="198438"/>
            <a:ext cx="8610600" cy="1020762"/>
          </a:xfrm>
        </p:spPr>
        <p:txBody>
          <a:bodyPr/>
          <a:lstStyle/>
          <a:p>
            <a:r>
              <a:rPr lang="en-US" dirty="0">
                <a:latin typeface="Arial Black" panose="020B0A04020102020204" pitchFamily="34" charset="0"/>
              </a:rPr>
              <a:t>Merge Datapoints from Different Files</a:t>
            </a:r>
          </a:p>
        </p:txBody>
      </p:sp>
      <p:sp>
        <p:nvSpPr>
          <p:cNvPr id="3" name="Content Placeholder 2">
            <a:extLst>
              <a:ext uri="{FF2B5EF4-FFF2-40B4-BE49-F238E27FC236}">
                <a16:creationId xmlns:a16="http://schemas.microsoft.com/office/drawing/2014/main" id="{9E936E9B-191F-C73F-9431-4EDAB848A303}"/>
              </a:ext>
            </a:extLst>
          </p:cNvPr>
          <p:cNvSpPr>
            <a:spLocks noGrp="1"/>
          </p:cNvSpPr>
          <p:nvPr>
            <p:ph idx="1"/>
          </p:nvPr>
        </p:nvSpPr>
        <p:spPr>
          <a:xfrm>
            <a:off x="76199" y="1219200"/>
            <a:ext cx="8991591" cy="4953000"/>
          </a:xfrm>
        </p:spPr>
        <p:txBody>
          <a:bodyPr/>
          <a:lstStyle/>
          <a:p>
            <a:pPr marL="0" indent="0">
              <a:buNone/>
            </a:pPr>
            <a:r>
              <a:rPr lang="en-US" sz="2400" b="1" dirty="0">
                <a:solidFill>
                  <a:srgbClr val="0000FF"/>
                </a:solidFill>
              </a:rPr>
              <a:t>Select Data Files</a:t>
            </a:r>
          </a:p>
          <a:p>
            <a:r>
              <a:rPr lang="en-US" sz="2400" dirty="0"/>
              <a:t>From the TCGA datasets, </a:t>
            </a:r>
            <a:r>
              <a:rPr lang="en-US" sz="2400" dirty="0">
                <a:solidFill>
                  <a:srgbClr val="00B0F0"/>
                </a:solidFill>
              </a:rPr>
              <a:t>we receive 47 files</a:t>
            </a:r>
            <a:r>
              <a:rPr lang="en-US" sz="2400" dirty="0"/>
              <a:t>, including text files. Most of the text files do not contain relevant information (e.g., patient IDs) to help build or combine the datasets. </a:t>
            </a:r>
          </a:p>
          <a:p>
            <a:r>
              <a:rPr lang="en-US" sz="2400" dirty="0"/>
              <a:t>After careful study of the 47 files, we select the following </a:t>
            </a:r>
            <a:r>
              <a:rPr lang="en-US" sz="2400" dirty="0">
                <a:solidFill>
                  <a:srgbClr val="C00000"/>
                </a:solidFill>
              </a:rPr>
              <a:t>five files</a:t>
            </a:r>
            <a:r>
              <a:rPr lang="en-US" sz="2400" dirty="0"/>
              <a:t> for this research:</a:t>
            </a:r>
          </a:p>
          <a:p>
            <a:pPr marL="914400" indent="-457200">
              <a:buFont typeface="+mj-lt"/>
              <a:buAutoNum type="arabicPeriod"/>
            </a:pPr>
            <a:r>
              <a:rPr lang="en-US" sz="2400" dirty="0"/>
              <a:t>data_mutations.txt</a:t>
            </a:r>
          </a:p>
          <a:p>
            <a:pPr marL="914400" indent="-457200">
              <a:buFont typeface="+mj-lt"/>
              <a:buAutoNum type="arabicPeriod"/>
            </a:pPr>
            <a:r>
              <a:rPr lang="en-US" sz="2400" dirty="0"/>
              <a:t>data_clinical_patient.txt</a:t>
            </a:r>
          </a:p>
          <a:p>
            <a:pPr marL="914400" indent="-457200">
              <a:buFont typeface="+mj-lt"/>
              <a:buAutoNum type="arabicPeriod"/>
            </a:pPr>
            <a:r>
              <a:rPr lang="en-US" sz="2400" dirty="0"/>
              <a:t>data_clinical_supp_hypoxia.txt</a:t>
            </a:r>
          </a:p>
          <a:p>
            <a:pPr marL="914400" indent="-457200">
              <a:buFont typeface="+mj-lt"/>
              <a:buAutoNum type="arabicPeriod"/>
            </a:pPr>
            <a:r>
              <a:rPr lang="en-US" sz="2400" dirty="0"/>
              <a:t>data_clinical_sample.txt</a:t>
            </a:r>
          </a:p>
          <a:p>
            <a:pPr marL="914400" indent="-457200">
              <a:buFont typeface="+mj-lt"/>
              <a:buAutoNum type="arabicPeriod"/>
            </a:pPr>
            <a:r>
              <a:rPr lang="en-US" sz="2400" dirty="0"/>
              <a:t>data_timeline_sample_acquisition.txt</a:t>
            </a:r>
          </a:p>
        </p:txBody>
      </p:sp>
      <p:cxnSp>
        <p:nvCxnSpPr>
          <p:cNvPr id="4" name="Straight Connector 3">
            <a:extLst>
              <a:ext uri="{FF2B5EF4-FFF2-40B4-BE49-F238E27FC236}">
                <a16:creationId xmlns:a16="http://schemas.microsoft.com/office/drawing/2014/main" id="{8E6F17DB-ABCE-4FF1-B054-9827FA387627}"/>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F19BFA8-C93C-4E68-A033-92C5216CD2E3}"/>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C7D92A7-01EA-4494-990A-BE90A7F6435F}"/>
              </a:ext>
            </a:extLst>
          </p:cNvPr>
          <p:cNvSpPr txBox="1"/>
          <p:nvPr/>
        </p:nvSpPr>
        <p:spPr>
          <a:xfrm>
            <a:off x="6585004" y="5939135"/>
            <a:ext cx="2482796" cy="461665"/>
          </a:xfrm>
          <a:prstGeom prst="rect">
            <a:avLst/>
          </a:prstGeom>
          <a:noFill/>
        </p:spPr>
        <p:txBody>
          <a:bodyPr wrap="none" rtlCol="0">
            <a:spAutoFit/>
          </a:bodyPr>
          <a:lstStyle/>
          <a:p>
            <a:r>
              <a:rPr lang="en-US" dirty="0">
                <a:solidFill>
                  <a:srgbClr val="FF00FF"/>
                </a:solidFill>
              </a:rPr>
              <a:t>Before&gt; Total number of files: 440</a:t>
            </a:r>
          </a:p>
          <a:p>
            <a:r>
              <a:rPr lang="en-US" dirty="0">
                <a:solidFill>
                  <a:srgbClr val="FF00FF"/>
                </a:solidFill>
              </a:rPr>
              <a:t>After&gt; Total number of files: 5</a:t>
            </a:r>
          </a:p>
        </p:txBody>
      </p:sp>
      <p:sp>
        <p:nvSpPr>
          <p:cNvPr id="8" name="TextBox 7">
            <a:extLst>
              <a:ext uri="{FF2B5EF4-FFF2-40B4-BE49-F238E27FC236}">
                <a16:creationId xmlns:a16="http://schemas.microsoft.com/office/drawing/2014/main" id="{20B43F44-C4FD-4562-8ABB-87233793D683}"/>
              </a:ext>
            </a:extLst>
          </p:cNvPr>
          <p:cNvSpPr txBox="1"/>
          <p:nvPr/>
        </p:nvSpPr>
        <p:spPr>
          <a:xfrm>
            <a:off x="6450802" y="986135"/>
            <a:ext cx="2616998" cy="461665"/>
          </a:xfrm>
          <a:prstGeom prst="rect">
            <a:avLst/>
          </a:prstGeom>
          <a:noFill/>
        </p:spPr>
        <p:txBody>
          <a:bodyPr wrap="none" rtlCol="0">
            <a:spAutoFit/>
          </a:bodyPr>
          <a:lstStyle/>
          <a:p>
            <a:r>
              <a:rPr lang="en-US" dirty="0">
                <a:solidFill>
                  <a:srgbClr val="FF00FF"/>
                </a:solidFill>
              </a:rPr>
              <a:t>Total number of samples (files): 440</a:t>
            </a:r>
          </a:p>
          <a:p>
            <a:r>
              <a:rPr lang="en-US" dirty="0">
                <a:solidFill>
                  <a:srgbClr val="FF00FF"/>
                </a:solidFill>
              </a:rPr>
              <a:t>Total number of mutations: 550,000</a:t>
            </a:r>
          </a:p>
        </p:txBody>
      </p:sp>
    </p:spTree>
    <p:extLst>
      <p:ext uri="{BB962C8B-B14F-4D97-AF65-F5344CB8AC3E}">
        <p14:creationId xmlns:p14="http://schemas.microsoft.com/office/powerpoint/2010/main" val="328331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135BEA-C369-7970-D956-320215233FC1}"/>
              </a:ext>
            </a:extLst>
          </p:cNvPr>
          <p:cNvSpPr>
            <a:spLocks noGrp="1"/>
          </p:cNvSpPr>
          <p:nvPr>
            <p:ph idx="1"/>
          </p:nvPr>
        </p:nvSpPr>
        <p:spPr>
          <a:xfrm>
            <a:off x="76199" y="1219200"/>
            <a:ext cx="8801093" cy="2819398"/>
          </a:xfrm>
        </p:spPr>
        <p:txBody>
          <a:bodyPr/>
          <a:lstStyle/>
          <a:p>
            <a:r>
              <a:rPr lang="en-US" dirty="0"/>
              <a:t>The merged dataset shown below is created from the </a:t>
            </a:r>
            <a:r>
              <a:rPr lang="en-US" dirty="0">
                <a:solidFill>
                  <a:srgbClr val="00B0F0"/>
                </a:solidFill>
              </a:rPr>
              <a:t>five text files</a:t>
            </a:r>
            <a:r>
              <a:rPr lang="en-US" dirty="0"/>
              <a:t>, based on the Patient ID. Here, we have 556,268 rows and 186 columns.</a:t>
            </a:r>
          </a:p>
        </p:txBody>
      </p:sp>
      <p:pic>
        <p:nvPicPr>
          <p:cNvPr id="7" name="Picture 6">
            <a:extLst>
              <a:ext uri="{FF2B5EF4-FFF2-40B4-BE49-F238E27FC236}">
                <a16:creationId xmlns:a16="http://schemas.microsoft.com/office/drawing/2014/main" id="{2BDB4D4E-34BD-9BA2-45E3-77EE70AC402A}"/>
              </a:ext>
            </a:extLst>
          </p:cNvPr>
          <p:cNvPicPr>
            <a:picLocks noChangeAspect="1"/>
          </p:cNvPicPr>
          <p:nvPr/>
        </p:nvPicPr>
        <p:blipFill>
          <a:blip r:embed="rId2"/>
          <a:stretch>
            <a:fillRect/>
          </a:stretch>
        </p:blipFill>
        <p:spPr>
          <a:xfrm>
            <a:off x="102384" y="2620963"/>
            <a:ext cx="8939231" cy="3657600"/>
          </a:xfrm>
          <a:prstGeom prst="rect">
            <a:avLst/>
          </a:prstGeom>
        </p:spPr>
      </p:pic>
      <p:sp>
        <p:nvSpPr>
          <p:cNvPr id="8" name="Title 1">
            <a:extLst>
              <a:ext uri="{FF2B5EF4-FFF2-40B4-BE49-F238E27FC236}">
                <a16:creationId xmlns:a16="http://schemas.microsoft.com/office/drawing/2014/main" id="{6EA89031-6A05-41B6-8BA1-18E816F091C6}"/>
              </a:ext>
            </a:extLst>
          </p:cNvPr>
          <p:cNvSpPr>
            <a:spLocks noGrp="1"/>
          </p:cNvSpPr>
          <p:nvPr>
            <p:ph type="title"/>
          </p:nvPr>
        </p:nvSpPr>
        <p:spPr>
          <a:xfrm>
            <a:off x="266700" y="198438"/>
            <a:ext cx="8610600" cy="1020762"/>
          </a:xfrm>
        </p:spPr>
        <p:txBody>
          <a:bodyPr/>
          <a:lstStyle/>
          <a:p>
            <a:r>
              <a:rPr lang="en-US" dirty="0">
                <a:latin typeface="Arial Black" panose="020B0A04020102020204" pitchFamily="34" charset="0"/>
              </a:rPr>
              <a:t>Merge Datapoints from Different Files</a:t>
            </a:r>
          </a:p>
        </p:txBody>
      </p:sp>
      <p:sp>
        <p:nvSpPr>
          <p:cNvPr id="2" name="Rectangle 1">
            <a:extLst>
              <a:ext uri="{FF2B5EF4-FFF2-40B4-BE49-F238E27FC236}">
                <a16:creationId xmlns:a16="http://schemas.microsoft.com/office/drawing/2014/main" id="{88C8E43F-B5A9-4198-97AD-A5B0EB80F4A5}"/>
              </a:ext>
            </a:extLst>
          </p:cNvPr>
          <p:cNvSpPr/>
          <p:nvPr/>
        </p:nvSpPr>
        <p:spPr>
          <a:xfrm>
            <a:off x="102384" y="6019800"/>
            <a:ext cx="1726416" cy="258763"/>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E996EE3-A161-4C69-B5B7-58CA196EEC2B}"/>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A7E256-568F-4D03-9BFA-40F8BC974FD5}"/>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29345E-959D-42BA-85F7-0187FBACBA62}"/>
              </a:ext>
            </a:extLst>
          </p:cNvPr>
          <p:cNvSpPr txBox="1"/>
          <p:nvPr/>
        </p:nvSpPr>
        <p:spPr>
          <a:xfrm>
            <a:off x="1828800" y="6019800"/>
            <a:ext cx="2198615" cy="461665"/>
          </a:xfrm>
          <a:prstGeom prst="rect">
            <a:avLst/>
          </a:prstGeom>
          <a:noFill/>
        </p:spPr>
        <p:txBody>
          <a:bodyPr wrap="none" rtlCol="0">
            <a:spAutoFit/>
          </a:bodyPr>
          <a:lstStyle/>
          <a:p>
            <a:r>
              <a:rPr lang="en-US" dirty="0">
                <a:solidFill>
                  <a:srgbClr val="FF00FF"/>
                </a:solidFill>
              </a:rPr>
              <a:t>Total number of rows: 556268</a:t>
            </a:r>
          </a:p>
          <a:p>
            <a:r>
              <a:rPr lang="en-US" dirty="0">
                <a:solidFill>
                  <a:srgbClr val="FF00FF"/>
                </a:solidFill>
              </a:rPr>
              <a:t>Total number of columns: 186</a:t>
            </a:r>
          </a:p>
        </p:txBody>
      </p:sp>
    </p:spTree>
    <p:extLst>
      <p:ext uri="{BB962C8B-B14F-4D97-AF65-F5344CB8AC3E}">
        <p14:creationId xmlns:p14="http://schemas.microsoft.com/office/powerpoint/2010/main" val="280950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F7F3-75B5-10E5-2406-C2FE4CAAD6C4}"/>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Data Preprocessing</a:t>
            </a:r>
          </a:p>
        </p:txBody>
      </p:sp>
      <p:sp>
        <p:nvSpPr>
          <p:cNvPr id="3" name="Content Placeholder 2">
            <a:extLst>
              <a:ext uri="{FF2B5EF4-FFF2-40B4-BE49-F238E27FC236}">
                <a16:creationId xmlns:a16="http://schemas.microsoft.com/office/drawing/2014/main" id="{C010FE4D-04B7-535E-ACF4-EF42E02301C5}"/>
              </a:ext>
            </a:extLst>
          </p:cNvPr>
          <p:cNvSpPr>
            <a:spLocks noGrp="1"/>
          </p:cNvSpPr>
          <p:nvPr>
            <p:ph idx="1"/>
          </p:nvPr>
        </p:nvSpPr>
        <p:spPr>
          <a:xfrm>
            <a:off x="76200" y="1219200"/>
            <a:ext cx="8991600" cy="4678363"/>
          </a:xfrm>
        </p:spPr>
        <p:txBody>
          <a:bodyPr/>
          <a:lstStyle/>
          <a:p>
            <a:pPr marL="0" indent="0">
              <a:buNone/>
            </a:pPr>
            <a:r>
              <a:rPr lang="en-US" dirty="0"/>
              <a:t>We use two techniques for data preprocessing to convert raw data into a clean, structured format suitable for the ML models.</a:t>
            </a:r>
          </a:p>
          <a:p>
            <a:pPr marL="0" indent="0">
              <a:buNone/>
            </a:pPr>
            <a:endParaRPr lang="en-US" dirty="0"/>
          </a:p>
          <a:p>
            <a:pPr marL="514350" indent="-514350">
              <a:buFont typeface="+mj-lt"/>
              <a:buAutoNum type="arabicPeriod"/>
            </a:pPr>
            <a:r>
              <a:rPr lang="en-US" dirty="0"/>
              <a:t>Data Cleaning</a:t>
            </a:r>
          </a:p>
          <a:p>
            <a:pPr marL="971550" lvl="1" indent="-571500">
              <a:buFont typeface="+mj-lt"/>
              <a:buAutoNum type="romanLcPeriod"/>
            </a:pPr>
            <a:r>
              <a:rPr lang="en-US" dirty="0"/>
              <a:t>Handling Missing Values</a:t>
            </a:r>
          </a:p>
          <a:p>
            <a:pPr marL="400050" lvl="1" indent="0">
              <a:buNone/>
            </a:pPr>
            <a:endParaRPr lang="en-US" dirty="0">
              <a:solidFill>
                <a:srgbClr val="00B0F0"/>
              </a:solidFill>
              <a:ea typeface="+mn-ea"/>
              <a:cs typeface="+mn-cs"/>
            </a:endParaRPr>
          </a:p>
          <a:p>
            <a:pPr marL="514350" indent="-514350">
              <a:buFont typeface="+mj-lt"/>
              <a:buAutoNum type="arabicPeriod"/>
            </a:pPr>
            <a:r>
              <a:rPr lang="en-US" dirty="0"/>
              <a:t>Data Transformation</a:t>
            </a:r>
          </a:p>
          <a:p>
            <a:pPr marL="971550" lvl="1" indent="-571500">
              <a:buFont typeface="+mj-lt"/>
              <a:buAutoNum type="romanLcPeriod"/>
            </a:pPr>
            <a:r>
              <a:rPr lang="en-US" dirty="0"/>
              <a:t>Encoding Categorical Variables</a:t>
            </a:r>
          </a:p>
        </p:txBody>
      </p:sp>
      <p:cxnSp>
        <p:nvCxnSpPr>
          <p:cNvPr id="4" name="Straight Connector 3">
            <a:extLst>
              <a:ext uri="{FF2B5EF4-FFF2-40B4-BE49-F238E27FC236}">
                <a16:creationId xmlns:a16="http://schemas.microsoft.com/office/drawing/2014/main" id="{02885DEB-A332-4B82-9898-3B5594B692FF}"/>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A28D73A-465B-40A3-A00C-DAC64ED6FABC}"/>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143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A068BCF-783C-4D6A-9BA2-D07946FF4A3F}"/>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Data Preprocessing</a:t>
            </a:r>
          </a:p>
        </p:txBody>
      </p:sp>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200" y="1219200"/>
            <a:ext cx="8229600" cy="4876800"/>
          </a:xfrm>
        </p:spPr>
        <p:txBody>
          <a:bodyPr/>
          <a:lstStyle/>
          <a:p>
            <a:pPr marL="0" indent="0" eaLnBrk="1" hangingPunct="1">
              <a:buFont typeface="Arial" charset="0"/>
              <a:buNone/>
              <a:defRPr/>
            </a:pPr>
            <a:r>
              <a:rPr lang="en-US" dirty="0">
                <a:solidFill>
                  <a:srgbClr val="0000FF"/>
                </a:solidFill>
              </a:rPr>
              <a:t>Data Cleaning: Handling Missing Values</a:t>
            </a:r>
          </a:p>
          <a:p>
            <a:pPr>
              <a:buFont typeface="Wingdings" panose="05000000000000000000" pitchFamily="2" charset="2"/>
              <a:buChar char="ü"/>
            </a:pPr>
            <a:r>
              <a:rPr lang="en-US" sz="2400" dirty="0"/>
              <a:t>Remove all empty rows in PolyPhen and SIFT column</a:t>
            </a:r>
          </a:p>
        </p:txBody>
      </p:sp>
      <p:pic>
        <p:nvPicPr>
          <p:cNvPr id="3" name="Picture 2">
            <a:extLst>
              <a:ext uri="{FF2B5EF4-FFF2-40B4-BE49-F238E27FC236}">
                <a16:creationId xmlns:a16="http://schemas.microsoft.com/office/drawing/2014/main" id="{E51E72FB-4F74-3B95-F786-7A3157845B3A}"/>
              </a:ext>
            </a:extLst>
          </p:cNvPr>
          <p:cNvPicPr>
            <a:picLocks noChangeAspect="1"/>
          </p:cNvPicPr>
          <p:nvPr/>
        </p:nvPicPr>
        <p:blipFill>
          <a:blip r:embed="rId3"/>
          <a:stretch>
            <a:fillRect/>
          </a:stretch>
        </p:blipFill>
        <p:spPr>
          <a:xfrm>
            <a:off x="304800" y="2819400"/>
            <a:ext cx="8534400" cy="2362200"/>
          </a:xfrm>
          <a:prstGeom prst="rect">
            <a:avLst/>
          </a:prstGeom>
        </p:spPr>
      </p:pic>
      <p:sp>
        <p:nvSpPr>
          <p:cNvPr id="5" name="Rectangle 4">
            <a:extLst>
              <a:ext uri="{FF2B5EF4-FFF2-40B4-BE49-F238E27FC236}">
                <a16:creationId xmlns:a16="http://schemas.microsoft.com/office/drawing/2014/main" id="{6090E5FC-8819-40A6-B3F8-A1C767E2402B}"/>
              </a:ext>
            </a:extLst>
          </p:cNvPr>
          <p:cNvSpPr/>
          <p:nvPr/>
        </p:nvSpPr>
        <p:spPr>
          <a:xfrm>
            <a:off x="367954" y="4764861"/>
            <a:ext cx="2527646" cy="416739"/>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7F2FB31-283E-47DF-846C-A7C4D2D4BD8A}"/>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8D81C76-4553-452B-9A58-ABD20068B73D}"/>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67B696-AA14-45F1-B4FC-725E8426AF03}"/>
              </a:ext>
            </a:extLst>
          </p:cNvPr>
          <p:cNvSpPr txBox="1"/>
          <p:nvPr/>
        </p:nvSpPr>
        <p:spPr>
          <a:xfrm>
            <a:off x="2971800" y="4796135"/>
            <a:ext cx="2788969" cy="461665"/>
          </a:xfrm>
          <a:prstGeom prst="rect">
            <a:avLst/>
          </a:prstGeom>
          <a:noFill/>
        </p:spPr>
        <p:txBody>
          <a:bodyPr wrap="none" rtlCol="0">
            <a:spAutoFit/>
          </a:bodyPr>
          <a:lstStyle/>
          <a:p>
            <a:r>
              <a:rPr lang="en-US" dirty="0">
                <a:solidFill>
                  <a:srgbClr val="FF00FF"/>
                </a:solidFill>
              </a:rPr>
              <a:t>Before&gt; Total number of rows: 556268</a:t>
            </a:r>
          </a:p>
          <a:p>
            <a:r>
              <a:rPr lang="en-US" dirty="0">
                <a:solidFill>
                  <a:srgbClr val="FF00FF"/>
                </a:solidFill>
              </a:rPr>
              <a:t>After&gt; Total number of rows: 271467</a:t>
            </a:r>
          </a:p>
        </p:txBody>
      </p:sp>
      <p:sp>
        <p:nvSpPr>
          <p:cNvPr id="10" name="TextBox 9">
            <a:extLst>
              <a:ext uri="{FF2B5EF4-FFF2-40B4-BE49-F238E27FC236}">
                <a16:creationId xmlns:a16="http://schemas.microsoft.com/office/drawing/2014/main" id="{BFFCA0DB-5986-482A-841D-374CD5EB5E35}"/>
              </a:ext>
            </a:extLst>
          </p:cNvPr>
          <p:cNvSpPr txBox="1"/>
          <p:nvPr/>
        </p:nvSpPr>
        <p:spPr>
          <a:xfrm>
            <a:off x="6869185" y="990600"/>
            <a:ext cx="2198615" cy="461665"/>
          </a:xfrm>
          <a:prstGeom prst="rect">
            <a:avLst/>
          </a:prstGeom>
          <a:noFill/>
        </p:spPr>
        <p:txBody>
          <a:bodyPr wrap="none" rtlCol="0">
            <a:spAutoFit/>
          </a:bodyPr>
          <a:lstStyle/>
          <a:p>
            <a:r>
              <a:rPr lang="en-US" dirty="0">
                <a:solidFill>
                  <a:srgbClr val="FF00FF"/>
                </a:solidFill>
              </a:rPr>
              <a:t>Total number of rows: 556268</a:t>
            </a:r>
          </a:p>
          <a:p>
            <a:r>
              <a:rPr lang="en-US" dirty="0">
                <a:solidFill>
                  <a:srgbClr val="FF00FF"/>
                </a:solidFill>
              </a:rPr>
              <a:t>Total number of columns: 186</a:t>
            </a:r>
          </a:p>
        </p:txBody>
      </p:sp>
    </p:spTree>
    <p:extLst>
      <p:ext uri="{BB962C8B-B14F-4D97-AF65-F5344CB8AC3E}">
        <p14:creationId xmlns:p14="http://schemas.microsoft.com/office/powerpoint/2010/main" val="304145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8400"/>
            <a:ext cx="9144000" cy="6096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3559" name="TextBox 8"/>
          <p:cNvSpPr txBox="1">
            <a:spLocks noChangeArrowheads="1"/>
          </p:cNvSpPr>
          <p:nvPr/>
        </p:nvSpPr>
        <p:spPr bwMode="auto">
          <a:xfrm>
            <a:off x="74613" y="6381750"/>
            <a:ext cx="1373187" cy="400050"/>
          </a:xfrm>
          <a:prstGeom prst="rect">
            <a:avLst/>
          </a:prstGeom>
          <a:solidFill>
            <a:schemeClr val="tx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bg1"/>
                </a:solidFill>
                <a:latin typeface="Times New Roman" panose="02020603050405020304" pitchFamily="18" charset="0"/>
                <a:cs typeface="Times New Roman" panose="02020603050405020304" pitchFamily="18" charset="0"/>
              </a:rPr>
              <a:t>Dr. Zaman</a:t>
            </a:r>
          </a:p>
        </p:txBody>
      </p:sp>
      <p:sp>
        <p:nvSpPr>
          <p:cNvPr id="23560" name="TextBox 9"/>
          <p:cNvSpPr txBox="1">
            <a:spLocks noChangeArrowheads="1"/>
          </p:cNvSpPr>
          <p:nvPr/>
        </p:nvSpPr>
        <p:spPr bwMode="auto">
          <a:xfrm>
            <a:off x="4048125" y="6381750"/>
            <a:ext cx="105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fld id="{89DEA9E8-5F5A-4517-B6B5-DC38A5CDAA5A}" type="slidenum">
              <a:rPr lang="en-US" altLang="en-US" sz="2000">
                <a:solidFill>
                  <a:schemeClr val="bg1"/>
                </a:solidFill>
                <a:latin typeface="Times New Roman" panose="02020603050405020304" pitchFamily="18" charset="0"/>
                <a:cs typeface="Times New Roman" panose="02020603050405020304" pitchFamily="18" charset="0"/>
              </a:rPr>
              <a:pPr algn="ctr" eaLnBrk="1" hangingPunct="1">
                <a:spcBef>
                  <a:spcPct val="0"/>
                </a:spcBef>
                <a:buFontTx/>
                <a:buNone/>
              </a:pPr>
              <a:t>2</a:t>
            </a:fld>
            <a:endParaRPr lang="en-US" altLang="en-US" sz="2000">
              <a:solidFill>
                <a:schemeClr val="bg1"/>
              </a:solidFill>
              <a:latin typeface="Times New Roman" panose="02020603050405020304" pitchFamily="18" charset="0"/>
              <a:cs typeface="Times New Roman" panose="02020603050405020304" pitchFamily="18" charset="0"/>
            </a:endParaRPr>
          </a:p>
        </p:txBody>
      </p:sp>
      <p:pic>
        <p:nvPicPr>
          <p:cNvPr id="23561" name="Picture 4" descr="A picture containing drawing&#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324600"/>
            <a:ext cx="2333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6"/>
          <p:cNvSpPr>
            <a:spLocks noChangeArrowheads="1"/>
          </p:cNvSpPr>
          <p:nvPr/>
        </p:nvSpPr>
        <p:spPr bwMode="auto">
          <a:xfrm>
            <a:off x="0" y="0"/>
            <a:ext cx="9134475" cy="1162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spcAft>
                <a:spcPts val="0"/>
              </a:spcAft>
              <a:buFontTx/>
              <a:buNone/>
            </a:pPr>
            <a:r>
              <a:rPr lang="en-US" altLang="en-US" sz="3000" dirty="0">
                <a:solidFill>
                  <a:srgbClr val="FFCC00"/>
                </a:solidFill>
              </a:rPr>
              <a:t>“Navigating the Challenges of Machine Learning in Genomic Data Analysis”</a:t>
            </a:r>
            <a:endParaRPr lang="en-US" altLang="en-US" sz="3000" dirty="0">
              <a:solidFill>
                <a:srgbClr val="FFCC00"/>
              </a:solidFill>
              <a:latin typeface="Arial Black" panose="020B0A04020102020204" pitchFamily="34" charset="0"/>
              <a:ea typeface="ＭＳ Ｐゴシック" panose="020B0600070205080204" pitchFamily="34" charset="-128"/>
            </a:endParaRPr>
          </a:p>
        </p:txBody>
      </p:sp>
      <p:sp>
        <p:nvSpPr>
          <p:cNvPr id="13" name="Content Placeholder 2">
            <a:extLst>
              <a:ext uri="{FF2B5EF4-FFF2-40B4-BE49-F238E27FC236}">
                <a16:creationId xmlns:a16="http://schemas.microsoft.com/office/drawing/2014/main" id="{1A1B7182-C393-4019-BEF3-AB4827D41688}"/>
              </a:ext>
            </a:extLst>
          </p:cNvPr>
          <p:cNvSpPr>
            <a:spLocks noGrp="1"/>
          </p:cNvSpPr>
          <p:nvPr>
            <p:ph idx="1"/>
          </p:nvPr>
        </p:nvSpPr>
        <p:spPr>
          <a:xfrm>
            <a:off x="76200" y="1219200"/>
            <a:ext cx="8915400" cy="4678362"/>
          </a:xfrm>
        </p:spPr>
        <p:txBody>
          <a:bodyPr/>
          <a:lstStyle/>
          <a:p>
            <a:pPr eaLnBrk="1" hangingPunct="1">
              <a:lnSpc>
                <a:spcPct val="90000"/>
              </a:lnSpc>
              <a:buFont typeface="Arial" panose="020B0604020202020204" pitchFamily="34" charset="0"/>
              <a:buNone/>
            </a:pPr>
            <a:r>
              <a:rPr lang="en-US" altLang="en-US" b="1" u="sng" dirty="0">
                <a:solidFill>
                  <a:srgbClr val="FFC000"/>
                </a:solidFill>
              </a:rPr>
              <a:t>Outline								</a:t>
            </a:r>
            <a:r>
              <a:rPr lang="en-US" altLang="en-US" b="1" u="sng" dirty="0">
                <a:solidFill>
                  <a:srgbClr val="FFC000"/>
                </a:solidFill>
                <a:cs typeface="Arial" panose="020B0604020202020204" pitchFamily="34" charset="0"/>
              </a:rPr>
              <a:t>►</a:t>
            </a:r>
          </a:p>
          <a:p>
            <a:pPr eaLnBrk="1" hangingPunct="1">
              <a:spcBef>
                <a:spcPts val="200"/>
              </a:spcBef>
              <a:buClr>
                <a:srgbClr val="FFC000"/>
              </a:buClr>
              <a:buFont typeface="Wingdings" panose="05000000000000000000" pitchFamily="2" charset="2"/>
              <a:buChar char="n"/>
            </a:pPr>
            <a:r>
              <a:rPr lang="en-US" altLang="en-US" sz="2000" b="1" dirty="0"/>
              <a:t>Introduction </a:t>
            </a:r>
          </a:p>
          <a:p>
            <a:pPr marL="573088" lvl="1" indent="-231775" eaLnBrk="1" hangingPunct="1">
              <a:spcBef>
                <a:spcPts val="200"/>
              </a:spcBef>
              <a:buClr>
                <a:srgbClr val="FFC000"/>
              </a:buClr>
              <a:buFont typeface="Wingdings" panose="05000000000000000000" pitchFamily="2" charset="2"/>
              <a:buChar char="Ø"/>
            </a:pPr>
            <a:r>
              <a:rPr lang="en-US" altLang="en-US" sz="1800" dirty="0"/>
              <a:t>Contemporary Machine Learning Models and Healthcare Data Analyses</a:t>
            </a:r>
          </a:p>
          <a:p>
            <a:pPr marL="573088" lvl="1" indent="-231775" eaLnBrk="1" hangingPunct="1">
              <a:spcBef>
                <a:spcPts val="200"/>
              </a:spcBef>
              <a:buClr>
                <a:srgbClr val="FFC000"/>
              </a:buClr>
              <a:buFont typeface="Wingdings" panose="05000000000000000000" pitchFamily="2" charset="2"/>
              <a:buChar char="Ø"/>
            </a:pPr>
            <a:r>
              <a:rPr lang="en-US" altLang="en-US" sz="1800" dirty="0"/>
              <a:t>Challenges with Genomic and Non-Genomic Datasets</a:t>
            </a:r>
          </a:p>
          <a:p>
            <a:pPr marL="573088" lvl="1" indent="-231775" eaLnBrk="1" hangingPunct="1">
              <a:spcBef>
                <a:spcPts val="200"/>
              </a:spcBef>
              <a:buClr>
                <a:srgbClr val="FFC000"/>
              </a:buClr>
              <a:buFont typeface="Wingdings" panose="05000000000000000000" pitchFamily="2" charset="2"/>
              <a:buChar char="Ø"/>
            </a:pPr>
            <a:r>
              <a:rPr lang="en-US" altLang="en-US" sz="1800" dirty="0"/>
              <a:t>Problem Description and Contributions</a:t>
            </a:r>
            <a:endParaRPr lang="en-US" altLang="en-US" sz="1800" dirty="0">
              <a:solidFill>
                <a:srgbClr val="7030A0"/>
              </a:solidFill>
            </a:endParaRPr>
          </a:p>
          <a:p>
            <a:pPr eaLnBrk="1" hangingPunct="1">
              <a:spcBef>
                <a:spcPts val="200"/>
              </a:spcBef>
              <a:buClr>
                <a:srgbClr val="FFC000"/>
              </a:buClr>
              <a:buFont typeface="Wingdings" panose="05000000000000000000" pitchFamily="2" charset="2"/>
              <a:buChar char="n"/>
            </a:pPr>
            <a:r>
              <a:rPr lang="en-US" altLang="en-US" sz="2000" b="1" dirty="0"/>
              <a:t>Background Materials</a:t>
            </a:r>
          </a:p>
          <a:p>
            <a:pPr marL="573088" lvl="1" indent="-231775" eaLnBrk="1" hangingPunct="1">
              <a:spcBef>
                <a:spcPts val="200"/>
              </a:spcBef>
              <a:buClr>
                <a:srgbClr val="FFC000"/>
              </a:buClr>
              <a:buFont typeface="Wingdings" panose="05000000000000000000" pitchFamily="2" charset="2"/>
              <a:buChar char="Ø"/>
            </a:pPr>
            <a:r>
              <a:rPr lang="en-US" altLang="en-US" sz="1800" dirty="0"/>
              <a:t>Datasets, Machine Learning Models</a:t>
            </a:r>
            <a:endParaRPr lang="en-US" altLang="en-US" sz="1800" dirty="0">
              <a:solidFill>
                <a:srgbClr val="7030A0"/>
              </a:solidFill>
            </a:endParaRPr>
          </a:p>
          <a:p>
            <a:pPr eaLnBrk="1" hangingPunct="1">
              <a:spcBef>
                <a:spcPts val="200"/>
              </a:spcBef>
              <a:buClr>
                <a:srgbClr val="FFC000"/>
              </a:buClr>
              <a:buFont typeface="Wingdings" panose="05000000000000000000" pitchFamily="2" charset="2"/>
              <a:buChar char="n"/>
            </a:pPr>
            <a:r>
              <a:rPr lang="en-US" altLang="en-US" sz="2000" b="1" dirty="0"/>
              <a:t>Proposed Methodology</a:t>
            </a:r>
          </a:p>
          <a:p>
            <a:pPr marL="573088" lvl="1" indent="-231775" eaLnBrk="1" hangingPunct="1">
              <a:spcBef>
                <a:spcPts val="200"/>
              </a:spcBef>
              <a:buClr>
                <a:srgbClr val="FFC000"/>
              </a:buClr>
              <a:buFont typeface="Wingdings" panose="05000000000000000000" pitchFamily="2" charset="2"/>
              <a:buChar char="Ø"/>
            </a:pPr>
            <a:r>
              <a:rPr lang="en-US" altLang="en-US" sz="1800" dirty="0"/>
              <a:t>Major Steps and Workflow</a:t>
            </a:r>
          </a:p>
          <a:p>
            <a:pPr eaLnBrk="1" hangingPunct="1">
              <a:spcBef>
                <a:spcPts val="200"/>
              </a:spcBef>
              <a:buClr>
                <a:srgbClr val="FFC000"/>
              </a:buClr>
              <a:buFont typeface="Wingdings" panose="05000000000000000000" pitchFamily="2" charset="2"/>
              <a:buChar char="n"/>
            </a:pPr>
            <a:r>
              <a:rPr lang="en-US" altLang="en-US" sz="2000" b="1" dirty="0"/>
              <a:t>Preliminary Results</a:t>
            </a:r>
          </a:p>
          <a:p>
            <a:pPr marL="573088" lvl="1" indent="-231775" eaLnBrk="1" hangingPunct="1">
              <a:spcBef>
                <a:spcPts val="200"/>
              </a:spcBef>
              <a:buClr>
                <a:srgbClr val="FFC000"/>
              </a:buClr>
              <a:buFont typeface="Wingdings" panose="05000000000000000000" pitchFamily="2" charset="2"/>
              <a:buChar char="Ø"/>
            </a:pPr>
            <a:r>
              <a:rPr lang="en-US" altLang="en-US" sz="1800" dirty="0"/>
              <a:t>Experimental Details</a:t>
            </a:r>
          </a:p>
          <a:p>
            <a:pPr marL="573088" lvl="1" indent="-231775" eaLnBrk="1" hangingPunct="1">
              <a:spcBef>
                <a:spcPts val="200"/>
              </a:spcBef>
              <a:buClr>
                <a:srgbClr val="FFC000"/>
              </a:buClr>
              <a:buFont typeface="Wingdings" panose="05000000000000000000" pitchFamily="2" charset="2"/>
              <a:buChar char="Ø"/>
            </a:pPr>
            <a:r>
              <a:rPr lang="en-US" altLang="en-US" sz="1800" dirty="0"/>
              <a:t>Performance Analysis</a:t>
            </a:r>
          </a:p>
          <a:p>
            <a:pPr eaLnBrk="1" hangingPunct="1">
              <a:spcBef>
                <a:spcPts val="200"/>
              </a:spcBef>
              <a:buClr>
                <a:srgbClr val="FFC000"/>
              </a:buClr>
              <a:buFont typeface="Wingdings" panose="05000000000000000000" pitchFamily="2" charset="2"/>
              <a:buChar char="n"/>
            </a:pPr>
            <a:r>
              <a:rPr lang="en-US" altLang="en-US" sz="2000" b="1" dirty="0"/>
              <a:t>Conclusions</a:t>
            </a:r>
          </a:p>
          <a:p>
            <a:pPr eaLnBrk="1" hangingPunct="1">
              <a:spcBef>
                <a:spcPts val="200"/>
              </a:spcBef>
              <a:buClr>
                <a:srgbClr val="FFC000"/>
              </a:buClr>
              <a:buFont typeface="Wingdings" panose="05000000000000000000" pitchFamily="2" charset="2"/>
              <a:buChar char="n"/>
            </a:pPr>
            <a:r>
              <a:rPr lang="en-US" altLang="en-US" sz="2000" b="1" dirty="0">
                <a:solidFill>
                  <a:srgbClr val="00B050"/>
                </a:solidFill>
              </a:rPr>
              <a:t>Collaboration Opportunities</a:t>
            </a:r>
          </a:p>
        </p:txBody>
      </p:sp>
      <p:cxnSp>
        <p:nvCxnSpPr>
          <p:cNvPr id="9" name="Straight Connector 8">
            <a:extLst>
              <a:ext uri="{FF2B5EF4-FFF2-40B4-BE49-F238E27FC236}">
                <a16:creationId xmlns:a16="http://schemas.microsoft.com/office/drawing/2014/main" id="{245A265A-C2C9-4C5F-8BFF-D9CEC80AEA8E}"/>
              </a:ext>
            </a:extLst>
          </p:cNvPr>
          <p:cNvCxnSpPr>
            <a:cxnSpLocks/>
            <a:endCxn id="13" idx="0"/>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6F4FFE-1090-42C7-A23A-9E5A741F1DC4}"/>
              </a:ext>
            </a:extLst>
          </p:cNvPr>
          <p:cNvCxnSpPr>
            <a:cxnSpLocks/>
            <a:endCxn id="13" idx="1"/>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200" y="1219200"/>
            <a:ext cx="8229600" cy="3886200"/>
          </a:xfrm>
        </p:spPr>
        <p:txBody>
          <a:bodyPr/>
          <a:lstStyle/>
          <a:p>
            <a:pPr marL="0" indent="0" eaLnBrk="1" hangingPunct="1">
              <a:buFont typeface="Arial" charset="0"/>
              <a:buNone/>
              <a:defRPr/>
            </a:pPr>
            <a:r>
              <a:rPr lang="en-US" dirty="0">
                <a:solidFill>
                  <a:srgbClr val="0000FF"/>
                </a:solidFill>
              </a:rPr>
              <a:t>Data Cleaning: Handling Missing Values</a:t>
            </a:r>
          </a:p>
          <a:p>
            <a:pPr>
              <a:buFont typeface="Wingdings" panose="05000000000000000000" pitchFamily="2" charset="2"/>
              <a:buChar char="ü"/>
            </a:pPr>
            <a:r>
              <a:rPr lang="en-US" sz="2400" dirty="0"/>
              <a:t>Drop columns with large number of missing rows</a:t>
            </a:r>
          </a:p>
        </p:txBody>
      </p:sp>
      <p:pic>
        <p:nvPicPr>
          <p:cNvPr id="4" name="Picture 3">
            <a:extLst>
              <a:ext uri="{FF2B5EF4-FFF2-40B4-BE49-F238E27FC236}">
                <a16:creationId xmlns:a16="http://schemas.microsoft.com/office/drawing/2014/main" id="{DA7700F8-D08E-733E-97E3-FEA6EC50A91E}"/>
              </a:ext>
            </a:extLst>
          </p:cNvPr>
          <p:cNvPicPr>
            <a:picLocks noChangeAspect="1"/>
          </p:cNvPicPr>
          <p:nvPr/>
        </p:nvPicPr>
        <p:blipFill>
          <a:blip r:embed="rId3"/>
          <a:stretch>
            <a:fillRect/>
          </a:stretch>
        </p:blipFill>
        <p:spPr>
          <a:xfrm>
            <a:off x="436418" y="2161401"/>
            <a:ext cx="8087360" cy="4109635"/>
          </a:xfrm>
          <a:prstGeom prst="rect">
            <a:avLst/>
          </a:prstGeom>
        </p:spPr>
      </p:pic>
      <p:sp>
        <p:nvSpPr>
          <p:cNvPr id="7" name="Title 1">
            <a:extLst>
              <a:ext uri="{FF2B5EF4-FFF2-40B4-BE49-F238E27FC236}">
                <a16:creationId xmlns:a16="http://schemas.microsoft.com/office/drawing/2014/main" id="{158B3D9E-1EA6-4AF9-A4F2-3D3B702A2232}"/>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Data Preprocessing</a:t>
            </a:r>
          </a:p>
        </p:txBody>
      </p:sp>
      <p:cxnSp>
        <p:nvCxnSpPr>
          <p:cNvPr id="6" name="Straight Connector 5">
            <a:extLst>
              <a:ext uri="{FF2B5EF4-FFF2-40B4-BE49-F238E27FC236}">
                <a16:creationId xmlns:a16="http://schemas.microsoft.com/office/drawing/2014/main" id="{A332613C-B424-4218-A4C2-EACCE3A34B28}"/>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9E3B91-7B84-44A9-A2CF-734409C2A686}"/>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7B7853-2426-4434-9EE0-9DCB5391EA9A}"/>
              </a:ext>
            </a:extLst>
          </p:cNvPr>
          <p:cNvSpPr txBox="1"/>
          <p:nvPr/>
        </p:nvSpPr>
        <p:spPr>
          <a:xfrm>
            <a:off x="494043" y="6243935"/>
            <a:ext cx="2782557" cy="461665"/>
          </a:xfrm>
          <a:prstGeom prst="rect">
            <a:avLst/>
          </a:prstGeom>
          <a:noFill/>
        </p:spPr>
        <p:txBody>
          <a:bodyPr wrap="none" rtlCol="0">
            <a:spAutoFit/>
          </a:bodyPr>
          <a:lstStyle/>
          <a:p>
            <a:r>
              <a:rPr lang="en-US" dirty="0">
                <a:solidFill>
                  <a:srgbClr val="FF00FF"/>
                </a:solidFill>
              </a:rPr>
              <a:t>Before&gt; Total number of columns: 186</a:t>
            </a:r>
          </a:p>
          <a:p>
            <a:r>
              <a:rPr lang="en-US" dirty="0">
                <a:solidFill>
                  <a:srgbClr val="FF00FF"/>
                </a:solidFill>
              </a:rPr>
              <a:t>After&gt; Total number of columns : 132</a:t>
            </a:r>
          </a:p>
        </p:txBody>
      </p:sp>
      <p:sp>
        <p:nvSpPr>
          <p:cNvPr id="12" name="TextBox 11">
            <a:extLst>
              <a:ext uri="{FF2B5EF4-FFF2-40B4-BE49-F238E27FC236}">
                <a16:creationId xmlns:a16="http://schemas.microsoft.com/office/drawing/2014/main" id="{F73A68DE-BC95-4567-B87B-A7B408473BC0}"/>
              </a:ext>
            </a:extLst>
          </p:cNvPr>
          <p:cNvSpPr txBox="1"/>
          <p:nvPr/>
        </p:nvSpPr>
        <p:spPr>
          <a:xfrm>
            <a:off x="6605844" y="5939135"/>
            <a:ext cx="2461956" cy="461665"/>
          </a:xfrm>
          <a:prstGeom prst="rect">
            <a:avLst/>
          </a:prstGeom>
          <a:noFill/>
        </p:spPr>
        <p:txBody>
          <a:bodyPr wrap="none" rtlCol="0">
            <a:spAutoFit/>
          </a:bodyPr>
          <a:lstStyle/>
          <a:p>
            <a:r>
              <a:rPr lang="en-US" dirty="0">
                <a:solidFill>
                  <a:srgbClr val="FF00FF"/>
                </a:solidFill>
              </a:rPr>
              <a:t>&gt;&gt; Total number of rows: 271467</a:t>
            </a:r>
          </a:p>
          <a:p>
            <a:r>
              <a:rPr lang="en-US" dirty="0">
                <a:solidFill>
                  <a:srgbClr val="FF00FF"/>
                </a:solidFill>
              </a:rPr>
              <a:t>&gt;&gt; Total number of columns: 132</a:t>
            </a:r>
          </a:p>
        </p:txBody>
      </p:sp>
      <p:sp>
        <p:nvSpPr>
          <p:cNvPr id="13" name="TextBox 12">
            <a:extLst>
              <a:ext uri="{FF2B5EF4-FFF2-40B4-BE49-F238E27FC236}">
                <a16:creationId xmlns:a16="http://schemas.microsoft.com/office/drawing/2014/main" id="{BFBC8BEE-E23B-4455-A4CE-11540650A5BC}"/>
              </a:ext>
            </a:extLst>
          </p:cNvPr>
          <p:cNvSpPr txBox="1"/>
          <p:nvPr/>
        </p:nvSpPr>
        <p:spPr>
          <a:xfrm>
            <a:off x="6869185" y="986135"/>
            <a:ext cx="2198615" cy="461665"/>
          </a:xfrm>
          <a:prstGeom prst="rect">
            <a:avLst/>
          </a:prstGeom>
          <a:noFill/>
        </p:spPr>
        <p:txBody>
          <a:bodyPr wrap="none" rtlCol="0">
            <a:spAutoFit/>
          </a:bodyPr>
          <a:lstStyle/>
          <a:p>
            <a:r>
              <a:rPr lang="en-US" dirty="0">
                <a:solidFill>
                  <a:srgbClr val="FF00FF"/>
                </a:solidFill>
              </a:rPr>
              <a:t>Total number of rows: 271467</a:t>
            </a:r>
          </a:p>
          <a:p>
            <a:r>
              <a:rPr lang="en-US" dirty="0">
                <a:solidFill>
                  <a:srgbClr val="FF00FF"/>
                </a:solidFill>
              </a:rPr>
              <a:t>Total number of columns: 186</a:t>
            </a:r>
          </a:p>
        </p:txBody>
      </p:sp>
    </p:spTree>
    <p:extLst>
      <p:ext uri="{BB962C8B-B14F-4D97-AF65-F5344CB8AC3E}">
        <p14:creationId xmlns:p14="http://schemas.microsoft.com/office/powerpoint/2010/main" val="1042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200" y="1219200"/>
            <a:ext cx="8849591" cy="3810000"/>
          </a:xfrm>
        </p:spPr>
        <p:txBody>
          <a:bodyPr/>
          <a:lstStyle/>
          <a:p>
            <a:pPr marL="0" indent="0" eaLnBrk="1" hangingPunct="1">
              <a:buFont typeface="Arial" charset="0"/>
              <a:buNone/>
              <a:defRPr/>
            </a:pPr>
            <a:r>
              <a:rPr lang="en-US" dirty="0">
                <a:solidFill>
                  <a:srgbClr val="0000FF"/>
                </a:solidFill>
              </a:rPr>
              <a:t>Data Cleaning: Handling Missing Values</a:t>
            </a:r>
          </a:p>
          <a:p>
            <a:pPr>
              <a:buFont typeface="Wingdings" panose="05000000000000000000" pitchFamily="2" charset="2"/>
              <a:buChar char="ü"/>
            </a:pPr>
            <a:r>
              <a:rPr lang="en-US" sz="2400" dirty="0"/>
              <a:t>Replace missing values (e.g., </a:t>
            </a:r>
            <a:r>
              <a:rPr lang="en-US" sz="2400" dirty="0">
                <a:solidFill>
                  <a:srgbClr val="7030A0"/>
                </a:solidFill>
              </a:rPr>
              <a:t>nan</a:t>
            </a:r>
            <a:r>
              <a:rPr lang="en-US" sz="2400" dirty="0"/>
              <a:t>, </a:t>
            </a:r>
            <a:r>
              <a:rPr lang="en-US" sz="2400" dirty="0">
                <a:solidFill>
                  <a:srgbClr val="00B0F0"/>
                </a:solidFill>
              </a:rPr>
              <a:t>blank space</a:t>
            </a:r>
            <a:r>
              <a:rPr lang="en-US" sz="2400" dirty="0"/>
              <a:t>) with '</a:t>
            </a:r>
            <a:r>
              <a:rPr lang="en-US" sz="2400" dirty="0">
                <a:solidFill>
                  <a:srgbClr val="7030A0"/>
                </a:solidFill>
              </a:rPr>
              <a:t>No data available</a:t>
            </a:r>
            <a:r>
              <a:rPr lang="en-US" sz="2400" dirty="0"/>
              <a:t>' or ‘</a:t>
            </a:r>
            <a:r>
              <a:rPr lang="en-US" sz="2400" dirty="0">
                <a:solidFill>
                  <a:srgbClr val="00B0F0"/>
                </a:solidFill>
              </a:rPr>
              <a:t>UNKNOWN</a:t>
            </a:r>
            <a:r>
              <a:rPr lang="en-US" sz="2400" dirty="0"/>
              <a:t>' for string columns</a:t>
            </a:r>
          </a:p>
        </p:txBody>
      </p:sp>
      <p:pic>
        <p:nvPicPr>
          <p:cNvPr id="3" name="Picture 2">
            <a:extLst>
              <a:ext uri="{FF2B5EF4-FFF2-40B4-BE49-F238E27FC236}">
                <a16:creationId xmlns:a16="http://schemas.microsoft.com/office/drawing/2014/main" id="{8CEF3B3E-64D8-5338-D470-385C8CA5F4EA}"/>
              </a:ext>
            </a:extLst>
          </p:cNvPr>
          <p:cNvPicPr>
            <a:picLocks noChangeAspect="1"/>
          </p:cNvPicPr>
          <p:nvPr/>
        </p:nvPicPr>
        <p:blipFill rotWithShape="1">
          <a:blip r:embed="rId3"/>
          <a:srcRect t="16658" r="27500"/>
          <a:stretch/>
        </p:blipFill>
        <p:spPr>
          <a:xfrm>
            <a:off x="1219200" y="2514600"/>
            <a:ext cx="6629400" cy="1358454"/>
          </a:xfrm>
          <a:prstGeom prst="rect">
            <a:avLst/>
          </a:prstGeom>
        </p:spPr>
      </p:pic>
      <p:pic>
        <p:nvPicPr>
          <p:cNvPr id="6" name="Picture 5">
            <a:extLst>
              <a:ext uri="{FF2B5EF4-FFF2-40B4-BE49-F238E27FC236}">
                <a16:creationId xmlns:a16="http://schemas.microsoft.com/office/drawing/2014/main" id="{188C4009-1603-173C-305F-80A674B00217}"/>
              </a:ext>
            </a:extLst>
          </p:cNvPr>
          <p:cNvPicPr>
            <a:picLocks noChangeAspect="1"/>
          </p:cNvPicPr>
          <p:nvPr/>
        </p:nvPicPr>
        <p:blipFill rotWithShape="1">
          <a:blip r:embed="rId4"/>
          <a:srcRect r="27500"/>
          <a:stretch/>
        </p:blipFill>
        <p:spPr>
          <a:xfrm>
            <a:off x="1219200" y="3873054"/>
            <a:ext cx="6629400" cy="1358454"/>
          </a:xfrm>
          <a:prstGeom prst="rect">
            <a:avLst/>
          </a:prstGeom>
        </p:spPr>
      </p:pic>
      <p:pic>
        <p:nvPicPr>
          <p:cNvPr id="9" name="Picture 8">
            <a:extLst>
              <a:ext uri="{FF2B5EF4-FFF2-40B4-BE49-F238E27FC236}">
                <a16:creationId xmlns:a16="http://schemas.microsoft.com/office/drawing/2014/main" id="{8F593D26-0AEA-8511-BD44-7DC159BBF18E}"/>
              </a:ext>
            </a:extLst>
          </p:cNvPr>
          <p:cNvPicPr>
            <a:picLocks noChangeAspect="1"/>
          </p:cNvPicPr>
          <p:nvPr/>
        </p:nvPicPr>
        <p:blipFill rotWithShape="1">
          <a:blip r:embed="rId5"/>
          <a:srcRect r="16970"/>
          <a:stretch/>
        </p:blipFill>
        <p:spPr>
          <a:xfrm>
            <a:off x="685800" y="5232217"/>
            <a:ext cx="7592291" cy="1549583"/>
          </a:xfrm>
          <a:prstGeom prst="rect">
            <a:avLst/>
          </a:prstGeom>
        </p:spPr>
      </p:pic>
      <p:sp>
        <p:nvSpPr>
          <p:cNvPr id="10" name="Title 1">
            <a:extLst>
              <a:ext uri="{FF2B5EF4-FFF2-40B4-BE49-F238E27FC236}">
                <a16:creationId xmlns:a16="http://schemas.microsoft.com/office/drawing/2014/main" id="{DCCFE19F-BBB4-4998-AEB6-66367400D7D0}"/>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Data Preprocessing</a:t>
            </a:r>
          </a:p>
        </p:txBody>
      </p:sp>
      <p:cxnSp>
        <p:nvCxnSpPr>
          <p:cNvPr id="11" name="Straight Connector 10">
            <a:extLst>
              <a:ext uri="{FF2B5EF4-FFF2-40B4-BE49-F238E27FC236}">
                <a16:creationId xmlns:a16="http://schemas.microsoft.com/office/drawing/2014/main" id="{CEF68557-6733-4E67-A6FB-6AFE6A132E54}"/>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CE5511-A4F4-4F86-BFD9-696BD23369A9}"/>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C2F0152-87E0-4CA1-8EA9-C73454409943}"/>
              </a:ext>
            </a:extLst>
          </p:cNvPr>
          <p:cNvSpPr txBox="1"/>
          <p:nvPr/>
        </p:nvSpPr>
        <p:spPr>
          <a:xfrm>
            <a:off x="6869185" y="990600"/>
            <a:ext cx="2198615" cy="461665"/>
          </a:xfrm>
          <a:prstGeom prst="rect">
            <a:avLst/>
          </a:prstGeom>
          <a:noFill/>
        </p:spPr>
        <p:txBody>
          <a:bodyPr wrap="none" rtlCol="0">
            <a:spAutoFit/>
          </a:bodyPr>
          <a:lstStyle/>
          <a:p>
            <a:r>
              <a:rPr lang="en-US" dirty="0">
                <a:solidFill>
                  <a:srgbClr val="FF00FF"/>
                </a:solidFill>
              </a:rPr>
              <a:t>Total number of rows: 271467</a:t>
            </a:r>
          </a:p>
          <a:p>
            <a:r>
              <a:rPr lang="en-US" dirty="0">
                <a:solidFill>
                  <a:srgbClr val="FF00FF"/>
                </a:solidFill>
              </a:rPr>
              <a:t>Total number of columns: 132</a:t>
            </a:r>
          </a:p>
        </p:txBody>
      </p:sp>
    </p:spTree>
    <p:extLst>
      <p:ext uri="{BB962C8B-B14F-4D97-AF65-F5344CB8AC3E}">
        <p14:creationId xmlns:p14="http://schemas.microsoft.com/office/powerpoint/2010/main" val="240113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200" y="1219200"/>
            <a:ext cx="8524009" cy="4191000"/>
          </a:xfrm>
        </p:spPr>
        <p:txBody>
          <a:bodyPr/>
          <a:lstStyle/>
          <a:p>
            <a:pPr marL="0" indent="0" eaLnBrk="1" hangingPunct="1">
              <a:buFont typeface="Arial" charset="0"/>
              <a:buNone/>
              <a:defRPr/>
            </a:pPr>
            <a:r>
              <a:rPr lang="en-US" dirty="0">
                <a:solidFill>
                  <a:srgbClr val="0000FF"/>
                </a:solidFill>
              </a:rPr>
              <a:t>Data Cleaning: Handling Missing Values</a:t>
            </a:r>
          </a:p>
          <a:p>
            <a:pPr>
              <a:buFont typeface="Wingdings" panose="05000000000000000000" pitchFamily="2" charset="2"/>
              <a:buChar char="ü"/>
            </a:pPr>
            <a:r>
              <a:rPr lang="en-US" sz="2400" dirty="0"/>
              <a:t>Drop columns that contain only one type of information for all rows.</a:t>
            </a:r>
          </a:p>
        </p:txBody>
      </p:sp>
      <p:pic>
        <p:nvPicPr>
          <p:cNvPr id="3" name="Picture 2">
            <a:extLst>
              <a:ext uri="{FF2B5EF4-FFF2-40B4-BE49-F238E27FC236}">
                <a16:creationId xmlns:a16="http://schemas.microsoft.com/office/drawing/2014/main" id="{12B9803B-9A6D-2D7E-F4F1-2F8AD13CA5A8}"/>
              </a:ext>
            </a:extLst>
          </p:cNvPr>
          <p:cNvPicPr>
            <a:picLocks noChangeAspect="1"/>
          </p:cNvPicPr>
          <p:nvPr/>
        </p:nvPicPr>
        <p:blipFill>
          <a:blip r:embed="rId3"/>
          <a:stretch>
            <a:fillRect/>
          </a:stretch>
        </p:blipFill>
        <p:spPr>
          <a:xfrm>
            <a:off x="467589" y="2438400"/>
            <a:ext cx="8382000" cy="2423549"/>
          </a:xfrm>
          <a:prstGeom prst="rect">
            <a:avLst/>
          </a:prstGeom>
        </p:spPr>
      </p:pic>
      <p:pic>
        <p:nvPicPr>
          <p:cNvPr id="6" name="Picture 5">
            <a:extLst>
              <a:ext uri="{FF2B5EF4-FFF2-40B4-BE49-F238E27FC236}">
                <a16:creationId xmlns:a16="http://schemas.microsoft.com/office/drawing/2014/main" id="{C39C99D8-8DD2-F4D4-8CBE-009775BC2880}"/>
              </a:ext>
            </a:extLst>
          </p:cNvPr>
          <p:cNvPicPr>
            <a:picLocks noChangeAspect="1"/>
          </p:cNvPicPr>
          <p:nvPr/>
        </p:nvPicPr>
        <p:blipFill rotWithShape="1">
          <a:blip r:embed="rId4"/>
          <a:srcRect r="8333" b="25080"/>
          <a:stretch/>
        </p:blipFill>
        <p:spPr>
          <a:xfrm>
            <a:off x="467589" y="4953000"/>
            <a:ext cx="8132620" cy="1752243"/>
          </a:xfrm>
          <a:prstGeom prst="rect">
            <a:avLst/>
          </a:prstGeom>
        </p:spPr>
      </p:pic>
      <p:sp>
        <p:nvSpPr>
          <p:cNvPr id="9" name="Title 1">
            <a:extLst>
              <a:ext uri="{FF2B5EF4-FFF2-40B4-BE49-F238E27FC236}">
                <a16:creationId xmlns:a16="http://schemas.microsoft.com/office/drawing/2014/main" id="{7A963B81-2E16-446A-AA0A-2B50AC06B226}"/>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Data Preprocessing</a:t>
            </a:r>
          </a:p>
        </p:txBody>
      </p:sp>
      <p:sp>
        <p:nvSpPr>
          <p:cNvPr id="7" name="TextBox 6">
            <a:extLst>
              <a:ext uri="{FF2B5EF4-FFF2-40B4-BE49-F238E27FC236}">
                <a16:creationId xmlns:a16="http://schemas.microsoft.com/office/drawing/2014/main" id="{EEEF836C-D564-4C1B-90FC-5E01AD26280F}"/>
              </a:ext>
            </a:extLst>
          </p:cNvPr>
          <p:cNvSpPr txBox="1"/>
          <p:nvPr/>
        </p:nvSpPr>
        <p:spPr>
          <a:xfrm>
            <a:off x="6376614" y="5943600"/>
            <a:ext cx="2691186" cy="461665"/>
          </a:xfrm>
          <a:prstGeom prst="rect">
            <a:avLst/>
          </a:prstGeom>
          <a:noFill/>
        </p:spPr>
        <p:txBody>
          <a:bodyPr wrap="none" rtlCol="0">
            <a:spAutoFit/>
          </a:bodyPr>
          <a:lstStyle/>
          <a:p>
            <a:r>
              <a:rPr lang="en-US" dirty="0">
                <a:solidFill>
                  <a:srgbClr val="FF00FF"/>
                </a:solidFill>
              </a:rPr>
              <a:t>Before Total number of columns: 132</a:t>
            </a:r>
          </a:p>
          <a:p>
            <a:r>
              <a:rPr lang="en-US" dirty="0">
                <a:solidFill>
                  <a:srgbClr val="FF00FF"/>
                </a:solidFill>
              </a:rPr>
              <a:t>After Total number of columns: 112</a:t>
            </a:r>
          </a:p>
        </p:txBody>
      </p:sp>
      <p:cxnSp>
        <p:nvCxnSpPr>
          <p:cNvPr id="10" name="Straight Connector 9">
            <a:extLst>
              <a:ext uri="{FF2B5EF4-FFF2-40B4-BE49-F238E27FC236}">
                <a16:creationId xmlns:a16="http://schemas.microsoft.com/office/drawing/2014/main" id="{2A2D333F-1B2C-4D5E-A5D2-31BC8B8CAB24}"/>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C326B7-28E0-4AD2-8958-FC61CA708B7B}"/>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43A7BD2-8722-4BE7-9EB1-380CEAE65B1A}"/>
              </a:ext>
            </a:extLst>
          </p:cNvPr>
          <p:cNvSpPr txBox="1"/>
          <p:nvPr/>
        </p:nvSpPr>
        <p:spPr>
          <a:xfrm>
            <a:off x="6869185" y="990600"/>
            <a:ext cx="2198615" cy="461665"/>
          </a:xfrm>
          <a:prstGeom prst="rect">
            <a:avLst/>
          </a:prstGeom>
          <a:noFill/>
        </p:spPr>
        <p:txBody>
          <a:bodyPr wrap="none" rtlCol="0">
            <a:spAutoFit/>
          </a:bodyPr>
          <a:lstStyle/>
          <a:p>
            <a:r>
              <a:rPr lang="en-US" dirty="0">
                <a:solidFill>
                  <a:srgbClr val="FF00FF"/>
                </a:solidFill>
              </a:rPr>
              <a:t>Total number of rows: 271467</a:t>
            </a:r>
          </a:p>
          <a:p>
            <a:r>
              <a:rPr lang="en-US" dirty="0">
                <a:solidFill>
                  <a:srgbClr val="FF00FF"/>
                </a:solidFill>
              </a:rPr>
              <a:t>Total number of columns: 132</a:t>
            </a:r>
          </a:p>
        </p:txBody>
      </p:sp>
    </p:spTree>
    <p:extLst>
      <p:ext uri="{BB962C8B-B14F-4D97-AF65-F5344CB8AC3E}">
        <p14:creationId xmlns:p14="http://schemas.microsoft.com/office/powerpoint/2010/main" val="86026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200" y="1219200"/>
            <a:ext cx="8524009" cy="3886200"/>
          </a:xfrm>
        </p:spPr>
        <p:txBody>
          <a:bodyPr/>
          <a:lstStyle/>
          <a:p>
            <a:pPr marL="0" indent="0" eaLnBrk="1" hangingPunct="1">
              <a:buFont typeface="Arial" charset="0"/>
              <a:buNone/>
              <a:defRPr/>
            </a:pPr>
            <a:r>
              <a:rPr lang="en-US" dirty="0">
                <a:solidFill>
                  <a:srgbClr val="0000FF"/>
                </a:solidFill>
              </a:rPr>
              <a:t>Data Cleaning: Handling Missing Values</a:t>
            </a:r>
          </a:p>
          <a:p>
            <a:pPr>
              <a:buFont typeface="Wingdings" panose="05000000000000000000" pitchFamily="2" charset="2"/>
              <a:buChar char="ü"/>
            </a:pPr>
            <a:r>
              <a:rPr lang="en-US" sz="2400" dirty="0"/>
              <a:t>Replace missing values in the integer columns with the mean of the respective columns from other rows.</a:t>
            </a:r>
          </a:p>
        </p:txBody>
      </p:sp>
      <p:pic>
        <p:nvPicPr>
          <p:cNvPr id="4" name="Picture 3">
            <a:extLst>
              <a:ext uri="{FF2B5EF4-FFF2-40B4-BE49-F238E27FC236}">
                <a16:creationId xmlns:a16="http://schemas.microsoft.com/office/drawing/2014/main" id="{04CFC190-5F35-D13E-D68E-6F499BA88DFD}"/>
              </a:ext>
            </a:extLst>
          </p:cNvPr>
          <p:cNvPicPr>
            <a:picLocks noChangeAspect="1"/>
          </p:cNvPicPr>
          <p:nvPr/>
        </p:nvPicPr>
        <p:blipFill>
          <a:blip r:embed="rId3"/>
          <a:stretch>
            <a:fillRect/>
          </a:stretch>
        </p:blipFill>
        <p:spPr>
          <a:xfrm>
            <a:off x="206086" y="2629628"/>
            <a:ext cx="8752609" cy="3771172"/>
          </a:xfrm>
          <a:prstGeom prst="rect">
            <a:avLst/>
          </a:prstGeom>
        </p:spPr>
      </p:pic>
      <p:sp>
        <p:nvSpPr>
          <p:cNvPr id="7" name="Title 1">
            <a:extLst>
              <a:ext uri="{FF2B5EF4-FFF2-40B4-BE49-F238E27FC236}">
                <a16:creationId xmlns:a16="http://schemas.microsoft.com/office/drawing/2014/main" id="{669E4EB7-1DFE-434E-B5BD-1C101FB47940}"/>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Data Preprocessing</a:t>
            </a:r>
          </a:p>
        </p:txBody>
      </p:sp>
      <p:sp>
        <p:nvSpPr>
          <p:cNvPr id="2" name="Rectangle 1">
            <a:extLst>
              <a:ext uri="{FF2B5EF4-FFF2-40B4-BE49-F238E27FC236}">
                <a16:creationId xmlns:a16="http://schemas.microsoft.com/office/drawing/2014/main" id="{AA563BC6-7D0B-463D-B532-3F7A5F20101B}"/>
              </a:ext>
            </a:extLst>
          </p:cNvPr>
          <p:cNvSpPr/>
          <p:nvPr/>
        </p:nvSpPr>
        <p:spPr>
          <a:xfrm>
            <a:off x="206086" y="2908825"/>
            <a:ext cx="5585114" cy="125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9D18B1-1B7F-459C-9F56-17C7497154C8}"/>
              </a:ext>
            </a:extLst>
          </p:cNvPr>
          <p:cNvSpPr/>
          <p:nvPr/>
        </p:nvSpPr>
        <p:spPr>
          <a:xfrm>
            <a:off x="228600" y="4750850"/>
            <a:ext cx="7433787" cy="125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15D6BB6-B758-4272-9DE0-D8B24B78C938}"/>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69BC64-415A-49C8-802D-A445E64875A6}"/>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E5270C7-2572-4019-B637-B135935554ED}"/>
              </a:ext>
            </a:extLst>
          </p:cNvPr>
          <p:cNvSpPr txBox="1"/>
          <p:nvPr/>
        </p:nvSpPr>
        <p:spPr>
          <a:xfrm>
            <a:off x="6871840" y="990600"/>
            <a:ext cx="2272160" cy="461665"/>
          </a:xfrm>
          <a:prstGeom prst="rect">
            <a:avLst/>
          </a:prstGeom>
          <a:noFill/>
        </p:spPr>
        <p:txBody>
          <a:bodyPr wrap="none" rtlCol="0">
            <a:spAutoFit/>
          </a:bodyPr>
          <a:lstStyle/>
          <a:p>
            <a:r>
              <a:rPr lang="en-US" dirty="0">
                <a:solidFill>
                  <a:srgbClr val="FF00FF"/>
                </a:solidFill>
              </a:rPr>
              <a:t>Total number of rows: 271467</a:t>
            </a:r>
          </a:p>
          <a:p>
            <a:r>
              <a:rPr lang="en-US" dirty="0">
                <a:solidFill>
                  <a:srgbClr val="FF00FF"/>
                </a:solidFill>
              </a:rPr>
              <a:t>Total number of columns: 112</a:t>
            </a:r>
          </a:p>
        </p:txBody>
      </p:sp>
    </p:spTree>
    <p:extLst>
      <p:ext uri="{BB962C8B-B14F-4D97-AF65-F5344CB8AC3E}">
        <p14:creationId xmlns:p14="http://schemas.microsoft.com/office/powerpoint/2010/main" val="111164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A068BCF-783C-4D6A-9BA2-D07946FF4A3F}"/>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Data Preprocessing</a:t>
            </a:r>
          </a:p>
        </p:txBody>
      </p:sp>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200" y="1219200"/>
            <a:ext cx="8686800" cy="4876800"/>
          </a:xfrm>
        </p:spPr>
        <p:txBody>
          <a:bodyPr/>
          <a:lstStyle/>
          <a:p>
            <a:pPr marL="0" indent="0" eaLnBrk="1" hangingPunct="1">
              <a:buFont typeface="Arial" charset="0"/>
              <a:buNone/>
              <a:defRPr/>
            </a:pPr>
            <a:r>
              <a:rPr lang="en-US" dirty="0">
                <a:solidFill>
                  <a:srgbClr val="0000FF"/>
                </a:solidFill>
              </a:rPr>
              <a:t>Data Transformation: Encoding Categorical Variables</a:t>
            </a:r>
          </a:p>
          <a:p>
            <a:pPr>
              <a:buFont typeface="Wingdings" panose="05000000000000000000" pitchFamily="2" charset="2"/>
              <a:buChar char="ü"/>
            </a:pPr>
            <a:r>
              <a:rPr lang="en-US" sz="2400" dirty="0"/>
              <a:t>Encode the categorical variables in the dataset</a:t>
            </a:r>
          </a:p>
        </p:txBody>
      </p:sp>
      <p:cxnSp>
        <p:nvCxnSpPr>
          <p:cNvPr id="6" name="Straight Connector 5">
            <a:extLst>
              <a:ext uri="{FF2B5EF4-FFF2-40B4-BE49-F238E27FC236}">
                <a16:creationId xmlns:a16="http://schemas.microsoft.com/office/drawing/2014/main" id="{407412CC-E907-4A9E-8469-E0F2A19DD90C}"/>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8612B7-BCCE-41FD-A3AC-B18E88C85DB5}"/>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D0029B0-23A3-4224-9745-109F627DDDD8}"/>
              </a:ext>
            </a:extLst>
          </p:cNvPr>
          <p:cNvPicPr>
            <a:picLocks noChangeAspect="1"/>
          </p:cNvPicPr>
          <p:nvPr/>
        </p:nvPicPr>
        <p:blipFill>
          <a:blip r:embed="rId3"/>
          <a:stretch>
            <a:fillRect/>
          </a:stretch>
        </p:blipFill>
        <p:spPr>
          <a:xfrm>
            <a:off x="242886" y="4133850"/>
            <a:ext cx="8658225" cy="1581150"/>
          </a:xfrm>
          <a:prstGeom prst="rect">
            <a:avLst/>
          </a:prstGeom>
        </p:spPr>
      </p:pic>
      <p:pic>
        <p:nvPicPr>
          <p:cNvPr id="10" name="Picture 9">
            <a:extLst>
              <a:ext uri="{FF2B5EF4-FFF2-40B4-BE49-F238E27FC236}">
                <a16:creationId xmlns:a16="http://schemas.microsoft.com/office/drawing/2014/main" id="{F8C9137A-087D-4767-85C6-02E6D53FDFF4}"/>
              </a:ext>
            </a:extLst>
          </p:cNvPr>
          <p:cNvPicPr>
            <a:picLocks noChangeAspect="1"/>
          </p:cNvPicPr>
          <p:nvPr/>
        </p:nvPicPr>
        <p:blipFill>
          <a:blip r:embed="rId4"/>
          <a:stretch>
            <a:fillRect/>
          </a:stretch>
        </p:blipFill>
        <p:spPr>
          <a:xfrm>
            <a:off x="228601" y="2349273"/>
            <a:ext cx="8686800" cy="1628775"/>
          </a:xfrm>
          <a:prstGeom prst="rect">
            <a:avLst/>
          </a:prstGeom>
        </p:spPr>
      </p:pic>
    </p:spTree>
    <p:extLst>
      <p:ext uri="{BB962C8B-B14F-4D97-AF65-F5344CB8AC3E}">
        <p14:creationId xmlns:p14="http://schemas.microsoft.com/office/powerpoint/2010/main" val="1210692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DC27-BD8C-914B-8D5D-20D02E6A06C0}"/>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Data Preprocessing</a:t>
            </a:r>
          </a:p>
        </p:txBody>
      </p:sp>
      <p:sp>
        <p:nvSpPr>
          <p:cNvPr id="3" name="Content Placeholder 2">
            <a:extLst>
              <a:ext uri="{FF2B5EF4-FFF2-40B4-BE49-F238E27FC236}">
                <a16:creationId xmlns:a16="http://schemas.microsoft.com/office/drawing/2014/main" id="{BDC18378-79DB-0BB0-2702-9148769B0010}"/>
              </a:ext>
            </a:extLst>
          </p:cNvPr>
          <p:cNvSpPr>
            <a:spLocks noGrp="1"/>
          </p:cNvSpPr>
          <p:nvPr>
            <p:ph idx="1"/>
          </p:nvPr>
        </p:nvSpPr>
        <p:spPr>
          <a:xfrm>
            <a:off x="76200" y="1219200"/>
            <a:ext cx="8229600" cy="4678363"/>
          </a:xfrm>
        </p:spPr>
        <p:txBody>
          <a:bodyPr/>
          <a:lstStyle/>
          <a:p>
            <a:r>
              <a:rPr lang="en-US" dirty="0"/>
              <a:t>Initial Number of Rows: 556,268</a:t>
            </a:r>
          </a:p>
          <a:p>
            <a:r>
              <a:rPr lang="en-US" dirty="0"/>
              <a:t>Initial Number of Columns: 186</a:t>
            </a:r>
          </a:p>
          <a:p>
            <a:endParaRPr lang="en-US" dirty="0"/>
          </a:p>
          <a:p>
            <a:endParaRPr lang="en-US" dirty="0"/>
          </a:p>
          <a:p>
            <a:endParaRPr lang="en-US" dirty="0"/>
          </a:p>
          <a:p>
            <a:endParaRPr lang="en-US" dirty="0"/>
          </a:p>
          <a:p>
            <a:endParaRPr lang="en-US" dirty="0"/>
          </a:p>
          <a:p>
            <a:r>
              <a:rPr lang="en-US" dirty="0"/>
              <a:t>Final Number of Rows: 271,467</a:t>
            </a:r>
          </a:p>
          <a:p>
            <a:r>
              <a:rPr lang="en-US" dirty="0"/>
              <a:t>Final Number of Columns: 112</a:t>
            </a:r>
          </a:p>
        </p:txBody>
      </p:sp>
      <p:cxnSp>
        <p:nvCxnSpPr>
          <p:cNvPr id="5" name="Straight Arrow Connector 4">
            <a:extLst>
              <a:ext uri="{FF2B5EF4-FFF2-40B4-BE49-F238E27FC236}">
                <a16:creationId xmlns:a16="http://schemas.microsoft.com/office/drawing/2014/main" id="{AF722F38-F1EE-22FE-2FF9-B030101673D2}"/>
              </a:ext>
            </a:extLst>
          </p:cNvPr>
          <p:cNvCxnSpPr/>
          <p:nvPr/>
        </p:nvCxnSpPr>
        <p:spPr>
          <a:xfrm>
            <a:off x="4114801" y="2286000"/>
            <a:ext cx="0" cy="6858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806D52E-3871-1681-FABD-56DE23BEA43F}"/>
              </a:ext>
            </a:extLst>
          </p:cNvPr>
          <p:cNvCxnSpPr/>
          <p:nvPr/>
        </p:nvCxnSpPr>
        <p:spPr>
          <a:xfrm>
            <a:off x="4114801" y="4038600"/>
            <a:ext cx="0" cy="6858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4F80BC4-B402-925E-40EB-F7EBECDEF808}"/>
              </a:ext>
            </a:extLst>
          </p:cNvPr>
          <p:cNvSpPr/>
          <p:nvPr/>
        </p:nvSpPr>
        <p:spPr>
          <a:xfrm>
            <a:off x="2895602" y="2971800"/>
            <a:ext cx="2438398" cy="1066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Data Preprocessing</a:t>
            </a:r>
          </a:p>
        </p:txBody>
      </p:sp>
      <p:cxnSp>
        <p:nvCxnSpPr>
          <p:cNvPr id="8" name="Straight Connector 7">
            <a:extLst>
              <a:ext uri="{FF2B5EF4-FFF2-40B4-BE49-F238E27FC236}">
                <a16:creationId xmlns:a16="http://schemas.microsoft.com/office/drawing/2014/main" id="{3293EA07-F6E1-4F4A-B92C-944AA7C646D2}"/>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9648D37-7DBC-4CC8-984B-C70969BDE80E}"/>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82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ECD6C9-8874-B8AC-1111-EE513B3C657F}"/>
              </a:ext>
            </a:extLst>
          </p:cNvPr>
          <p:cNvSpPr>
            <a:spLocks noGrp="1"/>
          </p:cNvSpPr>
          <p:nvPr>
            <p:ph idx="1"/>
          </p:nvPr>
        </p:nvSpPr>
        <p:spPr>
          <a:xfrm>
            <a:off x="76200" y="1219200"/>
            <a:ext cx="8229600" cy="4678363"/>
          </a:xfrm>
        </p:spPr>
        <p:txBody>
          <a:bodyPr/>
          <a:lstStyle/>
          <a:p>
            <a:r>
              <a:rPr lang="en-US" dirty="0"/>
              <a:t>Genomic data refers to information derived from an organism’s DNA sequence, including mutations, chromosomal rearrangements, and gene expression profiles.</a:t>
            </a:r>
          </a:p>
          <a:p>
            <a:pPr marL="0" indent="0">
              <a:buNone/>
            </a:pPr>
            <a:endParaRPr lang="en-US" dirty="0"/>
          </a:p>
          <a:p>
            <a:r>
              <a:rPr lang="en-US" dirty="0"/>
              <a:t>Non-Genomic data includes other biological, clinical or environmental factors, such as patient age, lifestyle factors, medical history and so on.</a:t>
            </a:r>
          </a:p>
        </p:txBody>
      </p:sp>
      <p:sp>
        <p:nvSpPr>
          <p:cNvPr id="6" name="Title 1">
            <a:extLst>
              <a:ext uri="{FF2B5EF4-FFF2-40B4-BE49-F238E27FC236}">
                <a16:creationId xmlns:a16="http://schemas.microsoft.com/office/drawing/2014/main" id="{505A2459-1D83-475C-BA3C-B7CED5B57142}"/>
              </a:ext>
            </a:extLst>
          </p:cNvPr>
          <p:cNvSpPr>
            <a:spLocks noGrp="1"/>
          </p:cNvSpPr>
          <p:nvPr>
            <p:ph type="title"/>
          </p:nvPr>
        </p:nvSpPr>
        <p:spPr>
          <a:xfrm>
            <a:off x="45720" y="198438"/>
            <a:ext cx="9052560" cy="1020762"/>
          </a:xfrm>
        </p:spPr>
        <p:txBody>
          <a:bodyPr/>
          <a:lstStyle/>
          <a:p>
            <a:r>
              <a:rPr lang="en-US" dirty="0">
                <a:latin typeface="Arial Black" panose="020B0A04020102020204" pitchFamily="34" charset="0"/>
              </a:rPr>
              <a:t>Genomic and Non-Genomic Data Split</a:t>
            </a:r>
          </a:p>
        </p:txBody>
      </p:sp>
      <p:cxnSp>
        <p:nvCxnSpPr>
          <p:cNvPr id="4" name="Straight Connector 3">
            <a:extLst>
              <a:ext uri="{FF2B5EF4-FFF2-40B4-BE49-F238E27FC236}">
                <a16:creationId xmlns:a16="http://schemas.microsoft.com/office/drawing/2014/main" id="{DAFFB036-E776-4C7D-B30C-A1DF71ABDEA3}"/>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0FD2CC8-ACE1-43F7-9164-0242D58E801C}"/>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767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FFA052-5CAF-827A-581B-556B8F38FE10}"/>
              </a:ext>
            </a:extLst>
          </p:cNvPr>
          <p:cNvPicPr>
            <a:picLocks noChangeAspect="1"/>
          </p:cNvPicPr>
          <p:nvPr/>
        </p:nvPicPr>
        <p:blipFill>
          <a:blip r:embed="rId3"/>
          <a:stretch>
            <a:fillRect/>
          </a:stretch>
        </p:blipFill>
        <p:spPr bwMode="auto">
          <a:xfrm>
            <a:off x="152400" y="1278082"/>
            <a:ext cx="8451273" cy="507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DAF2EFE9-8F0C-437D-B22E-EA1B9F5B7344}"/>
              </a:ext>
            </a:extLst>
          </p:cNvPr>
          <p:cNvSpPr>
            <a:spLocks noGrp="1"/>
          </p:cNvSpPr>
          <p:nvPr>
            <p:ph type="title"/>
          </p:nvPr>
        </p:nvSpPr>
        <p:spPr>
          <a:xfrm>
            <a:off x="45720" y="198438"/>
            <a:ext cx="9052560" cy="1020762"/>
          </a:xfrm>
        </p:spPr>
        <p:txBody>
          <a:bodyPr/>
          <a:lstStyle/>
          <a:p>
            <a:r>
              <a:rPr lang="en-US" dirty="0">
                <a:latin typeface="Arial Black" panose="020B0A04020102020204" pitchFamily="34" charset="0"/>
              </a:rPr>
              <a:t>Genomic and Non-Genomic Data Split</a:t>
            </a:r>
          </a:p>
        </p:txBody>
      </p:sp>
      <p:sp>
        <p:nvSpPr>
          <p:cNvPr id="8" name="TextBox 7">
            <a:extLst>
              <a:ext uri="{FF2B5EF4-FFF2-40B4-BE49-F238E27FC236}">
                <a16:creationId xmlns:a16="http://schemas.microsoft.com/office/drawing/2014/main" id="{BB11B252-51E2-4B37-9372-E9445F462842}"/>
              </a:ext>
            </a:extLst>
          </p:cNvPr>
          <p:cNvSpPr txBox="1"/>
          <p:nvPr/>
        </p:nvSpPr>
        <p:spPr>
          <a:xfrm>
            <a:off x="168301" y="6324600"/>
            <a:ext cx="4830553" cy="276999"/>
          </a:xfrm>
          <a:prstGeom prst="rect">
            <a:avLst/>
          </a:prstGeom>
          <a:noFill/>
        </p:spPr>
        <p:txBody>
          <a:bodyPr wrap="none" rtlCol="0">
            <a:spAutoFit/>
          </a:bodyPr>
          <a:lstStyle/>
          <a:p>
            <a:r>
              <a:rPr lang="en-US" dirty="0">
                <a:solidFill>
                  <a:srgbClr val="FF00FF"/>
                </a:solidFill>
              </a:rPr>
              <a:t>Total number of (genomic and non-genomic) columns: 58 + 57 = 115</a:t>
            </a:r>
          </a:p>
        </p:txBody>
      </p:sp>
      <p:sp>
        <p:nvSpPr>
          <p:cNvPr id="9" name="TextBox 8">
            <a:extLst>
              <a:ext uri="{FF2B5EF4-FFF2-40B4-BE49-F238E27FC236}">
                <a16:creationId xmlns:a16="http://schemas.microsoft.com/office/drawing/2014/main" id="{0E41E5F1-FB62-4C0A-8C6E-0C8D59C7E063}"/>
              </a:ext>
            </a:extLst>
          </p:cNvPr>
          <p:cNvSpPr txBox="1"/>
          <p:nvPr/>
        </p:nvSpPr>
        <p:spPr>
          <a:xfrm>
            <a:off x="168301" y="6504801"/>
            <a:ext cx="3855543" cy="276999"/>
          </a:xfrm>
          <a:prstGeom prst="rect">
            <a:avLst/>
          </a:prstGeom>
          <a:noFill/>
        </p:spPr>
        <p:txBody>
          <a:bodyPr wrap="none" rtlCol="0">
            <a:spAutoFit/>
          </a:bodyPr>
          <a:lstStyle/>
          <a:p>
            <a:r>
              <a:rPr lang="en-US" dirty="0">
                <a:solidFill>
                  <a:srgbClr val="FF00FF"/>
                </a:solidFill>
              </a:rPr>
              <a:t>Duplicated columns: Patient ID, </a:t>
            </a:r>
            <a:r>
              <a:rPr lang="en-US" dirty="0" err="1">
                <a:solidFill>
                  <a:srgbClr val="FF00FF"/>
                </a:solidFill>
              </a:rPr>
              <a:t>PolyPhen</a:t>
            </a:r>
            <a:r>
              <a:rPr lang="en-US" dirty="0">
                <a:solidFill>
                  <a:srgbClr val="FF00FF"/>
                </a:solidFill>
              </a:rPr>
              <a:t>, and SIFT</a:t>
            </a:r>
          </a:p>
        </p:txBody>
      </p:sp>
      <p:cxnSp>
        <p:nvCxnSpPr>
          <p:cNvPr id="10" name="Straight Connector 9">
            <a:extLst>
              <a:ext uri="{FF2B5EF4-FFF2-40B4-BE49-F238E27FC236}">
                <a16:creationId xmlns:a16="http://schemas.microsoft.com/office/drawing/2014/main" id="{0FF4C11C-9E3A-439E-83C9-066B32F32194}"/>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06C8F0-F490-40DB-BD95-409EA693B243}"/>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A9D70B-3B11-4BC2-B18C-44C65E85AFFA}"/>
              </a:ext>
            </a:extLst>
          </p:cNvPr>
          <p:cNvSpPr txBox="1"/>
          <p:nvPr/>
        </p:nvSpPr>
        <p:spPr>
          <a:xfrm>
            <a:off x="6869185" y="990600"/>
            <a:ext cx="2198615" cy="461665"/>
          </a:xfrm>
          <a:prstGeom prst="rect">
            <a:avLst/>
          </a:prstGeom>
          <a:noFill/>
        </p:spPr>
        <p:txBody>
          <a:bodyPr wrap="none" rtlCol="0">
            <a:spAutoFit/>
          </a:bodyPr>
          <a:lstStyle/>
          <a:p>
            <a:r>
              <a:rPr lang="en-US" dirty="0">
                <a:solidFill>
                  <a:srgbClr val="FF00FF"/>
                </a:solidFill>
              </a:rPr>
              <a:t>Total number of rows: 271467</a:t>
            </a:r>
          </a:p>
          <a:p>
            <a:r>
              <a:rPr lang="en-US" dirty="0">
                <a:solidFill>
                  <a:srgbClr val="FF00FF"/>
                </a:solidFill>
              </a:rPr>
              <a:t>Total number of columns: 112</a:t>
            </a:r>
          </a:p>
        </p:txBody>
      </p:sp>
    </p:spTree>
    <p:extLst>
      <p:ext uri="{BB962C8B-B14F-4D97-AF65-F5344CB8AC3E}">
        <p14:creationId xmlns:p14="http://schemas.microsoft.com/office/powerpoint/2010/main" val="181892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260A-A6B5-19D9-F5F5-60419AE5AC6A}"/>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Feature Selection</a:t>
            </a:r>
          </a:p>
        </p:txBody>
      </p:sp>
      <p:sp>
        <p:nvSpPr>
          <p:cNvPr id="3" name="Content Placeholder 2">
            <a:extLst>
              <a:ext uri="{FF2B5EF4-FFF2-40B4-BE49-F238E27FC236}">
                <a16:creationId xmlns:a16="http://schemas.microsoft.com/office/drawing/2014/main" id="{3FB5D45A-5A62-47A3-B4AC-072035B3D205}"/>
              </a:ext>
            </a:extLst>
          </p:cNvPr>
          <p:cNvSpPr>
            <a:spLocks noGrp="1"/>
          </p:cNvSpPr>
          <p:nvPr>
            <p:ph idx="1"/>
          </p:nvPr>
        </p:nvSpPr>
        <p:spPr>
          <a:xfrm>
            <a:off x="76200" y="1219200"/>
            <a:ext cx="8229600" cy="4678363"/>
          </a:xfrm>
        </p:spPr>
        <p:txBody>
          <a:bodyPr/>
          <a:lstStyle/>
          <a:p>
            <a:r>
              <a:rPr lang="en-US" sz="2800" dirty="0"/>
              <a:t>Feature selection was performed using a</a:t>
            </a:r>
            <a:r>
              <a:rPr lang="en-US" sz="2800" b="1" dirty="0"/>
              <a:t> Random Forest model</a:t>
            </a:r>
            <a:r>
              <a:rPr lang="en-US" sz="2800" dirty="0"/>
              <a:t>.</a:t>
            </a:r>
          </a:p>
          <a:p>
            <a:r>
              <a:rPr lang="en-US" sz="2800" b="1" dirty="0"/>
              <a:t>Purpose</a:t>
            </a:r>
            <a:r>
              <a:rPr lang="en-US" sz="2800" dirty="0"/>
              <a:t>: Identifying the most important features in a dataset that contribute the most to the model's predictive power.</a:t>
            </a:r>
          </a:p>
          <a:p>
            <a:r>
              <a:rPr lang="en-US" sz="2800" b="1" dirty="0"/>
              <a:t>Why It Matters</a:t>
            </a:r>
            <a:r>
              <a:rPr lang="en-US" sz="2800" dirty="0"/>
              <a:t>: Reduces overfitting, enhances model interpretability, and decreases computational costs by eliminating irrelevant or redundant features.</a:t>
            </a:r>
          </a:p>
          <a:p>
            <a:endParaRPr lang="en-US" dirty="0"/>
          </a:p>
        </p:txBody>
      </p:sp>
      <p:cxnSp>
        <p:nvCxnSpPr>
          <p:cNvPr id="4" name="Straight Connector 3">
            <a:extLst>
              <a:ext uri="{FF2B5EF4-FFF2-40B4-BE49-F238E27FC236}">
                <a16:creationId xmlns:a16="http://schemas.microsoft.com/office/drawing/2014/main" id="{9500E062-5ABB-43EE-AB3E-1D2696DF1103}"/>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CFFB8F8-0D2F-4A7A-A368-D08C307BDE17}"/>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711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15FA59-3CC7-737E-A028-B1C941586288}"/>
              </a:ext>
            </a:extLst>
          </p:cNvPr>
          <p:cNvSpPr>
            <a:spLocks noGrp="1"/>
          </p:cNvSpPr>
          <p:nvPr>
            <p:ph idx="1"/>
          </p:nvPr>
        </p:nvSpPr>
        <p:spPr>
          <a:xfrm>
            <a:off x="76200" y="1219200"/>
            <a:ext cx="8229600" cy="3657600"/>
          </a:xfrm>
        </p:spPr>
        <p:txBody>
          <a:bodyPr/>
          <a:lstStyle/>
          <a:p>
            <a:r>
              <a:rPr lang="en-US" dirty="0"/>
              <a:t>Example of PolyPhen feature selection using Genomic data</a:t>
            </a:r>
          </a:p>
          <a:p>
            <a:endParaRPr lang="en-US" dirty="0"/>
          </a:p>
          <a:p>
            <a:endParaRPr lang="en-US" dirty="0"/>
          </a:p>
        </p:txBody>
      </p:sp>
      <p:pic>
        <p:nvPicPr>
          <p:cNvPr id="5" name="Picture 4">
            <a:extLst>
              <a:ext uri="{FF2B5EF4-FFF2-40B4-BE49-F238E27FC236}">
                <a16:creationId xmlns:a16="http://schemas.microsoft.com/office/drawing/2014/main" id="{2FF058C6-DACE-7A5E-870E-6007783D074F}"/>
              </a:ext>
            </a:extLst>
          </p:cNvPr>
          <p:cNvPicPr>
            <a:picLocks noChangeAspect="1"/>
          </p:cNvPicPr>
          <p:nvPr/>
        </p:nvPicPr>
        <p:blipFill rotWithShape="1">
          <a:blip r:embed="rId3"/>
          <a:srcRect r="589"/>
          <a:stretch/>
        </p:blipFill>
        <p:spPr>
          <a:xfrm>
            <a:off x="152400" y="2207176"/>
            <a:ext cx="8229600" cy="4465638"/>
          </a:xfrm>
          <a:prstGeom prst="rect">
            <a:avLst/>
          </a:prstGeom>
        </p:spPr>
      </p:pic>
      <p:sp>
        <p:nvSpPr>
          <p:cNvPr id="7" name="Title 1">
            <a:extLst>
              <a:ext uri="{FF2B5EF4-FFF2-40B4-BE49-F238E27FC236}">
                <a16:creationId xmlns:a16="http://schemas.microsoft.com/office/drawing/2014/main" id="{B8E0A8DC-4849-4B91-8CAD-065EA621DDBD}"/>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Feature Selection</a:t>
            </a:r>
          </a:p>
        </p:txBody>
      </p:sp>
      <p:sp>
        <p:nvSpPr>
          <p:cNvPr id="6" name="TextBox 5">
            <a:extLst>
              <a:ext uri="{FF2B5EF4-FFF2-40B4-BE49-F238E27FC236}">
                <a16:creationId xmlns:a16="http://schemas.microsoft.com/office/drawing/2014/main" id="{72ACF2B4-AF79-4C76-B0AC-4B390993B343}"/>
              </a:ext>
            </a:extLst>
          </p:cNvPr>
          <p:cNvSpPr txBox="1"/>
          <p:nvPr/>
        </p:nvSpPr>
        <p:spPr>
          <a:xfrm>
            <a:off x="6461574" y="4724400"/>
            <a:ext cx="2606226" cy="830997"/>
          </a:xfrm>
          <a:prstGeom prst="rect">
            <a:avLst/>
          </a:prstGeom>
          <a:noFill/>
        </p:spPr>
        <p:txBody>
          <a:bodyPr wrap="none" rtlCol="0">
            <a:spAutoFit/>
          </a:bodyPr>
          <a:lstStyle/>
          <a:p>
            <a:r>
              <a:rPr lang="en-US" dirty="0">
                <a:solidFill>
                  <a:srgbClr val="FF00FF"/>
                </a:solidFill>
              </a:rPr>
              <a:t>Total number of rows: 271467</a:t>
            </a:r>
          </a:p>
          <a:p>
            <a:r>
              <a:rPr lang="en-US" dirty="0">
                <a:solidFill>
                  <a:srgbClr val="FF00FF"/>
                </a:solidFill>
              </a:rPr>
              <a:t>For Genomic </a:t>
            </a:r>
            <a:r>
              <a:rPr lang="en-US" dirty="0" err="1">
                <a:solidFill>
                  <a:srgbClr val="FF00FF"/>
                </a:solidFill>
              </a:rPr>
              <a:t>PolyPhen</a:t>
            </a:r>
            <a:r>
              <a:rPr lang="en-US" dirty="0">
                <a:solidFill>
                  <a:srgbClr val="FF00FF"/>
                </a:solidFill>
              </a:rPr>
              <a:t> Dataset,</a:t>
            </a:r>
          </a:p>
          <a:p>
            <a:r>
              <a:rPr lang="en-US" dirty="0">
                <a:solidFill>
                  <a:srgbClr val="FF00FF"/>
                </a:solidFill>
              </a:rPr>
              <a:t>Before Total number of columns: 58</a:t>
            </a:r>
          </a:p>
          <a:p>
            <a:r>
              <a:rPr lang="en-US" dirty="0">
                <a:solidFill>
                  <a:srgbClr val="FF00FF"/>
                </a:solidFill>
              </a:rPr>
              <a:t>After Total number of columns: 30</a:t>
            </a:r>
          </a:p>
        </p:txBody>
      </p:sp>
      <p:cxnSp>
        <p:nvCxnSpPr>
          <p:cNvPr id="8" name="Straight Connector 7">
            <a:extLst>
              <a:ext uri="{FF2B5EF4-FFF2-40B4-BE49-F238E27FC236}">
                <a16:creationId xmlns:a16="http://schemas.microsoft.com/office/drawing/2014/main" id="{9516DFCD-FA84-4852-84F2-77233FA8FA3C}"/>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CF73-8C96-4067-90D9-1E5CF06BA174}"/>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75F85F9-813B-4322-8DC3-109D2EB9EFF5}"/>
              </a:ext>
            </a:extLst>
          </p:cNvPr>
          <p:cNvSpPr txBox="1"/>
          <p:nvPr/>
        </p:nvSpPr>
        <p:spPr>
          <a:xfrm>
            <a:off x="2971800" y="6428601"/>
            <a:ext cx="2957861" cy="276999"/>
          </a:xfrm>
          <a:prstGeom prst="rect">
            <a:avLst/>
          </a:prstGeom>
          <a:noFill/>
        </p:spPr>
        <p:txBody>
          <a:bodyPr wrap="none" rtlCol="0">
            <a:spAutoFit/>
          </a:bodyPr>
          <a:lstStyle/>
          <a:p>
            <a:r>
              <a:rPr lang="en-US" dirty="0">
                <a:solidFill>
                  <a:srgbClr val="FF00FF"/>
                </a:solidFill>
              </a:rPr>
              <a:t>Count: 56, excluding </a:t>
            </a:r>
            <a:r>
              <a:rPr lang="en-US" dirty="0" err="1">
                <a:solidFill>
                  <a:srgbClr val="FF00FF"/>
                </a:solidFill>
              </a:rPr>
              <a:t>PolyPhen</a:t>
            </a:r>
            <a:r>
              <a:rPr lang="en-US" dirty="0">
                <a:solidFill>
                  <a:srgbClr val="FF00FF"/>
                </a:solidFill>
              </a:rPr>
              <a:t> and SIFT</a:t>
            </a:r>
          </a:p>
        </p:txBody>
      </p:sp>
    </p:spTree>
    <p:extLst>
      <p:ext uri="{BB962C8B-B14F-4D97-AF65-F5344CB8AC3E}">
        <p14:creationId xmlns:p14="http://schemas.microsoft.com/office/powerpoint/2010/main" val="420590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76200" y="1219200"/>
            <a:ext cx="8915400" cy="5238689"/>
          </a:xfrm>
        </p:spPr>
        <p:txBody>
          <a:bodyPr/>
          <a:lstStyle/>
          <a:p>
            <a:pPr eaLnBrk="1" hangingPunct="1">
              <a:buFont typeface="Arial" charset="0"/>
              <a:buNone/>
              <a:defRPr/>
            </a:pPr>
            <a:r>
              <a:rPr lang="en-US" altLang="en-US" b="1" dirty="0">
                <a:solidFill>
                  <a:srgbClr val="0000FF"/>
                </a:solidFill>
              </a:rPr>
              <a:t>About Myself</a:t>
            </a:r>
          </a:p>
          <a:p>
            <a:pPr eaLnBrk="1" hangingPunct="1">
              <a:spcBef>
                <a:spcPts val="300"/>
              </a:spcBef>
              <a:buFont typeface="Arial" charset="0"/>
              <a:buChar char="■"/>
              <a:defRPr/>
            </a:pPr>
            <a:r>
              <a:rPr lang="en-US" altLang="en-US" sz="2400" b="1" dirty="0"/>
              <a:t>Name: A S MD Asaduzzaman (aka, Abu Asaduzzaman)</a:t>
            </a:r>
            <a:endParaRPr lang="en-US" altLang="en-US" sz="2000" dirty="0"/>
          </a:p>
          <a:p>
            <a:pPr eaLnBrk="1" hangingPunct="1">
              <a:spcBef>
                <a:spcPts val="300"/>
              </a:spcBef>
              <a:buFont typeface="Arial" charset="0"/>
              <a:buChar char="■"/>
              <a:defRPr/>
            </a:pPr>
            <a:r>
              <a:rPr lang="en-US" altLang="en-US" sz="2400" b="1" dirty="0"/>
              <a:t>Education</a:t>
            </a:r>
          </a:p>
          <a:p>
            <a:pPr marL="682625" lvl="1" indent="-341313" eaLnBrk="1" hangingPunct="1">
              <a:spcBef>
                <a:spcPts val="300"/>
              </a:spcBef>
              <a:buFont typeface="Wingdings" panose="05000000000000000000" pitchFamily="2" charset="2"/>
              <a:buChar char="Ø"/>
              <a:defRPr/>
            </a:pPr>
            <a:r>
              <a:rPr lang="en-US" altLang="en-US" sz="2000" dirty="0"/>
              <a:t>PhD and MS in Computer Engineering, Florida Atlantic University</a:t>
            </a:r>
          </a:p>
          <a:p>
            <a:pPr marL="682625" lvl="1" indent="-341313" eaLnBrk="1" hangingPunct="1">
              <a:spcBef>
                <a:spcPts val="300"/>
              </a:spcBef>
              <a:buFont typeface="Wingdings" panose="05000000000000000000" pitchFamily="2" charset="2"/>
              <a:buChar char="Ø"/>
              <a:defRPr/>
            </a:pPr>
            <a:r>
              <a:rPr lang="en-US" altLang="en-US" sz="2000" dirty="0"/>
              <a:t>BS in EEE, Bangladesh University of Engineering and Technology</a:t>
            </a:r>
          </a:p>
          <a:p>
            <a:pPr eaLnBrk="1" hangingPunct="1">
              <a:spcBef>
                <a:spcPts val="300"/>
              </a:spcBef>
              <a:buFont typeface="Arial" charset="0"/>
              <a:buChar char="■"/>
              <a:defRPr/>
            </a:pPr>
            <a:r>
              <a:rPr lang="en-US" altLang="en-US" sz="2400" b="1" dirty="0"/>
              <a:t>Current Affiliation: Wichita State University (WSU)</a:t>
            </a:r>
          </a:p>
          <a:p>
            <a:pPr marL="682625" lvl="1" indent="-341313" eaLnBrk="1" hangingPunct="1">
              <a:spcBef>
                <a:spcPts val="300"/>
              </a:spcBef>
              <a:buFont typeface="Wingdings" panose="05000000000000000000" pitchFamily="2" charset="2"/>
              <a:buChar char="Ø"/>
              <a:defRPr/>
            </a:pPr>
            <a:r>
              <a:rPr lang="en-US" altLang="en-US" sz="2000" dirty="0"/>
              <a:t>Professor and Associate Chair, ECE Department</a:t>
            </a:r>
          </a:p>
          <a:p>
            <a:pPr marL="682625" lvl="1" indent="-341313" eaLnBrk="1" hangingPunct="1">
              <a:spcBef>
                <a:spcPts val="300"/>
              </a:spcBef>
              <a:buFont typeface="Wingdings" panose="05000000000000000000" pitchFamily="2" charset="2"/>
              <a:buChar char="Ø"/>
              <a:defRPr/>
            </a:pPr>
            <a:r>
              <a:rPr lang="en-US" altLang="en-US" sz="2000" dirty="0"/>
              <a:t>Director of CAPPLab</a:t>
            </a:r>
          </a:p>
          <a:p>
            <a:pPr eaLnBrk="1" hangingPunct="1">
              <a:spcBef>
                <a:spcPts val="300"/>
              </a:spcBef>
              <a:buFont typeface="Arial" charset="0"/>
              <a:buChar char="■"/>
              <a:defRPr/>
            </a:pPr>
            <a:r>
              <a:rPr lang="en-US" altLang="en-US" sz="2400" b="1" dirty="0"/>
              <a:t>Scholarly Activities</a:t>
            </a:r>
          </a:p>
          <a:p>
            <a:pPr marL="684212" lvl="1" indent="-342900" eaLnBrk="1" hangingPunct="1">
              <a:spcBef>
                <a:spcPts val="300"/>
              </a:spcBef>
              <a:buFont typeface="Wingdings" panose="05000000000000000000" pitchFamily="2" charset="2"/>
              <a:buChar char="Ø"/>
              <a:defRPr/>
            </a:pPr>
            <a:r>
              <a:rPr lang="en-US" altLang="en-US" sz="2000" dirty="0"/>
              <a:t>Grants: NSF Kansas </a:t>
            </a:r>
            <a:r>
              <a:rPr lang="en-US" altLang="en-US" sz="2000" dirty="0" err="1"/>
              <a:t>EPSCoR</a:t>
            </a:r>
            <a:r>
              <a:rPr lang="en-US" altLang="en-US" sz="2000" dirty="0"/>
              <a:t>, DoE Argonne, Nvidia, NetApp, WSU, …</a:t>
            </a:r>
          </a:p>
          <a:p>
            <a:pPr marL="684212" lvl="1" indent="-342900" eaLnBrk="1" hangingPunct="1">
              <a:spcBef>
                <a:spcPts val="300"/>
              </a:spcBef>
              <a:buFont typeface="Wingdings" panose="05000000000000000000" pitchFamily="2" charset="2"/>
              <a:buChar char="Ø"/>
              <a:defRPr/>
            </a:pPr>
            <a:r>
              <a:rPr lang="en-US" altLang="en-US" sz="2000" dirty="0"/>
              <a:t>Publications: Journal 22+, Conference 100+, U.S. Patent, …</a:t>
            </a:r>
          </a:p>
          <a:p>
            <a:pPr marL="684212" lvl="1" indent="-342900" eaLnBrk="1" hangingPunct="1">
              <a:spcBef>
                <a:spcPts val="300"/>
              </a:spcBef>
              <a:buFont typeface="Wingdings" panose="05000000000000000000" pitchFamily="2" charset="2"/>
              <a:buChar char="Ø"/>
              <a:defRPr/>
            </a:pPr>
            <a:r>
              <a:rPr lang="en-US" altLang="en-US" sz="2000" dirty="0"/>
              <a:t>Reviews: NSF, IEEE and similar journals and conferences, …</a:t>
            </a:r>
          </a:p>
          <a:p>
            <a:pPr marL="684212" lvl="1" indent="-342900" eaLnBrk="1" hangingPunct="1">
              <a:spcBef>
                <a:spcPts val="300"/>
              </a:spcBef>
              <a:buFont typeface="Wingdings" panose="05000000000000000000" pitchFamily="2" charset="2"/>
              <a:buChar char="Ø"/>
              <a:defRPr/>
            </a:pPr>
            <a:r>
              <a:rPr lang="en-US" altLang="en-US" sz="2000" dirty="0"/>
              <a:t>Presentations: Japan, Thailand, Turkey, Sri Lanka, …</a:t>
            </a:r>
          </a:p>
          <a:p>
            <a:pPr marL="684212" lvl="1" indent="-342900" eaLnBrk="1" hangingPunct="1">
              <a:spcBef>
                <a:spcPts val="300"/>
              </a:spcBef>
              <a:buFont typeface="Wingdings" panose="05000000000000000000" pitchFamily="2" charset="2"/>
              <a:buChar char="Ø"/>
              <a:defRPr/>
            </a:pPr>
            <a:r>
              <a:rPr lang="en-US" altLang="en-US" sz="2000" dirty="0"/>
              <a:t>…</a:t>
            </a:r>
          </a:p>
        </p:txBody>
      </p:sp>
      <p:sp>
        <p:nvSpPr>
          <p:cNvPr id="25603" name="Rectangle 11"/>
          <p:cNvSpPr>
            <a:spLocks noChangeArrowheads="1"/>
          </p:cNvSpPr>
          <p:nvPr/>
        </p:nvSpPr>
        <p:spPr bwMode="auto">
          <a:xfrm>
            <a:off x="0" y="6457890"/>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a:latin typeface="Times" panose="02020603050405020304" pitchFamily="18" charset="0"/>
                <a:cs typeface="Times" panose="02020603050405020304" pitchFamily="18" charset="0"/>
              </a:rPr>
              <a:t>“Abu Asaduzzaman,” https://www.wichita.edu/academics/engineering/CAPPLab/Abu.php</a:t>
            </a:r>
          </a:p>
          <a:p>
            <a:pPr>
              <a:spcBef>
                <a:spcPct val="0"/>
              </a:spcBef>
              <a:buFontTx/>
              <a:buNone/>
            </a:pPr>
            <a:r>
              <a:rPr lang="en-US" altLang="en-US" sz="1000" dirty="0">
                <a:latin typeface="Times" panose="02020603050405020304" pitchFamily="18" charset="0"/>
                <a:cs typeface="Times" panose="02020603050405020304" pitchFamily="18" charset="0"/>
              </a:rPr>
              <a:t>"Computer Architecture and Parallel Programming Laboratory (CAPPLab)" https://www.wichita.edu/academics/engineering/CAPPLab/index.php</a:t>
            </a:r>
          </a:p>
        </p:txBody>
      </p:sp>
      <p:cxnSp>
        <p:nvCxnSpPr>
          <p:cNvPr id="7" name="Straight Connector 6">
            <a:extLst>
              <a:ext uri="{FF2B5EF4-FFF2-40B4-BE49-F238E27FC236}">
                <a16:creationId xmlns:a16="http://schemas.microsoft.com/office/drawing/2014/main" id="{FB978823-007D-4FA7-BCFF-C2DE3C1D83AE}"/>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B62D7E-2E7B-46CD-8432-167E0D84D4C9}"/>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undefined">
            <a:extLst>
              <a:ext uri="{FF2B5EF4-FFF2-40B4-BE49-F238E27FC236}">
                <a16:creationId xmlns:a16="http://schemas.microsoft.com/office/drawing/2014/main" id="{CFDC7A23-00EC-4C2C-AA18-1C1BFD3526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3908" y="3617421"/>
            <a:ext cx="1809092" cy="42117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F6FEE21-EEEE-4C12-9F3D-1B4BF60A7C69}"/>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Introduction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EA08-05B4-12F7-2172-8C457BFE3AC6}"/>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Correlation</a:t>
            </a:r>
          </a:p>
        </p:txBody>
      </p:sp>
      <p:sp>
        <p:nvSpPr>
          <p:cNvPr id="3" name="Content Placeholder 2">
            <a:extLst>
              <a:ext uri="{FF2B5EF4-FFF2-40B4-BE49-F238E27FC236}">
                <a16:creationId xmlns:a16="http://schemas.microsoft.com/office/drawing/2014/main" id="{350B8146-6233-884E-0C06-9D2DD3141D58}"/>
              </a:ext>
            </a:extLst>
          </p:cNvPr>
          <p:cNvSpPr>
            <a:spLocks noGrp="1"/>
          </p:cNvSpPr>
          <p:nvPr>
            <p:ph idx="1"/>
          </p:nvPr>
        </p:nvSpPr>
        <p:spPr>
          <a:xfrm>
            <a:off x="76200" y="1219200"/>
            <a:ext cx="8610600" cy="4678363"/>
          </a:xfrm>
        </p:spPr>
        <p:txBody>
          <a:bodyPr/>
          <a:lstStyle/>
          <a:p>
            <a:r>
              <a:rPr lang="en-US" dirty="0"/>
              <a:t>Measures the strength and direction of a linear relationship between two variables, ranging from -1 to 1.</a:t>
            </a:r>
          </a:p>
          <a:p>
            <a:r>
              <a:rPr lang="en-US" dirty="0"/>
              <a:t>A value of 1 indicates a perfect positive correlation, -1 indicates a perfect negative correlation, and 0 indicates no linear relationship.</a:t>
            </a:r>
          </a:p>
          <a:p>
            <a:r>
              <a:rPr lang="en-US" dirty="0"/>
              <a:t>Identifying high correlation between features can help avoid multicollinearity, which can lead to overfitting and reduce model performance.</a:t>
            </a:r>
          </a:p>
        </p:txBody>
      </p:sp>
      <p:cxnSp>
        <p:nvCxnSpPr>
          <p:cNvPr id="4" name="Straight Connector 3">
            <a:extLst>
              <a:ext uri="{FF2B5EF4-FFF2-40B4-BE49-F238E27FC236}">
                <a16:creationId xmlns:a16="http://schemas.microsoft.com/office/drawing/2014/main" id="{83C0982B-20DB-488E-8F2B-A50020B851CA}"/>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E650DC3-AAE8-4F07-9C9A-DE7294E4034D}"/>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706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D5B624-6F84-13F2-2464-EB7B82D0DD55}"/>
              </a:ext>
            </a:extLst>
          </p:cNvPr>
          <p:cNvSpPr>
            <a:spLocks noGrp="1"/>
          </p:cNvSpPr>
          <p:nvPr>
            <p:ph idx="1"/>
          </p:nvPr>
        </p:nvSpPr>
        <p:spPr>
          <a:xfrm>
            <a:off x="76200" y="1219200"/>
            <a:ext cx="8229600" cy="2895600"/>
          </a:xfrm>
        </p:spPr>
        <p:txBody>
          <a:bodyPr/>
          <a:lstStyle/>
          <a:p>
            <a:r>
              <a:rPr lang="en-US" sz="2400" dirty="0"/>
              <a:t>Before the removal of highly correlated features (30 Features selected during the feature selection stage)</a:t>
            </a:r>
          </a:p>
        </p:txBody>
      </p:sp>
      <p:pic>
        <p:nvPicPr>
          <p:cNvPr id="2050" name="Picture 2">
            <a:extLst>
              <a:ext uri="{FF2B5EF4-FFF2-40B4-BE49-F238E27FC236}">
                <a16:creationId xmlns:a16="http://schemas.microsoft.com/office/drawing/2014/main" id="{D16F8B5D-3952-D33C-14E1-2D6B4C9B4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08908"/>
            <a:ext cx="4987636" cy="48490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707CA75-744B-4FDD-A6EA-FBE4406D16FF}"/>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Correlation – Genomic </a:t>
            </a:r>
            <a:r>
              <a:rPr lang="en-US" dirty="0" err="1">
                <a:latin typeface="Arial Black" panose="020B0A04020102020204" pitchFamily="34" charset="0"/>
              </a:rPr>
              <a:t>PolyPhen</a:t>
            </a:r>
            <a:endParaRPr lang="en-US" dirty="0">
              <a:latin typeface="Arial Black" panose="020B0A04020102020204" pitchFamily="34" charset="0"/>
            </a:endParaRPr>
          </a:p>
        </p:txBody>
      </p:sp>
      <p:cxnSp>
        <p:nvCxnSpPr>
          <p:cNvPr id="6" name="Straight Connector 5">
            <a:extLst>
              <a:ext uri="{FF2B5EF4-FFF2-40B4-BE49-F238E27FC236}">
                <a16:creationId xmlns:a16="http://schemas.microsoft.com/office/drawing/2014/main" id="{87769E5C-25F1-43CB-976C-C0412FB935C7}"/>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8466A8-0B81-4FC5-A311-68EBE0DD7015}"/>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3DFF999-6CE5-43B5-8F31-B0C4C2BE45ED}"/>
              </a:ext>
            </a:extLst>
          </p:cNvPr>
          <p:cNvSpPr txBox="1"/>
          <p:nvPr/>
        </p:nvSpPr>
        <p:spPr>
          <a:xfrm>
            <a:off x="0" y="6211669"/>
            <a:ext cx="2695994" cy="646331"/>
          </a:xfrm>
          <a:prstGeom prst="rect">
            <a:avLst/>
          </a:prstGeom>
          <a:noFill/>
        </p:spPr>
        <p:txBody>
          <a:bodyPr wrap="none" rtlCol="0">
            <a:spAutoFit/>
          </a:bodyPr>
          <a:lstStyle/>
          <a:p>
            <a:r>
              <a:rPr lang="en-US" dirty="0">
                <a:solidFill>
                  <a:srgbClr val="FF00FF"/>
                </a:solidFill>
              </a:rPr>
              <a:t>Total number of rows: 271467</a:t>
            </a:r>
          </a:p>
          <a:p>
            <a:r>
              <a:rPr lang="en-US" dirty="0">
                <a:solidFill>
                  <a:srgbClr val="FF00FF"/>
                </a:solidFill>
              </a:rPr>
              <a:t>For Genomic </a:t>
            </a:r>
            <a:r>
              <a:rPr lang="en-US" dirty="0" err="1">
                <a:solidFill>
                  <a:srgbClr val="FF00FF"/>
                </a:solidFill>
              </a:rPr>
              <a:t>PolyPhen</a:t>
            </a:r>
            <a:r>
              <a:rPr lang="en-US" dirty="0">
                <a:solidFill>
                  <a:srgbClr val="FF00FF"/>
                </a:solidFill>
              </a:rPr>
              <a:t> Dataset,</a:t>
            </a:r>
          </a:p>
          <a:p>
            <a:r>
              <a:rPr lang="en-US" dirty="0">
                <a:solidFill>
                  <a:srgbClr val="FF00FF"/>
                </a:solidFill>
              </a:rPr>
              <a:t>Before&gt; Total number of columns: 30</a:t>
            </a:r>
          </a:p>
        </p:txBody>
      </p:sp>
    </p:spTree>
    <p:extLst>
      <p:ext uri="{BB962C8B-B14F-4D97-AF65-F5344CB8AC3E}">
        <p14:creationId xmlns:p14="http://schemas.microsoft.com/office/powerpoint/2010/main" val="2857826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D5B624-6F84-13F2-2464-EB7B82D0DD55}"/>
              </a:ext>
            </a:extLst>
          </p:cNvPr>
          <p:cNvSpPr>
            <a:spLocks noGrp="1"/>
          </p:cNvSpPr>
          <p:nvPr>
            <p:ph idx="1"/>
          </p:nvPr>
        </p:nvSpPr>
        <p:spPr>
          <a:xfrm>
            <a:off x="76200" y="1219200"/>
            <a:ext cx="8229600" cy="3429000"/>
          </a:xfrm>
        </p:spPr>
        <p:txBody>
          <a:bodyPr/>
          <a:lstStyle/>
          <a:p>
            <a:r>
              <a:rPr lang="en-US" sz="2400" dirty="0"/>
              <a:t>After the removal of highly correlated features in the dataset (Threshold: 0.70).</a:t>
            </a:r>
          </a:p>
        </p:txBody>
      </p:sp>
      <p:pic>
        <p:nvPicPr>
          <p:cNvPr id="3074" name="Picture 2">
            <a:extLst>
              <a:ext uri="{FF2B5EF4-FFF2-40B4-BE49-F238E27FC236}">
                <a16:creationId xmlns:a16="http://schemas.microsoft.com/office/drawing/2014/main" id="{463C0222-7DAD-F548-D1A2-3AA9F7FDF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23" y="2001982"/>
            <a:ext cx="5359977" cy="477981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8E1E25D-21D1-4AC3-B512-3DF48107F561}"/>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Correlation – Genomic </a:t>
            </a:r>
            <a:r>
              <a:rPr lang="en-US" dirty="0" err="1">
                <a:latin typeface="Arial Black" panose="020B0A04020102020204" pitchFamily="34" charset="0"/>
              </a:rPr>
              <a:t>PolyPhen</a:t>
            </a:r>
            <a:endParaRPr lang="en-US" dirty="0">
              <a:latin typeface="Arial Black" panose="020B0A04020102020204" pitchFamily="34" charset="0"/>
            </a:endParaRPr>
          </a:p>
        </p:txBody>
      </p:sp>
      <p:sp>
        <p:nvSpPr>
          <p:cNvPr id="6" name="TextBox 5">
            <a:extLst>
              <a:ext uri="{FF2B5EF4-FFF2-40B4-BE49-F238E27FC236}">
                <a16:creationId xmlns:a16="http://schemas.microsoft.com/office/drawing/2014/main" id="{B934CE73-04E2-4DFE-B275-C9DDFC0303BA}"/>
              </a:ext>
            </a:extLst>
          </p:cNvPr>
          <p:cNvSpPr txBox="1"/>
          <p:nvPr/>
        </p:nvSpPr>
        <p:spPr>
          <a:xfrm>
            <a:off x="6477000" y="2057400"/>
            <a:ext cx="2569358" cy="646331"/>
          </a:xfrm>
          <a:prstGeom prst="rect">
            <a:avLst/>
          </a:prstGeom>
          <a:noFill/>
        </p:spPr>
        <p:txBody>
          <a:bodyPr wrap="none" rtlCol="0">
            <a:spAutoFit/>
          </a:bodyPr>
          <a:lstStyle/>
          <a:p>
            <a:r>
              <a:rPr lang="en-US" dirty="0">
                <a:solidFill>
                  <a:srgbClr val="FF00FF"/>
                </a:solidFill>
              </a:rPr>
              <a:t>Total number of rows: 271467</a:t>
            </a:r>
          </a:p>
          <a:p>
            <a:r>
              <a:rPr lang="en-US" dirty="0">
                <a:solidFill>
                  <a:srgbClr val="FF00FF"/>
                </a:solidFill>
              </a:rPr>
              <a:t>For Genomic </a:t>
            </a:r>
            <a:r>
              <a:rPr lang="en-US" dirty="0" err="1">
                <a:solidFill>
                  <a:srgbClr val="FF00FF"/>
                </a:solidFill>
              </a:rPr>
              <a:t>PolyPhen</a:t>
            </a:r>
            <a:r>
              <a:rPr lang="en-US" dirty="0">
                <a:solidFill>
                  <a:srgbClr val="FF00FF"/>
                </a:solidFill>
              </a:rPr>
              <a:t> Dataset,</a:t>
            </a:r>
          </a:p>
          <a:p>
            <a:r>
              <a:rPr lang="en-US" dirty="0">
                <a:solidFill>
                  <a:srgbClr val="FF00FF"/>
                </a:solidFill>
              </a:rPr>
              <a:t>After&gt; Total number of columns: 19</a:t>
            </a:r>
          </a:p>
        </p:txBody>
      </p:sp>
      <p:cxnSp>
        <p:nvCxnSpPr>
          <p:cNvPr id="8" name="Straight Connector 7">
            <a:extLst>
              <a:ext uri="{FF2B5EF4-FFF2-40B4-BE49-F238E27FC236}">
                <a16:creationId xmlns:a16="http://schemas.microsoft.com/office/drawing/2014/main" id="{D6986E24-8526-4525-A54F-0786928CBAFE}"/>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0EF991-AB51-4DE0-8E23-977D06BDDC80}"/>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51F2F7B-6A82-45CF-BF56-B779FF8101FC}"/>
              </a:ext>
            </a:extLst>
          </p:cNvPr>
          <p:cNvSpPr txBox="1"/>
          <p:nvPr/>
        </p:nvSpPr>
        <p:spPr>
          <a:xfrm>
            <a:off x="6021773" y="4538008"/>
            <a:ext cx="3046027" cy="1938992"/>
          </a:xfrm>
          <a:prstGeom prst="rect">
            <a:avLst/>
          </a:prstGeom>
          <a:noFill/>
        </p:spPr>
        <p:txBody>
          <a:bodyPr wrap="none" rtlCol="0">
            <a:spAutoFit/>
          </a:bodyPr>
          <a:lstStyle/>
          <a:p>
            <a:pPr>
              <a:spcBef>
                <a:spcPts val="0"/>
              </a:spcBef>
              <a:spcAft>
                <a:spcPts val="600"/>
              </a:spcAft>
            </a:pPr>
            <a:r>
              <a:rPr lang="en-US" sz="2000" dirty="0">
                <a:solidFill>
                  <a:srgbClr val="FF00FF"/>
                </a:solidFill>
              </a:rPr>
              <a:t>For Genomic </a:t>
            </a:r>
            <a:r>
              <a:rPr lang="en-US" sz="2000" dirty="0" err="1">
                <a:solidFill>
                  <a:srgbClr val="FF00FF"/>
                </a:solidFill>
              </a:rPr>
              <a:t>PolyPhen</a:t>
            </a:r>
            <a:r>
              <a:rPr lang="en-US" sz="2000" dirty="0">
                <a:solidFill>
                  <a:srgbClr val="FF00FF"/>
                </a:solidFill>
              </a:rPr>
              <a:t>,</a:t>
            </a:r>
          </a:p>
          <a:p>
            <a:pPr>
              <a:spcBef>
                <a:spcPts val="0"/>
              </a:spcBef>
              <a:spcAft>
                <a:spcPts val="600"/>
              </a:spcAft>
            </a:pPr>
            <a:r>
              <a:rPr lang="en-US" sz="2000" dirty="0">
                <a:solidFill>
                  <a:srgbClr val="FF00FF"/>
                </a:solidFill>
              </a:rPr>
              <a:t>Total # of rows – 271467 </a:t>
            </a:r>
          </a:p>
          <a:p>
            <a:pPr>
              <a:spcBef>
                <a:spcPts val="0"/>
              </a:spcBef>
              <a:spcAft>
                <a:spcPts val="600"/>
              </a:spcAft>
            </a:pPr>
            <a:r>
              <a:rPr lang="en-US" sz="2000" dirty="0">
                <a:solidFill>
                  <a:srgbClr val="FF00FF"/>
                </a:solidFill>
              </a:rPr>
              <a:t>After Split – 58 </a:t>
            </a:r>
          </a:p>
          <a:p>
            <a:pPr>
              <a:spcBef>
                <a:spcPts val="0"/>
              </a:spcBef>
              <a:spcAft>
                <a:spcPts val="600"/>
              </a:spcAft>
            </a:pPr>
            <a:r>
              <a:rPr lang="en-US" sz="2000" dirty="0">
                <a:solidFill>
                  <a:srgbClr val="FF00FF"/>
                </a:solidFill>
              </a:rPr>
              <a:t>   Feature Selection – 30 </a:t>
            </a:r>
          </a:p>
          <a:p>
            <a:pPr>
              <a:spcBef>
                <a:spcPts val="0"/>
              </a:spcBef>
              <a:spcAft>
                <a:spcPts val="600"/>
              </a:spcAft>
            </a:pPr>
            <a:r>
              <a:rPr lang="en-US" sz="2000" dirty="0">
                <a:solidFill>
                  <a:srgbClr val="FF00FF"/>
                </a:solidFill>
              </a:rPr>
              <a:t>   Correlation – 19 </a:t>
            </a:r>
          </a:p>
        </p:txBody>
      </p:sp>
    </p:spTree>
    <p:extLst>
      <p:ext uri="{BB962C8B-B14F-4D97-AF65-F5344CB8AC3E}">
        <p14:creationId xmlns:p14="http://schemas.microsoft.com/office/powerpoint/2010/main" val="809373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F9EB-A9D3-30E2-B40E-A6E430764CAA}"/>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Resampling</a:t>
            </a:r>
          </a:p>
        </p:txBody>
      </p:sp>
      <p:sp>
        <p:nvSpPr>
          <p:cNvPr id="3" name="Content Placeholder 2">
            <a:extLst>
              <a:ext uri="{FF2B5EF4-FFF2-40B4-BE49-F238E27FC236}">
                <a16:creationId xmlns:a16="http://schemas.microsoft.com/office/drawing/2014/main" id="{C06103C9-B0A8-A7DA-BA7F-555B3C4AE93C}"/>
              </a:ext>
            </a:extLst>
          </p:cNvPr>
          <p:cNvSpPr>
            <a:spLocks noGrp="1"/>
          </p:cNvSpPr>
          <p:nvPr>
            <p:ph idx="1"/>
          </p:nvPr>
        </p:nvSpPr>
        <p:spPr>
          <a:xfrm>
            <a:off x="76199" y="1219200"/>
            <a:ext cx="8991597" cy="5135562"/>
          </a:xfrm>
        </p:spPr>
        <p:txBody>
          <a:bodyPr/>
          <a:lstStyle/>
          <a:p>
            <a:r>
              <a:rPr lang="en-US" dirty="0"/>
              <a:t>Resampling is a technique used to adjust the distribution of data, typically to address class imbalances in classification problems. It involves modifying the dataset by either oversampling the minority class or undersampling the majority class.</a:t>
            </a:r>
          </a:p>
          <a:p>
            <a:r>
              <a:rPr lang="en-US" dirty="0"/>
              <a:t>Resampling helps prevent models from becoming biased toward the majority class in imbalanced datasets. Without it, models may perform poorly on minority class predictions, leading to inaccurate results.</a:t>
            </a:r>
          </a:p>
        </p:txBody>
      </p:sp>
      <p:cxnSp>
        <p:nvCxnSpPr>
          <p:cNvPr id="4" name="Straight Connector 3">
            <a:extLst>
              <a:ext uri="{FF2B5EF4-FFF2-40B4-BE49-F238E27FC236}">
                <a16:creationId xmlns:a16="http://schemas.microsoft.com/office/drawing/2014/main" id="{B6E9C22C-5393-4E3F-800F-A4F8662B2FF1}"/>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39CD85-6C39-4C76-8429-E51736ECAFC4}"/>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986492-4AB9-48ED-B311-7152424E5A10}"/>
              </a:ext>
            </a:extLst>
          </p:cNvPr>
          <p:cNvSpPr txBox="1"/>
          <p:nvPr/>
        </p:nvSpPr>
        <p:spPr>
          <a:xfrm>
            <a:off x="6209902" y="833735"/>
            <a:ext cx="2857898" cy="461665"/>
          </a:xfrm>
          <a:prstGeom prst="rect">
            <a:avLst/>
          </a:prstGeom>
          <a:noFill/>
        </p:spPr>
        <p:txBody>
          <a:bodyPr wrap="none" rtlCol="0">
            <a:spAutoFit/>
          </a:bodyPr>
          <a:lstStyle/>
          <a:p>
            <a:r>
              <a:rPr lang="en-US" dirty="0">
                <a:solidFill>
                  <a:srgbClr val="FF00FF"/>
                </a:solidFill>
              </a:rPr>
              <a:t>Total number of rows: 271467</a:t>
            </a:r>
          </a:p>
          <a:p>
            <a:r>
              <a:rPr lang="en-US" dirty="0">
                <a:solidFill>
                  <a:srgbClr val="FF00FF"/>
                </a:solidFill>
              </a:rPr>
              <a:t>Genomic&gt; Total number of columns: 19</a:t>
            </a:r>
          </a:p>
        </p:txBody>
      </p:sp>
    </p:spTree>
    <p:extLst>
      <p:ext uri="{BB962C8B-B14F-4D97-AF65-F5344CB8AC3E}">
        <p14:creationId xmlns:p14="http://schemas.microsoft.com/office/powerpoint/2010/main" val="909501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1A61-C7BB-0E76-BE21-7149FBBBFD4E}"/>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Resampling</a:t>
            </a:r>
          </a:p>
        </p:txBody>
      </p:sp>
      <p:sp>
        <p:nvSpPr>
          <p:cNvPr id="3" name="Content Placeholder 2">
            <a:extLst>
              <a:ext uri="{FF2B5EF4-FFF2-40B4-BE49-F238E27FC236}">
                <a16:creationId xmlns:a16="http://schemas.microsoft.com/office/drawing/2014/main" id="{29939732-01D2-C56E-EA9C-05E13C07C37E}"/>
              </a:ext>
            </a:extLst>
          </p:cNvPr>
          <p:cNvSpPr>
            <a:spLocks noGrp="1"/>
          </p:cNvSpPr>
          <p:nvPr>
            <p:ph idx="1"/>
          </p:nvPr>
        </p:nvSpPr>
        <p:spPr>
          <a:xfrm>
            <a:off x="76200" y="1219200"/>
            <a:ext cx="8229600" cy="4678363"/>
          </a:xfrm>
        </p:spPr>
        <p:txBody>
          <a:bodyPr/>
          <a:lstStyle/>
          <a:p>
            <a:r>
              <a:rPr lang="en-US" dirty="0"/>
              <a:t>Example of resampling technique for PolyPhen using Genomic Dataset.</a:t>
            </a:r>
          </a:p>
          <a:p>
            <a:r>
              <a:rPr lang="en-US" dirty="0"/>
              <a:t>PolyPhen 0: Benign, 1: Possibly damaging, and 2: Probably damaging</a:t>
            </a:r>
          </a:p>
          <a:p>
            <a:endParaRPr lang="en-US" dirty="0"/>
          </a:p>
          <a:p>
            <a:endParaRPr lang="en-US" dirty="0"/>
          </a:p>
        </p:txBody>
      </p:sp>
      <p:pic>
        <p:nvPicPr>
          <p:cNvPr id="5" name="Picture 4">
            <a:extLst>
              <a:ext uri="{FF2B5EF4-FFF2-40B4-BE49-F238E27FC236}">
                <a16:creationId xmlns:a16="http://schemas.microsoft.com/office/drawing/2014/main" id="{BD1B0987-8F7F-342B-0912-B5C8D717BC85}"/>
              </a:ext>
            </a:extLst>
          </p:cNvPr>
          <p:cNvPicPr>
            <a:picLocks noChangeAspect="1"/>
          </p:cNvPicPr>
          <p:nvPr/>
        </p:nvPicPr>
        <p:blipFill rotWithShape="1">
          <a:blip r:embed="rId2"/>
          <a:srcRect r="18333"/>
          <a:stretch/>
        </p:blipFill>
        <p:spPr>
          <a:xfrm>
            <a:off x="457200" y="3581400"/>
            <a:ext cx="7467600" cy="2335103"/>
          </a:xfrm>
          <a:prstGeom prst="rect">
            <a:avLst/>
          </a:prstGeom>
        </p:spPr>
      </p:pic>
      <p:sp>
        <p:nvSpPr>
          <p:cNvPr id="6" name="TextBox 5">
            <a:extLst>
              <a:ext uri="{FF2B5EF4-FFF2-40B4-BE49-F238E27FC236}">
                <a16:creationId xmlns:a16="http://schemas.microsoft.com/office/drawing/2014/main" id="{FA6D382E-DBDE-43B2-A938-D85CE083A0C9}"/>
              </a:ext>
            </a:extLst>
          </p:cNvPr>
          <p:cNvSpPr txBox="1"/>
          <p:nvPr/>
        </p:nvSpPr>
        <p:spPr>
          <a:xfrm>
            <a:off x="3311610" y="4687669"/>
            <a:ext cx="2479590" cy="646331"/>
          </a:xfrm>
          <a:prstGeom prst="rect">
            <a:avLst/>
          </a:prstGeom>
          <a:noFill/>
        </p:spPr>
        <p:txBody>
          <a:bodyPr wrap="none" rtlCol="0">
            <a:spAutoFit/>
          </a:bodyPr>
          <a:lstStyle/>
          <a:p>
            <a:r>
              <a:rPr lang="en-US" dirty="0">
                <a:solidFill>
                  <a:srgbClr val="FF00FF"/>
                </a:solidFill>
              </a:rPr>
              <a:t>Total number of rows: 271467</a:t>
            </a:r>
          </a:p>
          <a:p>
            <a:r>
              <a:rPr lang="en-US" dirty="0">
                <a:solidFill>
                  <a:srgbClr val="FF00FF"/>
                </a:solidFill>
              </a:rPr>
              <a:t>For Genomic </a:t>
            </a:r>
            <a:r>
              <a:rPr lang="en-US" dirty="0" err="1">
                <a:solidFill>
                  <a:srgbClr val="FF00FF"/>
                </a:solidFill>
              </a:rPr>
              <a:t>PolyPhen</a:t>
            </a:r>
            <a:r>
              <a:rPr lang="en-US" dirty="0">
                <a:solidFill>
                  <a:srgbClr val="FF00FF"/>
                </a:solidFill>
              </a:rPr>
              <a:t> Dataset,</a:t>
            </a:r>
          </a:p>
          <a:p>
            <a:r>
              <a:rPr lang="en-US" dirty="0">
                <a:solidFill>
                  <a:srgbClr val="FF00FF"/>
                </a:solidFill>
              </a:rPr>
              <a:t>Total number of columns: 19</a:t>
            </a:r>
          </a:p>
        </p:txBody>
      </p:sp>
      <p:cxnSp>
        <p:nvCxnSpPr>
          <p:cNvPr id="7" name="Straight Connector 6">
            <a:extLst>
              <a:ext uri="{FF2B5EF4-FFF2-40B4-BE49-F238E27FC236}">
                <a16:creationId xmlns:a16="http://schemas.microsoft.com/office/drawing/2014/main" id="{AB252597-9D48-4DE9-A1EB-1398B4976D85}"/>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5076B9-0FA9-4EE1-B584-497E0C375FEB}"/>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817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F635-E580-D594-F77C-722AD08F3BE6}"/>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Classification</a:t>
            </a:r>
          </a:p>
        </p:txBody>
      </p:sp>
      <p:sp>
        <p:nvSpPr>
          <p:cNvPr id="3" name="Content Placeholder 2">
            <a:extLst>
              <a:ext uri="{FF2B5EF4-FFF2-40B4-BE49-F238E27FC236}">
                <a16:creationId xmlns:a16="http://schemas.microsoft.com/office/drawing/2014/main" id="{788A05FB-5A47-A86D-58FF-30C03D2C13FC}"/>
              </a:ext>
            </a:extLst>
          </p:cNvPr>
          <p:cNvSpPr>
            <a:spLocks noGrp="1"/>
          </p:cNvSpPr>
          <p:nvPr>
            <p:ph idx="1"/>
          </p:nvPr>
        </p:nvSpPr>
        <p:spPr>
          <a:xfrm>
            <a:off x="76199" y="1219200"/>
            <a:ext cx="8991597" cy="5334000"/>
          </a:xfrm>
        </p:spPr>
        <p:txBody>
          <a:bodyPr/>
          <a:lstStyle/>
          <a:p>
            <a:pPr marL="0" indent="0">
              <a:buNone/>
            </a:pPr>
            <a:r>
              <a:rPr lang="en-US" sz="2400" b="0" i="0" dirty="0">
                <a:solidFill>
                  <a:schemeClr val="tx1">
                    <a:lumMod val="95000"/>
                    <a:lumOff val="5000"/>
                  </a:schemeClr>
                </a:solidFill>
                <a:effectLst/>
              </a:rPr>
              <a:t>Classification is a supervised machine learning technique used to predict categorical outcomes or labels based on input data. It involves training a model on a labeled dataset where the target variable is categorical, meaning it belongs to a specific class or category. The model learns to recognize patterns and relationships in the data, allowing it to classify new, unseen instances into one of the predefined categories.</a:t>
            </a:r>
          </a:p>
          <a:p>
            <a:pPr marL="0" indent="0">
              <a:buNone/>
            </a:pPr>
            <a:endParaRPr lang="en-US" sz="2400" b="0" i="0" dirty="0">
              <a:solidFill>
                <a:schemeClr val="tx1">
                  <a:lumMod val="95000"/>
                  <a:lumOff val="5000"/>
                </a:schemeClr>
              </a:solidFill>
              <a:effectLst/>
            </a:endParaRPr>
          </a:p>
          <a:p>
            <a:r>
              <a:rPr lang="en-US" sz="2400" dirty="0">
                <a:solidFill>
                  <a:schemeClr val="tx1">
                    <a:lumMod val="95000"/>
                    <a:lumOff val="5000"/>
                  </a:schemeClr>
                </a:solidFill>
              </a:rPr>
              <a:t>Research was done using three algorithms:</a:t>
            </a:r>
            <a:endParaRPr lang="en-US" sz="1600" dirty="0">
              <a:solidFill>
                <a:schemeClr val="tx1">
                  <a:lumMod val="95000"/>
                  <a:lumOff val="5000"/>
                </a:schemeClr>
              </a:solidFill>
            </a:endParaRPr>
          </a:p>
          <a:p>
            <a:pPr marL="971550" lvl="1" indent="-571500">
              <a:buFont typeface="+mj-lt"/>
              <a:buAutoNum type="romanLcPeriod"/>
            </a:pPr>
            <a:r>
              <a:rPr lang="en-US" dirty="0">
                <a:solidFill>
                  <a:schemeClr val="tx1">
                    <a:lumMod val="95000"/>
                    <a:lumOff val="5000"/>
                  </a:schemeClr>
                </a:solidFill>
                <a:ea typeface="+mn-ea"/>
                <a:cs typeface="+mn-cs"/>
              </a:rPr>
              <a:t>Random Forest Model</a:t>
            </a:r>
          </a:p>
          <a:p>
            <a:pPr marL="971550" lvl="1" indent="-571500">
              <a:buFont typeface="+mj-lt"/>
              <a:buAutoNum type="romanLcPeriod"/>
            </a:pPr>
            <a:r>
              <a:rPr lang="en-US" dirty="0" err="1">
                <a:solidFill>
                  <a:schemeClr val="tx1">
                    <a:lumMod val="95000"/>
                    <a:lumOff val="5000"/>
                  </a:schemeClr>
                </a:solidFill>
              </a:rPr>
              <a:t>XGBoost</a:t>
            </a:r>
            <a:r>
              <a:rPr lang="en-US" dirty="0">
                <a:solidFill>
                  <a:schemeClr val="tx1">
                    <a:lumMod val="95000"/>
                    <a:lumOff val="5000"/>
                  </a:schemeClr>
                </a:solidFill>
              </a:rPr>
              <a:t> Model</a:t>
            </a:r>
          </a:p>
          <a:p>
            <a:pPr marL="971550" lvl="1" indent="-571500">
              <a:buFont typeface="+mj-lt"/>
              <a:buAutoNum type="romanLcPeriod"/>
            </a:pPr>
            <a:r>
              <a:rPr lang="en-US" dirty="0">
                <a:solidFill>
                  <a:schemeClr val="tx1">
                    <a:lumMod val="95000"/>
                    <a:lumOff val="5000"/>
                  </a:schemeClr>
                </a:solidFill>
                <a:ea typeface="+mn-ea"/>
                <a:cs typeface="+mn-cs"/>
              </a:rPr>
              <a:t>Ensemble Model (Random Forest + XGBoost)</a:t>
            </a:r>
          </a:p>
          <a:p>
            <a:endParaRPr lang="en-US" dirty="0"/>
          </a:p>
        </p:txBody>
      </p:sp>
      <p:cxnSp>
        <p:nvCxnSpPr>
          <p:cNvPr id="4" name="Straight Connector 3">
            <a:extLst>
              <a:ext uri="{FF2B5EF4-FFF2-40B4-BE49-F238E27FC236}">
                <a16:creationId xmlns:a16="http://schemas.microsoft.com/office/drawing/2014/main" id="{7BC4B610-8428-4D1B-9BBF-ACE9C3D85474}"/>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2FD5823-42E5-41EC-95CE-D3C1C8B06B7A}"/>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086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FA21D3-8CB2-5D17-C92F-DD5A1076884E}"/>
              </a:ext>
            </a:extLst>
          </p:cNvPr>
          <p:cNvSpPr>
            <a:spLocks noGrp="1"/>
          </p:cNvSpPr>
          <p:nvPr>
            <p:ph idx="1"/>
          </p:nvPr>
        </p:nvSpPr>
        <p:spPr>
          <a:xfrm>
            <a:off x="76200" y="1219200"/>
            <a:ext cx="8229600" cy="2743200"/>
          </a:xfrm>
        </p:spPr>
        <p:txBody>
          <a:bodyPr/>
          <a:lstStyle/>
          <a:p>
            <a:r>
              <a:rPr lang="en-US" dirty="0"/>
              <a:t>Ensemble Model Classification for Genomic PolyPhen</a:t>
            </a:r>
          </a:p>
          <a:p>
            <a:pPr marL="0" indent="0">
              <a:buNone/>
            </a:pPr>
            <a:endParaRPr lang="en-US" dirty="0"/>
          </a:p>
          <a:p>
            <a:endParaRPr lang="en-US" dirty="0"/>
          </a:p>
        </p:txBody>
      </p:sp>
      <p:pic>
        <p:nvPicPr>
          <p:cNvPr id="7" name="Picture 6">
            <a:extLst>
              <a:ext uri="{FF2B5EF4-FFF2-40B4-BE49-F238E27FC236}">
                <a16:creationId xmlns:a16="http://schemas.microsoft.com/office/drawing/2014/main" id="{B2DED8F9-5B62-9D99-AE2E-1C53191345B4}"/>
              </a:ext>
            </a:extLst>
          </p:cNvPr>
          <p:cNvPicPr>
            <a:picLocks noChangeAspect="1"/>
          </p:cNvPicPr>
          <p:nvPr/>
        </p:nvPicPr>
        <p:blipFill rotWithShape="1">
          <a:blip r:embed="rId3"/>
          <a:srcRect r="14286"/>
          <a:stretch/>
        </p:blipFill>
        <p:spPr>
          <a:xfrm>
            <a:off x="1295400" y="2163762"/>
            <a:ext cx="6781800" cy="4541838"/>
          </a:xfrm>
          <a:prstGeom prst="rect">
            <a:avLst/>
          </a:prstGeom>
        </p:spPr>
      </p:pic>
      <p:sp>
        <p:nvSpPr>
          <p:cNvPr id="8" name="Title 1">
            <a:extLst>
              <a:ext uri="{FF2B5EF4-FFF2-40B4-BE49-F238E27FC236}">
                <a16:creationId xmlns:a16="http://schemas.microsoft.com/office/drawing/2014/main" id="{BDA1E6AD-52D9-4CCB-9483-AC51066BD595}"/>
              </a:ext>
            </a:extLst>
          </p:cNvPr>
          <p:cNvSpPr>
            <a:spLocks noGrp="1"/>
          </p:cNvSpPr>
          <p:nvPr>
            <p:ph type="title"/>
          </p:nvPr>
        </p:nvSpPr>
        <p:spPr>
          <a:xfrm>
            <a:off x="457200" y="198438"/>
            <a:ext cx="8229600" cy="1020762"/>
          </a:xfrm>
        </p:spPr>
        <p:txBody>
          <a:bodyPr/>
          <a:lstStyle/>
          <a:p>
            <a:r>
              <a:rPr lang="en-US" dirty="0">
                <a:latin typeface="Arial Black" panose="020B0A04020102020204" pitchFamily="34" charset="0"/>
              </a:rPr>
              <a:t>Classification</a:t>
            </a:r>
          </a:p>
        </p:txBody>
      </p:sp>
      <p:cxnSp>
        <p:nvCxnSpPr>
          <p:cNvPr id="5" name="Straight Connector 4">
            <a:extLst>
              <a:ext uri="{FF2B5EF4-FFF2-40B4-BE49-F238E27FC236}">
                <a16:creationId xmlns:a16="http://schemas.microsoft.com/office/drawing/2014/main" id="{3C0236AC-0F76-4E76-B0D3-A5BF410875A4}"/>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92022A-97B3-4C74-A457-35E1DB944710}"/>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745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8400"/>
            <a:ext cx="9144000" cy="6096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3559" name="TextBox 8"/>
          <p:cNvSpPr txBox="1">
            <a:spLocks noChangeArrowheads="1"/>
          </p:cNvSpPr>
          <p:nvPr/>
        </p:nvSpPr>
        <p:spPr bwMode="auto">
          <a:xfrm>
            <a:off x="74613" y="6381750"/>
            <a:ext cx="1373187" cy="400050"/>
          </a:xfrm>
          <a:prstGeom prst="rect">
            <a:avLst/>
          </a:prstGeom>
          <a:solidFill>
            <a:schemeClr val="tx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bg1"/>
                </a:solidFill>
                <a:latin typeface="Times New Roman" panose="02020603050405020304" pitchFamily="18" charset="0"/>
                <a:cs typeface="Times New Roman" panose="02020603050405020304" pitchFamily="18" charset="0"/>
              </a:rPr>
              <a:t>Dr. Zaman</a:t>
            </a:r>
          </a:p>
        </p:txBody>
      </p:sp>
      <p:sp>
        <p:nvSpPr>
          <p:cNvPr id="23560" name="TextBox 9"/>
          <p:cNvSpPr txBox="1">
            <a:spLocks noChangeArrowheads="1"/>
          </p:cNvSpPr>
          <p:nvPr/>
        </p:nvSpPr>
        <p:spPr bwMode="auto">
          <a:xfrm>
            <a:off x="4048125" y="6381750"/>
            <a:ext cx="105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fld id="{89DEA9E8-5F5A-4517-B6B5-DC38A5CDAA5A}" type="slidenum">
              <a:rPr lang="en-US" altLang="en-US" sz="2000">
                <a:solidFill>
                  <a:schemeClr val="bg1"/>
                </a:solidFill>
                <a:latin typeface="Times New Roman" panose="02020603050405020304" pitchFamily="18" charset="0"/>
                <a:cs typeface="Times New Roman" panose="02020603050405020304" pitchFamily="18" charset="0"/>
              </a:rPr>
              <a:pPr algn="ctr" eaLnBrk="1" hangingPunct="1">
                <a:spcBef>
                  <a:spcPct val="0"/>
                </a:spcBef>
                <a:buFontTx/>
                <a:buNone/>
              </a:pPr>
              <a:t>37</a:t>
            </a:fld>
            <a:endParaRPr lang="en-US" altLang="en-US" sz="2000">
              <a:solidFill>
                <a:schemeClr val="bg1"/>
              </a:solidFill>
              <a:latin typeface="Times New Roman" panose="02020603050405020304" pitchFamily="18" charset="0"/>
              <a:cs typeface="Times New Roman" panose="02020603050405020304" pitchFamily="18" charset="0"/>
            </a:endParaRPr>
          </a:p>
        </p:txBody>
      </p:sp>
      <p:pic>
        <p:nvPicPr>
          <p:cNvPr id="23561" name="Picture 4" descr="A picture containing drawing&#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324600"/>
            <a:ext cx="2333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6"/>
          <p:cNvSpPr>
            <a:spLocks noChangeArrowheads="1"/>
          </p:cNvSpPr>
          <p:nvPr/>
        </p:nvSpPr>
        <p:spPr bwMode="auto">
          <a:xfrm>
            <a:off x="0" y="0"/>
            <a:ext cx="9134475" cy="1162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spcAft>
                <a:spcPts val="0"/>
              </a:spcAft>
              <a:buFontTx/>
              <a:buNone/>
            </a:pPr>
            <a:r>
              <a:rPr lang="en-US" altLang="en-US" sz="3000" dirty="0">
                <a:solidFill>
                  <a:srgbClr val="FFCC00"/>
                </a:solidFill>
              </a:rPr>
              <a:t>“Navigating the Challenges of Machine Learning in Genomic Data Analysis”</a:t>
            </a:r>
            <a:endParaRPr lang="en-US" altLang="en-US" sz="3000" dirty="0">
              <a:solidFill>
                <a:srgbClr val="FFCC00"/>
              </a:solidFill>
              <a:latin typeface="Arial Black" panose="020B0A04020102020204" pitchFamily="34" charset="0"/>
              <a:ea typeface="ＭＳ Ｐゴシック" panose="020B0600070205080204" pitchFamily="34" charset="-128"/>
            </a:endParaRPr>
          </a:p>
        </p:txBody>
      </p:sp>
      <p:sp>
        <p:nvSpPr>
          <p:cNvPr id="13" name="Content Placeholder 2">
            <a:extLst>
              <a:ext uri="{FF2B5EF4-FFF2-40B4-BE49-F238E27FC236}">
                <a16:creationId xmlns:a16="http://schemas.microsoft.com/office/drawing/2014/main" id="{1A1B7182-C393-4019-BEF3-AB4827D41688}"/>
              </a:ext>
            </a:extLst>
          </p:cNvPr>
          <p:cNvSpPr>
            <a:spLocks noGrp="1"/>
          </p:cNvSpPr>
          <p:nvPr>
            <p:ph idx="1"/>
          </p:nvPr>
        </p:nvSpPr>
        <p:spPr>
          <a:xfrm>
            <a:off x="76200" y="1219200"/>
            <a:ext cx="8915400" cy="4678362"/>
          </a:xfrm>
        </p:spPr>
        <p:txBody>
          <a:bodyPr/>
          <a:lstStyle/>
          <a:p>
            <a:pPr eaLnBrk="1" hangingPunct="1">
              <a:lnSpc>
                <a:spcPct val="90000"/>
              </a:lnSpc>
              <a:buFont typeface="Arial" panose="020B0604020202020204" pitchFamily="34" charset="0"/>
              <a:buNone/>
            </a:pPr>
            <a:r>
              <a:rPr lang="en-US" altLang="en-US" b="1" u="sng" dirty="0">
                <a:solidFill>
                  <a:srgbClr val="FFC000"/>
                </a:solidFill>
              </a:rPr>
              <a:t>Outline								</a:t>
            </a:r>
            <a:r>
              <a:rPr lang="en-US" altLang="en-US" b="1" u="sng" dirty="0">
                <a:solidFill>
                  <a:srgbClr val="FFC000"/>
                </a:solidFill>
                <a:cs typeface="Arial" panose="020B0604020202020204" pitchFamily="34" charset="0"/>
              </a:rPr>
              <a:t>►</a:t>
            </a:r>
          </a:p>
          <a:p>
            <a:pPr eaLnBrk="1" hangingPunct="1">
              <a:spcBef>
                <a:spcPts val="200"/>
              </a:spcBef>
              <a:buClr>
                <a:srgbClr val="FFC000"/>
              </a:buClr>
              <a:buFont typeface="Wingdings" panose="05000000000000000000" pitchFamily="2" charset="2"/>
              <a:buChar char="n"/>
            </a:pPr>
            <a:r>
              <a:rPr lang="en-US" altLang="en-US" sz="2000" b="1" dirty="0">
                <a:solidFill>
                  <a:schemeClr val="bg1">
                    <a:lumMod val="50000"/>
                  </a:schemeClr>
                </a:solidFill>
              </a:rPr>
              <a:t>Introduction </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Contemporary Machine Learning Models and Healthcare Data Analyses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Challenges with Genomic and Non-Genomic Datasets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Problem Description and Contributions</a:t>
            </a:r>
          </a:p>
          <a:p>
            <a:pPr eaLnBrk="1" hangingPunct="1">
              <a:spcBef>
                <a:spcPts val="200"/>
              </a:spcBef>
              <a:buClr>
                <a:srgbClr val="FFC000"/>
              </a:buClr>
              <a:buFont typeface="Wingdings" panose="05000000000000000000" pitchFamily="2" charset="2"/>
              <a:buChar char="n"/>
            </a:pPr>
            <a:r>
              <a:rPr lang="en-US" altLang="en-US" sz="2000" b="1" dirty="0">
                <a:solidFill>
                  <a:schemeClr val="bg1">
                    <a:lumMod val="50000"/>
                  </a:schemeClr>
                </a:solidFill>
              </a:rPr>
              <a:t>Background Materials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Datasets, Machine Learning Models</a:t>
            </a:r>
          </a:p>
          <a:p>
            <a:pPr eaLnBrk="1" hangingPunct="1">
              <a:spcBef>
                <a:spcPts val="200"/>
              </a:spcBef>
              <a:buClr>
                <a:srgbClr val="FFC000"/>
              </a:buClr>
              <a:buFont typeface="Wingdings" panose="05000000000000000000" pitchFamily="2" charset="2"/>
              <a:buChar char="n"/>
            </a:pPr>
            <a:r>
              <a:rPr lang="en-US" altLang="en-US" sz="2000" b="1" dirty="0">
                <a:solidFill>
                  <a:schemeClr val="bg1">
                    <a:lumMod val="50000"/>
                  </a:schemeClr>
                </a:solidFill>
              </a:rPr>
              <a:t>Proposed Methodology</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Major Steps and Workflow</a:t>
            </a:r>
          </a:p>
          <a:p>
            <a:pPr eaLnBrk="1" hangingPunct="1">
              <a:spcBef>
                <a:spcPts val="200"/>
              </a:spcBef>
              <a:buClr>
                <a:srgbClr val="FFC000"/>
              </a:buClr>
              <a:buFont typeface="Wingdings" panose="05000000000000000000" pitchFamily="2" charset="2"/>
              <a:buChar char="n"/>
            </a:pPr>
            <a:r>
              <a:rPr lang="en-US" altLang="en-US" sz="2000" b="1" dirty="0"/>
              <a:t>Preliminary Results</a:t>
            </a:r>
          </a:p>
          <a:p>
            <a:pPr marL="573088" lvl="1" indent="-231775" eaLnBrk="1" hangingPunct="1">
              <a:spcBef>
                <a:spcPts val="200"/>
              </a:spcBef>
              <a:buClr>
                <a:srgbClr val="FFC000"/>
              </a:buClr>
              <a:buFont typeface="Wingdings" panose="05000000000000000000" pitchFamily="2" charset="2"/>
              <a:buChar char="Ø"/>
            </a:pPr>
            <a:r>
              <a:rPr lang="en-US" altLang="en-US" sz="1800" dirty="0"/>
              <a:t>Experimental Details</a:t>
            </a:r>
          </a:p>
          <a:p>
            <a:pPr marL="573088" lvl="1" indent="-231775" eaLnBrk="1" hangingPunct="1">
              <a:spcBef>
                <a:spcPts val="200"/>
              </a:spcBef>
              <a:buClr>
                <a:srgbClr val="FFC000"/>
              </a:buClr>
              <a:buFont typeface="Wingdings" panose="05000000000000000000" pitchFamily="2" charset="2"/>
              <a:buChar char="Ø"/>
            </a:pPr>
            <a:r>
              <a:rPr lang="en-US" altLang="en-US" sz="1800" dirty="0"/>
              <a:t>Performance Analysis</a:t>
            </a:r>
          </a:p>
          <a:p>
            <a:pPr eaLnBrk="1" hangingPunct="1">
              <a:spcBef>
                <a:spcPts val="200"/>
              </a:spcBef>
              <a:buClr>
                <a:srgbClr val="FFC000"/>
              </a:buClr>
              <a:buFont typeface="Wingdings" panose="05000000000000000000" pitchFamily="2" charset="2"/>
              <a:buChar char="n"/>
            </a:pPr>
            <a:r>
              <a:rPr lang="en-US" altLang="en-US" sz="2000" b="1" dirty="0"/>
              <a:t>Conclusions</a:t>
            </a:r>
          </a:p>
          <a:p>
            <a:pPr eaLnBrk="1" hangingPunct="1">
              <a:spcBef>
                <a:spcPts val="200"/>
              </a:spcBef>
              <a:buClr>
                <a:srgbClr val="FFC000"/>
              </a:buClr>
              <a:buFont typeface="Wingdings" panose="05000000000000000000" pitchFamily="2" charset="2"/>
              <a:buChar char="n"/>
            </a:pPr>
            <a:r>
              <a:rPr lang="en-US" altLang="en-US" sz="2000" b="1" dirty="0">
                <a:solidFill>
                  <a:srgbClr val="00B050"/>
                </a:solidFill>
              </a:rPr>
              <a:t>Collaboration Opportunities</a:t>
            </a:r>
          </a:p>
        </p:txBody>
      </p:sp>
      <p:cxnSp>
        <p:nvCxnSpPr>
          <p:cNvPr id="9" name="Straight Connector 8">
            <a:extLst>
              <a:ext uri="{FF2B5EF4-FFF2-40B4-BE49-F238E27FC236}">
                <a16:creationId xmlns:a16="http://schemas.microsoft.com/office/drawing/2014/main" id="{245A265A-C2C9-4C5F-8BFF-D9CEC80AEA8E}"/>
              </a:ext>
            </a:extLst>
          </p:cNvPr>
          <p:cNvCxnSpPr>
            <a:cxnSpLocks/>
            <a:endCxn id="13" idx="0"/>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6F4FFE-1090-42C7-A23A-9E5A741F1DC4}"/>
              </a:ext>
            </a:extLst>
          </p:cNvPr>
          <p:cNvCxnSpPr>
            <a:cxnSpLocks/>
            <a:endCxn id="13" idx="1"/>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923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3995A9-E7A8-4E7E-8BFD-FB2597116583}"/>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Preliminary Results</a:t>
            </a:r>
            <a:endParaRPr lang="en-US" altLang="en-US" dirty="0"/>
          </a:p>
        </p:txBody>
      </p:sp>
      <p:sp>
        <p:nvSpPr>
          <p:cNvPr id="25603" name="Rectangle 3">
            <a:extLst>
              <a:ext uri="{FF2B5EF4-FFF2-40B4-BE49-F238E27FC236}">
                <a16:creationId xmlns:a16="http://schemas.microsoft.com/office/drawing/2014/main" id="{7B00E50F-CEB4-476C-99EA-CA47C797B997}"/>
              </a:ext>
            </a:extLst>
          </p:cNvPr>
          <p:cNvSpPr txBox="1">
            <a:spLocks noChangeArrowheads="1"/>
          </p:cNvSpPr>
          <p:nvPr/>
        </p:nvSpPr>
        <p:spPr bwMode="auto">
          <a:xfrm>
            <a:off x="76200" y="1219200"/>
            <a:ext cx="8534400" cy="12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20000"/>
              </a:spcBef>
              <a:buFont typeface="Wingdings" pitchFamily="2" charset="2"/>
              <a:buNone/>
              <a:defRPr/>
            </a:pPr>
            <a:r>
              <a:rPr lang="en-US" sz="2800" dirty="0">
                <a:solidFill>
                  <a:srgbClr val="0000FF"/>
                </a:solidFill>
              </a:rPr>
              <a:t>Genomic and Non-Genomic </a:t>
            </a:r>
            <a:r>
              <a:rPr lang="en-US" sz="2800" u="sng" dirty="0">
                <a:solidFill>
                  <a:srgbClr val="0000FF"/>
                </a:solidFill>
              </a:rPr>
              <a:t>PolyPhen</a:t>
            </a:r>
            <a:r>
              <a:rPr lang="en-US" sz="2800" dirty="0">
                <a:solidFill>
                  <a:srgbClr val="0000FF"/>
                </a:solidFill>
              </a:rPr>
              <a:t> Prediction</a:t>
            </a:r>
          </a:p>
          <a:p>
            <a:pPr marL="457200" indent="-457200" eaLnBrk="1" hangingPunct="1">
              <a:spcBef>
                <a:spcPct val="20000"/>
              </a:spcBef>
              <a:buFont typeface="Wingdings" pitchFamily="2" charset="2"/>
              <a:buChar char="q"/>
              <a:defRPr/>
            </a:pPr>
            <a:r>
              <a:rPr lang="en-US" sz="2000" dirty="0"/>
              <a:t>Total data points: 271467</a:t>
            </a:r>
          </a:p>
          <a:p>
            <a:pPr marL="457200" indent="-457200" eaLnBrk="1" hangingPunct="1">
              <a:spcBef>
                <a:spcPct val="20000"/>
              </a:spcBef>
              <a:buFont typeface="Wingdings" pitchFamily="2" charset="2"/>
              <a:buChar char="q"/>
              <a:defRPr/>
            </a:pPr>
            <a:r>
              <a:rPr lang="en-US" sz="2000" dirty="0"/>
              <a:t>Table </a:t>
            </a:r>
            <a:r>
              <a:rPr lang="en-US" sz="2000" dirty="0">
                <a:latin typeface="Times New Roman" panose="02020603050405020304" pitchFamily="18" charset="0"/>
                <a:cs typeface="Times New Roman" panose="02020603050405020304" pitchFamily="18" charset="0"/>
              </a:rPr>
              <a:t>IV</a:t>
            </a:r>
            <a:r>
              <a:rPr lang="en-US" sz="2000" dirty="0"/>
              <a:t> shows the performance metrics of </a:t>
            </a:r>
            <a:r>
              <a:rPr lang="en-US" sz="2000" dirty="0">
                <a:solidFill>
                  <a:srgbClr val="00B0F0"/>
                </a:solidFill>
              </a:rPr>
              <a:t>RF Classifier</a:t>
            </a:r>
          </a:p>
        </p:txBody>
      </p:sp>
      <p:sp>
        <p:nvSpPr>
          <p:cNvPr id="25604" name="Text Box 183">
            <a:extLst>
              <a:ext uri="{FF2B5EF4-FFF2-40B4-BE49-F238E27FC236}">
                <a16:creationId xmlns:a16="http://schemas.microsoft.com/office/drawing/2014/main" id="{E67F40FB-6A75-41F3-A78B-2C51E2D54EC4}"/>
              </a:ext>
            </a:extLst>
          </p:cNvPr>
          <p:cNvSpPr txBox="1">
            <a:spLocks noChangeArrowheads="1"/>
          </p:cNvSpPr>
          <p:nvPr/>
        </p:nvSpPr>
        <p:spPr bwMode="auto">
          <a:xfrm>
            <a:off x="381000" y="2740514"/>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7030A0"/>
                </a:solidFill>
                <a:latin typeface="Times New Roman" panose="02020603050405020304" pitchFamily="18" charset="0"/>
              </a:rPr>
              <a:t>Table IV : Metrics for PolyPhen Prediction using RF Classifier</a:t>
            </a:r>
          </a:p>
        </p:txBody>
      </p:sp>
      <p:sp>
        <p:nvSpPr>
          <p:cNvPr id="8" name="Text Box 11">
            <a:extLst>
              <a:ext uri="{FF2B5EF4-FFF2-40B4-BE49-F238E27FC236}">
                <a16:creationId xmlns:a16="http://schemas.microsoft.com/office/drawing/2014/main" id="{D86FE56D-8172-457E-A663-5BDE98F8FF56}"/>
              </a:ext>
            </a:extLst>
          </p:cNvPr>
          <p:cNvSpPr txBox="1">
            <a:spLocks noChangeArrowheads="1"/>
          </p:cNvSpPr>
          <p:nvPr/>
        </p:nvSpPr>
        <p:spPr bwMode="auto">
          <a:xfrm>
            <a:off x="457200" y="5638800"/>
            <a:ext cx="8153400" cy="4001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FF00FF"/>
              </a:buClr>
              <a:buFont typeface="Wingdings" panose="05000000000000000000" pitchFamily="2" charset="2"/>
              <a:buNone/>
            </a:pPr>
            <a:r>
              <a:rPr lang="en-US" altLang="en-US" sz="2000" dirty="0"/>
              <a:t>Genomic dataset performs better</a:t>
            </a:r>
          </a:p>
        </p:txBody>
      </p:sp>
      <p:graphicFrame>
        <p:nvGraphicFramePr>
          <p:cNvPr id="4" name="Table 3">
            <a:extLst>
              <a:ext uri="{FF2B5EF4-FFF2-40B4-BE49-F238E27FC236}">
                <a16:creationId xmlns:a16="http://schemas.microsoft.com/office/drawing/2014/main" id="{A6F9364B-B678-CFD4-5081-AC095105566F}"/>
              </a:ext>
            </a:extLst>
          </p:cNvPr>
          <p:cNvGraphicFramePr>
            <a:graphicFrameLocks noGrp="1"/>
          </p:cNvGraphicFramePr>
          <p:nvPr>
            <p:extLst>
              <p:ext uri="{D42A27DB-BD31-4B8C-83A1-F6EECF244321}">
                <p14:modId xmlns:p14="http://schemas.microsoft.com/office/powerpoint/2010/main" val="44382546"/>
              </p:ext>
            </p:extLst>
          </p:nvPr>
        </p:nvGraphicFramePr>
        <p:xfrm>
          <a:off x="506730" y="3286760"/>
          <a:ext cx="7951472" cy="2123440"/>
        </p:xfrm>
        <a:graphic>
          <a:graphicData uri="http://schemas.openxmlformats.org/drawingml/2006/table">
            <a:tbl>
              <a:tblPr>
                <a:tableStyleId>{ED083AE6-46FA-4A59-8FB0-9F97EB10719F}</a:tableStyleId>
              </a:tblPr>
              <a:tblGrid>
                <a:gridCol w="993934">
                  <a:extLst>
                    <a:ext uri="{9D8B030D-6E8A-4147-A177-3AD203B41FA5}">
                      <a16:colId xmlns:a16="http://schemas.microsoft.com/office/drawing/2014/main" val="3511295813"/>
                    </a:ext>
                  </a:extLst>
                </a:gridCol>
                <a:gridCol w="993934">
                  <a:extLst>
                    <a:ext uri="{9D8B030D-6E8A-4147-A177-3AD203B41FA5}">
                      <a16:colId xmlns:a16="http://schemas.microsoft.com/office/drawing/2014/main" val="2252458854"/>
                    </a:ext>
                  </a:extLst>
                </a:gridCol>
                <a:gridCol w="993934">
                  <a:extLst>
                    <a:ext uri="{9D8B030D-6E8A-4147-A177-3AD203B41FA5}">
                      <a16:colId xmlns:a16="http://schemas.microsoft.com/office/drawing/2014/main" val="2401009752"/>
                    </a:ext>
                  </a:extLst>
                </a:gridCol>
                <a:gridCol w="993934">
                  <a:extLst>
                    <a:ext uri="{9D8B030D-6E8A-4147-A177-3AD203B41FA5}">
                      <a16:colId xmlns:a16="http://schemas.microsoft.com/office/drawing/2014/main" val="3332243218"/>
                    </a:ext>
                  </a:extLst>
                </a:gridCol>
                <a:gridCol w="993934">
                  <a:extLst>
                    <a:ext uri="{9D8B030D-6E8A-4147-A177-3AD203B41FA5}">
                      <a16:colId xmlns:a16="http://schemas.microsoft.com/office/drawing/2014/main" val="2101619170"/>
                    </a:ext>
                  </a:extLst>
                </a:gridCol>
                <a:gridCol w="993934">
                  <a:extLst>
                    <a:ext uri="{9D8B030D-6E8A-4147-A177-3AD203B41FA5}">
                      <a16:colId xmlns:a16="http://schemas.microsoft.com/office/drawing/2014/main" val="3299164416"/>
                    </a:ext>
                  </a:extLst>
                </a:gridCol>
                <a:gridCol w="993934">
                  <a:extLst>
                    <a:ext uri="{9D8B030D-6E8A-4147-A177-3AD203B41FA5}">
                      <a16:colId xmlns:a16="http://schemas.microsoft.com/office/drawing/2014/main" val="2142675749"/>
                    </a:ext>
                  </a:extLst>
                </a:gridCol>
                <a:gridCol w="993934">
                  <a:extLst>
                    <a:ext uri="{9D8B030D-6E8A-4147-A177-3AD203B41FA5}">
                      <a16:colId xmlns:a16="http://schemas.microsoft.com/office/drawing/2014/main" val="2391096328"/>
                    </a:ext>
                  </a:extLst>
                </a:gridCol>
              </a:tblGrid>
              <a:tr h="370840">
                <a:tc gridSpan="2">
                  <a:txBody>
                    <a:bodyPr/>
                    <a:lstStyle/>
                    <a:p>
                      <a:pPr algn="ctr"/>
                      <a:r>
                        <a:rPr lang="en-US" dirty="0"/>
                        <a:t>Number of Features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Training Time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Max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F1-Score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74618582"/>
                  </a:ext>
                </a:extLst>
              </a:tr>
              <a:tr h="370840">
                <a:tc>
                  <a:txBody>
                    <a:bodyPr/>
                    <a:lstStyle/>
                    <a:p>
                      <a:pPr algn="r"/>
                      <a:r>
                        <a:rPr lang="en-US" dirty="0"/>
                        <a:t>Gen</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874455"/>
                  </a:ext>
                </a:extLst>
              </a:tr>
              <a:tr h="370840">
                <a:tc>
                  <a:txBody>
                    <a:bodyPr/>
                    <a:lstStyle/>
                    <a:p>
                      <a:pPr algn="r"/>
                      <a:r>
                        <a:rPr lang="en-US" dirty="0"/>
                        <a:t>58</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3590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81.93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0.82</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0.51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941873"/>
                  </a:ext>
                </a:extLst>
              </a:tr>
              <a:tr h="370840">
                <a:tc>
                  <a:txBody>
                    <a:bodyPr/>
                    <a:lstStyle/>
                    <a:p>
                      <a:pPr algn="r"/>
                      <a:r>
                        <a:rPr lang="en-US" dirty="0"/>
                        <a:t>30</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3536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82.19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0.82</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0.52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804927"/>
                  </a:ext>
                </a:extLst>
              </a:tr>
              <a:tr h="370840">
                <a:tc>
                  <a:txBody>
                    <a:bodyPr/>
                    <a:lstStyle/>
                    <a:p>
                      <a:pPr algn="r"/>
                      <a:r>
                        <a:rPr lang="en-US" dirty="0"/>
                        <a:t>19</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2934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802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82.24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55.51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0.82</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0.52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609984"/>
                  </a:ext>
                </a:extLst>
              </a:tr>
            </a:tbl>
          </a:graphicData>
        </a:graphic>
      </p:graphicFrame>
      <p:sp>
        <p:nvSpPr>
          <p:cNvPr id="2" name="TextBox 1">
            <a:extLst>
              <a:ext uri="{FF2B5EF4-FFF2-40B4-BE49-F238E27FC236}">
                <a16:creationId xmlns:a16="http://schemas.microsoft.com/office/drawing/2014/main" id="{E5649466-30C2-B95C-D866-C0C1BFBBAAF5}"/>
              </a:ext>
            </a:extLst>
          </p:cNvPr>
          <p:cNvSpPr txBox="1"/>
          <p:nvPr/>
        </p:nvSpPr>
        <p:spPr>
          <a:xfrm>
            <a:off x="0" y="6211669"/>
            <a:ext cx="2877711" cy="646331"/>
          </a:xfrm>
          <a:prstGeom prst="rect">
            <a:avLst/>
          </a:prstGeom>
          <a:noFill/>
        </p:spPr>
        <p:txBody>
          <a:bodyPr wrap="none" rtlCol="0">
            <a:spAutoFit/>
          </a:bodyPr>
          <a:lstStyle/>
          <a:p>
            <a:r>
              <a:rPr lang="en-US" dirty="0"/>
              <a:t>RF – Random Forest</a:t>
            </a:r>
          </a:p>
          <a:p>
            <a:r>
              <a:rPr lang="en-US" dirty="0"/>
              <a:t>Non G – Non Genomic</a:t>
            </a:r>
          </a:p>
          <a:p>
            <a:r>
              <a:rPr lang="en-US" dirty="0"/>
              <a:t>PolyPhen – Polymorphism Phenotyping</a:t>
            </a:r>
          </a:p>
        </p:txBody>
      </p:sp>
      <p:cxnSp>
        <p:nvCxnSpPr>
          <p:cNvPr id="9" name="Straight Connector 8">
            <a:extLst>
              <a:ext uri="{FF2B5EF4-FFF2-40B4-BE49-F238E27FC236}">
                <a16:creationId xmlns:a16="http://schemas.microsoft.com/office/drawing/2014/main" id="{9CE28D20-E45D-46BF-8228-A352E8531BCA}"/>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3D3B4A-A5E3-4305-830F-682E7EEB0758}"/>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0CA63A7-76BF-4D28-9351-964C3D4EB801}"/>
              </a:ext>
            </a:extLst>
          </p:cNvPr>
          <p:cNvSpPr txBox="1"/>
          <p:nvPr/>
        </p:nvSpPr>
        <p:spPr>
          <a:xfrm>
            <a:off x="30825" y="4240649"/>
            <a:ext cx="1239442" cy="1169551"/>
          </a:xfrm>
          <a:prstGeom prst="rect">
            <a:avLst/>
          </a:prstGeom>
          <a:noFill/>
        </p:spPr>
        <p:txBody>
          <a:bodyPr wrap="none" rtlCol="0">
            <a:spAutoFit/>
          </a:bodyPr>
          <a:lstStyle/>
          <a:p>
            <a:pPr>
              <a:spcBef>
                <a:spcPts val="0"/>
              </a:spcBef>
              <a:spcAft>
                <a:spcPts val="600"/>
              </a:spcAft>
            </a:pPr>
            <a:r>
              <a:rPr lang="en-US" sz="2000" dirty="0">
                <a:solidFill>
                  <a:srgbClr val="FF00FF"/>
                </a:solidFill>
              </a:rPr>
              <a:t>Split</a:t>
            </a:r>
          </a:p>
          <a:p>
            <a:pPr>
              <a:spcBef>
                <a:spcPts val="0"/>
              </a:spcBef>
              <a:spcAft>
                <a:spcPts val="600"/>
              </a:spcAft>
            </a:pPr>
            <a:r>
              <a:rPr lang="en-US" sz="2000" dirty="0">
                <a:solidFill>
                  <a:srgbClr val="FF00FF"/>
                </a:solidFill>
              </a:rPr>
              <a:t>Feature</a:t>
            </a:r>
          </a:p>
          <a:p>
            <a:pPr>
              <a:spcBef>
                <a:spcPts val="0"/>
              </a:spcBef>
              <a:spcAft>
                <a:spcPts val="600"/>
              </a:spcAft>
            </a:pPr>
            <a:r>
              <a:rPr lang="en-US" sz="2000" dirty="0">
                <a:solidFill>
                  <a:srgbClr val="FF00FF"/>
                </a:solidFill>
              </a:rPr>
              <a:t>Correlate</a:t>
            </a:r>
          </a:p>
        </p:txBody>
      </p:sp>
    </p:spTree>
    <p:extLst>
      <p:ext uri="{BB962C8B-B14F-4D97-AF65-F5344CB8AC3E}">
        <p14:creationId xmlns:p14="http://schemas.microsoft.com/office/powerpoint/2010/main" val="1575809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3995A9-E7A8-4E7E-8BFD-FB2597116583}"/>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Preliminary Results</a:t>
            </a:r>
            <a:endParaRPr lang="en-US" altLang="en-US" dirty="0"/>
          </a:p>
        </p:txBody>
      </p:sp>
      <p:sp>
        <p:nvSpPr>
          <p:cNvPr id="25603" name="Rectangle 3">
            <a:extLst>
              <a:ext uri="{FF2B5EF4-FFF2-40B4-BE49-F238E27FC236}">
                <a16:creationId xmlns:a16="http://schemas.microsoft.com/office/drawing/2014/main" id="{7B00E50F-CEB4-476C-99EA-CA47C797B997}"/>
              </a:ext>
            </a:extLst>
          </p:cNvPr>
          <p:cNvSpPr txBox="1">
            <a:spLocks noChangeArrowheads="1"/>
          </p:cNvSpPr>
          <p:nvPr/>
        </p:nvSpPr>
        <p:spPr bwMode="auto">
          <a:xfrm>
            <a:off x="76200" y="1219200"/>
            <a:ext cx="8534400" cy="1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20000"/>
              </a:spcBef>
              <a:buFont typeface="Wingdings" pitchFamily="2" charset="2"/>
              <a:buNone/>
              <a:defRPr/>
            </a:pPr>
            <a:r>
              <a:rPr lang="en-US" sz="2800" dirty="0">
                <a:solidFill>
                  <a:srgbClr val="0000FF"/>
                </a:solidFill>
              </a:rPr>
              <a:t>Genomic and Non-Genomic </a:t>
            </a:r>
            <a:r>
              <a:rPr lang="en-US" sz="2800" u="sng" dirty="0">
                <a:solidFill>
                  <a:srgbClr val="0000FF"/>
                </a:solidFill>
              </a:rPr>
              <a:t>SIFT</a:t>
            </a:r>
            <a:r>
              <a:rPr lang="en-US" sz="2800" dirty="0">
                <a:solidFill>
                  <a:srgbClr val="0000FF"/>
                </a:solidFill>
              </a:rPr>
              <a:t> Prediction</a:t>
            </a:r>
          </a:p>
          <a:p>
            <a:pPr marL="457200" indent="-457200" eaLnBrk="1" hangingPunct="1">
              <a:spcBef>
                <a:spcPct val="20000"/>
              </a:spcBef>
              <a:buFont typeface="Wingdings" pitchFamily="2" charset="2"/>
              <a:buChar char="q"/>
              <a:defRPr/>
            </a:pPr>
            <a:r>
              <a:rPr lang="en-US" sz="2000" dirty="0"/>
              <a:t>Total data points: 271467</a:t>
            </a:r>
          </a:p>
          <a:p>
            <a:pPr marL="457200" indent="-457200" eaLnBrk="1" hangingPunct="1">
              <a:spcBef>
                <a:spcPct val="20000"/>
              </a:spcBef>
              <a:buFont typeface="Wingdings" pitchFamily="2" charset="2"/>
              <a:buChar char="q"/>
              <a:defRPr/>
            </a:pPr>
            <a:r>
              <a:rPr lang="en-US" sz="2000" dirty="0"/>
              <a:t>Table </a:t>
            </a:r>
            <a:r>
              <a:rPr lang="en-US" sz="2000" dirty="0">
                <a:latin typeface="Times New Roman" panose="02020603050405020304" pitchFamily="18" charset="0"/>
                <a:cs typeface="Times New Roman" panose="02020603050405020304" pitchFamily="18" charset="0"/>
              </a:rPr>
              <a:t>V</a:t>
            </a:r>
            <a:r>
              <a:rPr lang="en-US" sz="2000" dirty="0"/>
              <a:t> shows the performance metrics of </a:t>
            </a:r>
            <a:r>
              <a:rPr lang="en-US" sz="2000" dirty="0">
                <a:solidFill>
                  <a:srgbClr val="00B0F0"/>
                </a:solidFill>
              </a:rPr>
              <a:t>RF Classifier</a:t>
            </a:r>
          </a:p>
        </p:txBody>
      </p:sp>
      <p:sp>
        <p:nvSpPr>
          <p:cNvPr id="25604" name="Text Box 183">
            <a:extLst>
              <a:ext uri="{FF2B5EF4-FFF2-40B4-BE49-F238E27FC236}">
                <a16:creationId xmlns:a16="http://schemas.microsoft.com/office/drawing/2014/main" id="{E67F40FB-6A75-41F3-A78B-2C51E2D54EC4}"/>
              </a:ext>
            </a:extLst>
          </p:cNvPr>
          <p:cNvSpPr txBox="1">
            <a:spLocks noChangeArrowheads="1"/>
          </p:cNvSpPr>
          <p:nvPr/>
        </p:nvSpPr>
        <p:spPr bwMode="auto">
          <a:xfrm>
            <a:off x="381000" y="2740514"/>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7030A0"/>
                </a:solidFill>
                <a:latin typeface="Times New Roman" panose="02020603050405020304" pitchFamily="18" charset="0"/>
              </a:rPr>
              <a:t>Table V: Metrics for SIFT Prediction using RF Classifier</a:t>
            </a:r>
          </a:p>
        </p:txBody>
      </p:sp>
      <p:sp>
        <p:nvSpPr>
          <p:cNvPr id="8" name="Text Box 11">
            <a:extLst>
              <a:ext uri="{FF2B5EF4-FFF2-40B4-BE49-F238E27FC236}">
                <a16:creationId xmlns:a16="http://schemas.microsoft.com/office/drawing/2014/main" id="{D86FE56D-8172-457E-A663-5BDE98F8FF56}"/>
              </a:ext>
            </a:extLst>
          </p:cNvPr>
          <p:cNvSpPr txBox="1">
            <a:spLocks noChangeArrowheads="1"/>
          </p:cNvSpPr>
          <p:nvPr/>
        </p:nvSpPr>
        <p:spPr bwMode="auto">
          <a:xfrm>
            <a:off x="457200" y="5638800"/>
            <a:ext cx="8153400" cy="4001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FF00FF"/>
              </a:buClr>
              <a:buFont typeface="Wingdings" panose="05000000000000000000" pitchFamily="2" charset="2"/>
              <a:buNone/>
            </a:pPr>
            <a:r>
              <a:rPr lang="en-US" altLang="en-US" sz="2000" dirty="0"/>
              <a:t>Genomic dataset performs better</a:t>
            </a:r>
          </a:p>
        </p:txBody>
      </p:sp>
      <p:graphicFrame>
        <p:nvGraphicFramePr>
          <p:cNvPr id="4" name="Table 3">
            <a:extLst>
              <a:ext uri="{FF2B5EF4-FFF2-40B4-BE49-F238E27FC236}">
                <a16:creationId xmlns:a16="http://schemas.microsoft.com/office/drawing/2014/main" id="{A6F9364B-B678-CFD4-5081-AC095105566F}"/>
              </a:ext>
            </a:extLst>
          </p:cNvPr>
          <p:cNvGraphicFramePr>
            <a:graphicFrameLocks noGrp="1"/>
          </p:cNvGraphicFramePr>
          <p:nvPr>
            <p:extLst>
              <p:ext uri="{D42A27DB-BD31-4B8C-83A1-F6EECF244321}">
                <p14:modId xmlns:p14="http://schemas.microsoft.com/office/powerpoint/2010/main" val="4010219031"/>
              </p:ext>
            </p:extLst>
          </p:nvPr>
        </p:nvGraphicFramePr>
        <p:xfrm>
          <a:off x="506730" y="3286760"/>
          <a:ext cx="7951472" cy="2123440"/>
        </p:xfrm>
        <a:graphic>
          <a:graphicData uri="http://schemas.openxmlformats.org/drawingml/2006/table">
            <a:tbl>
              <a:tblPr>
                <a:tableStyleId>{ED083AE6-46FA-4A59-8FB0-9F97EB10719F}</a:tableStyleId>
              </a:tblPr>
              <a:tblGrid>
                <a:gridCol w="993934">
                  <a:extLst>
                    <a:ext uri="{9D8B030D-6E8A-4147-A177-3AD203B41FA5}">
                      <a16:colId xmlns:a16="http://schemas.microsoft.com/office/drawing/2014/main" val="3511295813"/>
                    </a:ext>
                  </a:extLst>
                </a:gridCol>
                <a:gridCol w="993934">
                  <a:extLst>
                    <a:ext uri="{9D8B030D-6E8A-4147-A177-3AD203B41FA5}">
                      <a16:colId xmlns:a16="http://schemas.microsoft.com/office/drawing/2014/main" val="2252458854"/>
                    </a:ext>
                  </a:extLst>
                </a:gridCol>
                <a:gridCol w="993934">
                  <a:extLst>
                    <a:ext uri="{9D8B030D-6E8A-4147-A177-3AD203B41FA5}">
                      <a16:colId xmlns:a16="http://schemas.microsoft.com/office/drawing/2014/main" val="2401009752"/>
                    </a:ext>
                  </a:extLst>
                </a:gridCol>
                <a:gridCol w="993934">
                  <a:extLst>
                    <a:ext uri="{9D8B030D-6E8A-4147-A177-3AD203B41FA5}">
                      <a16:colId xmlns:a16="http://schemas.microsoft.com/office/drawing/2014/main" val="3332243218"/>
                    </a:ext>
                  </a:extLst>
                </a:gridCol>
                <a:gridCol w="993934">
                  <a:extLst>
                    <a:ext uri="{9D8B030D-6E8A-4147-A177-3AD203B41FA5}">
                      <a16:colId xmlns:a16="http://schemas.microsoft.com/office/drawing/2014/main" val="2101619170"/>
                    </a:ext>
                  </a:extLst>
                </a:gridCol>
                <a:gridCol w="993934">
                  <a:extLst>
                    <a:ext uri="{9D8B030D-6E8A-4147-A177-3AD203B41FA5}">
                      <a16:colId xmlns:a16="http://schemas.microsoft.com/office/drawing/2014/main" val="3299164416"/>
                    </a:ext>
                  </a:extLst>
                </a:gridCol>
                <a:gridCol w="993934">
                  <a:extLst>
                    <a:ext uri="{9D8B030D-6E8A-4147-A177-3AD203B41FA5}">
                      <a16:colId xmlns:a16="http://schemas.microsoft.com/office/drawing/2014/main" val="2142675749"/>
                    </a:ext>
                  </a:extLst>
                </a:gridCol>
                <a:gridCol w="993934">
                  <a:extLst>
                    <a:ext uri="{9D8B030D-6E8A-4147-A177-3AD203B41FA5}">
                      <a16:colId xmlns:a16="http://schemas.microsoft.com/office/drawing/2014/main" val="2391096328"/>
                    </a:ext>
                  </a:extLst>
                </a:gridCol>
              </a:tblGrid>
              <a:tr h="370840">
                <a:tc gridSpan="2">
                  <a:txBody>
                    <a:bodyPr/>
                    <a:lstStyle/>
                    <a:p>
                      <a:pPr algn="ctr"/>
                      <a:r>
                        <a:rPr lang="en-US" dirty="0"/>
                        <a:t>Number of Features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Training Time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Max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F1-Score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74618582"/>
                  </a:ext>
                </a:extLst>
              </a:tr>
              <a:tr h="370840">
                <a:tc>
                  <a:txBody>
                    <a:bodyPr/>
                    <a:lstStyle/>
                    <a:p>
                      <a:pPr algn="r"/>
                      <a:r>
                        <a:rPr lang="en-US" dirty="0"/>
                        <a:t>Gen</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874455"/>
                  </a:ext>
                </a:extLst>
              </a:tr>
              <a:tr h="370840">
                <a:tc>
                  <a:txBody>
                    <a:bodyPr/>
                    <a:lstStyle/>
                    <a:p>
                      <a:pPr algn="r"/>
                      <a:r>
                        <a:rPr lang="en-US" strike="noStrike" dirty="0"/>
                        <a:t>58</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4523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1392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89.03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0.89</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0.77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175209"/>
                  </a:ext>
                </a:extLst>
              </a:tr>
              <a:tr h="370840">
                <a:tc>
                  <a:txBody>
                    <a:bodyPr/>
                    <a:lstStyle/>
                    <a:p>
                      <a:pPr algn="r"/>
                      <a:r>
                        <a:rPr lang="en-US" strike="noStrike" dirty="0"/>
                        <a:t>30</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3760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1094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89.25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0.89</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0.77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804927"/>
                  </a:ext>
                </a:extLst>
              </a:tr>
              <a:tr h="370840">
                <a:tc>
                  <a:txBody>
                    <a:bodyPr/>
                    <a:lstStyle/>
                    <a:p>
                      <a:pPr algn="r"/>
                      <a:r>
                        <a:rPr lang="en-US" strike="noStrike" dirty="0"/>
                        <a:t>18</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3470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810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89.44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77.33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0.89</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0.77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609984"/>
                  </a:ext>
                </a:extLst>
              </a:tr>
            </a:tbl>
          </a:graphicData>
        </a:graphic>
      </p:graphicFrame>
      <p:sp>
        <p:nvSpPr>
          <p:cNvPr id="2" name="TextBox 1">
            <a:extLst>
              <a:ext uri="{FF2B5EF4-FFF2-40B4-BE49-F238E27FC236}">
                <a16:creationId xmlns:a16="http://schemas.microsoft.com/office/drawing/2014/main" id="{8134375D-1394-D00C-DA1E-72EC7AD488C7}"/>
              </a:ext>
            </a:extLst>
          </p:cNvPr>
          <p:cNvSpPr txBox="1"/>
          <p:nvPr/>
        </p:nvSpPr>
        <p:spPr>
          <a:xfrm>
            <a:off x="0" y="6211669"/>
            <a:ext cx="2845523" cy="646331"/>
          </a:xfrm>
          <a:prstGeom prst="rect">
            <a:avLst/>
          </a:prstGeom>
          <a:noFill/>
        </p:spPr>
        <p:txBody>
          <a:bodyPr wrap="none" rtlCol="0">
            <a:spAutoFit/>
          </a:bodyPr>
          <a:lstStyle/>
          <a:p>
            <a:r>
              <a:rPr lang="en-US" dirty="0"/>
              <a:t>RF – Random Forest</a:t>
            </a:r>
          </a:p>
          <a:p>
            <a:r>
              <a:rPr lang="en-US" dirty="0"/>
              <a:t>Non G – Non Genomic</a:t>
            </a:r>
          </a:p>
          <a:p>
            <a:r>
              <a:rPr lang="en-US" dirty="0"/>
              <a:t>SIFT – Sorting Intolerant From Tolerant</a:t>
            </a:r>
          </a:p>
        </p:txBody>
      </p:sp>
      <p:cxnSp>
        <p:nvCxnSpPr>
          <p:cNvPr id="9" name="Straight Connector 8">
            <a:extLst>
              <a:ext uri="{FF2B5EF4-FFF2-40B4-BE49-F238E27FC236}">
                <a16:creationId xmlns:a16="http://schemas.microsoft.com/office/drawing/2014/main" id="{B1B12F09-09DD-4094-AECA-02EA66D78435}"/>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185010-5DC5-4D5C-BD3A-5696F2131F73}"/>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C86354-E7F5-43DD-ACF4-6F328D94FC15}"/>
              </a:ext>
            </a:extLst>
          </p:cNvPr>
          <p:cNvSpPr txBox="1"/>
          <p:nvPr/>
        </p:nvSpPr>
        <p:spPr>
          <a:xfrm>
            <a:off x="30825" y="4240649"/>
            <a:ext cx="1239442" cy="1169551"/>
          </a:xfrm>
          <a:prstGeom prst="rect">
            <a:avLst/>
          </a:prstGeom>
          <a:noFill/>
        </p:spPr>
        <p:txBody>
          <a:bodyPr wrap="none" rtlCol="0">
            <a:spAutoFit/>
          </a:bodyPr>
          <a:lstStyle/>
          <a:p>
            <a:pPr>
              <a:spcBef>
                <a:spcPts val="0"/>
              </a:spcBef>
              <a:spcAft>
                <a:spcPts val="600"/>
              </a:spcAft>
            </a:pPr>
            <a:r>
              <a:rPr lang="en-US" sz="2000" dirty="0">
                <a:solidFill>
                  <a:srgbClr val="FF00FF"/>
                </a:solidFill>
              </a:rPr>
              <a:t>Split</a:t>
            </a:r>
          </a:p>
          <a:p>
            <a:pPr>
              <a:spcBef>
                <a:spcPts val="0"/>
              </a:spcBef>
              <a:spcAft>
                <a:spcPts val="600"/>
              </a:spcAft>
            </a:pPr>
            <a:r>
              <a:rPr lang="en-US" sz="2000" dirty="0">
                <a:solidFill>
                  <a:srgbClr val="FF00FF"/>
                </a:solidFill>
              </a:rPr>
              <a:t>Feature</a:t>
            </a:r>
          </a:p>
          <a:p>
            <a:pPr>
              <a:spcBef>
                <a:spcPts val="0"/>
              </a:spcBef>
              <a:spcAft>
                <a:spcPts val="600"/>
              </a:spcAft>
            </a:pPr>
            <a:r>
              <a:rPr lang="en-US" sz="2000" dirty="0">
                <a:solidFill>
                  <a:srgbClr val="FF00FF"/>
                </a:solidFill>
              </a:rPr>
              <a:t>Correlate</a:t>
            </a:r>
          </a:p>
        </p:txBody>
      </p:sp>
    </p:spTree>
    <p:extLst>
      <p:ext uri="{BB962C8B-B14F-4D97-AF65-F5344CB8AC3E}">
        <p14:creationId xmlns:p14="http://schemas.microsoft.com/office/powerpoint/2010/main" val="51155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A068BCF-783C-4D6A-9BA2-D07946FF4A3F}"/>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Introduction</a:t>
            </a:r>
          </a:p>
        </p:txBody>
      </p:sp>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199" y="1219200"/>
            <a:ext cx="8991599" cy="4876800"/>
          </a:xfrm>
        </p:spPr>
        <p:txBody>
          <a:bodyPr/>
          <a:lstStyle/>
          <a:p>
            <a:pPr marL="0" indent="0" eaLnBrk="1" hangingPunct="1">
              <a:buFont typeface="Arial" charset="0"/>
              <a:buNone/>
              <a:defRPr/>
            </a:pPr>
            <a:r>
              <a:rPr lang="en-US" dirty="0">
                <a:solidFill>
                  <a:srgbClr val="0000FF"/>
                </a:solidFill>
              </a:rPr>
              <a:t>Machine Learning in Healthcare Data Analyses</a:t>
            </a:r>
          </a:p>
          <a:p>
            <a:pPr>
              <a:buFont typeface="Wingdings" panose="05000000000000000000" pitchFamily="2" charset="2"/>
              <a:buChar char="ü"/>
            </a:pPr>
            <a:r>
              <a:rPr lang="en-US" sz="2400" dirty="0"/>
              <a:t>Machine learning (ML) is everywhere, including Healthcare!</a:t>
            </a:r>
          </a:p>
          <a:p>
            <a:pPr>
              <a:buFont typeface="Wingdings" panose="05000000000000000000" pitchFamily="2" charset="2"/>
              <a:buChar char="ü"/>
            </a:pPr>
            <a:r>
              <a:rPr lang="en-US" sz="2400" dirty="0"/>
              <a:t>ML is transforming healthcare by enabling more efficient data analyses and improving patient outcomes</a:t>
            </a:r>
          </a:p>
          <a:p>
            <a:pPr>
              <a:buFont typeface="Wingdings" panose="05000000000000000000" pitchFamily="2" charset="2"/>
              <a:buChar char="ü"/>
            </a:pPr>
            <a:r>
              <a:rPr lang="en-US" sz="2400" dirty="0"/>
              <a:t>Major </a:t>
            </a:r>
            <a:r>
              <a:rPr lang="en-US" sz="2400" dirty="0">
                <a:solidFill>
                  <a:srgbClr val="00B0F0"/>
                </a:solidFill>
              </a:rPr>
              <a:t>applications</a:t>
            </a:r>
            <a:r>
              <a:rPr lang="en-US" sz="2400" dirty="0"/>
              <a:t> include predictive analytics; medical imaging; </a:t>
            </a:r>
            <a:r>
              <a:rPr lang="en-US" sz="2400" dirty="0">
                <a:solidFill>
                  <a:srgbClr val="00B0F0"/>
                </a:solidFill>
              </a:rPr>
              <a:t>genomics data analyses</a:t>
            </a:r>
            <a:r>
              <a:rPr lang="en-US" sz="2400" dirty="0"/>
              <a:t>; clinical decision support; and patient monitoring</a:t>
            </a:r>
          </a:p>
          <a:p>
            <a:pPr>
              <a:buFont typeface="Wingdings" panose="05000000000000000000" pitchFamily="2" charset="2"/>
              <a:buChar char="ü"/>
            </a:pPr>
            <a:r>
              <a:rPr lang="en-US" sz="2400" dirty="0"/>
              <a:t>Major </a:t>
            </a:r>
            <a:r>
              <a:rPr lang="en-US" sz="2400" dirty="0">
                <a:solidFill>
                  <a:srgbClr val="C00000"/>
                </a:solidFill>
              </a:rPr>
              <a:t>considerations</a:t>
            </a:r>
            <a:r>
              <a:rPr lang="en-US" sz="2400" dirty="0"/>
              <a:t> include </a:t>
            </a:r>
            <a:r>
              <a:rPr lang="en-US" sz="2400" dirty="0">
                <a:solidFill>
                  <a:srgbClr val="C00000"/>
                </a:solidFill>
              </a:rPr>
              <a:t>data availability,</a:t>
            </a:r>
            <a:r>
              <a:rPr lang="en-US" sz="2400" dirty="0"/>
              <a:t> </a:t>
            </a:r>
            <a:r>
              <a:rPr lang="en-US" sz="2400" dirty="0">
                <a:solidFill>
                  <a:srgbClr val="C00000"/>
                </a:solidFill>
              </a:rPr>
              <a:t>quality,</a:t>
            </a:r>
            <a:r>
              <a:rPr lang="en-US" sz="2400" dirty="0"/>
              <a:t> </a:t>
            </a:r>
            <a:r>
              <a:rPr lang="en-US" sz="2400" dirty="0">
                <a:solidFill>
                  <a:srgbClr val="C00000"/>
                </a:solidFill>
              </a:rPr>
              <a:t>and preprocessing</a:t>
            </a:r>
            <a:r>
              <a:rPr lang="en-US" sz="2400" dirty="0"/>
              <a:t>; interpretability; and regulatory compliance (like HIPAA in the U.S.)</a:t>
            </a:r>
          </a:p>
          <a:p>
            <a:pPr>
              <a:buFont typeface="Wingdings" panose="05000000000000000000" pitchFamily="2" charset="2"/>
              <a:buChar char="ü"/>
            </a:pPr>
            <a:endParaRPr lang="en-US" sz="2400" dirty="0"/>
          </a:p>
        </p:txBody>
      </p:sp>
      <p:cxnSp>
        <p:nvCxnSpPr>
          <p:cNvPr id="4" name="Straight Connector 3">
            <a:extLst>
              <a:ext uri="{FF2B5EF4-FFF2-40B4-BE49-F238E27FC236}">
                <a16:creationId xmlns:a16="http://schemas.microsoft.com/office/drawing/2014/main" id="{B50C68C2-C96E-4B7F-9CB0-6CA53ED89D95}"/>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BA3D9B3-1D1C-4AC7-AC4B-CF4DB7060797}"/>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4CF5D04-0013-4E1E-809A-22D5111998B6}"/>
              </a:ext>
            </a:extLst>
          </p:cNvPr>
          <p:cNvSpPr txBox="1"/>
          <p:nvPr/>
        </p:nvSpPr>
        <p:spPr>
          <a:xfrm>
            <a:off x="0" y="6581001"/>
            <a:ext cx="4304448" cy="276999"/>
          </a:xfrm>
          <a:prstGeom prst="rect">
            <a:avLst/>
          </a:prstGeom>
          <a:noFill/>
        </p:spPr>
        <p:txBody>
          <a:bodyPr wrap="none" rtlCol="0">
            <a:spAutoFit/>
          </a:bodyPr>
          <a:lstStyle/>
          <a:p>
            <a:r>
              <a:rPr lang="en-US" dirty="0"/>
              <a:t>HIPAA – Health Insurance Portability and Accountability Act</a:t>
            </a:r>
          </a:p>
        </p:txBody>
      </p:sp>
    </p:spTree>
    <p:extLst>
      <p:ext uri="{BB962C8B-B14F-4D97-AF65-F5344CB8AC3E}">
        <p14:creationId xmlns:p14="http://schemas.microsoft.com/office/powerpoint/2010/main" val="3212808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3995A9-E7A8-4E7E-8BFD-FB2597116583}"/>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Preliminary Results</a:t>
            </a:r>
            <a:endParaRPr lang="en-US" altLang="en-US" dirty="0"/>
          </a:p>
        </p:txBody>
      </p:sp>
      <p:sp>
        <p:nvSpPr>
          <p:cNvPr id="25603" name="Rectangle 3">
            <a:extLst>
              <a:ext uri="{FF2B5EF4-FFF2-40B4-BE49-F238E27FC236}">
                <a16:creationId xmlns:a16="http://schemas.microsoft.com/office/drawing/2014/main" id="{7B00E50F-CEB4-476C-99EA-CA47C797B997}"/>
              </a:ext>
            </a:extLst>
          </p:cNvPr>
          <p:cNvSpPr txBox="1">
            <a:spLocks noChangeArrowheads="1"/>
          </p:cNvSpPr>
          <p:nvPr/>
        </p:nvSpPr>
        <p:spPr bwMode="auto">
          <a:xfrm>
            <a:off x="76200" y="1219200"/>
            <a:ext cx="8534400" cy="129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20000"/>
              </a:spcBef>
              <a:buFont typeface="Wingdings" pitchFamily="2" charset="2"/>
              <a:buNone/>
              <a:defRPr/>
            </a:pPr>
            <a:r>
              <a:rPr lang="en-US" sz="2800" dirty="0">
                <a:solidFill>
                  <a:srgbClr val="0000FF"/>
                </a:solidFill>
              </a:rPr>
              <a:t>Genomic and Non-Genomic </a:t>
            </a:r>
            <a:r>
              <a:rPr lang="en-US" sz="2800" u="sng" dirty="0">
                <a:solidFill>
                  <a:srgbClr val="0000FF"/>
                </a:solidFill>
              </a:rPr>
              <a:t>PolyPhen</a:t>
            </a:r>
            <a:r>
              <a:rPr lang="en-US" sz="2800" dirty="0">
                <a:solidFill>
                  <a:srgbClr val="0000FF"/>
                </a:solidFill>
              </a:rPr>
              <a:t> Prediction</a:t>
            </a:r>
          </a:p>
          <a:p>
            <a:pPr marL="457200" indent="-457200" eaLnBrk="1" hangingPunct="1">
              <a:spcBef>
                <a:spcPct val="20000"/>
              </a:spcBef>
              <a:buFont typeface="Wingdings" pitchFamily="2" charset="2"/>
              <a:buChar char="q"/>
              <a:defRPr/>
            </a:pPr>
            <a:r>
              <a:rPr lang="en-US" sz="2000" dirty="0"/>
              <a:t>Total data points: 271467</a:t>
            </a:r>
          </a:p>
          <a:p>
            <a:pPr marL="457200" indent="-457200" eaLnBrk="1" hangingPunct="1">
              <a:spcBef>
                <a:spcPct val="20000"/>
              </a:spcBef>
              <a:buFont typeface="Wingdings" pitchFamily="2" charset="2"/>
              <a:buChar char="q"/>
              <a:defRPr/>
            </a:pPr>
            <a:r>
              <a:rPr lang="en-US" sz="2000" dirty="0"/>
              <a:t>Table </a:t>
            </a:r>
            <a:r>
              <a:rPr lang="en-US" sz="2000" dirty="0">
                <a:latin typeface="Times New Roman" panose="02020603050405020304" pitchFamily="18" charset="0"/>
                <a:cs typeface="Times New Roman" panose="02020603050405020304" pitchFamily="18" charset="0"/>
              </a:rPr>
              <a:t>II</a:t>
            </a:r>
            <a:r>
              <a:rPr lang="en-US" sz="2000" dirty="0"/>
              <a:t> shows the performance metrics of </a:t>
            </a:r>
            <a:r>
              <a:rPr lang="en-US" sz="2000" dirty="0">
                <a:solidFill>
                  <a:srgbClr val="00B0F0"/>
                </a:solidFill>
              </a:rPr>
              <a:t>XGBoost Classifier</a:t>
            </a:r>
          </a:p>
        </p:txBody>
      </p:sp>
      <p:sp>
        <p:nvSpPr>
          <p:cNvPr id="25604" name="Text Box 183">
            <a:extLst>
              <a:ext uri="{FF2B5EF4-FFF2-40B4-BE49-F238E27FC236}">
                <a16:creationId xmlns:a16="http://schemas.microsoft.com/office/drawing/2014/main" id="{E67F40FB-6A75-41F3-A78B-2C51E2D54EC4}"/>
              </a:ext>
            </a:extLst>
          </p:cNvPr>
          <p:cNvSpPr txBox="1">
            <a:spLocks noChangeArrowheads="1"/>
          </p:cNvSpPr>
          <p:nvPr/>
        </p:nvSpPr>
        <p:spPr bwMode="auto">
          <a:xfrm>
            <a:off x="381000" y="2740514"/>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7030A0"/>
                </a:solidFill>
                <a:latin typeface="Times New Roman" panose="02020603050405020304" pitchFamily="18" charset="0"/>
              </a:rPr>
              <a:t>Table II: Metrics for PolyPhen Prediction using XGBoost Classifier</a:t>
            </a:r>
          </a:p>
        </p:txBody>
      </p:sp>
      <p:sp>
        <p:nvSpPr>
          <p:cNvPr id="8" name="Text Box 11">
            <a:extLst>
              <a:ext uri="{FF2B5EF4-FFF2-40B4-BE49-F238E27FC236}">
                <a16:creationId xmlns:a16="http://schemas.microsoft.com/office/drawing/2014/main" id="{D86FE56D-8172-457E-A663-5BDE98F8FF56}"/>
              </a:ext>
            </a:extLst>
          </p:cNvPr>
          <p:cNvSpPr txBox="1">
            <a:spLocks noChangeArrowheads="1"/>
          </p:cNvSpPr>
          <p:nvPr/>
        </p:nvSpPr>
        <p:spPr bwMode="auto">
          <a:xfrm>
            <a:off x="457200" y="5638800"/>
            <a:ext cx="8153400" cy="4001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FF00FF"/>
              </a:buClr>
              <a:buFont typeface="Wingdings" panose="05000000000000000000" pitchFamily="2" charset="2"/>
              <a:buNone/>
            </a:pPr>
            <a:r>
              <a:rPr lang="en-US" altLang="en-US" sz="2000" dirty="0"/>
              <a:t>Genomic dataset performs better</a:t>
            </a:r>
          </a:p>
        </p:txBody>
      </p:sp>
      <p:graphicFrame>
        <p:nvGraphicFramePr>
          <p:cNvPr id="4" name="Table 3">
            <a:extLst>
              <a:ext uri="{FF2B5EF4-FFF2-40B4-BE49-F238E27FC236}">
                <a16:creationId xmlns:a16="http://schemas.microsoft.com/office/drawing/2014/main" id="{A6F9364B-B678-CFD4-5081-AC095105566F}"/>
              </a:ext>
            </a:extLst>
          </p:cNvPr>
          <p:cNvGraphicFramePr>
            <a:graphicFrameLocks noGrp="1"/>
          </p:cNvGraphicFramePr>
          <p:nvPr>
            <p:extLst>
              <p:ext uri="{D42A27DB-BD31-4B8C-83A1-F6EECF244321}">
                <p14:modId xmlns:p14="http://schemas.microsoft.com/office/powerpoint/2010/main" val="2261770151"/>
              </p:ext>
            </p:extLst>
          </p:nvPr>
        </p:nvGraphicFramePr>
        <p:xfrm>
          <a:off x="506730" y="3286760"/>
          <a:ext cx="7951472" cy="2123440"/>
        </p:xfrm>
        <a:graphic>
          <a:graphicData uri="http://schemas.openxmlformats.org/drawingml/2006/table">
            <a:tbl>
              <a:tblPr>
                <a:tableStyleId>{ED083AE6-46FA-4A59-8FB0-9F97EB10719F}</a:tableStyleId>
              </a:tblPr>
              <a:tblGrid>
                <a:gridCol w="993934">
                  <a:extLst>
                    <a:ext uri="{9D8B030D-6E8A-4147-A177-3AD203B41FA5}">
                      <a16:colId xmlns:a16="http://schemas.microsoft.com/office/drawing/2014/main" val="3511295813"/>
                    </a:ext>
                  </a:extLst>
                </a:gridCol>
                <a:gridCol w="993934">
                  <a:extLst>
                    <a:ext uri="{9D8B030D-6E8A-4147-A177-3AD203B41FA5}">
                      <a16:colId xmlns:a16="http://schemas.microsoft.com/office/drawing/2014/main" val="2252458854"/>
                    </a:ext>
                  </a:extLst>
                </a:gridCol>
                <a:gridCol w="993934">
                  <a:extLst>
                    <a:ext uri="{9D8B030D-6E8A-4147-A177-3AD203B41FA5}">
                      <a16:colId xmlns:a16="http://schemas.microsoft.com/office/drawing/2014/main" val="2401009752"/>
                    </a:ext>
                  </a:extLst>
                </a:gridCol>
                <a:gridCol w="993934">
                  <a:extLst>
                    <a:ext uri="{9D8B030D-6E8A-4147-A177-3AD203B41FA5}">
                      <a16:colId xmlns:a16="http://schemas.microsoft.com/office/drawing/2014/main" val="3332243218"/>
                    </a:ext>
                  </a:extLst>
                </a:gridCol>
                <a:gridCol w="993934">
                  <a:extLst>
                    <a:ext uri="{9D8B030D-6E8A-4147-A177-3AD203B41FA5}">
                      <a16:colId xmlns:a16="http://schemas.microsoft.com/office/drawing/2014/main" val="2101619170"/>
                    </a:ext>
                  </a:extLst>
                </a:gridCol>
                <a:gridCol w="993934">
                  <a:extLst>
                    <a:ext uri="{9D8B030D-6E8A-4147-A177-3AD203B41FA5}">
                      <a16:colId xmlns:a16="http://schemas.microsoft.com/office/drawing/2014/main" val="3299164416"/>
                    </a:ext>
                  </a:extLst>
                </a:gridCol>
                <a:gridCol w="993934">
                  <a:extLst>
                    <a:ext uri="{9D8B030D-6E8A-4147-A177-3AD203B41FA5}">
                      <a16:colId xmlns:a16="http://schemas.microsoft.com/office/drawing/2014/main" val="2142675749"/>
                    </a:ext>
                  </a:extLst>
                </a:gridCol>
                <a:gridCol w="993934">
                  <a:extLst>
                    <a:ext uri="{9D8B030D-6E8A-4147-A177-3AD203B41FA5}">
                      <a16:colId xmlns:a16="http://schemas.microsoft.com/office/drawing/2014/main" val="2391096328"/>
                    </a:ext>
                  </a:extLst>
                </a:gridCol>
              </a:tblGrid>
              <a:tr h="370840">
                <a:tc gridSpan="2">
                  <a:txBody>
                    <a:bodyPr/>
                    <a:lstStyle/>
                    <a:p>
                      <a:pPr algn="ctr"/>
                      <a:r>
                        <a:rPr lang="en-US" dirty="0"/>
                        <a:t>Number of Features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Training Time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Max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F1-Score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74618582"/>
                  </a:ext>
                </a:extLst>
              </a:tr>
              <a:tr h="370840">
                <a:tc>
                  <a:txBody>
                    <a:bodyPr/>
                    <a:lstStyle/>
                    <a:p>
                      <a:pPr algn="r"/>
                      <a:r>
                        <a:rPr lang="en-US" dirty="0"/>
                        <a:t>Gen</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874455"/>
                  </a:ext>
                </a:extLst>
              </a:tr>
              <a:tr h="370840">
                <a:tc>
                  <a:txBody>
                    <a:bodyPr/>
                    <a:lstStyle/>
                    <a:p>
                      <a:pPr algn="r"/>
                      <a:r>
                        <a:rPr lang="en-US" dirty="0"/>
                        <a:t>58</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1921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5309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88.33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0.88</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0.52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2806604"/>
                  </a:ext>
                </a:extLst>
              </a:tr>
              <a:tr h="370840">
                <a:tc>
                  <a:txBody>
                    <a:bodyPr/>
                    <a:lstStyle/>
                    <a:p>
                      <a:pPr algn="r"/>
                      <a:r>
                        <a:rPr lang="en-US" dirty="0"/>
                        <a:t>30</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1569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3836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88.21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0.88</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0.52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804927"/>
                  </a:ext>
                </a:extLst>
              </a:tr>
              <a:tr h="370840">
                <a:tc>
                  <a:txBody>
                    <a:bodyPr/>
                    <a:lstStyle/>
                    <a:p>
                      <a:pPr algn="r"/>
                      <a:r>
                        <a:rPr lang="en-US" dirty="0"/>
                        <a:t>19</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3372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88.12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0.88</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0.52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455874"/>
                  </a:ext>
                </a:extLst>
              </a:tr>
            </a:tbl>
          </a:graphicData>
        </a:graphic>
      </p:graphicFrame>
      <p:sp>
        <p:nvSpPr>
          <p:cNvPr id="2" name="TextBox 1">
            <a:extLst>
              <a:ext uri="{FF2B5EF4-FFF2-40B4-BE49-F238E27FC236}">
                <a16:creationId xmlns:a16="http://schemas.microsoft.com/office/drawing/2014/main" id="{95BEAEE2-6AB3-DE83-604C-2B319E678C21}"/>
              </a:ext>
            </a:extLst>
          </p:cNvPr>
          <p:cNvSpPr txBox="1"/>
          <p:nvPr/>
        </p:nvSpPr>
        <p:spPr>
          <a:xfrm>
            <a:off x="0" y="6400800"/>
            <a:ext cx="2877711" cy="461665"/>
          </a:xfrm>
          <a:prstGeom prst="rect">
            <a:avLst/>
          </a:prstGeom>
          <a:noFill/>
        </p:spPr>
        <p:txBody>
          <a:bodyPr wrap="none" rtlCol="0">
            <a:spAutoFit/>
          </a:bodyPr>
          <a:lstStyle/>
          <a:p>
            <a:r>
              <a:rPr lang="en-US" dirty="0"/>
              <a:t>Non G – Non Genomic</a:t>
            </a:r>
          </a:p>
          <a:p>
            <a:r>
              <a:rPr lang="en-US" dirty="0"/>
              <a:t>PolyPhen – Polymorphism Phenotyping</a:t>
            </a:r>
          </a:p>
        </p:txBody>
      </p:sp>
      <p:cxnSp>
        <p:nvCxnSpPr>
          <p:cNvPr id="9" name="Straight Connector 8">
            <a:extLst>
              <a:ext uri="{FF2B5EF4-FFF2-40B4-BE49-F238E27FC236}">
                <a16:creationId xmlns:a16="http://schemas.microsoft.com/office/drawing/2014/main" id="{ABD53178-72D7-44D4-9C9C-C5A7F0753940}"/>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D0E389-098C-40C1-8131-7B5BE4FEB9E1}"/>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D40D9E-BAAA-4789-A462-05E9E3575AF2}"/>
              </a:ext>
            </a:extLst>
          </p:cNvPr>
          <p:cNvSpPr txBox="1"/>
          <p:nvPr/>
        </p:nvSpPr>
        <p:spPr>
          <a:xfrm>
            <a:off x="30825" y="4240649"/>
            <a:ext cx="1239442" cy="1169551"/>
          </a:xfrm>
          <a:prstGeom prst="rect">
            <a:avLst/>
          </a:prstGeom>
          <a:noFill/>
        </p:spPr>
        <p:txBody>
          <a:bodyPr wrap="none" rtlCol="0">
            <a:spAutoFit/>
          </a:bodyPr>
          <a:lstStyle/>
          <a:p>
            <a:pPr>
              <a:spcBef>
                <a:spcPts val="0"/>
              </a:spcBef>
              <a:spcAft>
                <a:spcPts val="600"/>
              </a:spcAft>
            </a:pPr>
            <a:r>
              <a:rPr lang="en-US" sz="2000" dirty="0">
                <a:solidFill>
                  <a:srgbClr val="FF00FF"/>
                </a:solidFill>
              </a:rPr>
              <a:t>Split</a:t>
            </a:r>
          </a:p>
          <a:p>
            <a:pPr>
              <a:spcBef>
                <a:spcPts val="0"/>
              </a:spcBef>
              <a:spcAft>
                <a:spcPts val="600"/>
              </a:spcAft>
            </a:pPr>
            <a:r>
              <a:rPr lang="en-US" sz="2000" dirty="0">
                <a:solidFill>
                  <a:srgbClr val="FF00FF"/>
                </a:solidFill>
              </a:rPr>
              <a:t>Feature</a:t>
            </a:r>
          </a:p>
          <a:p>
            <a:pPr>
              <a:spcBef>
                <a:spcPts val="0"/>
              </a:spcBef>
              <a:spcAft>
                <a:spcPts val="600"/>
              </a:spcAft>
            </a:pPr>
            <a:r>
              <a:rPr lang="en-US" sz="2000" dirty="0">
                <a:solidFill>
                  <a:srgbClr val="FF00FF"/>
                </a:solidFill>
              </a:rPr>
              <a:t>Correlate</a:t>
            </a:r>
          </a:p>
        </p:txBody>
      </p:sp>
    </p:spTree>
    <p:extLst>
      <p:ext uri="{BB962C8B-B14F-4D97-AF65-F5344CB8AC3E}">
        <p14:creationId xmlns:p14="http://schemas.microsoft.com/office/powerpoint/2010/main" val="1102791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3995A9-E7A8-4E7E-8BFD-FB2597116583}"/>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Preliminary Results</a:t>
            </a:r>
            <a:endParaRPr lang="en-US" altLang="en-US" dirty="0"/>
          </a:p>
        </p:txBody>
      </p:sp>
      <p:sp>
        <p:nvSpPr>
          <p:cNvPr id="25603" name="Rectangle 3">
            <a:extLst>
              <a:ext uri="{FF2B5EF4-FFF2-40B4-BE49-F238E27FC236}">
                <a16:creationId xmlns:a16="http://schemas.microsoft.com/office/drawing/2014/main" id="{7B00E50F-CEB4-476C-99EA-CA47C797B997}"/>
              </a:ext>
            </a:extLst>
          </p:cNvPr>
          <p:cNvSpPr txBox="1">
            <a:spLocks noChangeArrowheads="1"/>
          </p:cNvSpPr>
          <p:nvPr/>
        </p:nvSpPr>
        <p:spPr bwMode="auto">
          <a:xfrm>
            <a:off x="76200" y="1219200"/>
            <a:ext cx="8534400" cy="129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20000"/>
              </a:spcBef>
              <a:buFont typeface="Wingdings" pitchFamily="2" charset="2"/>
              <a:buNone/>
              <a:defRPr/>
            </a:pPr>
            <a:r>
              <a:rPr lang="en-US" sz="2800" dirty="0">
                <a:solidFill>
                  <a:srgbClr val="0000FF"/>
                </a:solidFill>
              </a:rPr>
              <a:t>Genomic and Non-Genomic </a:t>
            </a:r>
            <a:r>
              <a:rPr lang="en-US" sz="2800" u="sng" dirty="0">
                <a:solidFill>
                  <a:srgbClr val="0000FF"/>
                </a:solidFill>
              </a:rPr>
              <a:t>SIFT</a:t>
            </a:r>
            <a:r>
              <a:rPr lang="en-US" sz="2800" dirty="0">
                <a:solidFill>
                  <a:srgbClr val="0000FF"/>
                </a:solidFill>
              </a:rPr>
              <a:t> Prediction</a:t>
            </a:r>
          </a:p>
          <a:p>
            <a:pPr marL="457200" indent="-457200" eaLnBrk="1" hangingPunct="1">
              <a:spcBef>
                <a:spcPct val="20000"/>
              </a:spcBef>
              <a:buFont typeface="Wingdings" pitchFamily="2" charset="2"/>
              <a:buChar char="q"/>
              <a:defRPr/>
            </a:pPr>
            <a:r>
              <a:rPr lang="en-US" sz="2000" dirty="0"/>
              <a:t>Total data points: 271467</a:t>
            </a:r>
          </a:p>
          <a:p>
            <a:pPr marL="457200" indent="-457200" eaLnBrk="1" hangingPunct="1">
              <a:spcBef>
                <a:spcPct val="20000"/>
              </a:spcBef>
              <a:buFont typeface="Wingdings" pitchFamily="2" charset="2"/>
              <a:buChar char="q"/>
              <a:defRPr/>
            </a:pPr>
            <a:r>
              <a:rPr lang="en-US" sz="2000" dirty="0"/>
              <a:t>Table </a:t>
            </a:r>
            <a:r>
              <a:rPr lang="en-US" sz="2000" dirty="0">
                <a:latin typeface="Times New Roman" panose="02020603050405020304" pitchFamily="18" charset="0"/>
                <a:cs typeface="Times New Roman" panose="02020603050405020304" pitchFamily="18" charset="0"/>
              </a:rPr>
              <a:t>III</a:t>
            </a:r>
            <a:r>
              <a:rPr lang="en-US" sz="2000" dirty="0"/>
              <a:t> shows the performance metrics of </a:t>
            </a:r>
            <a:r>
              <a:rPr lang="en-US" sz="2000" dirty="0">
                <a:solidFill>
                  <a:srgbClr val="00B0F0"/>
                </a:solidFill>
              </a:rPr>
              <a:t>XGBoost Classifier</a:t>
            </a:r>
          </a:p>
          <a:p>
            <a:pPr marL="457200" indent="-457200" eaLnBrk="1" hangingPunct="1">
              <a:spcBef>
                <a:spcPct val="20000"/>
              </a:spcBef>
              <a:buFont typeface="Wingdings" pitchFamily="2" charset="2"/>
              <a:buChar char="q"/>
              <a:defRPr/>
            </a:pPr>
            <a:endParaRPr lang="en-US" sz="2000" dirty="0"/>
          </a:p>
        </p:txBody>
      </p:sp>
      <p:sp>
        <p:nvSpPr>
          <p:cNvPr id="25604" name="Text Box 183">
            <a:extLst>
              <a:ext uri="{FF2B5EF4-FFF2-40B4-BE49-F238E27FC236}">
                <a16:creationId xmlns:a16="http://schemas.microsoft.com/office/drawing/2014/main" id="{E67F40FB-6A75-41F3-A78B-2C51E2D54EC4}"/>
              </a:ext>
            </a:extLst>
          </p:cNvPr>
          <p:cNvSpPr txBox="1">
            <a:spLocks noChangeArrowheads="1"/>
          </p:cNvSpPr>
          <p:nvPr/>
        </p:nvSpPr>
        <p:spPr bwMode="auto">
          <a:xfrm>
            <a:off x="381000" y="2740514"/>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7030A0"/>
                </a:solidFill>
                <a:latin typeface="Times New Roman" panose="02020603050405020304" pitchFamily="18" charset="0"/>
              </a:rPr>
              <a:t>Table III: Metrics for SIFT Prediction using XGBoost Classifier</a:t>
            </a:r>
          </a:p>
        </p:txBody>
      </p:sp>
      <p:sp>
        <p:nvSpPr>
          <p:cNvPr id="8" name="Text Box 11">
            <a:extLst>
              <a:ext uri="{FF2B5EF4-FFF2-40B4-BE49-F238E27FC236}">
                <a16:creationId xmlns:a16="http://schemas.microsoft.com/office/drawing/2014/main" id="{D86FE56D-8172-457E-A663-5BDE98F8FF56}"/>
              </a:ext>
            </a:extLst>
          </p:cNvPr>
          <p:cNvSpPr txBox="1">
            <a:spLocks noChangeArrowheads="1"/>
          </p:cNvSpPr>
          <p:nvPr/>
        </p:nvSpPr>
        <p:spPr bwMode="auto">
          <a:xfrm>
            <a:off x="457200" y="5638800"/>
            <a:ext cx="8153400" cy="4001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FF00FF"/>
              </a:buClr>
              <a:buFont typeface="Wingdings" panose="05000000000000000000" pitchFamily="2" charset="2"/>
              <a:buNone/>
            </a:pPr>
            <a:r>
              <a:rPr lang="en-US" altLang="en-US" sz="2000" dirty="0"/>
              <a:t>Genomic dataset performs better</a:t>
            </a:r>
          </a:p>
        </p:txBody>
      </p:sp>
      <p:graphicFrame>
        <p:nvGraphicFramePr>
          <p:cNvPr id="4" name="Table 3">
            <a:extLst>
              <a:ext uri="{FF2B5EF4-FFF2-40B4-BE49-F238E27FC236}">
                <a16:creationId xmlns:a16="http://schemas.microsoft.com/office/drawing/2014/main" id="{A6F9364B-B678-CFD4-5081-AC095105566F}"/>
              </a:ext>
            </a:extLst>
          </p:cNvPr>
          <p:cNvGraphicFramePr>
            <a:graphicFrameLocks noGrp="1"/>
          </p:cNvGraphicFramePr>
          <p:nvPr>
            <p:extLst>
              <p:ext uri="{D42A27DB-BD31-4B8C-83A1-F6EECF244321}">
                <p14:modId xmlns:p14="http://schemas.microsoft.com/office/powerpoint/2010/main" val="2797932742"/>
              </p:ext>
            </p:extLst>
          </p:nvPr>
        </p:nvGraphicFramePr>
        <p:xfrm>
          <a:off x="506730" y="3286760"/>
          <a:ext cx="7951472" cy="2123440"/>
        </p:xfrm>
        <a:graphic>
          <a:graphicData uri="http://schemas.openxmlformats.org/drawingml/2006/table">
            <a:tbl>
              <a:tblPr>
                <a:tableStyleId>{ED083AE6-46FA-4A59-8FB0-9F97EB10719F}</a:tableStyleId>
              </a:tblPr>
              <a:tblGrid>
                <a:gridCol w="993934">
                  <a:extLst>
                    <a:ext uri="{9D8B030D-6E8A-4147-A177-3AD203B41FA5}">
                      <a16:colId xmlns:a16="http://schemas.microsoft.com/office/drawing/2014/main" val="3511295813"/>
                    </a:ext>
                  </a:extLst>
                </a:gridCol>
                <a:gridCol w="993934">
                  <a:extLst>
                    <a:ext uri="{9D8B030D-6E8A-4147-A177-3AD203B41FA5}">
                      <a16:colId xmlns:a16="http://schemas.microsoft.com/office/drawing/2014/main" val="2252458854"/>
                    </a:ext>
                  </a:extLst>
                </a:gridCol>
                <a:gridCol w="993934">
                  <a:extLst>
                    <a:ext uri="{9D8B030D-6E8A-4147-A177-3AD203B41FA5}">
                      <a16:colId xmlns:a16="http://schemas.microsoft.com/office/drawing/2014/main" val="2401009752"/>
                    </a:ext>
                  </a:extLst>
                </a:gridCol>
                <a:gridCol w="993934">
                  <a:extLst>
                    <a:ext uri="{9D8B030D-6E8A-4147-A177-3AD203B41FA5}">
                      <a16:colId xmlns:a16="http://schemas.microsoft.com/office/drawing/2014/main" val="3332243218"/>
                    </a:ext>
                  </a:extLst>
                </a:gridCol>
                <a:gridCol w="993934">
                  <a:extLst>
                    <a:ext uri="{9D8B030D-6E8A-4147-A177-3AD203B41FA5}">
                      <a16:colId xmlns:a16="http://schemas.microsoft.com/office/drawing/2014/main" val="2101619170"/>
                    </a:ext>
                  </a:extLst>
                </a:gridCol>
                <a:gridCol w="993934">
                  <a:extLst>
                    <a:ext uri="{9D8B030D-6E8A-4147-A177-3AD203B41FA5}">
                      <a16:colId xmlns:a16="http://schemas.microsoft.com/office/drawing/2014/main" val="3299164416"/>
                    </a:ext>
                  </a:extLst>
                </a:gridCol>
                <a:gridCol w="993934">
                  <a:extLst>
                    <a:ext uri="{9D8B030D-6E8A-4147-A177-3AD203B41FA5}">
                      <a16:colId xmlns:a16="http://schemas.microsoft.com/office/drawing/2014/main" val="2142675749"/>
                    </a:ext>
                  </a:extLst>
                </a:gridCol>
                <a:gridCol w="993934">
                  <a:extLst>
                    <a:ext uri="{9D8B030D-6E8A-4147-A177-3AD203B41FA5}">
                      <a16:colId xmlns:a16="http://schemas.microsoft.com/office/drawing/2014/main" val="2391096328"/>
                    </a:ext>
                  </a:extLst>
                </a:gridCol>
              </a:tblGrid>
              <a:tr h="370840">
                <a:tc gridSpan="2">
                  <a:txBody>
                    <a:bodyPr/>
                    <a:lstStyle/>
                    <a:p>
                      <a:pPr algn="ctr"/>
                      <a:r>
                        <a:rPr lang="en-US" dirty="0"/>
                        <a:t>Number of Features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Training Time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Max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F1-Score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74618582"/>
                  </a:ext>
                </a:extLst>
              </a:tr>
              <a:tr h="370840">
                <a:tc>
                  <a:txBody>
                    <a:bodyPr/>
                    <a:lstStyle/>
                    <a:p>
                      <a:pPr algn="r"/>
                      <a:r>
                        <a:rPr lang="en-US" dirty="0"/>
                        <a:t>Gen</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874455"/>
                  </a:ext>
                </a:extLst>
              </a:tr>
              <a:tr h="370840">
                <a:tc>
                  <a:txBody>
                    <a:bodyPr/>
                    <a:lstStyle/>
                    <a:p>
                      <a:pPr algn="r"/>
                      <a:r>
                        <a:rPr lang="en-US" strike="noStrike" dirty="0"/>
                        <a:t>58</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1592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2913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95.06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0.95</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0.77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300438"/>
                  </a:ext>
                </a:extLst>
              </a:tr>
              <a:tr h="370840">
                <a:tc>
                  <a:txBody>
                    <a:bodyPr/>
                    <a:lstStyle/>
                    <a:p>
                      <a:pPr algn="r"/>
                      <a:r>
                        <a:rPr lang="en-US" strike="noStrike" dirty="0"/>
                        <a:t>30</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2596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95.03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0.95</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0.77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804927"/>
                  </a:ext>
                </a:extLst>
              </a:tr>
              <a:tr h="370840">
                <a:tc>
                  <a:txBody>
                    <a:bodyPr/>
                    <a:lstStyle/>
                    <a:p>
                      <a:pPr algn="r"/>
                      <a:r>
                        <a:rPr lang="en-US" strike="noStrike" dirty="0"/>
                        <a:t>18</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727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1983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95.04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77.25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0.95</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0.77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609984"/>
                  </a:ext>
                </a:extLst>
              </a:tr>
            </a:tbl>
          </a:graphicData>
        </a:graphic>
      </p:graphicFrame>
      <p:sp>
        <p:nvSpPr>
          <p:cNvPr id="2" name="TextBox 1">
            <a:extLst>
              <a:ext uri="{FF2B5EF4-FFF2-40B4-BE49-F238E27FC236}">
                <a16:creationId xmlns:a16="http://schemas.microsoft.com/office/drawing/2014/main" id="{67764881-291E-408B-E087-0CEE23B51DBA}"/>
              </a:ext>
            </a:extLst>
          </p:cNvPr>
          <p:cNvSpPr txBox="1"/>
          <p:nvPr/>
        </p:nvSpPr>
        <p:spPr>
          <a:xfrm>
            <a:off x="0" y="6400800"/>
            <a:ext cx="2845523" cy="646331"/>
          </a:xfrm>
          <a:prstGeom prst="rect">
            <a:avLst/>
          </a:prstGeom>
          <a:noFill/>
        </p:spPr>
        <p:txBody>
          <a:bodyPr wrap="none" rtlCol="0">
            <a:spAutoFit/>
          </a:bodyPr>
          <a:lstStyle/>
          <a:p>
            <a:r>
              <a:rPr lang="en-US" dirty="0"/>
              <a:t>Non G – Non Genomic</a:t>
            </a:r>
          </a:p>
          <a:p>
            <a:r>
              <a:rPr lang="en-US" dirty="0"/>
              <a:t>SIFT – Sorting Intolerant From Tolerant</a:t>
            </a:r>
          </a:p>
          <a:p>
            <a:endParaRPr lang="en-US" dirty="0"/>
          </a:p>
        </p:txBody>
      </p:sp>
      <p:cxnSp>
        <p:nvCxnSpPr>
          <p:cNvPr id="9" name="Straight Connector 8">
            <a:extLst>
              <a:ext uri="{FF2B5EF4-FFF2-40B4-BE49-F238E27FC236}">
                <a16:creationId xmlns:a16="http://schemas.microsoft.com/office/drawing/2014/main" id="{672F3C9F-90EB-49A3-9F66-C7E465AA277C}"/>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9FB3B5-C1BD-4431-B196-409DFD095F30}"/>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B76A136-A297-4449-96CD-2E8022DD4073}"/>
              </a:ext>
            </a:extLst>
          </p:cNvPr>
          <p:cNvSpPr txBox="1"/>
          <p:nvPr/>
        </p:nvSpPr>
        <p:spPr>
          <a:xfrm>
            <a:off x="30825" y="4240649"/>
            <a:ext cx="1239442" cy="1169551"/>
          </a:xfrm>
          <a:prstGeom prst="rect">
            <a:avLst/>
          </a:prstGeom>
          <a:noFill/>
        </p:spPr>
        <p:txBody>
          <a:bodyPr wrap="none" rtlCol="0">
            <a:spAutoFit/>
          </a:bodyPr>
          <a:lstStyle/>
          <a:p>
            <a:pPr>
              <a:spcBef>
                <a:spcPts val="0"/>
              </a:spcBef>
              <a:spcAft>
                <a:spcPts val="600"/>
              </a:spcAft>
            </a:pPr>
            <a:r>
              <a:rPr lang="en-US" sz="2000" dirty="0">
                <a:solidFill>
                  <a:srgbClr val="FF00FF"/>
                </a:solidFill>
              </a:rPr>
              <a:t>Split</a:t>
            </a:r>
          </a:p>
          <a:p>
            <a:pPr>
              <a:spcBef>
                <a:spcPts val="0"/>
              </a:spcBef>
              <a:spcAft>
                <a:spcPts val="600"/>
              </a:spcAft>
            </a:pPr>
            <a:r>
              <a:rPr lang="en-US" sz="2000" dirty="0">
                <a:solidFill>
                  <a:srgbClr val="FF00FF"/>
                </a:solidFill>
              </a:rPr>
              <a:t>Feature</a:t>
            </a:r>
          </a:p>
          <a:p>
            <a:pPr>
              <a:spcBef>
                <a:spcPts val="0"/>
              </a:spcBef>
              <a:spcAft>
                <a:spcPts val="600"/>
              </a:spcAft>
            </a:pPr>
            <a:r>
              <a:rPr lang="en-US" sz="2000" dirty="0">
                <a:solidFill>
                  <a:srgbClr val="FF00FF"/>
                </a:solidFill>
              </a:rPr>
              <a:t>Correlate</a:t>
            </a:r>
          </a:p>
        </p:txBody>
      </p:sp>
    </p:spTree>
    <p:extLst>
      <p:ext uri="{BB962C8B-B14F-4D97-AF65-F5344CB8AC3E}">
        <p14:creationId xmlns:p14="http://schemas.microsoft.com/office/powerpoint/2010/main" val="659250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3995A9-E7A8-4E7E-8BFD-FB2597116583}"/>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Preliminary Results</a:t>
            </a:r>
            <a:endParaRPr lang="en-US" altLang="en-US" dirty="0"/>
          </a:p>
        </p:txBody>
      </p:sp>
      <p:sp>
        <p:nvSpPr>
          <p:cNvPr id="25603" name="Rectangle 3">
            <a:extLst>
              <a:ext uri="{FF2B5EF4-FFF2-40B4-BE49-F238E27FC236}">
                <a16:creationId xmlns:a16="http://schemas.microsoft.com/office/drawing/2014/main" id="{7B00E50F-CEB4-476C-99EA-CA47C797B997}"/>
              </a:ext>
            </a:extLst>
          </p:cNvPr>
          <p:cNvSpPr txBox="1">
            <a:spLocks noChangeArrowheads="1"/>
          </p:cNvSpPr>
          <p:nvPr/>
        </p:nvSpPr>
        <p:spPr bwMode="auto">
          <a:xfrm>
            <a:off x="76199" y="1219200"/>
            <a:ext cx="8762997" cy="1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20000"/>
              </a:spcBef>
              <a:buFont typeface="Wingdings" pitchFamily="2" charset="2"/>
              <a:buNone/>
              <a:defRPr/>
            </a:pPr>
            <a:r>
              <a:rPr lang="en-US" sz="2800" dirty="0">
                <a:solidFill>
                  <a:srgbClr val="0000FF"/>
                </a:solidFill>
              </a:rPr>
              <a:t>Genomic and Non-Genomic </a:t>
            </a:r>
            <a:r>
              <a:rPr lang="en-US" sz="2800" u="sng" dirty="0">
                <a:solidFill>
                  <a:srgbClr val="0000FF"/>
                </a:solidFill>
              </a:rPr>
              <a:t>PolyPhen</a:t>
            </a:r>
            <a:r>
              <a:rPr lang="en-US" sz="2800" dirty="0">
                <a:solidFill>
                  <a:srgbClr val="0000FF"/>
                </a:solidFill>
              </a:rPr>
              <a:t> Prediction</a:t>
            </a:r>
          </a:p>
          <a:p>
            <a:pPr marL="457200" indent="-457200" eaLnBrk="1" hangingPunct="1">
              <a:spcBef>
                <a:spcPct val="20000"/>
              </a:spcBef>
              <a:buFont typeface="Wingdings" pitchFamily="2" charset="2"/>
              <a:buChar char="q"/>
              <a:defRPr/>
            </a:pPr>
            <a:r>
              <a:rPr lang="en-US" sz="2000" dirty="0"/>
              <a:t>Total data points: 271467</a:t>
            </a:r>
          </a:p>
          <a:p>
            <a:pPr marL="457200" indent="-457200" eaLnBrk="1" hangingPunct="1">
              <a:spcBef>
                <a:spcPct val="20000"/>
              </a:spcBef>
              <a:buFont typeface="Wingdings" pitchFamily="2" charset="2"/>
              <a:buChar char="q"/>
              <a:defRPr/>
            </a:pPr>
            <a:r>
              <a:rPr lang="en-US" sz="2000" dirty="0"/>
              <a:t>Table </a:t>
            </a:r>
            <a:r>
              <a:rPr lang="en-US" sz="2000" dirty="0">
                <a:latin typeface="Times New Roman" panose="02020603050405020304" pitchFamily="18" charset="0"/>
                <a:cs typeface="Times New Roman" panose="02020603050405020304" pitchFamily="18" charset="0"/>
              </a:rPr>
              <a:t>VI</a:t>
            </a:r>
            <a:r>
              <a:rPr lang="en-US" sz="2000" dirty="0"/>
              <a:t> shows the performance metrics of </a:t>
            </a:r>
            <a:r>
              <a:rPr lang="en-US" sz="2000" dirty="0">
                <a:solidFill>
                  <a:srgbClr val="00B0F0"/>
                </a:solidFill>
              </a:rPr>
              <a:t>Ensemble XGBoost and RF</a:t>
            </a:r>
          </a:p>
        </p:txBody>
      </p:sp>
      <p:sp>
        <p:nvSpPr>
          <p:cNvPr id="25604" name="Text Box 183">
            <a:extLst>
              <a:ext uri="{FF2B5EF4-FFF2-40B4-BE49-F238E27FC236}">
                <a16:creationId xmlns:a16="http://schemas.microsoft.com/office/drawing/2014/main" id="{E67F40FB-6A75-41F3-A78B-2C51E2D54EC4}"/>
              </a:ext>
            </a:extLst>
          </p:cNvPr>
          <p:cNvSpPr txBox="1">
            <a:spLocks noChangeArrowheads="1"/>
          </p:cNvSpPr>
          <p:nvPr/>
        </p:nvSpPr>
        <p:spPr bwMode="auto">
          <a:xfrm>
            <a:off x="380999" y="2740514"/>
            <a:ext cx="86105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7030A0"/>
                </a:solidFill>
                <a:latin typeface="Times New Roman" panose="02020603050405020304" pitchFamily="18" charset="0"/>
              </a:rPr>
              <a:t>Table VI: Metrics for PolyPhen Prediction using the Ensemble Model</a:t>
            </a:r>
          </a:p>
        </p:txBody>
      </p:sp>
      <p:sp>
        <p:nvSpPr>
          <p:cNvPr id="8" name="Text Box 11">
            <a:extLst>
              <a:ext uri="{FF2B5EF4-FFF2-40B4-BE49-F238E27FC236}">
                <a16:creationId xmlns:a16="http://schemas.microsoft.com/office/drawing/2014/main" id="{D86FE56D-8172-457E-A663-5BDE98F8FF56}"/>
              </a:ext>
            </a:extLst>
          </p:cNvPr>
          <p:cNvSpPr txBox="1">
            <a:spLocks noChangeArrowheads="1"/>
          </p:cNvSpPr>
          <p:nvPr/>
        </p:nvSpPr>
        <p:spPr bwMode="auto">
          <a:xfrm>
            <a:off x="457200" y="5638800"/>
            <a:ext cx="8153400" cy="4001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FF00FF"/>
              </a:buClr>
              <a:buFont typeface="Wingdings" panose="05000000000000000000" pitchFamily="2" charset="2"/>
              <a:buNone/>
            </a:pPr>
            <a:r>
              <a:rPr lang="en-US" altLang="en-US" sz="2000" dirty="0"/>
              <a:t>Genomic dataset performs better</a:t>
            </a:r>
          </a:p>
        </p:txBody>
      </p:sp>
      <p:graphicFrame>
        <p:nvGraphicFramePr>
          <p:cNvPr id="4" name="Table 3">
            <a:extLst>
              <a:ext uri="{FF2B5EF4-FFF2-40B4-BE49-F238E27FC236}">
                <a16:creationId xmlns:a16="http://schemas.microsoft.com/office/drawing/2014/main" id="{A6F9364B-B678-CFD4-5081-AC095105566F}"/>
              </a:ext>
            </a:extLst>
          </p:cNvPr>
          <p:cNvGraphicFramePr>
            <a:graphicFrameLocks noGrp="1"/>
          </p:cNvGraphicFramePr>
          <p:nvPr>
            <p:extLst>
              <p:ext uri="{D42A27DB-BD31-4B8C-83A1-F6EECF244321}">
                <p14:modId xmlns:p14="http://schemas.microsoft.com/office/powerpoint/2010/main" val="3360595854"/>
              </p:ext>
            </p:extLst>
          </p:nvPr>
        </p:nvGraphicFramePr>
        <p:xfrm>
          <a:off x="506730" y="3286760"/>
          <a:ext cx="7951472" cy="2123440"/>
        </p:xfrm>
        <a:graphic>
          <a:graphicData uri="http://schemas.openxmlformats.org/drawingml/2006/table">
            <a:tbl>
              <a:tblPr>
                <a:tableStyleId>{ED083AE6-46FA-4A59-8FB0-9F97EB10719F}</a:tableStyleId>
              </a:tblPr>
              <a:tblGrid>
                <a:gridCol w="993934">
                  <a:extLst>
                    <a:ext uri="{9D8B030D-6E8A-4147-A177-3AD203B41FA5}">
                      <a16:colId xmlns:a16="http://schemas.microsoft.com/office/drawing/2014/main" val="3511295813"/>
                    </a:ext>
                  </a:extLst>
                </a:gridCol>
                <a:gridCol w="993934">
                  <a:extLst>
                    <a:ext uri="{9D8B030D-6E8A-4147-A177-3AD203B41FA5}">
                      <a16:colId xmlns:a16="http://schemas.microsoft.com/office/drawing/2014/main" val="2252458854"/>
                    </a:ext>
                  </a:extLst>
                </a:gridCol>
                <a:gridCol w="993934">
                  <a:extLst>
                    <a:ext uri="{9D8B030D-6E8A-4147-A177-3AD203B41FA5}">
                      <a16:colId xmlns:a16="http://schemas.microsoft.com/office/drawing/2014/main" val="2401009752"/>
                    </a:ext>
                  </a:extLst>
                </a:gridCol>
                <a:gridCol w="993934">
                  <a:extLst>
                    <a:ext uri="{9D8B030D-6E8A-4147-A177-3AD203B41FA5}">
                      <a16:colId xmlns:a16="http://schemas.microsoft.com/office/drawing/2014/main" val="3332243218"/>
                    </a:ext>
                  </a:extLst>
                </a:gridCol>
                <a:gridCol w="993934">
                  <a:extLst>
                    <a:ext uri="{9D8B030D-6E8A-4147-A177-3AD203B41FA5}">
                      <a16:colId xmlns:a16="http://schemas.microsoft.com/office/drawing/2014/main" val="2101619170"/>
                    </a:ext>
                  </a:extLst>
                </a:gridCol>
                <a:gridCol w="993934">
                  <a:extLst>
                    <a:ext uri="{9D8B030D-6E8A-4147-A177-3AD203B41FA5}">
                      <a16:colId xmlns:a16="http://schemas.microsoft.com/office/drawing/2014/main" val="3299164416"/>
                    </a:ext>
                  </a:extLst>
                </a:gridCol>
                <a:gridCol w="993934">
                  <a:extLst>
                    <a:ext uri="{9D8B030D-6E8A-4147-A177-3AD203B41FA5}">
                      <a16:colId xmlns:a16="http://schemas.microsoft.com/office/drawing/2014/main" val="2142675749"/>
                    </a:ext>
                  </a:extLst>
                </a:gridCol>
                <a:gridCol w="993934">
                  <a:extLst>
                    <a:ext uri="{9D8B030D-6E8A-4147-A177-3AD203B41FA5}">
                      <a16:colId xmlns:a16="http://schemas.microsoft.com/office/drawing/2014/main" val="2391096328"/>
                    </a:ext>
                  </a:extLst>
                </a:gridCol>
              </a:tblGrid>
              <a:tr h="370840">
                <a:tc gridSpan="2">
                  <a:txBody>
                    <a:bodyPr/>
                    <a:lstStyle/>
                    <a:p>
                      <a:pPr algn="ctr"/>
                      <a:r>
                        <a:rPr lang="en-US" dirty="0"/>
                        <a:t>Number of Features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Training Time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Max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F1-Score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74618582"/>
                  </a:ext>
                </a:extLst>
              </a:tr>
              <a:tr h="370840">
                <a:tc>
                  <a:txBody>
                    <a:bodyPr/>
                    <a:lstStyle/>
                    <a:p>
                      <a:pPr algn="r"/>
                      <a:r>
                        <a:rPr lang="en-US" dirty="0"/>
                        <a:t>Gen</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874455"/>
                  </a:ext>
                </a:extLst>
              </a:tr>
              <a:tr h="370840">
                <a:tc>
                  <a:txBody>
                    <a:bodyPr/>
                    <a:lstStyle/>
                    <a:p>
                      <a:pPr algn="r"/>
                      <a:r>
                        <a:rPr lang="en-US" dirty="0"/>
                        <a:t>58</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5632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9642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88.43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0.88</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0.52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856871"/>
                  </a:ext>
                </a:extLst>
              </a:tr>
              <a:tr h="370840">
                <a:tc>
                  <a:txBody>
                    <a:bodyPr/>
                    <a:lstStyle/>
                    <a:p>
                      <a:pPr algn="r"/>
                      <a:r>
                        <a:rPr lang="en-US" dirty="0"/>
                        <a:t>30</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4514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8323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88.42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0.88</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0.52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804927"/>
                  </a:ext>
                </a:extLst>
              </a:tr>
              <a:tr h="370840">
                <a:tc>
                  <a:txBody>
                    <a:bodyPr/>
                    <a:lstStyle/>
                    <a:p>
                      <a:pPr algn="r"/>
                      <a:r>
                        <a:rPr lang="en-US" dirty="0"/>
                        <a:t>19</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2878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6382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88.30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55.49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0.88</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0.52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609984"/>
                  </a:ext>
                </a:extLst>
              </a:tr>
            </a:tbl>
          </a:graphicData>
        </a:graphic>
      </p:graphicFrame>
      <p:sp>
        <p:nvSpPr>
          <p:cNvPr id="2" name="TextBox 1">
            <a:extLst>
              <a:ext uri="{FF2B5EF4-FFF2-40B4-BE49-F238E27FC236}">
                <a16:creationId xmlns:a16="http://schemas.microsoft.com/office/drawing/2014/main" id="{E6BAAE0B-A2AD-20B8-7751-2D6E8C4D537E}"/>
              </a:ext>
            </a:extLst>
          </p:cNvPr>
          <p:cNvSpPr txBox="1"/>
          <p:nvPr/>
        </p:nvSpPr>
        <p:spPr>
          <a:xfrm>
            <a:off x="0" y="6211669"/>
            <a:ext cx="2877711" cy="646331"/>
          </a:xfrm>
          <a:prstGeom prst="rect">
            <a:avLst/>
          </a:prstGeom>
          <a:noFill/>
        </p:spPr>
        <p:txBody>
          <a:bodyPr wrap="none" rtlCol="0">
            <a:spAutoFit/>
          </a:bodyPr>
          <a:lstStyle/>
          <a:p>
            <a:r>
              <a:rPr lang="en-US" dirty="0"/>
              <a:t>RF – Random Forest</a:t>
            </a:r>
          </a:p>
          <a:p>
            <a:r>
              <a:rPr lang="en-US" dirty="0"/>
              <a:t>Non G – Non Genomic</a:t>
            </a:r>
          </a:p>
          <a:p>
            <a:r>
              <a:rPr lang="en-US" dirty="0"/>
              <a:t>PolyPhen – Polymorphism Phenotyping</a:t>
            </a:r>
          </a:p>
        </p:txBody>
      </p:sp>
      <p:cxnSp>
        <p:nvCxnSpPr>
          <p:cNvPr id="9" name="Straight Connector 8">
            <a:extLst>
              <a:ext uri="{FF2B5EF4-FFF2-40B4-BE49-F238E27FC236}">
                <a16:creationId xmlns:a16="http://schemas.microsoft.com/office/drawing/2014/main" id="{5FCA9C8D-56D5-444D-9A9D-26CC25A0C24B}"/>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630754-4874-4D35-8ADB-5BB0EEBB9F59}"/>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0F93290-B29D-4630-B252-8A8F6C9D949A}"/>
              </a:ext>
            </a:extLst>
          </p:cNvPr>
          <p:cNvSpPr txBox="1"/>
          <p:nvPr/>
        </p:nvSpPr>
        <p:spPr>
          <a:xfrm>
            <a:off x="30825" y="4240649"/>
            <a:ext cx="1239442" cy="1169551"/>
          </a:xfrm>
          <a:prstGeom prst="rect">
            <a:avLst/>
          </a:prstGeom>
          <a:noFill/>
        </p:spPr>
        <p:txBody>
          <a:bodyPr wrap="none" rtlCol="0">
            <a:spAutoFit/>
          </a:bodyPr>
          <a:lstStyle/>
          <a:p>
            <a:pPr>
              <a:spcBef>
                <a:spcPts val="0"/>
              </a:spcBef>
              <a:spcAft>
                <a:spcPts val="600"/>
              </a:spcAft>
            </a:pPr>
            <a:r>
              <a:rPr lang="en-US" sz="2000" dirty="0">
                <a:solidFill>
                  <a:srgbClr val="FF00FF"/>
                </a:solidFill>
              </a:rPr>
              <a:t>Split</a:t>
            </a:r>
          </a:p>
          <a:p>
            <a:pPr>
              <a:spcBef>
                <a:spcPts val="0"/>
              </a:spcBef>
              <a:spcAft>
                <a:spcPts val="600"/>
              </a:spcAft>
            </a:pPr>
            <a:r>
              <a:rPr lang="en-US" sz="2000" dirty="0">
                <a:solidFill>
                  <a:srgbClr val="FF00FF"/>
                </a:solidFill>
              </a:rPr>
              <a:t>Feature</a:t>
            </a:r>
          </a:p>
          <a:p>
            <a:pPr>
              <a:spcBef>
                <a:spcPts val="0"/>
              </a:spcBef>
              <a:spcAft>
                <a:spcPts val="600"/>
              </a:spcAft>
            </a:pPr>
            <a:r>
              <a:rPr lang="en-US" sz="2000" dirty="0">
                <a:solidFill>
                  <a:srgbClr val="FF00FF"/>
                </a:solidFill>
              </a:rPr>
              <a:t>Correlate</a:t>
            </a:r>
          </a:p>
        </p:txBody>
      </p:sp>
    </p:spTree>
    <p:extLst>
      <p:ext uri="{BB962C8B-B14F-4D97-AF65-F5344CB8AC3E}">
        <p14:creationId xmlns:p14="http://schemas.microsoft.com/office/powerpoint/2010/main" val="1558363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3995A9-E7A8-4E7E-8BFD-FB2597116583}"/>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Preliminary Results</a:t>
            </a:r>
            <a:endParaRPr lang="en-US" altLang="en-US" dirty="0"/>
          </a:p>
        </p:txBody>
      </p:sp>
      <p:sp>
        <p:nvSpPr>
          <p:cNvPr id="25603" name="Rectangle 3">
            <a:extLst>
              <a:ext uri="{FF2B5EF4-FFF2-40B4-BE49-F238E27FC236}">
                <a16:creationId xmlns:a16="http://schemas.microsoft.com/office/drawing/2014/main" id="{7B00E50F-CEB4-476C-99EA-CA47C797B997}"/>
              </a:ext>
            </a:extLst>
          </p:cNvPr>
          <p:cNvSpPr txBox="1">
            <a:spLocks noChangeArrowheads="1"/>
          </p:cNvSpPr>
          <p:nvPr/>
        </p:nvSpPr>
        <p:spPr bwMode="auto">
          <a:xfrm>
            <a:off x="76199" y="1219200"/>
            <a:ext cx="8915397" cy="1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20000"/>
              </a:spcBef>
              <a:buFont typeface="Wingdings" pitchFamily="2" charset="2"/>
              <a:buNone/>
              <a:defRPr/>
            </a:pPr>
            <a:r>
              <a:rPr lang="en-US" sz="2800" dirty="0">
                <a:solidFill>
                  <a:srgbClr val="0000FF"/>
                </a:solidFill>
              </a:rPr>
              <a:t>Genomic and Non-Genomic </a:t>
            </a:r>
            <a:r>
              <a:rPr lang="en-US" sz="2800" u="sng" dirty="0">
                <a:solidFill>
                  <a:srgbClr val="0000FF"/>
                </a:solidFill>
              </a:rPr>
              <a:t>SIFT</a:t>
            </a:r>
            <a:r>
              <a:rPr lang="en-US" sz="2800" dirty="0">
                <a:solidFill>
                  <a:srgbClr val="0000FF"/>
                </a:solidFill>
              </a:rPr>
              <a:t> Prediction</a:t>
            </a:r>
          </a:p>
          <a:p>
            <a:pPr marL="457200" indent="-457200" eaLnBrk="1" hangingPunct="1">
              <a:spcBef>
                <a:spcPct val="20000"/>
              </a:spcBef>
              <a:buFont typeface="Wingdings" pitchFamily="2" charset="2"/>
              <a:buChar char="q"/>
              <a:defRPr/>
            </a:pPr>
            <a:r>
              <a:rPr lang="en-US" sz="2000" dirty="0"/>
              <a:t>Total data points: 271467</a:t>
            </a:r>
          </a:p>
          <a:p>
            <a:pPr marL="457200" indent="-457200" eaLnBrk="1" hangingPunct="1">
              <a:spcBef>
                <a:spcPct val="20000"/>
              </a:spcBef>
              <a:buFont typeface="Wingdings" pitchFamily="2" charset="2"/>
              <a:buChar char="q"/>
              <a:defRPr/>
            </a:pPr>
            <a:r>
              <a:rPr lang="en-US" sz="2000" dirty="0"/>
              <a:t>Table VI</a:t>
            </a:r>
            <a:r>
              <a:rPr lang="en-US" sz="2000" dirty="0">
                <a:latin typeface="Times New Roman" panose="02020603050405020304" pitchFamily="18" charset="0"/>
                <a:cs typeface="Times New Roman" panose="02020603050405020304" pitchFamily="18" charset="0"/>
              </a:rPr>
              <a:t>I</a:t>
            </a:r>
            <a:r>
              <a:rPr lang="en-US" sz="2000" dirty="0"/>
              <a:t> shows the performance metrics of </a:t>
            </a:r>
            <a:r>
              <a:rPr lang="en-US" sz="2000" dirty="0">
                <a:solidFill>
                  <a:srgbClr val="00B0F0"/>
                </a:solidFill>
              </a:rPr>
              <a:t>Ensemble XGBoost and RF</a:t>
            </a:r>
          </a:p>
        </p:txBody>
      </p:sp>
      <p:sp>
        <p:nvSpPr>
          <p:cNvPr id="25604" name="Text Box 183">
            <a:extLst>
              <a:ext uri="{FF2B5EF4-FFF2-40B4-BE49-F238E27FC236}">
                <a16:creationId xmlns:a16="http://schemas.microsoft.com/office/drawing/2014/main" id="{E67F40FB-6A75-41F3-A78B-2C51E2D54EC4}"/>
              </a:ext>
            </a:extLst>
          </p:cNvPr>
          <p:cNvSpPr txBox="1">
            <a:spLocks noChangeArrowheads="1"/>
          </p:cNvSpPr>
          <p:nvPr/>
        </p:nvSpPr>
        <p:spPr bwMode="auto">
          <a:xfrm>
            <a:off x="381000" y="2740514"/>
            <a:ext cx="861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7030A0"/>
                </a:solidFill>
                <a:latin typeface="Times New Roman" panose="02020603050405020304" pitchFamily="18" charset="0"/>
              </a:rPr>
              <a:t>Table VII: Metrics for SIFT Prediction using the Ensemble Model</a:t>
            </a:r>
          </a:p>
        </p:txBody>
      </p:sp>
      <p:sp>
        <p:nvSpPr>
          <p:cNvPr id="8" name="Text Box 11">
            <a:extLst>
              <a:ext uri="{FF2B5EF4-FFF2-40B4-BE49-F238E27FC236}">
                <a16:creationId xmlns:a16="http://schemas.microsoft.com/office/drawing/2014/main" id="{D86FE56D-8172-457E-A663-5BDE98F8FF56}"/>
              </a:ext>
            </a:extLst>
          </p:cNvPr>
          <p:cNvSpPr txBox="1">
            <a:spLocks noChangeArrowheads="1"/>
          </p:cNvSpPr>
          <p:nvPr/>
        </p:nvSpPr>
        <p:spPr bwMode="auto">
          <a:xfrm>
            <a:off x="457200" y="5638800"/>
            <a:ext cx="8153400" cy="4001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FF00FF"/>
              </a:buClr>
              <a:buFont typeface="Wingdings" panose="05000000000000000000" pitchFamily="2" charset="2"/>
              <a:buNone/>
            </a:pPr>
            <a:r>
              <a:rPr lang="en-US" altLang="en-US" sz="2000" dirty="0"/>
              <a:t>Genomic dataset performs better</a:t>
            </a:r>
          </a:p>
        </p:txBody>
      </p:sp>
      <p:graphicFrame>
        <p:nvGraphicFramePr>
          <p:cNvPr id="4" name="Table 3">
            <a:extLst>
              <a:ext uri="{FF2B5EF4-FFF2-40B4-BE49-F238E27FC236}">
                <a16:creationId xmlns:a16="http://schemas.microsoft.com/office/drawing/2014/main" id="{A6F9364B-B678-CFD4-5081-AC095105566F}"/>
              </a:ext>
            </a:extLst>
          </p:cNvPr>
          <p:cNvGraphicFramePr>
            <a:graphicFrameLocks noGrp="1"/>
          </p:cNvGraphicFramePr>
          <p:nvPr>
            <p:extLst>
              <p:ext uri="{D42A27DB-BD31-4B8C-83A1-F6EECF244321}">
                <p14:modId xmlns:p14="http://schemas.microsoft.com/office/powerpoint/2010/main" val="567934591"/>
              </p:ext>
            </p:extLst>
          </p:nvPr>
        </p:nvGraphicFramePr>
        <p:xfrm>
          <a:off x="506730" y="3286760"/>
          <a:ext cx="7951472" cy="2123440"/>
        </p:xfrm>
        <a:graphic>
          <a:graphicData uri="http://schemas.openxmlformats.org/drawingml/2006/table">
            <a:tbl>
              <a:tblPr>
                <a:tableStyleId>{ED083AE6-46FA-4A59-8FB0-9F97EB10719F}</a:tableStyleId>
              </a:tblPr>
              <a:tblGrid>
                <a:gridCol w="993934">
                  <a:extLst>
                    <a:ext uri="{9D8B030D-6E8A-4147-A177-3AD203B41FA5}">
                      <a16:colId xmlns:a16="http://schemas.microsoft.com/office/drawing/2014/main" val="3511295813"/>
                    </a:ext>
                  </a:extLst>
                </a:gridCol>
                <a:gridCol w="993934">
                  <a:extLst>
                    <a:ext uri="{9D8B030D-6E8A-4147-A177-3AD203B41FA5}">
                      <a16:colId xmlns:a16="http://schemas.microsoft.com/office/drawing/2014/main" val="2252458854"/>
                    </a:ext>
                  </a:extLst>
                </a:gridCol>
                <a:gridCol w="993934">
                  <a:extLst>
                    <a:ext uri="{9D8B030D-6E8A-4147-A177-3AD203B41FA5}">
                      <a16:colId xmlns:a16="http://schemas.microsoft.com/office/drawing/2014/main" val="2401009752"/>
                    </a:ext>
                  </a:extLst>
                </a:gridCol>
                <a:gridCol w="993934">
                  <a:extLst>
                    <a:ext uri="{9D8B030D-6E8A-4147-A177-3AD203B41FA5}">
                      <a16:colId xmlns:a16="http://schemas.microsoft.com/office/drawing/2014/main" val="3332243218"/>
                    </a:ext>
                  </a:extLst>
                </a:gridCol>
                <a:gridCol w="993934">
                  <a:extLst>
                    <a:ext uri="{9D8B030D-6E8A-4147-A177-3AD203B41FA5}">
                      <a16:colId xmlns:a16="http://schemas.microsoft.com/office/drawing/2014/main" val="2101619170"/>
                    </a:ext>
                  </a:extLst>
                </a:gridCol>
                <a:gridCol w="993934">
                  <a:extLst>
                    <a:ext uri="{9D8B030D-6E8A-4147-A177-3AD203B41FA5}">
                      <a16:colId xmlns:a16="http://schemas.microsoft.com/office/drawing/2014/main" val="3299164416"/>
                    </a:ext>
                  </a:extLst>
                </a:gridCol>
                <a:gridCol w="993934">
                  <a:extLst>
                    <a:ext uri="{9D8B030D-6E8A-4147-A177-3AD203B41FA5}">
                      <a16:colId xmlns:a16="http://schemas.microsoft.com/office/drawing/2014/main" val="2142675749"/>
                    </a:ext>
                  </a:extLst>
                </a:gridCol>
                <a:gridCol w="993934">
                  <a:extLst>
                    <a:ext uri="{9D8B030D-6E8A-4147-A177-3AD203B41FA5}">
                      <a16:colId xmlns:a16="http://schemas.microsoft.com/office/drawing/2014/main" val="2391096328"/>
                    </a:ext>
                  </a:extLst>
                </a:gridCol>
              </a:tblGrid>
              <a:tr h="370840">
                <a:tc gridSpan="2">
                  <a:txBody>
                    <a:bodyPr/>
                    <a:lstStyle/>
                    <a:p>
                      <a:pPr algn="ctr"/>
                      <a:r>
                        <a:rPr lang="en-US" dirty="0"/>
                        <a:t>Number of Features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Training Time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Max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F1-Score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74618582"/>
                  </a:ext>
                </a:extLst>
              </a:tr>
              <a:tr h="370840">
                <a:tc>
                  <a:txBody>
                    <a:bodyPr/>
                    <a:lstStyle/>
                    <a:p>
                      <a:pPr algn="r"/>
                      <a:r>
                        <a:rPr lang="en-US" dirty="0"/>
                        <a:t>Gen</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Gen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 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874455"/>
                  </a:ext>
                </a:extLst>
              </a:tr>
              <a:tr h="370840">
                <a:tc>
                  <a:txBody>
                    <a:bodyPr/>
                    <a:lstStyle/>
                    <a:p>
                      <a:pPr algn="r"/>
                      <a:r>
                        <a:rPr lang="en-US" strike="noStrike" dirty="0"/>
                        <a:t>58</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5166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3977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95.13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0.95</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0.77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990188"/>
                  </a:ext>
                </a:extLst>
              </a:tr>
              <a:tr h="370840">
                <a:tc>
                  <a:txBody>
                    <a:bodyPr/>
                    <a:lstStyle/>
                    <a:p>
                      <a:pPr algn="r"/>
                      <a:r>
                        <a:rPr lang="en-US" strike="noStrike" dirty="0"/>
                        <a:t>30</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4966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3778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95.14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0.95</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0.77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804927"/>
                  </a:ext>
                </a:extLst>
              </a:tr>
              <a:tr h="370840">
                <a:tc>
                  <a:txBody>
                    <a:bodyPr/>
                    <a:lstStyle/>
                    <a:p>
                      <a:pPr algn="r"/>
                      <a:r>
                        <a:rPr lang="en-US" strike="noStrike" dirty="0"/>
                        <a:t>18</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4033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2829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95.12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77.32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0.95</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trike="noStrike" dirty="0"/>
                        <a:t>0.77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609984"/>
                  </a:ext>
                </a:extLst>
              </a:tr>
            </a:tbl>
          </a:graphicData>
        </a:graphic>
      </p:graphicFrame>
      <p:sp>
        <p:nvSpPr>
          <p:cNvPr id="2" name="TextBox 1">
            <a:extLst>
              <a:ext uri="{FF2B5EF4-FFF2-40B4-BE49-F238E27FC236}">
                <a16:creationId xmlns:a16="http://schemas.microsoft.com/office/drawing/2014/main" id="{3B3E08AC-B47F-6085-9453-D8003BCD3AAE}"/>
              </a:ext>
            </a:extLst>
          </p:cNvPr>
          <p:cNvSpPr txBox="1"/>
          <p:nvPr/>
        </p:nvSpPr>
        <p:spPr>
          <a:xfrm>
            <a:off x="0" y="6211669"/>
            <a:ext cx="2845523" cy="646331"/>
          </a:xfrm>
          <a:prstGeom prst="rect">
            <a:avLst/>
          </a:prstGeom>
          <a:noFill/>
        </p:spPr>
        <p:txBody>
          <a:bodyPr wrap="none" rtlCol="0">
            <a:spAutoFit/>
          </a:bodyPr>
          <a:lstStyle/>
          <a:p>
            <a:r>
              <a:rPr lang="en-US" dirty="0"/>
              <a:t>RF – Random Forest</a:t>
            </a:r>
          </a:p>
          <a:p>
            <a:r>
              <a:rPr lang="en-US" dirty="0"/>
              <a:t>Non G – Non Genomic</a:t>
            </a:r>
          </a:p>
          <a:p>
            <a:r>
              <a:rPr lang="en-US" dirty="0"/>
              <a:t>SIFT – Sorting Intolerant From Tolerant</a:t>
            </a:r>
          </a:p>
        </p:txBody>
      </p:sp>
      <p:cxnSp>
        <p:nvCxnSpPr>
          <p:cNvPr id="9" name="Straight Connector 8">
            <a:extLst>
              <a:ext uri="{FF2B5EF4-FFF2-40B4-BE49-F238E27FC236}">
                <a16:creationId xmlns:a16="http://schemas.microsoft.com/office/drawing/2014/main" id="{398D2A82-649A-436E-B719-F2AF9DD4E652}"/>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8DBC40-0B4D-4AED-A886-EF0277EA1F0E}"/>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DD61B1-861E-48BD-8CAE-E0503C06492B}"/>
              </a:ext>
            </a:extLst>
          </p:cNvPr>
          <p:cNvSpPr txBox="1"/>
          <p:nvPr/>
        </p:nvSpPr>
        <p:spPr>
          <a:xfrm>
            <a:off x="30825" y="4240649"/>
            <a:ext cx="1239442" cy="1169551"/>
          </a:xfrm>
          <a:prstGeom prst="rect">
            <a:avLst/>
          </a:prstGeom>
          <a:noFill/>
        </p:spPr>
        <p:txBody>
          <a:bodyPr wrap="none" rtlCol="0">
            <a:spAutoFit/>
          </a:bodyPr>
          <a:lstStyle/>
          <a:p>
            <a:pPr>
              <a:spcBef>
                <a:spcPts val="0"/>
              </a:spcBef>
              <a:spcAft>
                <a:spcPts val="600"/>
              </a:spcAft>
            </a:pPr>
            <a:r>
              <a:rPr lang="en-US" sz="2000" dirty="0">
                <a:solidFill>
                  <a:srgbClr val="FF00FF"/>
                </a:solidFill>
              </a:rPr>
              <a:t>Split</a:t>
            </a:r>
          </a:p>
          <a:p>
            <a:pPr>
              <a:spcBef>
                <a:spcPts val="0"/>
              </a:spcBef>
              <a:spcAft>
                <a:spcPts val="600"/>
              </a:spcAft>
            </a:pPr>
            <a:r>
              <a:rPr lang="en-US" sz="2000" dirty="0">
                <a:solidFill>
                  <a:srgbClr val="FF00FF"/>
                </a:solidFill>
              </a:rPr>
              <a:t>Feature</a:t>
            </a:r>
          </a:p>
          <a:p>
            <a:pPr>
              <a:spcBef>
                <a:spcPts val="0"/>
              </a:spcBef>
              <a:spcAft>
                <a:spcPts val="600"/>
              </a:spcAft>
            </a:pPr>
            <a:r>
              <a:rPr lang="en-US" sz="2000" dirty="0">
                <a:solidFill>
                  <a:srgbClr val="FF00FF"/>
                </a:solidFill>
              </a:rPr>
              <a:t>Correlate</a:t>
            </a:r>
          </a:p>
        </p:txBody>
      </p:sp>
    </p:spTree>
    <p:extLst>
      <p:ext uri="{BB962C8B-B14F-4D97-AF65-F5344CB8AC3E}">
        <p14:creationId xmlns:p14="http://schemas.microsoft.com/office/powerpoint/2010/main" val="2069643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3995A9-E7A8-4E7E-8BFD-FB2597116583}"/>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Preliminary Results</a:t>
            </a:r>
            <a:endParaRPr lang="en-US" altLang="en-US" dirty="0"/>
          </a:p>
        </p:txBody>
      </p:sp>
      <p:sp>
        <p:nvSpPr>
          <p:cNvPr id="25603" name="Rectangle 3">
            <a:extLst>
              <a:ext uri="{FF2B5EF4-FFF2-40B4-BE49-F238E27FC236}">
                <a16:creationId xmlns:a16="http://schemas.microsoft.com/office/drawing/2014/main" id="{7B00E50F-CEB4-476C-99EA-CA47C797B997}"/>
              </a:ext>
            </a:extLst>
          </p:cNvPr>
          <p:cNvSpPr txBox="1">
            <a:spLocks noChangeArrowheads="1"/>
          </p:cNvSpPr>
          <p:nvPr/>
        </p:nvSpPr>
        <p:spPr bwMode="auto">
          <a:xfrm>
            <a:off x="76200" y="1219200"/>
            <a:ext cx="8763000" cy="129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20000"/>
              </a:spcBef>
              <a:buFont typeface="Wingdings" pitchFamily="2" charset="2"/>
              <a:buNone/>
              <a:defRPr/>
            </a:pPr>
            <a:r>
              <a:rPr lang="en-US" sz="2800" dirty="0">
                <a:solidFill>
                  <a:srgbClr val="0000FF"/>
                </a:solidFill>
              </a:rPr>
              <a:t>Performance of Genomic and Non-Genomic Datasets</a:t>
            </a:r>
          </a:p>
          <a:p>
            <a:pPr marL="457200" indent="-457200" eaLnBrk="1" hangingPunct="1">
              <a:spcBef>
                <a:spcPct val="20000"/>
              </a:spcBef>
              <a:buFont typeface="Wingdings" pitchFamily="2" charset="2"/>
              <a:buChar char="q"/>
              <a:defRPr/>
            </a:pPr>
            <a:r>
              <a:rPr lang="en-US" sz="2000" dirty="0"/>
              <a:t>Total data points: 271467</a:t>
            </a:r>
          </a:p>
          <a:p>
            <a:pPr marL="457200" indent="-457200" eaLnBrk="1" hangingPunct="1">
              <a:spcBef>
                <a:spcPct val="20000"/>
              </a:spcBef>
              <a:buFont typeface="Wingdings" pitchFamily="2" charset="2"/>
              <a:buChar char="q"/>
              <a:defRPr/>
            </a:pPr>
            <a:r>
              <a:rPr lang="en-US" sz="2000" dirty="0"/>
              <a:t>Table V</a:t>
            </a:r>
            <a:r>
              <a:rPr lang="en-US" sz="2000" dirty="0">
                <a:latin typeface="Times New Roman" panose="02020603050405020304" pitchFamily="18" charset="0"/>
                <a:cs typeface="Times New Roman" panose="02020603050405020304" pitchFamily="18" charset="0"/>
              </a:rPr>
              <a:t>III</a:t>
            </a:r>
            <a:r>
              <a:rPr lang="en-US" sz="2000" dirty="0"/>
              <a:t> shows the summary of XGBoost and the Ensemble Model</a:t>
            </a:r>
          </a:p>
        </p:txBody>
      </p:sp>
      <p:sp>
        <p:nvSpPr>
          <p:cNvPr id="25604" name="Text Box 183">
            <a:extLst>
              <a:ext uri="{FF2B5EF4-FFF2-40B4-BE49-F238E27FC236}">
                <a16:creationId xmlns:a16="http://schemas.microsoft.com/office/drawing/2014/main" id="{E67F40FB-6A75-41F3-A78B-2C51E2D54EC4}"/>
              </a:ext>
            </a:extLst>
          </p:cNvPr>
          <p:cNvSpPr txBox="1">
            <a:spLocks noChangeArrowheads="1"/>
          </p:cNvSpPr>
          <p:nvPr/>
        </p:nvSpPr>
        <p:spPr bwMode="auto">
          <a:xfrm>
            <a:off x="152399" y="2740514"/>
            <a:ext cx="89154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7030A0"/>
                </a:solidFill>
                <a:latin typeface="Times New Roman" panose="02020603050405020304" pitchFamily="18" charset="0"/>
              </a:rPr>
              <a:t>Table VIII: Summary of </a:t>
            </a:r>
            <a:r>
              <a:rPr lang="en-US" altLang="en-US" sz="2000" b="1" u="sng" dirty="0">
                <a:solidFill>
                  <a:srgbClr val="7030A0"/>
                </a:solidFill>
                <a:latin typeface="Times New Roman" panose="02020603050405020304" pitchFamily="18" charset="0"/>
              </a:rPr>
              <a:t>PolyPhen</a:t>
            </a:r>
            <a:r>
              <a:rPr lang="en-US" altLang="en-US" sz="2000" b="1" dirty="0">
                <a:solidFill>
                  <a:srgbClr val="7030A0"/>
                </a:solidFill>
                <a:latin typeface="Times New Roman" panose="02020603050405020304" pitchFamily="18" charset="0"/>
              </a:rPr>
              <a:t> prediction of XGBoost and Ensemble Model</a:t>
            </a:r>
          </a:p>
        </p:txBody>
      </p:sp>
      <p:sp>
        <p:nvSpPr>
          <p:cNvPr id="8" name="Text Box 11">
            <a:extLst>
              <a:ext uri="{FF2B5EF4-FFF2-40B4-BE49-F238E27FC236}">
                <a16:creationId xmlns:a16="http://schemas.microsoft.com/office/drawing/2014/main" id="{D86FE56D-8172-457E-A663-5BDE98F8FF56}"/>
              </a:ext>
            </a:extLst>
          </p:cNvPr>
          <p:cNvSpPr txBox="1">
            <a:spLocks noChangeArrowheads="1"/>
          </p:cNvSpPr>
          <p:nvPr/>
        </p:nvSpPr>
        <p:spPr bwMode="auto">
          <a:xfrm>
            <a:off x="609600" y="5802111"/>
            <a:ext cx="8153400" cy="4001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FF00FF"/>
              </a:buClr>
              <a:buFont typeface="Wingdings" panose="05000000000000000000" pitchFamily="2" charset="2"/>
              <a:buNone/>
            </a:pPr>
            <a:r>
              <a:rPr lang="en-US" altLang="en-US" sz="2000" dirty="0"/>
              <a:t>Genomic dataset performs better. Ensemble is the best model.</a:t>
            </a:r>
          </a:p>
        </p:txBody>
      </p:sp>
      <p:graphicFrame>
        <p:nvGraphicFramePr>
          <p:cNvPr id="4" name="Table 3">
            <a:extLst>
              <a:ext uri="{FF2B5EF4-FFF2-40B4-BE49-F238E27FC236}">
                <a16:creationId xmlns:a16="http://schemas.microsoft.com/office/drawing/2014/main" id="{A6F9364B-B678-CFD4-5081-AC095105566F}"/>
              </a:ext>
            </a:extLst>
          </p:cNvPr>
          <p:cNvGraphicFramePr>
            <a:graphicFrameLocks noGrp="1"/>
          </p:cNvGraphicFramePr>
          <p:nvPr>
            <p:extLst/>
          </p:nvPr>
        </p:nvGraphicFramePr>
        <p:xfrm>
          <a:off x="152399" y="3140624"/>
          <a:ext cx="8839202" cy="2494280"/>
        </p:xfrm>
        <a:graphic>
          <a:graphicData uri="http://schemas.openxmlformats.org/drawingml/2006/table">
            <a:tbl>
              <a:tblPr>
                <a:tableStyleId>{ED083AE6-46FA-4A59-8FB0-9F97EB10719F}</a:tableStyleId>
              </a:tblPr>
              <a:tblGrid>
                <a:gridCol w="1938420">
                  <a:extLst>
                    <a:ext uri="{9D8B030D-6E8A-4147-A177-3AD203B41FA5}">
                      <a16:colId xmlns:a16="http://schemas.microsoft.com/office/drawing/2014/main" val="3511295813"/>
                    </a:ext>
                  </a:extLst>
                </a:gridCol>
                <a:gridCol w="697832">
                  <a:extLst>
                    <a:ext uri="{9D8B030D-6E8A-4147-A177-3AD203B41FA5}">
                      <a16:colId xmlns:a16="http://schemas.microsoft.com/office/drawing/2014/main" val="2401009752"/>
                    </a:ext>
                  </a:extLst>
                </a:gridCol>
                <a:gridCol w="930442">
                  <a:extLst>
                    <a:ext uri="{9D8B030D-6E8A-4147-A177-3AD203B41FA5}">
                      <a16:colId xmlns:a16="http://schemas.microsoft.com/office/drawing/2014/main" val="548093300"/>
                    </a:ext>
                  </a:extLst>
                </a:gridCol>
                <a:gridCol w="775368">
                  <a:extLst>
                    <a:ext uri="{9D8B030D-6E8A-4147-A177-3AD203B41FA5}">
                      <a16:colId xmlns:a16="http://schemas.microsoft.com/office/drawing/2014/main" val="852765532"/>
                    </a:ext>
                  </a:extLst>
                </a:gridCol>
                <a:gridCol w="930442">
                  <a:extLst>
                    <a:ext uri="{9D8B030D-6E8A-4147-A177-3AD203B41FA5}">
                      <a16:colId xmlns:a16="http://schemas.microsoft.com/office/drawing/2014/main" val="1468372084"/>
                    </a:ext>
                  </a:extLst>
                </a:gridCol>
                <a:gridCol w="775368">
                  <a:extLst>
                    <a:ext uri="{9D8B030D-6E8A-4147-A177-3AD203B41FA5}">
                      <a16:colId xmlns:a16="http://schemas.microsoft.com/office/drawing/2014/main" val="2101619170"/>
                    </a:ext>
                  </a:extLst>
                </a:gridCol>
                <a:gridCol w="1007980">
                  <a:extLst>
                    <a:ext uri="{9D8B030D-6E8A-4147-A177-3AD203B41FA5}">
                      <a16:colId xmlns:a16="http://schemas.microsoft.com/office/drawing/2014/main" val="23906269"/>
                    </a:ext>
                  </a:extLst>
                </a:gridCol>
                <a:gridCol w="775368">
                  <a:extLst>
                    <a:ext uri="{9D8B030D-6E8A-4147-A177-3AD203B41FA5}">
                      <a16:colId xmlns:a16="http://schemas.microsoft.com/office/drawing/2014/main" val="3897964575"/>
                    </a:ext>
                  </a:extLst>
                </a:gridCol>
                <a:gridCol w="1007982">
                  <a:extLst>
                    <a:ext uri="{9D8B030D-6E8A-4147-A177-3AD203B41FA5}">
                      <a16:colId xmlns:a16="http://schemas.microsoft.com/office/drawing/2014/main" val="3976846161"/>
                    </a:ext>
                  </a:extLst>
                </a:gridCol>
              </a:tblGrid>
              <a:tr h="370840">
                <a:tc rowSpan="3">
                  <a:txBody>
                    <a:bodyPr/>
                    <a:lstStyle/>
                    <a:p>
                      <a:pPr algn="ctr"/>
                      <a:r>
                        <a:rPr lang="en-US" dirty="0"/>
                        <a:t>Stages of Preprocessing</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dirty="0"/>
                        <a:t>Training Time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gridSpan="4">
                  <a:txBody>
                    <a:bodyPr/>
                    <a:lstStyle/>
                    <a:p>
                      <a:pPr algn="ctr"/>
                      <a:r>
                        <a:rPr lang="en-US" dirty="0"/>
                        <a:t>Max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874618582"/>
                  </a:ext>
                </a:extLst>
              </a:tr>
              <a:tr h="370840">
                <a:tc vMerge="1">
                  <a:txBody>
                    <a:bodyPr/>
                    <a:lstStyle/>
                    <a:p>
                      <a:pPr algn="ctr"/>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t>XGBoost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Ensemble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XGBoost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Ensemble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39874455"/>
                  </a:ext>
                </a:extLst>
              </a:tr>
              <a:tr h="370840">
                <a:tc vMerge="1">
                  <a:txBody>
                    <a:bodyPr/>
                    <a:lstStyle/>
                    <a:p>
                      <a:pPr algn="ctr"/>
                      <a:endParaRPr lang="en-US" strike="noStrike"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noStrike" dirty="0"/>
                        <a:t>Non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noStrike" dirty="0"/>
                        <a:t>Non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noStrike" dirty="0"/>
                        <a:t>Non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noStrike" dirty="0"/>
                        <a:t>Non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7043"/>
                  </a:ext>
                </a:extLst>
              </a:tr>
              <a:tr h="370840">
                <a:tc>
                  <a:txBody>
                    <a:bodyPr/>
                    <a:lstStyle/>
                    <a:p>
                      <a:pPr algn="ctr"/>
                      <a:r>
                        <a:rPr lang="en-US" strike="noStrike" dirty="0"/>
                        <a:t>After Data Split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1921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5309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5632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9642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88.33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88.43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804927"/>
                  </a:ext>
                </a:extLst>
              </a:tr>
              <a:tr h="370840">
                <a:tc>
                  <a:txBody>
                    <a:bodyPr/>
                    <a:lstStyle/>
                    <a:p>
                      <a:pPr algn="ctr"/>
                      <a:r>
                        <a:rPr lang="en-US" strike="noStrike" dirty="0"/>
                        <a:t>After Feature Selection</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1569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3836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8323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88.21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88.42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421398"/>
                  </a:ext>
                </a:extLst>
              </a:tr>
              <a:tr h="370840">
                <a:tc>
                  <a:txBody>
                    <a:bodyPr/>
                    <a:lstStyle/>
                    <a:p>
                      <a:pPr algn="ctr"/>
                      <a:r>
                        <a:rPr lang="en-US" strike="noStrike" dirty="0"/>
                        <a:t>After Correlation</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3372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2878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6382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88.12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88.30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609984"/>
                  </a:ext>
                </a:extLst>
              </a:tr>
            </a:tbl>
          </a:graphicData>
        </a:graphic>
      </p:graphicFrame>
      <p:sp>
        <p:nvSpPr>
          <p:cNvPr id="3" name="TextBox 2">
            <a:extLst>
              <a:ext uri="{FF2B5EF4-FFF2-40B4-BE49-F238E27FC236}">
                <a16:creationId xmlns:a16="http://schemas.microsoft.com/office/drawing/2014/main" id="{E5096ADF-410C-C1A4-7B02-603B3856C07D}"/>
              </a:ext>
            </a:extLst>
          </p:cNvPr>
          <p:cNvSpPr txBox="1"/>
          <p:nvPr/>
        </p:nvSpPr>
        <p:spPr>
          <a:xfrm>
            <a:off x="0" y="6581001"/>
            <a:ext cx="4572000" cy="276999"/>
          </a:xfrm>
          <a:prstGeom prst="rect">
            <a:avLst/>
          </a:prstGeom>
          <a:noFill/>
        </p:spPr>
        <p:txBody>
          <a:bodyPr wrap="square">
            <a:spAutoFit/>
          </a:bodyPr>
          <a:lstStyle/>
          <a:p>
            <a:r>
              <a:rPr lang="en-US" dirty="0"/>
              <a:t>PolyPhen – Polymorphism Phenotyping </a:t>
            </a:r>
          </a:p>
        </p:txBody>
      </p:sp>
      <p:cxnSp>
        <p:nvCxnSpPr>
          <p:cNvPr id="9" name="Straight Connector 8">
            <a:extLst>
              <a:ext uri="{FF2B5EF4-FFF2-40B4-BE49-F238E27FC236}">
                <a16:creationId xmlns:a16="http://schemas.microsoft.com/office/drawing/2014/main" id="{8EDB2AB1-AC4F-44DF-B73B-D8C80342BBD7}"/>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B6EF21-85FF-494E-83F6-A34D669A80D0}"/>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476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3995A9-E7A8-4E7E-8BFD-FB2597116583}"/>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Preliminary Results</a:t>
            </a:r>
            <a:endParaRPr lang="en-US" altLang="en-US" dirty="0"/>
          </a:p>
        </p:txBody>
      </p:sp>
      <p:sp>
        <p:nvSpPr>
          <p:cNvPr id="25603" name="Rectangle 3">
            <a:extLst>
              <a:ext uri="{FF2B5EF4-FFF2-40B4-BE49-F238E27FC236}">
                <a16:creationId xmlns:a16="http://schemas.microsoft.com/office/drawing/2014/main" id="{7B00E50F-CEB4-476C-99EA-CA47C797B997}"/>
              </a:ext>
            </a:extLst>
          </p:cNvPr>
          <p:cNvSpPr txBox="1">
            <a:spLocks noChangeArrowheads="1"/>
          </p:cNvSpPr>
          <p:nvPr/>
        </p:nvSpPr>
        <p:spPr bwMode="auto">
          <a:xfrm>
            <a:off x="76200" y="1219200"/>
            <a:ext cx="8763000" cy="129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20000"/>
              </a:spcBef>
              <a:buFont typeface="Wingdings" pitchFamily="2" charset="2"/>
              <a:buNone/>
              <a:defRPr/>
            </a:pPr>
            <a:r>
              <a:rPr lang="en-US" sz="2800" dirty="0">
                <a:solidFill>
                  <a:srgbClr val="0000FF"/>
                </a:solidFill>
              </a:rPr>
              <a:t>Performance of Genomic and Non-Genomic Datasets</a:t>
            </a:r>
          </a:p>
          <a:p>
            <a:pPr marL="457200" indent="-457200" eaLnBrk="1" hangingPunct="1">
              <a:spcBef>
                <a:spcPct val="20000"/>
              </a:spcBef>
              <a:buFont typeface="Wingdings" pitchFamily="2" charset="2"/>
              <a:buChar char="q"/>
              <a:defRPr/>
            </a:pPr>
            <a:r>
              <a:rPr lang="en-US" sz="2000" dirty="0"/>
              <a:t>Total data points: 271467</a:t>
            </a:r>
          </a:p>
          <a:p>
            <a:pPr marL="457200" indent="-457200" eaLnBrk="1" hangingPunct="1">
              <a:spcBef>
                <a:spcPct val="20000"/>
              </a:spcBef>
              <a:buFont typeface="Wingdings" pitchFamily="2" charset="2"/>
              <a:buChar char="q"/>
              <a:defRPr/>
            </a:pPr>
            <a:r>
              <a:rPr lang="en-US" sz="2000" dirty="0"/>
              <a:t>Table </a:t>
            </a:r>
            <a:r>
              <a:rPr lang="en-US" sz="2000" dirty="0">
                <a:latin typeface="Times New Roman" panose="02020603050405020304" pitchFamily="18" charset="0"/>
                <a:cs typeface="Times New Roman" panose="02020603050405020304" pitchFamily="18" charset="0"/>
              </a:rPr>
              <a:t>IX</a:t>
            </a:r>
            <a:r>
              <a:rPr lang="en-US" sz="2000" dirty="0"/>
              <a:t> shows the summary of XGBoost and the Ensemble Model</a:t>
            </a:r>
          </a:p>
        </p:txBody>
      </p:sp>
      <p:sp>
        <p:nvSpPr>
          <p:cNvPr id="25604" name="Text Box 183">
            <a:extLst>
              <a:ext uri="{FF2B5EF4-FFF2-40B4-BE49-F238E27FC236}">
                <a16:creationId xmlns:a16="http://schemas.microsoft.com/office/drawing/2014/main" id="{E67F40FB-6A75-41F3-A78B-2C51E2D54EC4}"/>
              </a:ext>
            </a:extLst>
          </p:cNvPr>
          <p:cNvSpPr txBox="1">
            <a:spLocks noChangeArrowheads="1"/>
          </p:cNvSpPr>
          <p:nvPr/>
        </p:nvSpPr>
        <p:spPr bwMode="auto">
          <a:xfrm>
            <a:off x="152400" y="2740514"/>
            <a:ext cx="8686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7030A0"/>
                </a:solidFill>
                <a:latin typeface="Times New Roman" panose="02020603050405020304" pitchFamily="18" charset="0"/>
              </a:rPr>
              <a:t>Table IX: Summary of </a:t>
            </a:r>
            <a:r>
              <a:rPr lang="en-US" altLang="en-US" sz="2000" b="1" u="sng" dirty="0">
                <a:solidFill>
                  <a:srgbClr val="7030A0"/>
                </a:solidFill>
                <a:latin typeface="Times New Roman" panose="02020603050405020304" pitchFamily="18" charset="0"/>
              </a:rPr>
              <a:t>SIFT</a:t>
            </a:r>
            <a:r>
              <a:rPr lang="en-US" altLang="en-US" sz="2000" b="1" dirty="0">
                <a:solidFill>
                  <a:srgbClr val="7030A0"/>
                </a:solidFill>
                <a:latin typeface="Times New Roman" panose="02020603050405020304" pitchFamily="18" charset="0"/>
              </a:rPr>
              <a:t> prediction of XGBoost and Ensemble Model</a:t>
            </a:r>
          </a:p>
        </p:txBody>
      </p:sp>
      <p:sp>
        <p:nvSpPr>
          <p:cNvPr id="8" name="Text Box 11">
            <a:extLst>
              <a:ext uri="{FF2B5EF4-FFF2-40B4-BE49-F238E27FC236}">
                <a16:creationId xmlns:a16="http://schemas.microsoft.com/office/drawing/2014/main" id="{D86FE56D-8172-457E-A663-5BDE98F8FF56}"/>
              </a:ext>
            </a:extLst>
          </p:cNvPr>
          <p:cNvSpPr txBox="1">
            <a:spLocks noChangeArrowheads="1"/>
          </p:cNvSpPr>
          <p:nvPr/>
        </p:nvSpPr>
        <p:spPr bwMode="auto">
          <a:xfrm>
            <a:off x="609600" y="5802111"/>
            <a:ext cx="8153400" cy="4001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FF00FF"/>
              </a:buClr>
              <a:buFont typeface="Wingdings" panose="05000000000000000000" pitchFamily="2" charset="2"/>
              <a:buNone/>
            </a:pPr>
            <a:r>
              <a:rPr lang="en-US" altLang="en-US" sz="2000" dirty="0"/>
              <a:t>Genomic dataset performs better. Ensemble is the best model.</a:t>
            </a:r>
          </a:p>
        </p:txBody>
      </p:sp>
      <p:graphicFrame>
        <p:nvGraphicFramePr>
          <p:cNvPr id="4" name="Table 3">
            <a:extLst>
              <a:ext uri="{FF2B5EF4-FFF2-40B4-BE49-F238E27FC236}">
                <a16:creationId xmlns:a16="http://schemas.microsoft.com/office/drawing/2014/main" id="{A6F9364B-B678-CFD4-5081-AC095105566F}"/>
              </a:ext>
            </a:extLst>
          </p:cNvPr>
          <p:cNvGraphicFramePr>
            <a:graphicFrameLocks noGrp="1"/>
          </p:cNvGraphicFramePr>
          <p:nvPr>
            <p:extLst/>
          </p:nvPr>
        </p:nvGraphicFramePr>
        <p:xfrm>
          <a:off x="152400" y="3124200"/>
          <a:ext cx="8763001" cy="2494280"/>
        </p:xfrm>
        <a:graphic>
          <a:graphicData uri="http://schemas.openxmlformats.org/drawingml/2006/table">
            <a:tbl>
              <a:tblPr>
                <a:tableStyleId>{ED083AE6-46FA-4A59-8FB0-9F97EB10719F}</a:tableStyleId>
              </a:tblPr>
              <a:tblGrid>
                <a:gridCol w="1921711">
                  <a:extLst>
                    <a:ext uri="{9D8B030D-6E8A-4147-A177-3AD203B41FA5}">
                      <a16:colId xmlns:a16="http://schemas.microsoft.com/office/drawing/2014/main" val="3511295813"/>
                    </a:ext>
                  </a:extLst>
                </a:gridCol>
                <a:gridCol w="691816">
                  <a:extLst>
                    <a:ext uri="{9D8B030D-6E8A-4147-A177-3AD203B41FA5}">
                      <a16:colId xmlns:a16="http://schemas.microsoft.com/office/drawing/2014/main" val="2401009752"/>
                    </a:ext>
                  </a:extLst>
                </a:gridCol>
                <a:gridCol w="922421">
                  <a:extLst>
                    <a:ext uri="{9D8B030D-6E8A-4147-A177-3AD203B41FA5}">
                      <a16:colId xmlns:a16="http://schemas.microsoft.com/office/drawing/2014/main" val="548093300"/>
                    </a:ext>
                  </a:extLst>
                </a:gridCol>
                <a:gridCol w="768684">
                  <a:extLst>
                    <a:ext uri="{9D8B030D-6E8A-4147-A177-3AD203B41FA5}">
                      <a16:colId xmlns:a16="http://schemas.microsoft.com/office/drawing/2014/main" val="852765532"/>
                    </a:ext>
                  </a:extLst>
                </a:gridCol>
                <a:gridCol w="922421">
                  <a:extLst>
                    <a:ext uri="{9D8B030D-6E8A-4147-A177-3AD203B41FA5}">
                      <a16:colId xmlns:a16="http://schemas.microsoft.com/office/drawing/2014/main" val="1468372084"/>
                    </a:ext>
                  </a:extLst>
                </a:gridCol>
                <a:gridCol w="768684">
                  <a:extLst>
                    <a:ext uri="{9D8B030D-6E8A-4147-A177-3AD203B41FA5}">
                      <a16:colId xmlns:a16="http://schemas.microsoft.com/office/drawing/2014/main" val="2101619170"/>
                    </a:ext>
                  </a:extLst>
                </a:gridCol>
                <a:gridCol w="999289">
                  <a:extLst>
                    <a:ext uri="{9D8B030D-6E8A-4147-A177-3AD203B41FA5}">
                      <a16:colId xmlns:a16="http://schemas.microsoft.com/office/drawing/2014/main" val="23906269"/>
                    </a:ext>
                  </a:extLst>
                </a:gridCol>
                <a:gridCol w="768684">
                  <a:extLst>
                    <a:ext uri="{9D8B030D-6E8A-4147-A177-3AD203B41FA5}">
                      <a16:colId xmlns:a16="http://schemas.microsoft.com/office/drawing/2014/main" val="3897964575"/>
                    </a:ext>
                  </a:extLst>
                </a:gridCol>
                <a:gridCol w="999291">
                  <a:extLst>
                    <a:ext uri="{9D8B030D-6E8A-4147-A177-3AD203B41FA5}">
                      <a16:colId xmlns:a16="http://schemas.microsoft.com/office/drawing/2014/main" val="3976846161"/>
                    </a:ext>
                  </a:extLst>
                </a:gridCol>
              </a:tblGrid>
              <a:tr h="370840">
                <a:tc rowSpan="3">
                  <a:txBody>
                    <a:bodyPr/>
                    <a:lstStyle/>
                    <a:p>
                      <a:pPr algn="ctr"/>
                      <a:r>
                        <a:rPr lang="en-US" dirty="0"/>
                        <a:t>Stages of Preprocessing</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dirty="0"/>
                        <a:t>Training Time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gridSpan="4">
                  <a:txBody>
                    <a:bodyPr/>
                    <a:lstStyle/>
                    <a:p>
                      <a:pPr algn="ctr"/>
                      <a:r>
                        <a:rPr lang="en-US" dirty="0"/>
                        <a:t>Max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874618582"/>
                  </a:ext>
                </a:extLst>
              </a:tr>
              <a:tr h="370840">
                <a:tc vMerge="1">
                  <a:txBody>
                    <a:bodyPr/>
                    <a:lstStyle/>
                    <a:p>
                      <a:pPr algn="ctr"/>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t>XGBoost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Ensemble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XGBoost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a:t>Ensemble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39874455"/>
                  </a:ext>
                </a:extLst>
              </a:tr>
              <a:tr h="370840">
                <a:tc vMerge="1">
                  <a:txBody>
                    <a:bodyPr/>
                    <a:lstStyle/>
                    <a:p>
                      <a:pPr algn="ctr"/>
                      <a:endParaRPr lang="en-US" strike="noStrike"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noStrike" dirty="0"/>
                        <a:t>Non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noStrike" dirty="0"/>
                        <a:t>Non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noStrike" dirty="0"/>
                        <a:t>Non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noStrike" dirty="0"/>
                        <a:t>Non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7043"/>
                  </a:ext>
                </a:extLst>
              </a:tr>
              <a:tr h="370840">
                <a:tc>
                  <a:txBody>
                    <a:bodyPr/>
                    <a:lstStyle/>
                    <a:p>
                      <a:pPr algn="ctr"/>
                      <a:r>
                        <a:rPr lang="en-US" strike="noStrike" dirty="0"/>
                        <a:t>After Data Split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1592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2913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5166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3977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95.06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95.13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804927"/>
                  </a:ext>
                </a:extLst>
              </a:tr>
              <a:tr h="370840">
                <a:tc>
                  <a:txBody>
                    <a:bodyPr/>
                    <a:lstStyle/>
                    <a:p>
                      <a:pPr algn="ctr"/>
                      <a:r>
                        <a:rPr lang="en-US" strike="noStrike" dirty="0"/>
                        <a:t>After Feature Selection</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2596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4966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3778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95.03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609984"/>
                  </a:ext>
                </a:extLst>
              </a:tr>
              <a:tr h="370840">
                <a:tc>
                  <a:txBody>
                    <a:bodyPr/>
                    <a:lstStyle/>
                    <a:p>
                      <a:pPr algn="ctr"/>
                      <a:r>
                        <a:rPr lang="en-US" strike="noStrike" dirty="0"/>
                        <a:t>After Correlation</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1983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4033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2829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95.04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95.12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trike="noStrike" dirty="0"/>
                        <a:t>77.32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560011"/>
                  </a:ext>
                </a:extLst>
              </a:tr>
            </a:tbl>
          </a:graphicData>
        </a:graphic>
      </p:graphicFrame>
      <p:sp>
        <p:nvSpPr>
          <p:cNvPr id="2" name="TextBox 1">
            <a:extLst>
              <a:ext uri="{FF2B5EF4-FFF2-40B4-BE49-F238E27FC236}">
                <a16:creationId xmlns:a16="http://schemas.microsoft.com/office/drawing/2014/main" id="{7E50BDB5-796D-CEB9-FEE9-C2077B91EC05}"/>
              </a:ext>
            </a:extLst>
          </p:cNvPr>
          <p:cNvSpPr txBox="1"/>
          <p:nvPr/>
        </p:nvSpPr>
        <p:spPr>
          <a:xfrm>
            <a:off x="0" y="6581001"/>
            <a:ext cx="2845523" cy="276999"/>
          </a:xfrm>
          <a:prstGeom prst="rect">
            <a:avLst/>
          </a:prstGeom>
          <a:noFill/>
        </p:spPr>
        <p:txBody>
          <a:bodyPr wrap="none" rtlCol="0">
            <a:spAutoFit/>
          </a:bodyPr>
          <a:lstStyle/>
          <a:p>
            <a:r>
              <a:rPr lang="en-US" dirty="0"/>
              <a:t>SIFT – Sorting Intolerant From Tolerant</a:t>
            </a:r>
          </a:p>
        </p:txBody>
      </p:sp>
      <p:cxnSp>
        <p:nvCxnSpPr>
          <p:cNvPr id="9" name="Straight Connector 8">
            <a:extLst>
              <a:ext uri="{FF2B5EF4-FFF2-40B4-BE49-F238E27FC236}">
                <a16:creationId xmlns:a16="http://schemas.microsoft.com/office/drawing/2014/main" id="{471D83E7-E15C-4343-B09E-A410C89C4918}"/>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CCB6A7-EBEA-4B37-AFF9-6D3821BB11E8}"/>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220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5BCB34D-3F8C-4142-8161-FB4B426EEEA1}"/>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Conclusions</a:t>
            </a:r>
          </a:p>
        </p:txBody>
      </p:sp>
      <p:sp>
        <p:nvSpPr>
          <p:cNvPr id="3" name="Content Placeholder 2">
            <a:extLst>
              <a:ext uri="{FF2B5EF4-FFF2-40B4-BE49-F238E27FC236}">
                <a16:creationId xmlns:a16="http://schemas.microsoft.com/office/drawing/2014/main" id="{05F1C72F-173D-49B2-84BE-9A7F176CECBF}"/>
              </a:ext>
            </a:extLst>
          </p:cNvPr>
          <p:cNvSpPr>
            <a:spLocks noGrp="1"/>
          </p:cNvSpPr>
          <p:nvPr>
            <p:ph idx="1"/>
          </p:nvPr>
        </p:nvSpPr>
        <p:spPr>
          <a:xfrm>
            <a:off x="76199" y="1219200"/>
            <a:ext cx="8991599" cy="4953000"/>
          </a:xfrm>
        </p:spPr>
        <p:txBody>
          <a:bodyPr/>
          <a:lstStyle/>
          <a:p>
            <a:pPr>
              <a:buFont typeface="Wingdings" panose="05000000000000000000" pitchFamily="2" charset="2"/>
              <a:buChar char="q"/>
            </a:pPr>
            <a:r>
              <a:rPr lang="en-US" altLang="en-US" sz="2400" dirty="0"/>
              <a:t>The genomic datasets provide more accurate predictions for PolyPhen and SIFT compared to the non-genomic datasets.</a:t>
            </a:r>
          </a:p>
          <a:p>
            <a:pPr>
              <a:buFont typeface="Wingdings" panose="05000000000000000000" pitchFamily="2" charset="2"/>
              <a:buChar char="q"/>
            </a:pPr>
            <a:r>
              <a:rPr lang="en-US" altLang="en-US" sz="2400" dirty="0"/>
              <a:t>Reducing the number of features leads to a decrease in training time.</a:t>
            </a:r>
          </a:p>
          <a:p>
            <a:pPr>
              <a:buFont typeface="Wingdings" panose="05000000000000000000" pitchFamily="2" charset="2"/>
              <a:buChar char="q"/>
            </a:pPr>
            <a:r>
              <a:rPr lang="en-US" altLang="en-US" sz="2400" dirty="0"/>
              <a:t>Model accuracy and F1-score are roughly the same as the number of features is reduced, leading to more efficient models with respect to the training time.</a:t>
            </a:r>
          </a:p>
          <a:p>
            <a:pPr>
              <a:buFont typeface="Wingdings" panose="05000000000000000000" pitchFamily="2" charset="2"/>
              <a:buChar char="q"/>
            </a:pPr>
            <a:r>
              <a:rPr lang="en-US" sz="2400" dirty="0"/>
              <a:t>Experiments with more machine learning models to improve PolyPhen and SIFT classification predictions are needed.</a:t>
            </a:r>
          </a:p>
          <a:p>
            <a:pPr>
              <a:buFont typeface="Wingdings" panose="05000000000000000000" pitchFamily="2" charset="2"/>
              <a:buChar char="q"/>
            </a:pPr>
            <a:r>
              <a:rPr lang="en-US" sz="2400" dirty="0"/>
              <a:t>We plan to explore different feature selection methods to rank features by importance, for example, principal component analysis (PCA) and Auto-Encoder.</a:t>
            </a:r>
            <a:endParaRPr lang="en-US" altLang="en-US" sz="2400" dirty="0"/>
          </a:p>
        </p:txBody>
      </p:sp>
      <p:sp>
        <p:nvSpPr>
          <p:cNvPr id="2" name="TextBox 1">
            <a:extLst>
              <a:ext uri="{FF2B5EF4-FFF2-40B4-BE49-F238E27FC236}">
                <a16:creationId xmlns:a16="http://schemas.microsoft.com/office/drawing/2014/main" id="{5E8C22C7-89E1-D680-064B-79F2C1F96642}"/>
              </a:ext>
            </a:extLst>
          </p:cNvPr>
          <p:cNvSpPr txBox="1"/>
          <p:nvPr/>
        </p:nvSpPr>
        <p:spPr>
          <a:xfrm>
            <a:off x="0" y="6400800"/>
            <a:ext cx="2877711" cy="461665"/>
          </a:xfrm>
          <a:prstGeom prst="rect">
            <a:avLst/>
          </a:prstGeom>
          <a:noFill/>
        </p:spPr>
        <p:txBody>
          <a:bodyPr wrap="none" rtlCol="0">
            <a:spAutoFit/>
          </a:bodyPr>
          <a:lstStyle/>
          <a:p>
            <a:r>
              <a:rPr lang="en-US" dirty="0"/>
              <a:t>SIFT – Sorting Intolerant From Tolerant</a:t>
            </a:r>
          </a:p>
          <a:p>
            <a:r>
              <a:rPr lang="en-US" dirty="0"/>
              <a:t>PolyPhen – Polymorphism Phenotyping</a:t>
            </a:r>
          </a:p>
        </p:txBody>
      </p:sp>
      <p:cxnSp>
        <p:nvCxnSpPr>
          <p:cNvPr id="5" name="Straight Connector 4">
            <a:extLst>
              <a:ext uri="{FF2B5EF4-FFF2-40B4-BE49-F238E27FC236}">
                <a16:creationId xmlns:a16="http://schemas.microsoft.com/office/drawing/2014/main" id="{5A66AF15-DD48-4B43-813B-CF59C13C3DDE}"/>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6F03774-732E-4EFF-8489-9B0CF4626916}"/>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8400"/>
            <a:ext cx="9144000" cy="6096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3559" name="TextBox 8"/>
          <p:cNvSpPr txBox="1">
            <a:spLocks noChangeArrowheads="1"/>
          </p:cNvSpPr>
          <p:nvPr/>
        </p:nvSpPr>
        <p:spPr bwMode="auto">
          <a:xfrm>
            <a:off x="74613" y="6381750"/>
            <a:ext cx="1373187" cy="400050"/>
          </a:xfrm>
          <a:prstGeom prst="rect">
            <a:avLst/>
          </a:prstGeom>
          <a:solidFill>
            <a:schemeClr val="tx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bg1"/>
                </a:solidFill>
                <a:latin typeface="Times New Roman" panose="02020603050405020304" pitchFamily="18" charset="0"/>
                <a:cs typeface="Times New Roman" panose="02020603050405020304" pitchFamily="18" charset="0"/>
              </a:rPr>
              <a:t>Dr. Zaman</a:t>
            </a:r>
          </a:p>
        </p:txBody>
      </p:sp>
      <p:sp>
        <p:nvSpPr>
          <p:cNvPr id="23560" name="TextBox 9"/>
          <p:cNvSpPr txBox="1">
            <a:spLocks noChangeArrowheads="1"/>
          </p:cNvSpPr>
          <p:nvPr/>
        </p:nvSpPr>
        <p:spPr bwMode="auto">
          <a:xfrm>
            <a:off x="4048125" y="6381750"/>
            <a:ext cx="105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fld id="{89DEA9E8-5F5A-4517-B6B5-DC38A5CDAA5A}" type="slidenum">
              <a:rPr lang="en-US" altLang="en-US" sz="2000">
                <a:solidFill>
                  <a:schemeClr val="bg1"/>
                </a:solidFill>
                <a:latin typeface="Times New Roman" panose="02020603050405020304" pitchFamily="18" charset="0"/>
                <a:cs typeface="Times New Roman" panose="02020603050405020304" pitchFamily="18" charset="0"/>
              </a:rPr>
              <a:pPr algn="ctr" eaLnBrk="1" hangingPunct="1">
                <a:spcBef>
                  <a:spcPct val="0"/>
                </a:spcBef>
                <a:buFontTx/>
                <a:buNone/>
              </a:pPr>
              <a:t>47</a:t>
            </a:fld>
            <a:endParaRPr lang="en-US" altLang="en-US" sz="2000">
              <a:solidFill>
                <a:schemeClr val="bg1"/>
              </a:solidFill>
              <a:latin typeface="Times New Roman" panose="02020603050405020304" pitchFamily="18" charset="0"/>
              <a:cs typeface="Times New Roman" panose="02020603050405020304" pitchFamily="18" charset="0"/>
            </a:endParaRPr>
          </a:p>
        </p:txBody>
      </p:sp>
      <p:pic>
        <p:nvPicPr>
          <p:cNvPr id="23561" name="Picture 4" descr="A picture containing drawing&#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324600"/>
            <a:ext cx="2333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6"/>
          <p:cNvSpPr>
            <a:spLocks noChangeArrowheads="1"/>
          </p:cNvSpPr>
          <p:nvPr/>
        </p:nvSpPr>
        <p:spPr bwMode="auto">
          <a:xfrm>
            <a:off x="0" y="0"/>
            <a:ext cx="9134475" cy="1162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spcAft>
                <a:spcPts val="0"/>
              </a:spcAft>
              <a:buFontTx/>
              <a:buNone/>
            </a:pPr>
            <a:r>
              <a:rPr lang="en-US" altLang="en-US" sz="3000" dirty="0">
                <a:solidFill>
                  <a:srgbClr val="FFCC00"/>
                </a:solidFill>
              </a:rPr>
              <a:t>“Navigating the Challenges of Machine Learning in Genomic Data Analysis”</a:t>
            </a:r>
            <a:endParaRPr lang="en-US" altLang="en-US" sz="3000" dirty="0">
              <a:solidFill>
                <a:srgbClr val="FFCC00"/>
              </a:solidFill>
              <a:latin typeface="Arial Black" panose="020B0A04020102020204" pitchFamily="34" charset="0"/>
              <a:ea typeface="ＭＳ Ｐゴシック" panose="020B0600070205080204" pitchFamily="34" charset="-128"/>
            </a:endParaRPr>
          </a:p>
        </p:txBody>
      </p:sp>
      <p:sp>
        <p:nvSpPr>
          <p:cNvPr id="13" name="Content Placeholder 2">
            <a:extLst>
              <a:ext uri="{FF2B5EF4-FFF2-40B4-BE49-F238E27FC236}">
                <a16:creationId xmlns:a16="http://schemas.microsoft.com/office/drawing/2014/main" id="{1A1B7182-C393-4019-BEF3-AB4827D41688}"/>
              </a:ext>
            </a:extLst>
          </p:cNvPr>
          <p:cNvSpPr>
            <a:spLocks noGrp="1"/>
          </p:cNvSpPr>
          <p:nvPr>
            <p:ph idx="1"/>
          </p:nvPr>
        </p:nvSpPr>
        <p:spPr>
          <a:xfrm>
            <a:off x="76200" y="1219200"/>
            <a:ext cx="8915400" cy="4678362"/>
          </a:xfrm>
        </p:spPr>
        <p:txBody>
          <a:bodyPr/>
          <a:lstStyle/>
          <a:p>
            <a:pPr eaLnBrk="1" hangingPunct="1">
              <a:lnSpc>
                <a:spcPct val="90000"/>
              </a:lnSpc>
              <a:buFont typeface="Arial" panose="020B0604020202020204" pitchFamily="34" charset="0"/>
              <a:buNone/>
            </a:pPr>
            <a:r>
              <a:rPr lang="en-US" altLang="en-US" b="1" u="sng" dirty="0">
                <a:solidFill>
                  <a:srgbClr val="FFC000"/>
                </a:solidFill>
              </a:rPr>
              <a:t>Outline								</a:t>
            </a:r>
            <a:r>
              <a:rPr lang="en-US" altLang="en-US" b="1" u="sng" dirty="0">
                <a:solidFill>
                  <a:srgbClr val="FFC000"/>
                </a:solidFill>
                <a:cs typeface="Arial" panose="020B0604020202020204" pitchFamily="34" charset="0"/>
              </a:rPr>
              <a:t>►</a:t>
            </a:r>
          </a:p>
          <a:p>
            <a:pPr eaLnBrk="1" hangingPunct="1">
              <a:spcBef>
                <a:spcPts val="200"/>
              </a:spcBef>
              <a:buClr>
                <a:srgbClr val="FFC000"/>
              </a:buClr>
              <a:buFont typeface="Wingdings" panose="05000000000000000000" pitchFamily="2" charset="2"/>
              <a:buChar char="n"/>
            </a:pPr>
            <a:r>
              <a:rPr lang="en-US" altLang="en-US" sz="2000" b="1" dirty="0">
                <a:solidFill>
                  <a:schemeClr val="bg1">
                    <a:lumMod val="50000"/>
                  </a:schemeClr>
                </a:solidFill>
              </a:rPr>
              <a:t>Introduction </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Contemporary Machine Learning Models and Healthcare Data Analyses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Challenges with Genomic and Non-Genomic Datasets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Problem Description and Contributions</a:t>
            </a:r>
          </a:p>
          <a:p>
            <a:pPr eaLnBrk="1" hangingPunct="1">
              <a:spcBef>
                <a:spcPts val="200"/>
              </a:spcBef>
              <a:buClr>
                <a:srgbClr val="FFC000"/>
              </a:buClr>
              <a:buFont typeface="Wingdings" panose="05000000000000000000" pitchFamily="2" charset="2"/>
              <a:buChar char="n"/>
            </a:pPr>
            <a:r>
              <a:rPr lang="en-US" altLang="en-US" sz="2000" b="1" dirty="0">
                <a:solidFill>
                  <a:schemeClr val="bg1">
                    <a:lumMod val="50000"/>
                  </a:schemeClr>
                </a:solidFill>
              </a:rPr>
              <a:t>Background Materials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Datasets, Machine Learning Models</a:t>
            </a:r>
          </a:p>
          <a:p>
            <a:pPr eaLnBrk="1" hangingPunct="1">
              <a:spcBef>
                <a:spcPts val="200"/>
              </a:spcBef>
              <a:buClr>
                <a:srgbClr val="FFC000"/>
              </a:buClr>
              <a:buFont typeface="Wingdings" panose="05000000000000000000" pitchFamily="2" charset="2"/>
              <a:buChar char="n"/>
            </a:pPr>
            <a:r>
              <a:rPr lang="en-US" altLang="en-US" sz="2000" b="1" dirty="0">
                <a:solidFill>
                  <a:schemeClr val="bg1">
                    <a:lumMod val="50000"/>
                  </a:schemeClr>
                </a:solidFill>
              </a:rPr>
              <a:t>Proposed Methodology</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Major Steps and Workflow</a:t>
            </a:r>
          </a:p>
          <a:p>
            <a:pPr eaLnBrk="1" hangingPunct="1">
              <a:spcBef>
                <a:spcPts val="200"/>
              </a:spcBef>
              <a:buClr>
                <a:srgbClr val="FFC000"/>
              </a:buClr>
              <a:buFont typeface="Wingdings" panose="05000000000000000000" pitchFamily="2" charset="2"/>
              <a:buChar char="n"/>
            </a:pPr>
            <a:r>
              <a:rPr lang="en-US" altLang="en-US" sz="2000" b="1" dirty="0">
                <a:solidFill>
                  <a:schemeClr val="bg1">
                    <a:lumMod val="50000"/>
                  </a:schemeClr>
                </a:solidFill>
              </a:rPr>
              <a:t>Preliminary Results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Experimental Details</a:t>
            </a:r>
          </a:p>
          <a:p>
            <a:pPr marL="573088" lvl="1" indent="-231775" eaLnBrk="1" hangingPunct="1">
              <a:spcBef>
                <a:spcPts val="200"/>
              </a:spcBef>
              <a:buClr>
                <a:srgbClr val="FFC000"/>
              </a:buClr>
              <a:buFont typeface="Wingdings" panose="05000000000000000000" pitchFamily="2" charset="2"/>
              <a:buChar char="Ø"/>
            </a:pPr>
            <a:r>
              <a:rPr lang="en-US" altLang="en-US" sz="1800" dirty="0">
                <a:solidFill>
                  <a:schemeClr val="bg1">
                    <a:lumMod val="50000"/>
                  </a:schemeClr>
                </a:solidFill>
              </a:rPr>
              <a:t>Performance Analysis</a:t>
            </a:r>
          </a:p>
          <a:p>
            <a:pPr eaLnBrk="1" hangingPunct="1">
              <a:spcBef>
                <a:spcPts val="200"/>
              </a:spcBef>
              <a:buClr>
                <a:srgbClr val="FFC000"/>
              </a:buClr>
              <a:buFont typeface="Wingdings" panose="05000000000000000000" pitchFamily="2" charset="2"/>
              <a:buChar char="n"/>
            </a:pPr>
            <a:r>
              <a:rPr lang="en-US" altLang="en-US" sz="2000" b="1" dirty="0">
                <a:solidFill>
                  <a:schemeClr val="bg1">
                    <a:lumMod val="50000"/>
                  </a:schemeClr>
                </a:solidFill>
              </a:rPr>
              <a:t>Conclusions</a:t>
            </a:r>
          </a:p>
          <a:p>
            <a:pPr eaLnBrk="1" hangingPunct="1">
              <a:spcBef>
                <a:spcPts val="200"/>
              </a:spcBef>
              <a:buClr>
                <a:srgbClr val="FFC000"/>
              </a:buClr>
              <a:buFont typeface="Wingdings" panose="05000000000000000000" pitchFamily="2" charset="2"/>
              <a:buChar char="n"/>
            </a:pPr>
            <a:r>
              <a:rPr lang="en-US" altLang="en-US" sz="2000" b="1" dirty="0">
                <a:solidFill>
                  <a:srgbClr val="00B050"/>
                </a:solidFill>
              </a:rPr>
              <a:t>Collaboration Opportunities</a:t>
            </a:r>
          </a:p>
        </p:txBody>
      </p:sp>
      <p:cxnSp>
        <p:nvCxnSpPr>
          <p:cNvPr id="9" name="Straight Connector 8">
            <a:extLst>
              <a:ext uri="{FF2B5EF4-FFF2-40B4-BE49-F238E27FC236}">
                <a16:creationId xmlns:a16="http://schemas.microsoft.com/office/drawing/2014/main" id="{245A265A-C2C9-4C5F-8BFF-D9CEC80AEA8E}"/>
              </a:ext>
            </a:extLst>
          </p:cNvPr>
          <p:cNvCxnSpPr>
            <a:cxnSpLocks/>
            <a:endCxn id="13" idx="0"/>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6F4FFE-1090-42C7-A23A-9E5A741F1DC4}"/>
              </a:ext>
            </a:extLst>
          </p:cNvPr>
          <p:cNvCxnSpPr>
            <a:cxnSpLocks/>
            <a:endCxn id="13" idx="1"/>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257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
          <p:cNvSpPr>
            <a:spLocks noChangeArrowheads="1"/>
          </p:cNvSpPr>
          <p:nvPr/>
        </p:nvSpPr>
        <p:spPr bwMode="auto">
          <a:xfrm>
            <a:off x="0" y="6261100"/>
            <a:ext cx="9144000" cy="596900"/>
          </a:xfrm>
          <a:prstGeom prst="rect">
            <a:avLst/>
          </a:prstGeom>
          <a:solidFill>
            <a:schemeClr val="bg1"/>
          </a:solidFill>
          <a:ln>
            <a:noFill/>
          </a:ln>
        </p:spPr>
        <p:txBody>
          <a:bodyPr anchor="ctr"/>
          <a:lstStyle/>
          <a:p>
            <a:pPr algn="ctr" eaLnBrk="1" hangingPunct="1">
              <a:defRPr/>
            </a:pPr>
            <a:endParaRPr lang="en-US" sz="2000" b="1" dirty="0">
              <a:solidFill>
                <a:srgbClr val="FFCC00"/>
              </a:solidFill>
              <a:latin typeface="+mn-lt"/>
            </a:endParaRPr>
          </a:p>
        </p:txBody>
      </p:sp>
      <p:sp>
        <p:nvSpPr>
          <p:cNvPr id="112643" name="TextBox 10"/>
          <p:cNvSpPr txBox="1">
            <a:spLocks noChangeArrowheads="1"/>
          </p:cNvSpPr>
          <p:nvPr/>
        </p:nvSpPr>
        <p:spPr bwMode="auto">
          <a:xfrm>
            <a:off x="76200" y="6381750"/>
            <a:ext cx="27003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Dr. Zaman; WSU-5261</a:t>
            </a:r>
          </a:p>
        </p:txBody>
      </p:sp>
      <p:pic>
        <p:nvPicPr>
          <p:cNvPr id="11264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24600"/>
            <a:ext cx="26289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9144000" cy="1104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3DA2BB69-7D13-42A4-AE2F-2B9F647C5ACC}"/>
              </a:ext>
            </a:extLst>
          </p:cNvPr>
          <p:cNvCxnSpPr>
            <a:cxnSpLocks/>
          </p:cNvCxnSpPr>
          <p:nvPr/>
        </p:nvCxnSpPr>
        <p:spPr>
          <a:xfrm>
            <a:off x="304800" y="4876800"/>
            <a:ext cx="6034621" cy="0"/>
          </a:xfrm>
          <a:prstGeom prst="line">
            <a:avLst/>
          </a:prstGeom>
          <a:ln w="12700">
            <a:solidFill>
              <a:srgbClr val="FF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txBox="1">
            <a:spLocks noChangeArrowheads="1"/>
          </p:cNvSpPr>
          <p:nvPr/>
        </p:nvSpPr>
        <p:spPr bwMode="auto">
          <a:xfrm>
            <a:off x="0" y="1143000"/>
            <a:ext cx="5710238"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000" dirty="0"/>
              <a:t>Research supported by DoE Argonne, NSF Kansas </a:t>
            </a:r>
            <a:r>
              <a:rPr lang="en-US" altLang="en-US" sz="2000" dirty="0" err="1"/>
              <a:t>EPSCoR</a:t>
            </a:r>
            <a:r>
              <a:rPr lang="en-US" altLang="en-US" sz="2000" dirty="0"/>
              <a:t>, Nvidia, </a:t>
            </a:r>
            <a:r>
              <a:rPr lang="en-US" altLang="en-US" sz="2000" dirty="0" err="1"/>
              <a:t>CybertronPC</a:t>
            </a:r>
            <a:r>
              <a:rPr lang="en-US" altLang="en-US" sz="2000" dirty="0"/>
              <a:t>, …</a:t>
            </a:r>
          </a:p>
          <a:p>
            <a:pPr eaLnBrk="1" hangingPunct="1"/>
            <a:r>
              <a:rPr lang="en-US" altLang="en-US" sz="1400" dirty="0">
                <a:solidFill>
                  <a:srgbClr val="7030A0"/>
                </a:solidFill>
              </a:rPr>
              <a:t>Asaduzzaman, A., “Expand </a:t>
            </a:r>
            <a:r>
              <a:rPr lang="en-US" altLang="en-US" sz="1400" dirty="0" err="1">
                <a:solidFill>
                  <a:srgbClr val="7030A0"/>
                </a:solidFill>
              </a:rPr>
              <a:t>PETSc</a:t>
            </a:r>
            <a:r>
              <a:rPr lang="en-US" altLang="en-US" sz="1400" dirty="0">
                <a:solidFill>
                  <a:srgbClr val="7030A0"/>
                </a:solidFill>
              </a:rPr>
              <a:t> Library to Support Data-Intensive Real-Time Simulation,” awarded by the Department of Energy Argonne National Laboratory Exascale Computing Project (ECP) Co-Design Center for Online Data Analysis and Reduction (CODAR); total $43,815 (one student to support) for one year.</a:t>
            </a:r>
          </a:p>
          <a:p>
            <a:pPr eaLnBrk="1" hangingPunct="1"/>
            <a:r>
              <a:rPr lang="en-US" altLang="en-US" sz="1400" dirty="0">
                <a:solidFill>
                  <a:srgbClr val="006600"/>
                </a:solidFill>
              </a:rPr>
              <a:t>Asaduzzaman, A., “Open2C framework and </a:t>
            </a:r>
            <a:r>
              <a:rPr lang="en-US" altLang="en-US" sz="1400" dirty="0" err="1">
                <a:solidFill>
                  <a:srgbClr val="006600"/>
                </a:solidFill>
              </a:rPr>
              <a:t>OpenSoC</a:t>
            </a:r>
            <a:r>
              <a:rPr lang="en-US" altLang="en-US" sz="1400" dirty="0">
                <a:solidFill>
                  <a:srgbClr val="006600"/>
                </a:solidFill>
              </a:rPr>
              <a:t> Fabric to build up a communication-aware level-2 cache controller,” 2020 Summer Research at Berkeley Lab, host scientist John Shalf, Project38, the DOE Office of Science.</a:t>
            </a:r>
          </a:p>
          <a:p>
            <a:pPr eaLnBrk="1" hangingPunct="1"/>
            <a:r>
              <a:rPr lang="en-US" altLang="en-US" sz="1400" dirty="0">
                <a:solidFill>
                  <a:srgbClr val="0000FF"/>
                </a:solidFill>
              </a:rPr>
              <a:t>Asaduzzaman, A., Thompson, C.C., and Uddin, M.J., “Machine Learning Approaches for Skin Neoplasm Diagnosis,” in ACS Omega, 2024. (Impact Factor 3.7; Google Scholar | ACS | h5-index 103).</a:t>
            </a:r>
          </a:p>
          <a:p>
            <a:pPr eaLnBrk="1" hangingPunct="1"/>
            <a:r>
              <a:rPr lang="en-US" altLang="en-US" sz="1400" dirty="0"/>
              <a:t>Sibai, F., El-</a:t>
            </a:r>
            <a:r>
              <a:rPr lang="en-US" altLang="en-US" sz="1400" dirty="0" err="1"/>
              <a:t>Moursy</a:t>
            </a:r>
            <a:r>
              <a:rPr lang="en-US" altLang="en-US" sz="1400" dirty="0"/>
              <a:t>, A., and Asaduzzaman, A., “Hardware Acceleration of the STRIKE String Kernel Method for Estimating Protein to Protein Interactions,” in IEEE/ACM Transactions on Computational Biology and Bioinformatics (TCBB), Manuscript No. TCBB-2020-01-0008.</a:t>
            </a:r>
          </a:p>
          <a:p>
            <a:pPr eaLnBrk="1" hangingPunct="1"/>
            <a:r>
              <a:rPr lang="en-US" altLang="en-US" sz="1400" dirty="0">
                <a:solidFill>
                  <a:srgbClr val="FF00FF"/>
                </a:solidFill>
              </a:rPr>
              <a:t>CAPPLab earned top research designation (GPU Research Center) by Nvidia in 2015.</a:t>
            </a:r>
          </a:p>
        </p:txBody>
      </p:sp>
      <p:sp>
        <p:nvSpPr>
          <p:cNvPr id="7" name="Rectangular Callout 6"/>
          <p:cNvSpPr/>
          <p:nvPr/>
        </p:nvSpPr>
        <p:spPr>
          <a:xfrm>
            <a:off x="5791200" y="3276600"/>
            <a:ext cx="914400" cy="762000"/>
          </a:xfrm>
          <a:prstGeom prst="wedgeRectCallout">
            <a:avLst>
              <a:gd name="adj1" fmla="val -97370"/>
              <a:gd name="adj2" fmla="val -28988"/>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5638800" y="2743200"/>
            <a:ext cx="3352800" cy="1647825"/>
          </a:xfrm>
          <a:prstGeom prst="rect">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ular Callout 21"/>
          <p:cNvSpPr/>
          <p:nvPr/>
        </p:nvSpPr>
        <p:spPr>
          <a:xfrm>
            <a:off x="5943600" y="1295400"/>
            <a:ext cx="914400" cy="762000"/>
          </a:xfrm>
          <a:prstGeom prst="wedgeRectCallout">
            <a:avLst>
              <a:gd name="adj1" fmla="val -119282"/>
              <a:gd name="adj2" fmla="val 39970"/>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599" name="Title 1"/>
          <p:cNvSpPr>
            <a:spLocks noGrp="1"/>
          </p:cNvSpPr>
          <p:nvPr>
            <p:ph type="title"/>
          </p:nvPr>
        </p:nvSpPr>
        <p:spPr>
          <a:xfrm>
            <a:off x="0" y="0"/>
            <a:ext cx="9144000" cy="1065213"/>
          </a:xfrm>
          <a:solidFill>
            <a:schemeClr val="tx1"/>
          </a:solidFill>
          <a:ln>
            <a:solidFill>
              <a:schemeClr val="tx1"/>
            </a:solidFill>
            <a:miter lim="800000"/>
            <a:headEnd/>
            <a:tailEnd/>
          </a:ln>
        </p:spPr>
        <p:txBody>
          <a:bodyPr/>
          <a:lstStyle/>
          <a:p>
            <a:pPr algn="l"/>
            <a:r>
              <a:rPr lang="en-US" altLang="en-US" sz="2800" b="1">
                <a:solidFill>
                  <a:srgbClr val="FFCC00"/>
                </a:solidFill>
                <a:cs typeface="Arial" panose="020B0604020202020204" pitchFamily="34" charset="0"/>
              </a:rPr>
              <a:t>                                   Research Activities</a:t>
            </a:r>
          </a:p>
        </p:txBody>
      </p:sp>
      <p:pic>
        <p:nvPicPr>
          <p:cNvPr id="1106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31638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95400" y="260350"/>
            <a:ext cx="1670050" cy="506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060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975" y="304800"/>
            <a:ext cx="1647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0238" y="2809193"/>
            <a:ext cx="3185815" cy="49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238" y="3307457"/>
            <a:ext cx="3185815" cy="102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ular Callout 6"/>
          <p:cNvSpPr/>
          <p:nvPr/>
        </p:nvSpPr>
        <p:spPr>
          <a:xfrm>
            <a:off x="5791200" y="4495800"/>
            <a:ext cx="914400" cy="762000"/>
          </a:xfrm>
          <a:prstGeom prst="wedgeRectCallout">
            <a:avLst>
              <a:gd name="adj1" fmla="val -102673"/>
              <a:gd name="adj2" fmla="val -8231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5638800" y="4448175"/>
            <a:ext cx="3379787" cy="1114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638800" y="1162050"/>
            <a:ext cx="3352800" cy="1504950"/>
          </a:xfrm>
          <a:prstGeom prst="rect">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4" name="Picture 2" descr="Ms. Hong Zha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0238" y="1233489"/>
            <a:ext cx="919161" cy="9191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6700837" y="1238250"/>
            <a:ext cx="2195216" cy="692539"/>
          </a:xfrm>
          <a:prstGeom prst="rect">
            <a:avLst/>
          </a:prstGeom>
        </p:spPr>
      </p:pic>
      <p:sp>
        <p:nvSpPr>
          <p:cNvPr id="4" name="TextBox 3"/>
          <p:cNvSpPr txBox="1"/>
          <p:nvPr/>
        </p:nvSpPr>
        <p:spPr>
          <a:xfrm>
            <a:off x="5638800" y="2152650"/>
            <a:ext cx="1080167" cy="461665"/>
          </a:xfrm>
          <a:prstGeom prst="rect">
            <a:avLst/>
          </a:prstGeom>
          <a:noFill/>
        </p:spPr>
        <p:txBody>
          <a:bodyPr wrap="none" rtlCol="0">
            <a:spAutoFit/>
          </a:bodyPr>
          <a:lstStyle/>
          <a:p>
            <a:r>
              <a:rPr lang="en-US" dirty="0">
                <a:solidFill>
                  <a:srgbClr val="7030A0"/>
                </a:solidFill>
              </a:rPr>
              <a:t>Hong Zhang</a:t>
            </a:r>
          </a:p>
          <a:p>
            <a:r>
              <a:rPr lang="en-US" dirty="0" err="1">
                <a:solidFill>
                  <a:srgbClr val="7030A0"/>
                </a:solidFill>
              </a:rPr>
              <a:t>PETSc</a:t>
            </a:r>
            <a:r>
              <a:rPr lang="en-US" dirty="0">
                <a:solidFill>
                  <a:srgbClr val="7030A0"/>
                </a:solidFill>
              </a:rPr>
              <a:t> Team</a:t>
            </a:r>
          </a:p>
        </p:txBody>
      </p:sp>
      <p:sp>
        <p:nvSpPr>
          <p:cNvPr id="5" name="TextBox 4"/>
          <p:cNvSpPr txBox="1"/>
          <p:nvPr/>
        </p:nvSpPr>
        <p:spPr>
          <a:xfrm>
            <a:off x="6718967" y="1901964"/>
            <a:ext cx="2177086" cy="707886"/>
          </a:xfrm>
          <a:prstGeom prst="rect">
            <a:avLst/>
          </a:prstGeom>
          <a:noFill/>
        </p:spPr>
        <p:txBody>
          <a:bodyPr wrap="square" rtlCol="0">
            <a:spAutoFit/>
          </a:bodyPr>
          <a:lstStyle/>
          <a:p>
            <a:r>
              <a:rPr lang="en-US" sz="1000" dirty="0">
                <a:solidFill>
                  <a:srgbClr val="7030A0"/>
                </a:solidFill>
                <a:latin typeface="Arial Narrow" panose="020B0606020202030204" pitchFamily="34" charset="0"/>
              </a:rPr>
              <a:t>Dr. Zhang works in Argonne’s Mathematics and Computer Science division and teaches in the Department of Computer Science, Illinois Institute of Technology</a:t>
            </a:r>
          </a:p>
        </p:txBody>
      </p:sp>
      <p:sp>
        <p:nvSpPr>
          <p:cNvPr id="29" name="Rectangular Callout 6"/>
          <p:cNvSpPr/>
          <p:nvPr/>
        </p:nvSpPr>
        <p:spPr>
          <a:xfrm>
            <a:off x="5832764" y="5791200"/>
            <a:ext cx="831273" cy="629752"/>
          </a:xfrm>
          <a:prstGeom prst="wedgeRectCallout">
            <a:avLst>
              <a:gd name="adj1" fmla="val -119239"/>
              <a:gd name="adj2" fmla="val 5156"/>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5638800" y="5667375"/>
            <a:ext cx="3379787" cy="1114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6" name="Picture 14" descr="Henry Neem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0238" y="5715000"/>
            <a:ext cx="69056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53400" y="34014"/>
            <a:ext cx="946585" cy="1003607"/>
          </a:xfrm>
          <a:prstGeom prst="rect">
            <a:avLst/>
          </a:prstGeom>
        </p:spPr>
      </p:pic>
      <p:sp>
        <p:nvSpPr>
          <p:cNvPr id="38" name="TextBox 37"/>
          <p:cNvSpPr txBox="1"/>
          <p:nvPr/>
        </p:nvSpPr>
        <p:spPr>
          <a:xfrm>
            <a:off x="6373176" y="5715000"/>
            <a:ext cx="2542224" cy="1031051"/>
          </a:xfrm>
          <a:prstGeom prst="rect">
            <a:avLst/>
          </a:prstGeom>
          <a:noFill/>
        </p:spPr>
        <p:txBody>
          <a:bodyPr wrap="square" rtlCol="0">
            <a:spAutoFit/>
          </a:bodyPr>
          <a:lstStyle/>
          <a:p>
            <a:r>
              <a:rPr lang="en-US" sz="1000" b="1" dirty="0">
                <a:solidFill>
                  <a:srgbClr val="CC00CC"/>
                </a:solidFill>
              </a:rPr>
              <a:t>Henry J. Neeman</a:t>
            </a:r>
          </a:p>
          <a:p>
            <a:r>
              <a:rPr lang="en-US" sz="900" b="1" dirty="0">
                <a:solidFill>
                  <a:srgbClr val="CC00CC"/>
                </a:solidFill>
              </a:rPr>
              <a:t>Associate Professor</a:t>
            </a:r>
          </a:p>
          <a:p>
            <a:r>
              <a:rPr lang="en-US" sz="800" b="1" dirty="0">
                <a:solidFill>
                  <a:srgbClr val="CC00CC"/>
                </a:solidFill>
              </a:rPr>
              <a:t>Assistant Vice President, IT – Research</a:t>
            </a:r>
          </a:p>
          <a:p>
            <a:r>
              <a:rPr lang="en-US" sz="800" b="1" dirty="0">
                <a:solidFill>
                  <a:srgbClr val="C00000"/>
                </a:solidFill>
              </a:rPr>
              <a:t>Director, OU Supercomputing Center for Education &amp; Research</a:t>
            </a:r>
          </a:p>
          <a:p>
            <a:r>
              <a:rPr lang="en-US" sz="800" b="1" dirty="0">
                <a:solidFill>
                  <a:srgbClr val="CC00CC"/>
                </a:solidFill>
              </a:rPr>
              <a:t>University of Oklahoma</a:t>
            </a:r>
          </a:p>
          <a:p>
            <a:r>
              <a:rPr lang="en-US" sz="900" b="1" dirty="0">
                <a:solidFill>
                  <a:srgbClr val="CC00CC"/>
                </a:solidFill>
              </a:rPr>
              <a:t>hneeman@ou.edu</a:t>
            </a:r>
          </a:p>
        </p:txBody>
      </p:sp>
      <p:pic>
        <p:nvPicPr>
          <p:cNvPr id="8" name="Picture 7"/>
          <p:cNvPicPr>
            <a:picLocks noChangeAspect="1"/>
          </p:cNvPicPr>
          <p:nvPr/>
        </p:nvPicPr>
        <p:blipFill>
          <a:blip r:embed="rId11"/>
          <a:stretch>
            <a:fillRect/>
          </a:stretch>
        </p:blipFill>
        <p:spPr>
          <a:xfrm>
            <a:off x="8534400" y="5735002"/>
            <a:ext cx="408624" cy="513398"/>
          </a:xfrm>
          <a:prstGeom prst="rect">
            <a:avLst/>
          </a:prstGeom>
        </p:spPr>
      </p:pic>
      <p:sp>
        <p:nvSpPr>
          <p:cNvPr id="28" name="TextBox 27">
            <a:extLst>
              <a:ext uri="{FF2B5EF4-FFF2-40B4-BE49-F238E27FC236}">
                <a16:creationId xmlns:a16="http://schemas.microsoft.com/office/drawing/2014/main" id="{75C8D307-E44A-4967-AB7B-9AF6ACD4DDED}"/>
              </a:ext>
            </a:extLst>
          </p:cNvPr>
          <p:cNvSpPr txBox="1"/>
          <p:nvPr/>
        </p:nvSpPr>
        <p:spPr>
          <a:xfrm>
            <a:off x="6447220" y="4495801"/>
            <a:ext cx="2525586" cy="1015846"/>
          </a:xfrm>
          <a:prstGeom prst="rect">
            <a:avLst/>
          </a:prstGeom>
          <a:solidFill>
            <a:schemeClr val="accent6">
              <a:lumMod val="50000"/>
            </a:schemeClr>
          </a:solidFill>
        </p:spPr>
        <p:txBody>
          <a:bodyPr wrap="square" rtlCol="0">
            <a:noAutofit/>
          </a:bodyPr>
          <a:lstStyle/>
          <a:p>
            <a:r>
              <a:rPr lang="en-US" dirty="0">
                <a:solidFill>
                  <a:schemeClr val="bg1"/>
                </a:solidFill>
                <a:latin typeface="Klavika Bold" panose="020B0806040000020004" pitchFamily="34" charset="0"/>
              </a:rPr>
              <a:t>Md. Jashim Uddin</a:t>
            </a:r>
          </a:p>
          <a:p>
            <a:r>
              <a:rPr lang="en-US" dirty="0">
                <a:solidFill>
                  <a:schemeClr val="bg1"/>
                </a:solidFill>
                <a:latin typeface="Klavika Bold" panose="020B0806040000020004" pitchFamily="34" charset="0"/>
              </a:rPr>
              <a:t>Research </a:t>
            </a:r>
            <a:r>
              <a:rPr lang="en-US" dirty="0" err="1">
                <a:solidFill>
                  <a:schemeClr val="bg1"/>
                </a:solidFill>
                <a:latin typeface="Klavika Bold" panose="020B0806040000020004" pitchFamily="34" charset="0"/>
              </a:rPr>
              <a:t>Asso</a:t>
            </a:r>
            <a:r>
              <a:rPr lang="en-US" dirty="0">
                <a:solidFill>
                  <a:schemeClr val="bg1"/>
                </a:solidFill>
                <a:latin typeface="Klavika Bold" panose="020B0806040000020004" pitchFamily="34" charset="0"/>
              </a:rPr>
              <a:t>. Professor</a:t>
            </a:r>
          </a:p>
          <a:p>
            <a:r>
              <a:rPr lang="en-US" dirty="0">
                <a:solidFill>
                  <a:schemeClr val="bg1"/>
                </a:solidFill>
                <a:latin typeface="Klavika Bold" panose="020B0806040000020004" pitchFamily="34" charset="0"/>
              </a:rPr>
              <a:t>Vanderbilt University, TN</a:t>
            </a:r>
          </a:p>
          <a:p>
            <a:r>
              <a:rPr lang="en-US" b="1" dirty="0">
                <a:solidFill>
                  <a:schemeClr val="bg1"/>
                </a:solidFill>
                <a:latin typeface="Klavika Light" panose="020B0506040000020004" pitchFamily="34" charset="0"/>
              </a:rPr>
              <a:t>School of Medicine</a:t>
            </a:r>
          </a:p>
        </p:txBody>
      </p:sp>
      <p:pic>
        <p:nvPicPr>
          <p:cNvPr id="30" name="Picture 4" descr="https://wag.app.vanderbilt.edu/PhotoServices/api/image/uddinmj/Professional/large/True">
            <a:extLst>
              <a:ext uri="{FF2B5EF4-FFF2-40B4-BE49-F238E27FC236}">
                <a16:creationId xmlns:a16="http://schemas.microsoft.com/office/drawing/2014/main" id="{9FB01161-4E91-4F77-A7A5-E2C464F3FA5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85219" y="4495800"/>
            <a:ext cx="715581" cy="10158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anderbilt University launches refreshed visual identity ...">
            <a:extLst>
              <a:ext uri="{FF2B5EF4-FFF2-40B4-BE49-F238E27FC236}">
                <a16:creationId xmlns:a16="http://schemas.microsoft.com/office/drawing/2014/main" id="{4D8BDEBD-0AD5-4A47-AF79-217ACA8DD5A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66250" y="4552718"/>
            <a:ext cx="749150" cy="70508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6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06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P spid="19" grpId="0" animBg="1"/>
      <p:bldP spid="23" grpId="0" animBg="1"/>
      <p:bldP spid="17" grpId="0" animBg="1"/>
      <p:bldP spid="4" grpId="0"/>
      <p:bldP spid="5" grpId="0"/>
      <p:bldP spid="29" grpId="0" animBg="1"/>
      <p:bldP spid="31" grpId="0" animBg="1"/>
      <p:bldP spid="38"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199" y="1219200"/>
            <a:ext cx="8991591" cy="4876800"/>
          </a:xfrm>
        </p:spPr>
        <p:txBody>
          <a:bodyPr/>
          <a:lstStyle/>
          <a:p>
            <a:pPr marL="0" indent="0" eaLnBrk="1" hangingPunct="1">
              <a:buFont typeface="Arial" charset="0"/>
              <a:buNone/>
              <a:defRPr/>
            </a:pPr>
            <a:r>
              <a:rPr lang="en-US" dirty="0">
                <a:solidFill>
                  <a:srgbClr val="0000FF"/>
                </a:solidFill>
              </a:rPr>
              <a:t>Machine Learning for Imaging to Treat Skin Cancer</a:t>
            </a:r>
          </a:p>
          <a:p>
            <a:pPr>
              <a:buFont typeface="Wingdings" panose="05000000000000000000" pitchFamily="2" charset="2"/>
              <a:buChar char="ü"/>
            </a:pPr>
            <a:r>
              <a:rPr lang="en-US" sz="2400" dirty="0"/>
              <a:t>Skin cancer is one of the most common types of cancer globally. Traditional approaches for skin neoplasm diagnosis include physical exam, skin biopsy, and image analyses often involve error-prone and time-consuming processes.</a:t>
            </a:r>
          </a:p>
          <a:p>
            <a:pPr>
              <a:buFont typeface="Wingdings" panose="05000000000000000000" pitchFamily="2" charset="2"/>
              <a:buChar char="ü"/>
            </a:pPr>
            <a:r>
              <a:rPr lang="en-US" sz="2400" dirty="0"/>
              <a:t>Recent studies show that machine learning has promises to effectively classify skin images into different categories such as melanoma and melanocytic nevi.</a:t>
            </a:r>
          </a:p>
          <a:p>
            <a:pPr>
              <a:buFont typeface="Wingdings" panose="05000000000000000000" pitchFamily="2" charset="2"/>
              <a:buChar char="ü"/>
            </a:pPr>
            <a:r>
              <a:rPr lang="en-US" sz="2400" dirty="0"/>
              <a:t>Machine learning approaches to enhance the performance of computer-aided diagnosis (</a:t>
            </a:r>
            <a:r>
              <a:rPr lang="en-US" sz="2400" dirty="0" err="1"/>
              <a:t>CADx</a:t>
            </a:r>
            <a:r>
              <a:rPr lang="en-US" sz="2400" dirty="0"/>
              <a:t>) systems that diagnose skin diseases are investigated in [1].</a:t>
            </a:r>
          </a:p>
        </p:txBody>
      </p:sp>
      <p:cxnSp>
        <p:nvCxnSpPr>
          <p:cNvPr id="4" name="Straight Connector 3">
            <a:extLst>
              <a:ext uri="{FF2B5EF4-FFF2-40B4-BE49-F238E27FC236}">
                <a16:creationId xmlns:a16="http://schemas.microsoft.com/office/drawing/2014/main" id="{5E7A5382-7AD9-4A7C-9745-EF72AE79C2EE}"/>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EA73B7-E689-414D-BA6B-541E9D8055BC}"/>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F3040143-D282-4F7C-A7DA-2211750E44CC}"/>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Introduction</a:t>
            </a:r>
          </a:p>
        </p:txBody>
      </p:sp>
      <p:sp>
        <p:nvSpPr>
          <p:cNvPr id="10" name="TextBox 9">
            <a:extLst>
              <a:ext uri="{FF2B5EF4-FFF2-40B4-BE49-F238E27FC236}">
                <a16:creationId xmlns:a16="http://schemas.microsoft.com/office/drawing/2014/main" id="{69A5786F-ACCE-474F-9D15-7F6667601686}"/>
              </a:ext>
            </a:extLst>
          </p:cNvPr>
          <p:cNvSpPr txBox="1"/>
          <p:nvPr/>
        </p:nvSpPr>
        <p:spPr>
          <a:xfrm>
            <a:off x="0" y="6396335"/>
            <a:ext cx="8553816" cy="461665"/>
          </a:xfrm>
          <a:prstGeom prst="rect">
            <a:avLst/>
          </a:prstGeom>
          <a:noFill/>
        </p:spPr>
        <p:txBody>
          <a:bodyPr wrap="none" rtlCol="0">
            <a:spAutoFit/>
          </a:bodyPr>
          <a:lstStyle/>
          <a:p>
            <a:pPr marL="287338" indent="-287338"/>
            <a:r>
              <a:rPr lang="en-US" dirty="0"/>
              <a:t>[1]	Asaduzzaman, A., Thompson, C.C., and Uddin, M.J., “Machine Learning Approaches for Skin Neoplasm Diagnosis,” in </a:t>
            </a:r>
          </a:p>
          <a:p>
            <a:pPr marL="287338" indent="-287338"/>
            <a:r>
              <a:rPr lang="en-US" dirty="0"/>
              <a:t>	ACS Omega, 2024. (Impact Factor 3.7; Google Scholar | ACS | h5-index 103)</a:t>
            </a:r>
          </a:p>
        </p:txBody>
      </p:sp>
    </p:spTree>
    <p:extLst>
      <p:ext uri="{BB962C8B-B14F-4D97-AF65-F5344CB8AC3E}">
        <p14:creationId xmlns:p14="http://schemas.microsoft.com/office/powerpoint/2010/main" val="76539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9" name="Title 1"/>
          <p:cNvSpPr>
            <a:spLocks noGrp="1"/>
          </p:cNvSpPr>
          <p:nvPr>
            <p:ph type="title"/>
          </p:nvPr>
        </p:nvSpPr>
        <p:spPr>
          <a:xfrm>
            <a:off x="0" y="0"/>
            <a:ext cx="9144000" cy="1065213"/>
          </a:xfrm>
          <a:solidFill>
            <a:schemeClr val="tx1"/>
          </a:solidFill>
          <a:ln>
            <a:solidFill>
              <a:schemeClr val="tx1"/>
            </a:solidFill>
            <a:miter lim="800000"/>
            <a:headEnd/>
            <a:tailEnd/>
          </a:ln>
        </p:spPr>
        <p:txBody>
          <a:bodyPr/>
          <a:lstStyle/>
          <a:p>
            <a:pPr algn="l"/>
            <a:r>
              <a:rPr lang="en-US" altLang="en-US" sz="2800" b="1" dirty="0">
                <a:solidFill>
                  <a:srgbClr val="FFCC00"/>
                </a:solidFill>
                <a:cs typeface="Arial" panose="020B0604020202020204" pitchFamily="34" charset="0"/>
              </a:rPr>
              <a:t>                                   Research Opportunity</a:t>
            </a:r>
          </a:p>
        </p:txBody>
      </p:sp>
      <p:pic>
        <p:nvPicPr>
          <p:cNvPr id="1106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31638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95400" y="260350"/>
            <a:ext cx="1670050" cy="506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060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975" y="304800"/>
            <a:ext cx="1647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cardcenter.wichita.edu/photos/U687T6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2394" y="2743200"/>
            <a:ext cx="1133006" cy="1246307"/>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p:cNvSpPr/>
          <p:nvPr/>
        </p:nvSpPr>
        <p:spPr>
          <a:xfrm>
            <a:off x="8610600" y="6366164"/>
            <a:ext cx="419100" cy="4156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6" descr="Free Blank Person Template, Download Free Blank Person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7444" y="1600200"/>
            <a:ext cx="1137956" cy="11146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74746" y="3712508"/>
            <a:ext cx="712054" cy="276999"/>
          </a:xfrm>
          <a:prstGeom prst="rect">
            <a:avLst/>
          </a:prstGeom>
          <a:noFill/>
        </p:spPr>
        <p:txBody>
          <a:bodyPr wrap="none" rtlCol="0">
            <a:spAutoFit/>
          </a:bodyPr>
          <a:lstStyle/>
          <a:p>
            <a:r>
              <a:rPr lang="en-US" dirty="0">
                <a:solidFill>
                  <a:schemeClr val="bg1"/>
                </a:solidFill>
              </a:rPr>
              <a:t>Duncan</a:t>
            </a:r>
          </a:p>
        </p:txBody>
      </p:sp>
      <p:sp>
        <p:nvSpPr>
          <p:cNvPr id="47" name="TextBox 46"/>
          <p:cNvSpPr txBox="1"/>
          <p:nvPr/>
        </p:nvSpPr>
        <p:spPr>
          <a:xfrm>
            <a:off x="8188574" y="2438400"/>
            <a:ext cx="269626" cy="276999"/>
          </a:xfrm>
          <a:prstGeom prst="rect">
            <a:avLst/>
          </a:prstGeom>
          <a:noFill/>
        </p:spPr>
        <p:txBody>
          <a:bodyPr wrap="none" rtlCol="0">
            <a:spAutoFit/>
          </a:bodyPr>
          <a:lstStyle/>
          <a:p>
            <a:r>
              <a:rPr lang="en-US" dirty="0">
                <a:solidFill>
                  <a:schemeClr val="bg1"/>
                </a:solidFill>
              </a:rPr>
              <a:t>?</a:t>
            </a:r>
          </a:p>
        </p:txBody>
      </p:sp>
      <p:sp>
        <p:nvSpPr>
          <p:cNvPr id="50" name="TextBox 49"/>
          <p:cNvSpPr txBox="1"/>
          <p:nvPr/>
        </p:nvSpPr>
        <p:spPr>
          <a:xfrm>
            <a:off x="7660729" y="1044714"/>
            <a:ext cx="1313181" cy="707886"/>
          </a:xfrm>
          <a:prstGeom prst="rect">
            <a:avLst/>
          </a:prstGeom>
          <a:noFill/>
        </p:spPr>
        <p:txBody>
          <a:bodyPr wrap="none" rtlCol="0">
            <a:spAutoFit/>
          </a:bodyPr>
          <a:lstStyle/>
          <a:p>
            <a:pPr algn="ctr"/>
            <a:r>
              <a:rPr lang="en-US" sz="2000" dirty="0">
                <a:solidFill>
                  <a:srgbClr val="0000FF"/>
                </a:solidFill>
              </a:rPr>
              <a:t>CAPPLab</a:t>
            </a:r>
          </a:p>
          <a:p>
            <a:pPr algn="ctr"/>
            <a:r>
              <a:rPr lang="en-US" sz="2000" dirty="0">
                <a:solidFill>
                  <a:srgbClr val="0000FF"/>
                </a:solidFill>
              </a:rPr>
              <a:t>Students</a:t>
            </a:r>
          </a:p>
        </p:txBody>
      </p:sp>
      <p:sp>
        <p:nvSpPr>
          <p:cNvPr id="31" name="Content Placeholder 2">
            <a:extLst>
              <a:ext uri="{FF2B5EF4-FFF2-40B4-BE49-F238E27FC236}">
                <a16:creationId xmlns:a16="http://schemas.microsoft.com/office/drawing/2014/main" id="{FDC64F00-E3E1-4E29-931B-4FD7FEA2A43F}"/>
              </a:ext>
            </a:extLst>
          </p:cNvPr>
          <p:cNvSpPr txBox="1">
            <a:spLocks/>
          </p:cNvSpPr>
          <p:nvPr/>
        </p:nvSpPr>
        <p:spPr>
          <a:xfrm>
            <a:off x="656114" y="1347404"/>
            <a:ext cx="2849086" cy="65429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C00000"/>
                </a:solidFill>
              </a:rPr>
              <a:t>High Performance Computing (HPC)</a:t>
            </a:r>
          </a:p>
        </p:txBody>
      </p:sp>
      <p:pic>
        <p:nvPicPr>
          <p:cNvPr id="33" name="Picture 2" descr="Parallel versus distributed computing - Distributed Computing in Java 9  [Book]">
            <a:extLst>
              <a:ext uri="{FF2B5EF4-FFF2-40B4-BE49-F238E27FC236}">
                <a16:creationId xmlns:a16="http://schemas.microsoft.com/office/drawing/2014/main" id="{EB1EECE0-0DB0-4090-8F7A-E9F9CCDC01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051" y="2183770"/>
            <a:ext cx="3914549" cy="170684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external-content.duckduckgo.com/iu/?u=https%3A%2F%2Ftse2.mm.bing.net%2Fth%3Fid%3DOIP.J7PzQlswSUsCPebr7KhENQHaEz%26pid%3DApi&amp;f=1">
            <a:extLst>
              <a:ext uri="{FF2B5EF4-FFF2-40B4-BE49-F238E27FC236}">
                <a16:creationId xmlns:a16="http://schemas.microsoft.com/office/drawing/2014/main" id="{795A0C18-EBEB-4917-9978-01B3C37987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109404"/>
            <a:ext cx="2860976" cy="1852996"/>
          </a:xfrm>
          <a:prstGeom prst="rect">
            <a:avLst/>
          </a:prstGeom>
          <a:noFill/>
          <a:extLst>
            <a:ext uri="{909E8E84-426E-40DD-AFC4-6F175D3DCCD1}">
              <a14:hiddenFill xmlns:a14="http://schemas.microsoft.com/office/drawing/2010/main">
                <a:solidFill>
                  <a:srgbClr val="FFFFFF"/>
                </a:solidFill>
              </a14:hiddenFill>
            </a:ext>
          </a:extLst>
        </p:spPr>
      </p:pic>
      <p:sp>
        <p:nvSpPr>
          <p:cNvPr id="35" name="Content Placeholder 2">
            <a:extLst>
              <a:ext uri="{FF2B5EF4-FFF2-40B4-BE49-F238E27FC236}">
                <a16:creationId xmlns:a16="http://schemas.microsoft.com/office/drawing/2014/main" id="{CC234E2E-C03B-449C-BAC8-FD2630682CD7}"/>
              </a:ext>
            </a:extLst>
          </p:cNvPr>
          <p:cNvSpPr txBox="1">
            <a:spLocks/>
          </p:cNvSpPr>
          <p:nvPr/>
        </p:nvSpPr>
        <p:spPr>
          <a:xfrm>
            <a:off x="4625304" y="1347404"/>
            <a:ext cx="2590078" cy="65429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C00000"/>
                </a:solidFill>
              </a:rPr>
              <a:t>Data Analytics / Decision Making</a:t>
            </a:r>
          </a:p>
        </p:txBody>
      </p:sp>
      <p:sp>
        <p:nvSpPr>
          <p:cNvPr id="36" name="Content Placeholder 2">
            <a:extLst>
              <a:ext uri="{FF2B5EF4-FFF2-40B4-BE49-F238E27FC236}">
                <a16:creationId xmlns:a16="http://schemas.microsoft.com/office/drawing/2014/main" id="{313E31D3-7ED8-46C6-9BE2-2B2D05146DF3}"/>
              </a:ext>
            </a:extLst>
          </p:cNvPr>
          <p:cNvSpPr txBox="1">
            <a:spLocks/>
          </p:cNvSpPr>
          <p:nvPr/>
        </p:nvSpPr>
        <p:spPr>
          <a:xfrm>
            <a:off x="4655784" y="4386575"/>
            <a:ext cx="2354616" cy="6463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C00000"/>
                </a:solidFill>
              </a:rPr>
              <a:t>Machine Learning in Healthcare</a:t>
            </a:r>
          </a:p>
        </p:txBody>
      </p:sp>
      <p:pic>
        <p:nvPicPr>
          <p:cNvPr id="39" name="Picture 4" descr="Blog: What is Cloud Computing in Healthcare? | Tudip">
            <a:extLst>
              <a:ext uri="{FF2B5EF4-FFF2-40B4-BE49-F238E27FC236}">
                <a16:creationId xmlns:a16="http://schemas.microsoft.com/office/drawing/2014/main" id="{48820205-D40D-465C-96C0-3DF63DEF88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5102304"/>
            <a:ext cx="2213840" cy="160265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Inside an ambulance car with medical equipment for helping patients before  delivery to the hospital Stock Photo - Alamy">
            <a:extLst>
              <a:ext uri="{FF2B5EF4-FFF2-40B4-BE49-F238E27FC236}">
                <a16:creationId xmlns:a16="http://schemas.microsoft.com/office/drawing/2014/main" id="{365C6241-F038-4059-8090-2023FD9920F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5708" y="5107484"/>
            <a:ext cx="2172996" cy="1598116"/>
          </a:xfrm>
          <a:prstGeom prst="rect">
            <a:avLst/>
          </a:prstGeom>
          <a:noFill/>
          <a:extLst>
            <a:ext uri="{909E8E84-426E-40DD-AFC4-6F175D3DCCD1}">
              <a14:hiddenFill xmlns:a14="http://schemas.microsoft.com/office/drawing/2010/main">
                <a:solidFill>
                  <a:srgbClr val="FFFFFF"/>
                </a:solidFill>
              </a14:hiddenFill>
            </a:ext>
          </a:extLst>
        </p:spPr>
      </p:pic>
      <p:sp>
        <p:nvSpPr>
          <p:cNvPr id="41" name="Content Placeholder 2">
            <a:extLst>
              <a:ext uri="{FF2B5EF4-FFF2-40B4-BE49-F238E27FC236}">
                <a16:creationId xmlns:a16="http://schemas.microsoft.com/office/drawing/2014/main" id="{42F02230-742D-450E-AE73-8C43DAA30841}"/>
              </a:ext>
            </a:extLst>
          </p:cNvPr>
          <p:cNvSpPr txBox="1">
            <a:spLocks/>
          </p:cNvSpPr>
          <p:nvPr/>
        </p:nvSpPr>
        <p:spPr>
          <a:xfrm>
            <a:off x="457200" y="4378612"/>
            <a:ext cx="2590078" cy="65429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C00000"/>
                </a:solidFill>
              </a:rPr>
              <a:t>Cloud-Edge Computing</a:t>
            </a:r>
          </a:p>
        </p:txBody>
      </p:sp>
      <p:pic>
        <p:nvPicPr>
          <p:cNvPr id="46" name="Picture 6" descr="What is Edge Computing? | Moving Intelligence to the Edge">
            <a:extLst>
              <a:ext uri="{FF2B5EF4-FFF2-40B4-BE49-F238E27FC236}">
                <a16:creationId xmlns:a16="http://schemas.microsoft.com/office/drawing/2014/main" id="{87909BA0-9A19-48A8-A805-0C3E99907D5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949" y="5102716"/>
            <a:ext cx="2136875" cy="160265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Real-Life Use Cases for Edge Computing - IEEE Innovation at Work">
            <a:extLst>
              <a:ext uri="{FF2B5EF4-FFF2-40B4-BE49-F238E27FC236}">
                <a16:creationId xmlns:a16="http://schemas.microsoft.com/office/drawing/2014/main" id="{BDECA7BD-6D7A-406A-90A7-CCD1A29ABCA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10705" y="5102717"/>
            <a:ext cx="2399295" cy="160265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B41F5148-CD9E-48DE-8DB1-EF6A4779DEFD}"/>
              </a:ext>
            </a:extLst>
          </p:cNvPr>
          <p:cNvPicPr>
            <a:picLocks noChangeAspect="1"/>
          </p:cNvPicPr>
          <p:nvPr/>
        </p:nvPicPr>
        <p:blipFill>
          <a:blip r:embed="rId13"/>
          <a:stretch>
            <a:fillRect/>
          </a:stretch>
        </p:blipFill>
        <p:spPr>
          <a:xfrm>
            <a:off x="7777444" y="4038600"/>
            <a:ext cx="1137955" cy="1242723"/>
          </a:xfrm>
          <a:prstGeom prst="rect">
            <a:avLst/>
          </a:prstGeom>
        </p:spPr>
      </p:pic>
      <p:sp>
        <p:nvSpPr>
          <p:cNvPr id="53" name="TextBox 52">
            <a:extLst>
              <a:ext uri="{FF2B5EF4-FFF2-40B4-BE49-F238E27FC236}">
                <a16:creationId xmlns:a16="http://schemas.microsoft.com/office/drawing/2014/main" id="{1A5F6234-F148-4C71-B7E7-9C0C744CC3BB}"/>
              </a:ext>
            </a:extLst>
          </p:cNvPr>
          <p:cNvSpPr txBox="1"/>
          <p:nvPr/>
        </p:nvSpPr>
        <p:spPr>
          <a:xfrm>
            <a:off x="8001000" y="4980801"/>
            <a:ext cx="668773" cy="276999"/>
          </a:xfrm>
          <a:prstGeom prst="rect">
            <a:avLst/>
          </a:prstGeom>
          <a:noFill/>
        </p:spPr>
        <p:txBody>
          <a:bodyPr wrap="none" rtlCol="0">
            <a:spAutoFit/>
          </a:bodyPr>
          <a:lstStyle/>
          <a:p>
            <a:r>
              <a:rPr lang="en-US" dirty="0"/>
              <a:t>Raihan</a:t>
            </a:r>
          </a:p>
        </p:txBody>
      </p:sp>
      <p:pic>
        <p:nvPicPr>
          <p:cNvPr id="4" name="Picture 3">
            <a:extLst>
              <a:ext uri="{FF2B5EF4-FFF2-40B4-BE49-F238E27FC236}">
                <a16:creationId xmlns:a16="http://schemas.microsoft.com/office/drawing/2014/main" id="{CFE55250-905C-4AAF-BC6A-ED64ECDAF3FB}"/>
              </a:ext>
            </a:extLst>
          </p:cNvPr>
          <p:cNvPicPr>
            <a:picLocks noChangeAspect="1"/>
          </p:cNvPicPr>
          <p:nvPr/>
        </p:nvPicPr>
        <p:blipFill>
          <a:blip r:embed="rId14"/>
          <a:stretch>
            <a:fillRect/>
          </a:stretch>
        </p:blipFill>
        <p:spPr>
          <a:xfrm>
            <a:off x="7777444" y="5334000"/>
            <a:ext cx="1137956" cy="1380891"/>
          </a:xfrm>
          <a:prstGeom prst="rect">
            <a:avLst/>
          </a:prstGeom>
        </p:spPr>
      </p:pic>
      <p:sp>
        <p:nvSpPr>
          <p:cNvPr id="55" name="TextBox 54">
            <a:extLst>
              <a:ext uri="{FF2B5EF4-FFF2-40B4-BE49-F238E27FC236}">
                <a16:creationId xmlns:a16="http://schemas.microsoft.com/office/drawing/2014/main" id="{E5E53893-D3F2-43D9-9745-9D6E51C4198B}"/>
              </a:ext>
            </a:extLst>
          </p:cNvPr>
          <p:cNvSpPr txBox="1"/>
          <p:nvPr/>
        </p:nvSpPr>
        <p:spPr>
          <a:xfrm>
            <a:off x="7758570" y="6428601"/>
            <a:ext cx="1233030" cy="276999"/>
          </a:xfrm>
          <a:prstGeom prst="rect">
            <a:avLst/>
          </a:prstGeom>
          <a:noFill/>
        </p:spPr>
        <p:txBody>
          <a:bodyPr wrap="none" rtlCol="0">
            <a:spAutoFit/>
          </a:bodyPr>
          <a:lstStyle/>
          <a:p>
            <a:r>
              <a:rPr lang="en-US" dirty="0">
                <a:solidFill>
                  <a:schemeClr val="bg1"/>
                </a:solidFill>
              </a:rPr>
              <a:t>Koteswara Rao</a:t>
            </a:r>
          </a:p>
        </p:txBody>
      </p:sp>
    </p:spTree>
    <p:extLst>
      <p:ext uri="{BB962C8B-B14F-4D97-AF65-F5344CB8AC3E}">
        <p14:creationId xmlns:p14="http://schemas.microsoft.com/office/powerpoint/2010/main" val="26766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7" grpId="0"/>
      <p:bldP spid="50" grpId="0"/>
      <p:bldP spid="53" grpId="0"/>
      <p:bldP spid="5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ChangeArrowheads="1"/>
          </p:cNvSpPr>
          <p:nvPr/>
        </p:nvSpPr>
        <p:spPr bwMode="auto">
          <a:xfrm>
            <a:off x="0" y="1447800"/>
            <a:ext cx="7086600" cy="3004238"/>
          </a:xfrm>
          <a:prstGeom prst="rect">
            <a:avLst/>
          </a:prstGeom>
          <a:noFill/>
          <a:ln>
            <a:noFill/>
          </a:ln>
        </p:spPr>
        <p:txBody>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defRPr/>
            </a:pPr>
            <a:r>
              <a:rPr lang="en-US" altLang="en-US" sz="2400" dirty="0">
                <a:solidFill>
                  <a:srgbClr val="0000FF"/>
                </a:solidFill>
              </a:rPr>
              <a:t>About Wichita State University</a:t>
            </a:r>
          </a:p>
          <a:p>
            <a:pPr eaLnBrk="1" hangingPunct="1">
              <a:spcBef>
                <a:spcPts val="0"/>
              </a:spcBef>
              <a:defRPr/>
            </a:pPr>
            <a:r>
              <a:rPr lang="en-US" altLang="en-US" sz="1800" dirty="0"/>
              <a:t>Wichita State University (WSU) is a public research university in Wichita, Kansas, United States. It is governed by the Kansas Board of Regents. The university offers more than 60 undergraduate degree programs in more than 200 areas of study in nine colleges. The university's graduate school offers more than 50 master's degrees in more than 100 areas and a specialist in education degree and 13 doctoral degrees. It is classified among "R2: Doctoral Universities – High research activity".</a:t>
            </a:r>
            <a:endParaRPr lang="en-US" altLang="en-US" sz="1600" dirty="0"/>
          </a:p>
        </p:txBody>
      </p:sp>
      <p:sp>
        <p:nvSpPr>
          <p:cNvPr id="108547" name="Title 1"/>
          <p:cNvSpPr>
            <a:spLocks noGrp="1"/>
          </p:cNvSpPr>
          <p:nvPr>
            <p:ph type="title"/>
          </p:nvPr>
        </p:nvSpPr>
        <p:spPr>
          <a:xfrm>
            <a:off x="0" y="0"/>
            <a:ext cx="9144000" cy="1065213"/>
          </a:xfrm>
          <a:solidFill>
            <a:schemeClr val="tx1"/>
          </a:solidFill>
          <a:ln>
            <a:solidFill>
              <a:schemeClr val="tx1"/>
            </a:solidFill>
            <a:miter lim="800000"/>
            <a:headEnd/>
            <a:tailEnd/>
          </a:ln>
        </p:spPr>
        <p:txBody>
          <a:bodyPr/>
          <a:lstStyle/>
          <a:p>
            <a:pPr algn="l"/>
            <a:r>
              <a:rPr lang="en-US" altLang="en-US" sz="2800" b="1">
                <a:solidFill>
                  <a:srgbClr val="FFCC00"/>
                </a:solidFill>
                <a:cs typeface="Arial" panose="020B0604020202020204" pitchFamily="34" charset="0"/>
              </a:rPr>
              <a:t>                                   About WSU</a:t>
            </a:r>
          </a:p>
        </p:txBody>
      </p:sp>
      <p:pic>
        <p:nvPicPr>
          <p:cNvPr id="10854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31638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4" name="Rectangle 18"/>
          <p:cNvSpPr>
            <a:spLocks noChangeArrowheads="1"/>
          </p:cNvSpPr>
          <p:nvPr/>
        </p:nvSpPr>
        <p:spPr bwMode="auto">
          <a:xfrm>
            <a:off x="0" y="6611938"/>
            <a:ext cx="6297521"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000" dirty="0"/>
              <a:t>“Wichita State University,” https://en.wikipedia.org/wiki/Wichita_State_University</a:t>
            </a:r>
          </a:p>
        </p:txBody>
      </p:sp>
      <p:pic>
        <p:nvPicPr>
          <p:cNvPr id="11367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677463"/>
            <a:ext cx="1576207" cy="125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CADA22B1-75F9-4859-B925-2AF975258ABB}"/>
              </a:ext>
            </a:extLst>
          </p:cNvPr>
          <p:cNvSpPr txBox="1">
            <a:spLocks noChangeArrowheads="1"/>
          </p:cNvSpPr>
          <p:nvPr/>
        </p:nvSpPr>
        <p:spPr bwMode="auto">
          <a:xfrm>
            <a:off x="0" y="4511841"/>
            <a:ext cx="5486400" cy="1736559"/>
          </a:xfrm>
          <a:prstGeom prst="rect">
            <a:avLst/>
          </a:prstGeom>
          <a:noFill/>
          <a:ln>
            <a:noFill/>
          </a:ln>
        </p:spPr>
        <p:txBody>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defRPr/>
            </a:pPr>
            <a:r>
              <a:rPr lang="en-US" altLang="en-US" sz="1800" dirty="0">
                <a:solidFill>
                  <a:srgbClr val="7030A0"/>
                </a:solidFill>
              </a:rPr>
              <a:t>Wichita State is the house of the original Pizza Hut.</a:t>
            </a:r>
            <a:r>
              <a:rPr lang="en-US" altLang="en-US" sz="1600" dirty="0">
                <a:solidFill>
                  <a:srgbClr val="7030A0"/>
                </a:solidFill>
              </a:rPr>
              <a:t> Two Wichita State students, brothers Dan and Frank Carney, started the Pizza Hut business in 1958. The restaurant has since become one of the biggest pizza chains in the world. The original building resides at Wichita State as a museum.</a:t>
            </a:r>
          </a:p>
        </p:txBody>
      </p:sp>
      <p:pic>
        <p:nvPicPr>
          <p:cNvPr id="3" name="Picture 2">
            <a:extLst>
              <a:ext uri="{FF2B5EF4-FFF2-40B4-BE49-F238E27FC236}">
                <a16:creationId xmlns:a16="http://schemas.microsoft.com/office/drawing/2014/main" id="{527283E8-02FF-4197-984B-CF09548887C5}"/>
              </a:ext>
            </a:extLst>
          </p:cNvPr>
          <p:cNvPicPr>
            <a:picLocks noChangeAspect="1"/>
          </p:cNvPicPr>
          <p:nvPr/>
        </p:nvPicPr>
        <p:blipFill>
          <a:blip r:embed="rId5"/>
          <a:stretch>
            <a:fillRect/>
          </a:stretch>
        </p:blipFill>
        <p:spPr>
          <a:xfrm>
            <a:off x="7230140" y="0"/>
            <a:ext cx="191386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6"/>
          <p:cNvSpPr>
            <a:spLocks noChangeArrowheads="1"/>
          </p:cNvSpPr>
          <p:nvPr/>
        </p:nvSpPr>
        <p:spPr bwMode="auto">
          <a:xfrm>
            <a:off x="0" y="0"/>
            <a:ext cx="9134475" cy="13588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FontTx/>
              <a:buNone/>
            </a:pPr>
            <a:r>
              <a:rPr lang="en-US" altLang="en-US" sz="2400" b="1" dirty="0">
                <a:solidFill>
                  <a:schemeClr val="bg1"/>
                </a:solidFill>
                <a:latin typeface="Arial Black" panose="020B0A04020102020204" pitchFamily="34" charset="0"/>
                <a:ea typeface="ＭＳ Ｐゴシック" panose="020B0600070205080204" pitchFamily="34" charset="-128"/>
              </a:rPr>
              <a:t>International Conference on Information and Communication Technology (ICICT)</a:t>
            </a:r>
            <a:r>
              <a:rPr lang="en-US" altLang="en-US" sz="2400" b="1" dirty="0">
                <a:solidFill>
                  <a:srgbClr val="FFCC00"/>
                </a:solidFill>
                <a:latin typeface="Arial Black" panose="020B0A04020102020204" pitchFamily="34" charset="0"/>
                <a:ea typeface="ＭＳ Ｐゴシック" panose="020B0600070205080204" pitchFamily="34" charset="-128"/>
              </a:rPr>
              <a:t> in the Institute of Information and Communication Technology (IICT)</a:t>
            </a:r>
          </a:p>
        </p:txBody>
      </p:sp>
      <p:sp>
        <p:nvSpPr>
          <p:cNvPr id="5" name="Rectangle 3"/>
          <p:cNvSpPr txBox="1">
            <a:spLocks noChangeArrowheads="1"/>
          </p:cNvSpPr>
          <p:nvPr/>
        </p:nvSpPr>
        <p:spPr bwMode="auto">
          <a:xfrm>
            <a:off x="381000" y="2922588"/>
            <a:ext cx="83820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0"/>
              </a:spcBef>
              <a:defRPr/>
            </a:pPr>
            <a:r>
              <a:rPr lang="en-US" altLang="en-US" sz="2600" b="1" kern="0" dirty="0"/>
              <a:t>“Navigating the Challenges of Machine Learning in Genomic Data Analysis”</a:t>
            </a:r>
          </a:p>
        </p:txBody>
      </p:sp>
      <p:sp>
        <p:nvSpPr>
          <p:cNvPr id="6" name="Rectangle 26">
            <a:extLst>
              <a:ext uri="{FF2B5EF4-FFF2-40B4-BE49-F238E27FC236}">
                <a16:creationId xmlns:a16="http://schemas.microsoft.com/office/drawing/2014/main" id="{9E5A773B-8D86-4C5D-9868-94152B92D0DC}"/>
              </a:ext>
            </a:extLst>
          </p:cNvPr>
          <p:cNvSpPr>
            <a:spLocks noChangeArrowheads="1"/>
          </p:cNvSpPr>
          <p:nvPr/>
        </p:nvSpPr>
        <p:spPr bwMode="auto">
          <a:xfrm>
            <a:off x="0" y="5943600"/>
            <a:ext cx="9144000" cy="914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Aft>
                <a:spcPts val="600"/>
              </a:spcAft>
              <a:defRPr/>
            </a:pPr>
            <a:r>
              <a:rPr lang="en-US" sz="3200" b="1" i="1" dirty="0">
                <a:solidFill>
                  <a:schemeClr val="bg1"/>
                </a:solidFill>
                <a:latin typeface="Arial" charset="0"/>
              </a:rPr>
              <a:t>Thank you!</a:t>
            </a:r>
            <a:endParaRPr lang="en-US" sz="3200" b="1" dirty="0">
              <a:solidFill>
                <a:srgbClr val="FFC000"/>
              </a:solidFill>
              <a:latin typeface="+mn-lt"/>
            </a:endParaRPr>
          </a:p>
        </p:txBody>
      </p:sp>
      <p:pic>
        <p:nvPicPr>
          <p:cNvPr id="8" name="Picture 7">
            <a:extLst>
              <a:ext uri="{FF2B5EF4-FFF2-40B4-BE49-F238E27FC236}">
                <a16:creationId xmlns:a16="http://schemas.microsoft.com/office/drawing/2014/main" id="{EA402C8C-0968-4690-90C4-4458CFAA7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6235013"/>
            <a:ext cx="2340216" cy="470587"/>
          </a:xfrm>
          <a:prstGeom prst="rect">
            <a:avLst/>
          </a:prstGeom>
        </p:spPr>
      </p:pic>
      <p:pic>
        <p:nvPicPr>
          <p:cNvPr id="9" name="Picture 6">
            <a:extLst>
              <a:ext uri="{FF2B5EF4-FFF2-40B4-BE49-F238E27FC236}">
                <a16:creationId xmlns:a16="http://schemas.microsoft.com/office/drawing/2014/main" id="{E2791E72-4F98-4BD7-87F4-9C8C0E60DD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494" y="6236367"/>
            <a:ext cx="2421106" cy="46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E3317DDB-EF4E-4715-AE03-E79C010A4B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600200"/>
            <a:ext cx="32988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a:extLst>
              <a:ext uri="{FF2B5EF4-FFF2-40B4-BE49-F238E27FC236}">
                <a16:creationId xmlns:a16="http://schemas.microsoft.com/office/drawing/2014/main" id="{C36157D0-C695-4714-A858-AB7C55879C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98700" y="1371600"/>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3">
            <a:extLst>
              <a:ext uri="{FF2B5EF4-FFF2-40B4-BE49-F238E27FC236}">
                <a16:creationId xmlns:a16="http://schemas.microsoft.com/office/drawing/2014/main" id="{959AA8A0-F028-4CEC-8F20-22F91F749D9F}"/>
              </a:ext>
            </a:extLst>
          </p:cNvPr>
          <p:cNvSpPr txBox="1">
            <a:spLocks noChangeArrowheads="1"/>
          </p:cNvSpPr>
          <p:nvPr/>
        </p:nvSpPr>
        <p:spPr bwMode="auto">
          <a:xfrm>
            <a:off x="0" y="4419600"/>
            <a:ext cx="9134475" cy="1384995"/>
          </a:xfrm>
          <a:prstGeom prst="rect">
            <a:avLst/>
          </a:prstGeom>
          <a:noFill/>
          <a:ln>
            <a:noFill/>
          </a:ln>
        </p:spPr>
        <p:txBody>
          <a:bodyPr>
            <a:spAutoFit/>
          </a:bodyPr>
          <a:lstStyle>
            <a:lvl1pPr eaLnBrk="0" hangingPunct="0">
              <a:spcBef>
                <a:spcPct val="20000"/>
              </a:spcBef>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0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defRPr/>
            </a:pPr>
            <a:r>
              <a:rPr lang="en-US" altLang="en-US" sz="2000" i="1" dirty="0">
                <a:solidFill>
                  <a:srgbClr val="0000FF"/>
                </a:solidFill>
                <a:latin typeface="+mn-lt"/>
                <a:cs typeface="Times New Roman" pitchFamily="18" charset="0"/>
              </a:rPr>
              <a:t>Contact:</a:t>
            </a:r>
          </a:p>
          <a:p>
            <a:pPr algn="ctr" eaLnBrk="1" hangingPunct="1">
              <a:spcBef>
                <a:spcPct val="0"/>
              </a:spcBef>
              <a:buFontTx/>
              <a:buNone/>
              <a:defRPr/>
            </a:pPr>
            <a:r>
              <a:rPr lang="en-US" altLang="en-US" sz="2400" b="1" dirty="0">
                <a:solidFill>
                  <a:srgbClr val="0000FF"/>
                </a:solidFill>
                <a:latin typeface="+mn-lt"/>
                <a:cs typeface="Times New Roman" pitchFamily="18" charset="0"/>
              </a:rPr>
              <a:t>Abu Asaduzzaman</a:t>
            </a:r>
            <a:r>
              <a:rPr lang="en-US" altLang="en-US" sz="2400" dirty="0">
                <a:solidFill>
                  <a:srgbClr val="0000FF"/>
                </a:solidFill>
                <a:latin typeface="+mn-lt"/>
                <a:cs typeface="Times New Roman" pitchFamily="18" charset="0"/>
              </a:rPr>
              <a:t>, Professor and Associate Chair</a:t>
            </a:r>
          </a:p>
          <a:p>
            <a:pPr algn="ctr" eaLnBrk="1" hangingPunct="1">
              <a:spcBef>
                <a:spcPct val="0"/>
              </a:spcBef>
              <a:buFontTx/>
              <a:buNone/>
              <a:defRPr/>
            </a:pPr>
            <a:r>
              <a:rPr lang="en-US" altLang="en-US" sz="2000" dirty="0">
                <a:solidFill>
                  <a:srgbClr val="0000FF"/>
                </a:solidFill>
                <a:cs typeface="Times New Roman" pitchFamily="18" charset="0"/>
              </a:rPr>
              <a:t>abu.asaduzzaman@wichita.edu | +1-316-978-5261</a:t>
            </a:r>
          </a:p>
          <a:p>
            <a:pPr algn="ctr" eaLnBrk="1" hangingPunct="1">
              <a:spcBef>
                <a:spcPct val="0"/>
              </a:spcBef>
              <a:buFontTx/>
              <a:buNone/>
              <a:defRPr/>
            </a:pPr>
            <a:r>
              <a:rPr lang="en-US" altLang="en-US" sz="2000" dirty="0">
                <a:solidFill>
                  <a:srgbClr val="0000FF"/>
                </a:solidFill>
                <a:cs typeface="Times New Roman" pitchFamily="18" charset="0"/>
              </a:rPr>
              <a:t>https://www.wichita.edu/academics/engineering/CAPPLab/Abu.php</a:t>
            </a:r>
            <a:endParaRPr lang="en-US" altLang="en-US" sz="2000" b="1" dirty="0">
              <a:solidFill>
                <a:srgbClr val="0000FF"/>
              </a:solidFill>
              <a:latin typeface="+mn-lt"/>
              <a:cs typeface="Times New Roman" pitchFamily="18" charset="0"/>
            </a:endParaRPr>
          </a:p>
        </p:txBody>
      </p:sp>
    </p:spTree>
    <p:extLst>
      <p:ext uri="{BB962C8B-B14F-4D97-AF65-F5344CB8AC3E}">
        <p14:creationId xmlns:p14="http://schemas.microsoft.com/office/powerpoint/2010/main" val="38226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199" y="1219200"/>
            <a:ext cx="8991591" cy="838196"/>
          </a:xfrm>
        </p:spPr>
        <p:txBody>
          <a:bodyPr/>
          <a:lstStyle/>
          <a:p>
            <a:pPr marL="0" indent="0" eaLnBrk="1" hangingPunct="1">
              <a:buFont typeface="Arial" charset="0"/>
              <a:buNone/>
              <a:defRPr/>
            </a:pPr>
            <a:r>
              <a:rPr lang="en-US" dirty="0">
                <a:solidFill>
                  <a:srgbClr val="0000FF"/>
                </a:solidFill>
              </a:rPr>
              <a:t>Machine Learning for Imaging to Treat Skin Cancer</a:t>
            </a:r>
          </a:p>
          <a:p>
            <a:pPr>
              <a:buFont typeface="Wingdings" panose="05000000000000000000" pitchFamily="2" charset="2"/>
              <a:buChar char="ü"/>
            </a:pPr>
            <a:endParaRPr lang="en-US" sz="2400" dirty="0"/>
          </a:p>
        </p:txBody>
      </p:sp>
      <p:cxnSp>
        <p:nvCxnSpPr>
          <p:cNvPr id="4" name="Straight Connector 3">
            <a:extLst>
              <a:ext uri="{FF2B5EF4-FFF2-40B4-BE49-F238E27FC236}">
                <a16:creationId xmlns:a16="http://schemas.microsoft.com/office/drawing/2014/main" id="{5E7A5382-7AD9-4A7C-9745-EF72AE79C2EE}"/>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EA73B7-E689-414D-BA6B-541E9D8055BC}"/>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F3040143-D282-4F7C-A7DA-2211750E44CC}"/>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Introduction</a:t>
            </a:r>
          </a:p>
        </p:txBody>
      </p:sp>
      <p:pic>
        <p:nvPicPr>
          <p:cNvPr id="2" name="Picture 1">
            <a:extLst>
              <a:ext uri="{FF2B5EF4-FFF2-40B4-BE49-F238E27FC236}">
                <a16:creationId xmlns:a16="http://schemas.microsoft.com/office/drawing/2014/main" id="{59A42F42-8798-46D0-AF8A-D946107607A6}"/>
              </a:ext>
            </a:extLst>
          </p:cNvPr>
          <p:cNvPicPr>
            <a:picLocks noChangeAspect="1"/>
          </p:cNvPicPr>
          <p:nvPr/>
        </p:nvPicPr>
        <p:blipFill>
          <a:blip r:embed="rId3"/>
          <a:stretch>
            <a:fillRect/>
          </a:stretch>
        </p:blipFill>
        <p:spPr>
          <a:xfrm>
            <a:off x="5714994" y="1828800"/>
            <a:ext cx="3352805" cy="2257010"/>
          </a:xfrm>
          <a:prstGeom prst="rect">
            <a:avLst/>
          </a:prstGeom>
        </p:spPr>
      </p:pic>
      <p:sp>
        <p:nvSpPr>
          <p:cNvPr id="10" name="Content Placeholder 2">
            <a:extLst>
              <a:ext uri="{FF2B5EF4-FFF2-40B4-BE49-F238E27FC236}">
                <a16:creationId xmlns:a16="http://schemas.microsoft.com/office/drawing/2014/main" id="{03AB2F42-746B-4394-9481-047716202939}"/>
              </a:ext>
            </a:extLst>
          </p:cNvPr>
          <p:cNvSpPr txBox="1">
            <a:spLocks/>
          </p:cNvSpPr>
          <p:nvPr/>
        </p:nvSpPr>
        <p:spPr bwMode="auto">
          <a:xfrm>
            <a:off x="79525" y="4343400"/>
            <a:ext cx="898826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ü"/>
            </a:pPr>
            <a:r>
              <a:rPr lang="en-US" sz="1800" kern="0" dirty="0"/>
              <a:t>Four ML models are utilized: linear discriminant analysis (LDA), support vector machine (SVM), convolutional neural network (CNN), and an ensemble CNN-SVM.</a:t>
            </a:r>
          </a:p>
          <a:p>
            <a:pPr>
              <a:buFont typeface="Wingdings" panose="05000000000000000000" pitchFamily="2" charset="2"/>
              <a:buChar char="ü"/>
            </a:pPr>
            <a:r>
              <a:rPr lang="en-US" sz="1800" kern="0" dirty="0"/>
              <a:t>Experimental results using the HAM10000 dataset demonstrate the ability of the machine learning models to improve </a:t>
            </a:r>
            <a:r>
              <a:rPr lang="en-US" sz="1800" kern="0" dirty="0" err="1"/>
              <a:t>CADx</a:t>
            </a:r>
            <a:r>
              <a:rPr lang="en-US" sz="1800" kern="0" dirty="0"/>
              <a:t> performance in treating skin neoplasm.</a:t>
            </a:r>
          </a:p>
          <a:p>
            <a:pPr>
              <a:buFont typeface="Wingdings" panose="05000000000000000000" pitchFamily="2" charset="2"/>
              <a:buChar char="ü"/>
            </a:pPr>
            <a:r>
              <a:rPr lang="en-US" sz="1800" kern="0" dirty="0"/>
              <a:t>Initially, the LDA, SVM, CNN, and ensemble CNN-SVM show 49%, 72%, 77%, and 79% accuracy, respectively. After applying the ML techniques, the </a:t>
            </a:r>
            <a:r>
              <a:rPr lang="en-US" sz="1800" kern="0" dirty="0" err="1"/>
              <a:t>CADx</a:t>
            </a:r>
            <a:r>
              <a:rPr lang="en-US" sz="1800" kern="0" dirty="0"/>
              <a:t> system shows 76%, 83%, 87%, and 94% accuracy, respectively.</a:t>
            </a:r>
          </a:p>
        </p:txBody>
      </p:sp>
      <p:sp>
        <p:nvSpPr>
          <p:cNvPr id="11" name="Content Placeholder 2">
            <a:extLst>
              <a:ext uri="{FF2B5EF4-FFF2-40B4-BE49-F238E27FC236}">
                <a16:creationId xmlns:a16="http://schemas.microsoft.com/office/drawing/2014/main" id="{75AD22D9-68F7-4DD4-BDB0-B0A5F0383A92}"/>
              </a:ext>
            </a:extLst>
          </p:cNvPr>
          <p:cNvSpPr txBox="1">
            <a:spLocks/>
          </p:cNvSpPr>
          <p:nvPr/>
        </p:nvSpPr>
        <p:spPr bwMode="auto">
          <a:xfrm>
            <a:off x="76208" y="1752599"/>
            <a:ext cx="5638787"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ü"/>
            </a:pPr>
            <a:r>
              <a:rPr lang="en-US" sz="1800" kern="0" dirty="0"/>
              <a:t>In the proposed </a:t>
            </a:r>
            <a:r>
              <a:rPr lang="en-US" sz="1800" kern="0" dirty="0" err="1"/>
              <a:t>CADx</a:t>
            </a:r>
            <a:r>
              <a:rPr lang="en-US" sz="1800" kern="0" dirty="0"/>
              <a:t> system, generative adversarial network (GAN) is used to identify (and remove) fake images. Figure 1 shows the major steps of the proposed </a:t>
            </a:r>
            <a:r>
              <a:rPr lang="en-US" sz="1800" kern="0" dirty="0" err="1"/>
              <a:t>CADx</a:t>
            </a:r>
            <a:r>
              <a:rPr lang="en-US" sz="1800" kern="0" dirty="0"/>
              <a:t> system.</a:t>
            </a:r>
          </a:p>
          <a:p>
            <a:pPr>
              <a:buFont typeface="Wingdings" panose="05000000000000000000" pitchFamily="2" charset="2"/>
              <a:buChar char="ü"/>
            </a:pPr>
            <a:r>
              <a:rPr lang="en-US" sz="1800" kern="0" dirty="0"/>
              <a:t>Exploratory data analysis (EDA) is applied to normalize the dataset for preventing overfitting.</a:t>
            </a:r>
          </a:p>
          <a:p>
            <a:pPr>
              <a:buFont typeface="Wingdings" panose="05000000000000000000" pitchFamily="2" charset="2"/>
              <a:buChar char="ü"/>
            </a:pPr>
            <a:r>
              <a:rPr lang="en-US" sz="1800" kern="0" dirty="0"/>
              <a:t>Synthetic minority oversampling technique (SMOTE) is employed to rectify class imbalances in the original dataset.</a:t>
            </a:r>
          </a:p>
        </p:txBody>
      </p:sp>
      <p:sp>
        <p:nvSpPr>
          <p:cNvPr id="3" name="TextBox 2">
            <a:extLst>
              <a:ext uri="{FF2B5EF4-FFF2-40B4-BE49-F238E27FC236}">
                <a16:creationId xmlns:a16="http://schemas.microsoft.com/office/drawing/2014/main" id="{5994E3C9-B068-4581-9A45-AFAAC96EB17D}"/>
              </a:ext>
            </a:extLst>
          </p:cNvPr>
          <p:cNvSpPr txBox="1"/>
          <p:nvPr/>
        </p:nvSpPr>
        <p:spPr>
          <a:xfrm>
            <a:off x="5848649" y="4038600"/>
            <a:ext cx="3219151" cy="276999"/>
          </a:xfrm>
          <a:prstGeom prst="rect">
            <a:avLst/>
          </a:prstGeom>
          <a:noFill/>
        </p:spPr>
        <p:txBody>
          <a:bodyPr wrap="none" rtlCol="0">
            <a:spAutoFit/>
          </a:bodyPr>
          <a:lstStyle/>
          <a:p>
            <a:r>
              <a:rPr lang="en-US" dirty="0"/>
              <a:t>Fig. 1: Steps of the proposed </a:t>
            </a:r>
            <a:r>
              <a:rPr lang="en-US" dirty="0" err="1"/>
              <a:t>CADx</a:t>
            </a:r>
            <a:r>
              <a:rPr lang="en-US" dirty="0"/>
              <a:t> system</a:t>
            </a:r>
          </a:p>
        </p:txBody>
      </p:sp>
    </p:spTree>
    <p:extLst>
      <p:ext uri="{BB962C8B-B14F-4D97-AF65-F5344CB8AC3E}">
        <p14:creationId xmlns:p14="http://schemas.microsoft.com/office/powerpoint/2010/main" val="138931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199" y="1219200"/>
            <a:ext cx="8991595" cy="5029197"/>
          </a:xfrm>
        </p:spPr>
        <p:txBody>
          <a:bodyPr/>
          <a:lstStyle/>
          <a:p>
            <a:pPr marL="0" indent="0" eaLnBrk="1" hangingPunct="1">
              <a:buFont typeface="Arial" charset="0"/>
              <a:buNone/>
              <a:defRPr/>
            </a:pPr>
            <a:r>
              <a:rPr lang="en-US" dirty="0">
                <a:solidFill>
                  <a:srgbClr val="0000FF"/>
                </a:solidFill>
              </a:rPr>
              <a:t>Genomic and Non-Genomic Data</a:t>
            </a:r>
          </a:p>
          <a:p>
            <a:pPr marL="400050"/>
            <a:r>
              <a:rPr lang="en-US" sz="2400" b="1" dirty="0"/>
              <a:t>Non-Genomic Data</a:t>
            </a:r>
            <a:endParaRPr lang="en-US" sz="2400" dirty="0"/>
          </a:p>
          <a:p>
            <a:pPr lvl="1"/>
            <a:r>
              <a:rPr lang="en-US" sz="2000" dirty="0"/>
              <a:t>Non-Genomic data includes biological, clinical or environmental factors, such as patient age, skin images, lifestyle factors, medical history, and so on. Asaduzzaman et al. [1] use Non-Genomic datasets.</a:t>
            </a:r>
          </a:p>
          <a:p>
            <a:r>
              <a:rPr lang="en-US" sz="2400" b="1" dirty="0">
                <a:solidFill>
                  <a:schemeClr val="tx1">
                    <a:lumMod val="95000"/>
                    <a:lumOff val="5000"/>
                  </a:schemeClr>
                </a:solidFill>
              </a:rPr>
              <a:t>Genomic Data</a:t>
            </a:r>
          </a:p>
          <a:p>
            <a:pPr lvl="1"/>
            <a:r>
              <a:rPr lang="en-US" sz="2000" dirty="0"/>
              <a:t>Genomic data refers to information derived from an organism’s deoxyribonucleic acid (DNA) sequence, including mutations, chromosomal rearrangements, and gene expression profiles.</a:t>
            </a:r>
          </a:p>
          <a:p>
            <a:pPr lvl="1"/>
            <a:r>
              <a:rPr lang="en-US" sz="2000" dirty="0"/>
              <a:t>Studies suggest that Genomic data has potential to provide important features for assessing the functional impact of genetic variants.</a:t>
            </a:r>
          </a:p>
          <a:p>
            <a:pPr lvl="1"/>
            <a:r>
              <a:rPr lang="en-US" sz="2000" dirty="0"/>
              <a:t>Polymorphism Phenotyping (</a:t>
            </a:r>
            <a:r>
              <a:rPr lang="en-US" sz="2000" dirty="0" err="1"/>
              <a:t>PolyPhen</a:t>
            </a:r>
            <a:r>
              <a:rPr lang="en-US" sz="2000" dirty="0"/>
              <a:t>) and Sorting Intolerant From Tolerant (SIFT) in Genomic data are used in ML to predict the impact of amino acid substitutions in proteins.</a:t>
            </a:r>
          </a:p>
        </p:txBody>
      </p:sp>
      <p:cxnSp>
        <p:nvCxnSpPr>
          <p:cNvPr id="4" name="Straight Connector 3">
            <a:extLst>
              <a:ext uri="{FF2B5EF4-FFF2-40B4-BE49-F238E27FC236}">
                <a16:creationId xmlns:a16="http://schemas.microsoft.com/office/drawing/2014/main" id="{13255619-4AC6-480E-91F5-B99D1B59E0A3}"/>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47B8C4A-0F71-4055-B24D-B4B34034D54C}"/>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E90EC3E-E6DA-492A-AC01-3CF6054A8BCA}"/>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Introduction</a:t>
            </a:r>
          </a:p>
        </p:txBody>
      </p:sp>
      <p:sp>
        <p:nvSpPr>
          <p:cNvPr id="10" name="TextBox 9">
            <a:extLst>
              <a:ext uri="{FF2B5EF4-FFF2-40B4-BE49-F238E27FC236}">
                <a16:creationId xmlns:a16="http://schemas.microsoft.com/office/drawing/2014/main" id="{3D6F5637-F5D0-43EC-949A-28AA1F2F96CF}"/>
              </a:ext>
            </a:extLst>
          </p:cNvPr>
          <p:cNvSpPr txBox="1"/>
          <p:nvPr/>
        </p:nvSpPr>
        <p:spPr>
          <a:xfrm>
            <a:off x="0" y="6396335"/>
            <a:ext cx="8553816" cy="461665"/>
          </a:xfrm>
          <a:prstGeom prst="rect">
            <a:avLst/>
          </a:prstGeom>
          <a:noFill/>
        </p:spPr>
        <p:txBody>
          <a:bodyPr wrap="none" rtlCol="0">
            <a:spAutoFit/>
          </a:bodyPr>
          <a:lstStyle/>
          <a:p>
            <a:pPr marL="287338" indent="-287338"/>
            <a:r>
              <a:rPr lang="en-US" dirty="0"/>
              <a:t>[1]	Asaduzzaman, A., Thompson, C.C., and Uddin, M.J., “Machine Learning Approaches for Skin Neoplasm Diagnosis,” in </a:t>
            </a:r>
          </a:p>
          <a:p>
            <a:pPr marL="287338" indent="-287338"/>
            <a:r>
              <a:rPr lang="en-US" dirty="0"/>
              <a:t>	ACS Omega, 2024. (Impact Factor 3.7; Google Scholar | ACS | h5-index 103)</a:t>
            </a:r>
          </a:p>
        </p:txBody>
      </p:sp>
    </p:spTree>
    <p:extLst>
      <p:ext uri="{BB962C8B-B14F-4D97-AF65-F5344CB8AC3E}">
        <p14:creationId xmlns:p14="http://schemas.microsoft.com/office/powerpoint/2010/main" val="97589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200" y="1219201"/>
            <a:ext cx="8991600" cy="5029200"/>
          </a:xfrm>
        </p:spPr>
        <p:txBody>
          <a:bodyPr/>
          <a:lstStyle/>
          <a:p>
            <a:pPr marL="0" indent="0" eaLnBrk="1" hangingPunct="1">
              <a:buFont typeface="Arial" charset="0"/>
              <a:buNone/>
              <a:defRPr/>
            </a:pPr>
            <a:r>
              <a:rPr lang="en-US" dirty="0">
                <a:solidFill>
                  <a:srgbClr val="0000FF"/>
                </a:solidFill>
              </a:rPr>
              <a:t>Genomic Data: </a:t>
            </a:r>
            <a:r>
              <a:rPr lang="en-US" dirty="0" err="1">
                <a:solidFill>
                  <a:srgbClr val="0000FF"/>
                </a:solidFill>
              </a:rPr>
              <a:t>PolyPhen</a:t>
            </a:r>
            <a:r>
              <a:rPr lang="en-US" dirty="0">
                <a:solidFill>
                  <a:srgbClr val="0000FF"/>
                </a:solidFill>
              </a:rPr>
              <a:t> and SIFT</a:t>
            </a:r>
          </a:p>
          <a:p>
            <a:r>
              <a:rPr lang="en-US" sz="2400" b="1" dirty="0" err="1">
                <a:solidFill>
                  <a:schemeClr val="tx1">
                    <a:lumMod val="95000"/>
                    <a:lumOff val="5000"/>
                  </a:schemeClr>
                </a:solidFill>
              </a:rPr>
              <a:t>PolyPhen</a:t>
            </a:r>
            <a:endParaRPr lang="en-US" sz="2400" b="1" dirty="0">
              <a:solidFill>
                <a:schemeClr val="tx1">
                  <a:lumMod val="95000"/>
                  <a:lumOff val="5000"/>
                </a:schemeClr>
              </a:solidFill>
            </a:endParaRPr>
          </a:p>
          <a:p>
            <a:pPr lvl="1"/>
            <a:r>
              <a:rPr lang="en-US" sz="2000" dirty="0"/>
              <a:t>A tool designed to predict the potential effects of amino acid substitutions on the structure and function of human proteins.</a:t>
            </a:r>
          </a:p>
          <a:p>
            <a:pPr lvl="1"/>
            <a:r>
              <a:rPr lang="en-US" sz="2000" dirty="0"/>
              <a:t>It helps in assessing whether a particular genetic mutation could be </a:t>
            </a:r>
            <a:r>
              <a:rPr lang="en-US" sz="2000" dirty="0">
                <a:solidFill>
                  <a:srgbClr val="00B0F0"/>
                </a:solidFill>
                <a:ea typeface="+mn-ea"/>
                <a:cs typeface="+mn-cs"/>
              </a:rPr>
              <a:t>benign</a:t>
            </a:r>
            <a:r>
              <a:rPr lang="en-US" sz="2000" dirty="0"/>
              <a:t> (0 – 0.15), </a:t>
            </a:r>
            <a:r>
              <a:rPr lang="en-US" sz="2000" dirty="0">
                <a:solidFill>
                  <a:srgbClr val="00B0F0"/>
                </a:solidFill>
                <a:ea typeface="+mn-ea"/>
                <a:cs typeface="+mn-cs"/>
              </a:rPr>
              <a:t>possibly damaging </a:t>
            </a:r>
            <a:r>
              <a:rPr lang="en-US" sz="2000" dirty="0"/>
              <a:t>(0.15 – 0.85) or </a:t>
            </a:r>
            <a:r>
              <a:rPr lang="en-US" sz="2000" dirty="0">
                <a:solidFill>
                  <a:srgbClr val="00B0F0"/>
                </a:solidFill>
                <a:ea typeface="+mn-ea"/>
                <a:cs typeface="+mn-cs"/>
              </a:rPr>
              <a:t>probably damaging </a:t>
            </a:r>
            <a:r>
              <a:rPr lang="en-US" sz="2000" dirty="0"/>
              <a:t>(0.85 – 1.0).</a:t>
            </a:r>
          </a:p>
          <a:p>
            <a:pPr marL="400050"/>
            <a:r>
              <a:rPr lang="en-US" sz="2400" b="1" dirty="0"/>
              <a:t>SIFT</a:t>
            </a:r>
            <a:endParaRPr lang="en-US" sz="2400" dirty="0"/>
          </a:p>
          <a:p>
            <a:pPr lvl="1"/>
            <a:r>
              <a:rPr lang="en-US" sz="2000" dirty="0"/>
              <a:t>A tool designed to predict the functional impact of amino acid substitutions in proteins.</a:t>
            </a:r>
          </a:p>
          <a:p>
            <a:pPr lvl="1"/>
            <a:r>
              <a:rPr lang="en-US" sz="2000" dirty="0"/>
              <a:t>Scores from 0.00 to 0.05 are predicted to be </a:t>
            </a:r>
            <a:r>
              <a:rPr lang="en-US" sz="2000" dirty="0">
                <a:solidFill>
                  <a:srgbClr val="00B0F0"/>
                </a:solidFill>
                <a:ea typeface="+mn-ea"/>
                <a:cs typeface="+mn-cs"/>
              </a:rPr>
              <a:t>damaging</a:t>
            </a:r>
            <a:r>
              <a:rPr lang="en-US" sz="2000" dirty="0">
                <a:ea typeface="+mn-ea"/>
                <a:cs typeface="+mn-cs"/>
              </a:rPr>
              <a:t> (are </a:t>
            </a:r>
            <a:r>
              <a:rPr lang="en-US" sz="2000" dirty="0"/>
              <a:t>likely to affect protein function) and scores from 0.05 to 1.00 are considered </a:t>
            </a:r>
            <a:r>
              <a:rPr lang="en-US" sz="2000" dirty="0">
                <a:solidFill>
                  <a:srgbClr val="00B0F0"/>
                </a:solidFill>
                <a:ea typeface="+mn-ea"/>
                <a:cs typeface="+mn-cs"/>
              </a:rPr>
              <a:t>tolerated</a:t>
            </a:r>
            <a:r>
              <a:rPr lang="en-US" sz="2000" dirty="0"/>
              <a:t> (are less likely to affect protein function).</a:t>
            </a:r>
          </a:p>
        </p:txBody>
      </p:sp>
      <p:sp>
        <p:nvSpPr>
          <p:cNvPr id="4" name="TextBox 3">
            <a:extLst>
              <a:ext uri="{FF2B5EF4-FFF2-40B4-BE49-F238E27FC236}">
                <a16:creationId xmlns:a16="http://schemas.microsoft.com/office/drawing/2014/main" id="{1410012D-24CE-4F44-A2BC-4F7EAEFCFFFD}"/>
              </a:ext>
            </a:extLst>
          </p:cNvPr>
          <p:cNvSpPr txBox="1"/>
          <p:nvPr/>
        </p:nvSpPr>
        <p:spPr>
          <a:xfrm>
            <a:off x="16876" y="6581001"/>
            <a:ext cx="5621924" cy="276999"/>
          </a:xfrm>
          <a:prstGeom prst="rect">
            <a:avLst/>
          </a:prstGeom>
          <a:noFill/>
        </p:spPr>
        <p:txBody>
          <a:bodyPr wrap="none" rtlCol="0">
            <a:spAutoFit/>
          </a:bodyPr>
          <a:lstStyle/>
          <a:p>
            <a:r>
              <a:rPr lang="en-US" dirty="0"/>
              <a:t>PolyPhen – Polymorphism Phenotyping | SIFT – Sorting Intolerant From Tolerant</a:t>
            </a:r>
          </a:p>
        </p:txBody>
      </p:sp>
      <p:cxnSp>
        <p:nvCxnSpPr>
          <p:cNvPr id="5" name="Straight Connector 4">
            <a:extLst>
              <a:ext uri="{FF2B5EF4-FFF2-40B4-BE49-F238E27FC236}">
                <a16:creationId xmlns:a16="http://schemas.microsoft.com/office/drawing/2014/main" id="{A2A09F72-F80B-41D0-9E46-B6444F9ACA0E}"/>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E58BECC-745B-40C2-9ADE-E773B856B14F}"/>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A952716-4EF2-4F0C-969B-23270CEB2548}"/>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Introduction</a:t>
            </a:r>
          </a:p>
        </p:txBody>
      </p:sp>
    </p:spTree>
    <p:extLst>
      <p:ext uri="{BB962C8B-B14F-4D97-AF65-F5344CB8AC3E}">
        <p14:creationId xmlns:p14="http://schemas.microsoft.com/office/powerpoint/2010/main" val="227715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3120E6-2748-4658-A7A3-2BFADEEC5266}"/>
              </a:ext>
            </a:extLst>
          </p:cNvPr>
          <p:cNvSpPr>
            <a:spLocks noGrp="1"/>
          </p:cNvSpPr>
          <p:nvPr>
            <p:ph idx="1"/>
          </p:nvPr>
        </p:nvSpPr>
        <p:spPr>
          <a:xfrm>
            <a:off x="76199" y="1219201"/>
            <a:ext cx="8991585" cy="4992468"/>
          </a:xfrm>
        </p:spPr>
        <p:txBody>
          <a:bodyPr/>
          <a:lstStyle/>
          <a:p>
            <a:pPr marL="0" indent="0" eaLnBrk="1" hangingPunct="1">
              <a:buFont typeface="Arial" charset="0"/>
              <a:buNone/>
              <a:defRPr/>
            </a:pPr>
            <a:r>
              <a:rPr lang="en-US" dirty="0">
                <a:solidFill>
                  <a:srgbClr val="0000FF"/>
                </a:solidFill>
              </a:rPr>
              <a:t>Problem Description and Contributions</a:t>
            </a:r>
          </a:p>
          <a:p>
            <a:r>
              <a:rPr lang="en-US" sz="2400" b="1" dirty="0">
                <a:solidFill>
                  <a:schemeClr val="tx1">
                    <a:lumMod val="95000"/>
                    <a:lumOff val="5000"/>
                  </a:schemeClr>
                </a:solidFill>
              </a:rPr>
              <a:t>Problem Description</a:t>
            </a:r>
          </a:p>
          <a:p>
            <a:pPr lvl="1"/>
            <a:r>
              <a:rPr lang="en-US" sz="2000" dirty="0"/>
              <a:t>Datasets in </a:t>
            </a:r>
            <a:r>
              <a:rPr lang="en-US" sz="2000" dirty="0">
                <a:ea typeface="+mn-ea"/>
                <a:cs typeface="+mn-cs"/>
              </a:rPr>
              <a:t>The Cancer Genome Atlas (TCGA) </a:t>
            </a:r>
            <a:r>
              <a:rPr lang="en-US" sz="2000" dirty="0"/>
              <a:t>from </a:t>
            </a:r>
            <a:r>
              <a:rPr lang="en-US" sz="2000" dirty="0">
                <a:ea typeface="+mn-ea"/>
                <a:cs typeface="+mn-cs"/>
              </a:rPr>
              <a:t>cBioPortal and National Institutes of Health (NIH) have both </a:t>
            </a:r>
            <a:r>
              <a:rPr lang="en-US" sz="2000" dirty="0"/>
              <a:t>genomic and non-genomic data</a:t>
            </a:r>
            <a:r>
              <a:rPr lang="en-US" sz="2000" dirty="0">
                <a:ea typeface="+mn-ea"/>
                <a:cs typeface="+mn-cs"/>
              </a:rPr>
              <a:t>.</a:t>
            </a:r>
            <a:r>
              <a:rPr lang="en-US" sz="2000" dirty="0"/>
              <a:t> However, best of our knowledge, datasets with separate genomic and non-genomic data ready to be used in ML models to predict </a:t>
            </a:r>
            <a:r>
              <a:rPr lang="en-US" sz="2000" dirty="0" err="1">
                <a:solidFill>
                  <a:srgbClr val="00B0F0"/>
                </a:solidFill>
              </a:rPr>
              <a:t>PolyPhen</a:t>
            </a:r>
            <a:r>
              <a:rPr lang="en-US" sz="2000" dirty="0"/>
              <a:t> and </a:t>
            </a:r>
            <a:r>
              <a:rPr lang="en-US" sz="2000" dirty="0">
                <a:solidFill>
                  <a:srgbClr val="00B0F0"/>
                </a:solidFill>
              </a:rPr>
              <a:t>SIFT</a:t>
            </a:r>
            <a:r>
              <a:rPr lang="en-US" sz="2000" dirty="0"/>
              <a:t> are not available.</a:t>
            </a:r>
          </a:p>
          <a:p>
            <a:pPr marL="400050"/>
            <a:r>
              <a:rPr lang="en-US" sz="2400" b="1" dirty="0"/>
              <a:t>Contributions</a:t>
            </a:r>
            <a:endParaRPr lang="en-US" sz="2400" dirty="0"/>
          </a:p>
          <a:p>
            <a:pPr lvl="1"/>
            <a:r>
              <a:rPr lang="en-US" sz="2000" dirty="0"/>
              <a:t>We develop a method to split the TCGA dataset into genomic and non-genomic data by preprocessing the original data.</a:t>
            </a:r>
          </a:p>
          <a:p>
            <a:pPr lvl="1"/>
            <a:r>
              <a:rPr lang="en-US" sz="2000" dirty="0"/>
              <a:t>We apply the genomic and non-genomic data in ML models to explore which dataset is better for predicting </a:t>
            </a:r>
            <a:r>
              <a:rPr lang="en-US" sz="2000" dirty="0" err="1"/>
              <a:t>PolyPhen</a:t>
            </a:r>
            <a:r>
              <a:rPr lang="en-US" sz="2000" dirty="0"/>
              <a:t> and SIFT.</a:t>
            </a:r>
          </a:p>
          <a:p>
            <a:pPr lvl="1"/>
            <a:r>
              <a:rPr lang="en-US" sz="2000" dirty="0"/>
              <a:t>Our work leverages the dataset to advance prediction models for analyzing </a:t>
            </a:r>
            <a:r>
              <a:rPr lang="en-US" sz="2000" dirty="0" err="1"/>
              <a:t>PolyPhen</a:t>
            </a:r>
            <a:r>
              <a:rPr lang="en-US" sz="2000" dirty="0"/>
              <a:t> and SIFT. </a:t>
            </a:r>
          </a:p>
        </p:txBody>
      </p:sp>
      <p:cxnSp>
        <p:nvCxnSpPr>
          <p:cNvPr id="5" name="Straight Connector 4">
            <a:extLst>
              <a:ext uri="{FF2B5EF4-FFF2-40B4-BE49-F238E27FC236}">
                <a16:creationId xmlns:a16="http://schemas.microsoft.com/office/drawing/2014/main" id="{CE7F0D07-7F64-499E-BFB3-FB30C0FFE3FA}"/>
              </a:ext>
            </a:extLst>
          </p:cNvPr>
          <p:cNvCxnSpPr>
            <a:cxnSpLocks/>
          </p:cNvCxnSpPr>
          <p:nvPr/>
        </p:nvCxnSpPr>
        <p:spPr>
          <a:xfrm>
            <a:off x="0" y="1219200"/>
            <a:ext cx="4533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B60761D-AB56-46AD-85D8-21300661160E}"/>
              </a:ext>
            </a:extLst>
          </p:cNvPr>
          <p:cNvCxnSpPr>
            <a:cxnSpLocks/>
          </p:cNvCxnSpPr>
          <p:nvPr/>
        </p:nvCxnSpPr>
        <p:spPr>
          <a:xfrm>
            <a:off x="76200" y="1143000"/>
            <a:ext cx="0" cy="241538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DC47DDD-7747-418D-9C4D-21229D3EE72C}"/>
              </a:ext>
            </a:extLst>
          </p:cNvPr>
          <p:cNvSpPr>
            <a:spLocks noGrp="1"/>
          </p:cNvSpPr>
          <p:nvPr>
            <p:ph type="title"/>
          </p:nvPr>
        </p:nvSpPr>
        <p:spPr>
          <a:xfrm>
            <a:off x="457200" y="198438"/>
            <a:ext cx="8229600" cy="1020762"/>
          </a:xfrm>
        </p:spPr>
        <p:txBody>
          <a:bodyPr/>
          <a:lstStyle/>
          <a:p>
            <a:r>
              <a:rPr lang="en-US" altLang="en-US" dirty="0">
                <a:latin typeface="Arial Black" panose="020B0A04020102020204" pitchFamily="34" charset="0"/>
              </a:rPr>
              <a:t>Introduction</a:t>
            </a:r>
          </a:p>
        </p:txBody>
      </p:sp>
      <p:sp>
        <p:nvSpPr>
          <p:cNvPr id="10" name="TextBox 9">
            <a:extLst>
              <a:ext uri="{FF2B5EF4-FFF2-40B4-BE49-F238E27FC236}">
                <a16:creationId xmlns:a16="http://schemas.microsoft.com/office/drawing/2014/main" id="{1B3F6864-7CD7-4966-8616-B15EC0A19155}"/>
              </a:ext>
            </a:extLst>
          </p:cNvPr>
          <p:cNvSpPr txBox="1"/>
          <p:nvPr/>
        </p:nvSpPr>
        <p:spPr>
          <a:xfrm>
            <a:off x="16876" y="6581001"/>
            <a:ext cx="5621924" cy="276999"/>
          </a:xfrm>
          <a:prstGeom prst="rect">
            <a:avLst/>
          </a:prstGeom>
          <a:noFill/>
        </p:spPr>
        <p:txBody>
          <a:bodyPr wrap="none" rtlCol="0">
            <a:spAutoFit/>
          </a:bodyPr>
          <a:lstStyle/>
          <a:p>
            <a:r>
              <a:rPr lang="en-US" dirty="0"/>
              <a:t>PolyPhen – Polymorphism Phenotyping | SIFT – Sorting Intolerant From Tolerant</a:t>
            </a:r>
          </a:p>
        </p:txBody>
      </p:sp>
    </p:spTree>
    <p:extLst>
      <p:ext uri="{BB962C8B-B14F-4D97-AF65-F5344CB8AC3E}">
        <p14:creationId xmlns:p14="http://schemas.microsoft.com/office/powerpoint/2010/main" val="9733840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15359</TotalTime>
  <Words>4656</Words>
  <Application>Microsoft Office PowerPoint</Application>
  <PresentationFormat>On-screen Show (4:3)</PresentationFormat>
  <Paragraphs>828</Paragraphs>
  <Slides>52</Slides>
  <Notes>41</Notes>
  <HiddenSlides>7</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ＭＳ Ｐゴシック</vt:lpstr>
      <vt:lpstr>Arial</vt:lpstr>
      <vt:lpstr>Arial Black</vt:lpstr>
      <vt:lpstr>Arial Narrow</vt:lpstr>
      <vt:lpstr>Klavika Bold</vt:lpstr>
      <vt:lpstr>Klavika Light</vt:lpstr>
      <vt:lpstr>Times</vt:lpstr>
      <vt:lpstr>Times New Roman</vt:lpstr>
      <vt:lpstr>Wingdings</vt:lpstr>
      <vt:lpstr>Default Design</vt:lpstr>
      <vt:lpstr>PowerPoint Presentation</vt:lpstr>
      <vt:lpstr>PowerPoint Presentation</vt:lpstr>
      <vt:lpstr>Introduction</vt:lpstr>
      <vt:lpstr>Introduction</vt:lpstr>
      <vt:lpstr>Introduction</vt:lpstr>
      <vt:lpstr>Introduction</vt:lpstr>
      <vt:lpstr>Introduction</vt:lpstr>
      <vt:lpstr>Introduction</vt:lpstr>
      <vt:lpstr>Introduction</vt:lpstr>
      <vt:lpstr>PowerPoint Presentation</vt:lpstr>
      <vt:lpstr>Background Materials: Datasets</vt:lpstr>
      <vt:lpstr>Background Materials: ML Models</vt:lpstr>
      <vt:lpstr>PowerPoint Presentation</vt:lpstr>
      <vt:lpstr>Proposed Methodology</vt:lpstr>
      <vt:lpstr>Start with the NIH/TCGA Datasets</vt:lpstr>
      <vt:lpstr>Merge Datapoints from Different Files</vt:lpstr>
      <vt:lpstr>Merge Datapoints from Different Files</vt:lpstr>
      <vt:lpstr>Data Preprocessing</vt:lpstr>
      <vt:lpstr>Data Preprocessing</vt:lpstr>
      <vt:lpstr>Data Preprocessing</vt:lpstr>
      <vt:lpstr>Data Preprocessing</vt:lpstr>
      <vt:lpstr>Data Preprocessing</vt:lpstr>
      <vt:lpstr>Data Preprocessing</vt:lpstr>
      <vt:lpstr>Data Preprocessing</vt:lpstr>
      <vt:lpstr>Data Preprocessing</vt:lpstr>
      <vt:lpstr>Genomic and Non-Genomic Data Split</vt:lpstr>
      <vt:lpstr>Genomic and Non-Genomic Data Split</vt:lpstr>
      <vt:lpstr>Feature Selection</vt:lpstr>
      <vt:lpstr>Feature Selection</vt:lpstr>
      <vt:lpstr>Correlation</vt:lpstr>
      <vt:lpstr>Correlation – Genomic PolyPhen</vt:lpstr>
      <vt:lpstr>Correlation – Genomic PolyPhen</vt:lpstr>
      <vt:lpstr>Resampling</vt:lpstr>
      <vt:lpstr>Resampling</vt:lpstr>
      <vt:lpstr>Classification</vt:lpstr>
      <vt:lpstr>Classification</vt:lpstr>
      <vt:lpstr>PowerPoint Presentation</vt:lpstr>
      <vt:lpstr>Preliminary Results</vt:lpstr>
      <vt:lpstr>Preliminary Results</vt:lpstr>
      <vt:lpstr>Preliminary Results</vt:lpstr>
      <vt:lpstr>Preliminary Results</vt:lpstr>
      <vt:lpstr>Preliminary Results</vt:lpstr>
      <vt:lpstr>Preliminary Results</vt:lpstr>
      <vt:lpstr>Preliminary Results</vt:lpstr>
      <vt:lpstr>Preliminary Results</vt:lpstr>
      <vt:lpstr>Conclusions</vt:lpstr>
      <vt:lpstr>PowerPoint Presentation</vt:lpstr>
      <vt:lpstr>PowerPoint Presentation</vt:lpstr>
      <vt:lpstr>                                   Research Activities</vt:lpstr>
      <vt:lpstr>                                   Research Opportunity</vt:lpstr>
      <vt:lpstr>                                   About WSU</vt:lpstr>
      <vt:lpstr>PowerPoint Presentation</vt:lpstr>
    </vt:vector>
  </TitlesOfParts>
  <Company>Florida Atlantic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Proposal</dc:title>
  <dc:creator>asad</dc:creator>
  <cp:lastModifiedBy>Asaduzzaman, Abu</cp:lastModifiedBy>
  <cp:revision>984</cp:revision>
  <cp:lastPrinted>2011-12-10T22:36:01Z</cp:lastPrinted>
  <dcterms:created xsi:type="dcterms:W3CDTF">2008-05-01T23:54:43Z</dcterms:created>
  <dcterms:modified xsi:type="dcterms:W3CDTF">2024-10-14T20:16:27Z</dcterms:modified>
</cp:coreProperties>
</file>