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6" r:id="rId2"/>
    <p:sldId id="474" r:id="rId3"/>
    <p:sldId id="472" r:id="rId4"/>
    <p:sldId id="473" r:id="rId5"/>
    <p:sldId id="496" r:id="rId6"/>
    <p:sldId id="510" r:id="rId7"/>
    <p:sldId id="513" r:id="rId8"/>
    <p:sldId id="512" r:id="rId9"/>
    <p:sldId id="497" r:id="rId10"/>
    <p:sldId id="498" r:id="rId11"/>
    <p:sldId id="511" r:id="rId12"/>
    <p:sldId id="530" r:id="rId13"/>
    <p:sldId id="500" r:id="rId14"/>
    <p:sldId id="495" r:id="rId15"/>
    <p:sldId id="536" r:id="rId16"/>
    <p:sldId id="517" r:id="rId17"/>
    <p:sldId id="531" r:id="rId18"/>
    <p:sldId id="502" r:id="rId19"/>
    <p:sldId id="518" r:id="rId20"/>
    <p:sldId id="516" r:id="rId21"/>
    <p:sldId id="519" r:id="rId22"/>
    <p:sldId id="520" r:id="rId23"/>
    <p:sldId id="503" r:id="rId24"/>
    <p:sldId id="522" r:id="rId25"/>
    <p:sldId id="521" r:id="rId26"/>
    <p:sldId id="532" r:id="rId27"/>
    <p:sldId id="523" r:id="rId28"/>
    <p:sldId id="504" r:id="rId29"/>
    <p:sldId id="533" r:id="rId30"/>
    <p:sldId id="506" r:id="rId31"/>
    <p:sldId id="535" r:id="rId32"/>
    <p:sldId id="524" r:id="rId33"/>
    <p:sldId id="525" r:id="rId34"/>
    <p:sldId id="526" r:id="rId35"/>
    <p:sldId id="507" r:id="rId36"/>
    <p:sldId id="527" r:id="rId37"/>
    <p:sldId id="528" r:id="rId38"/>
    <p:sldId id="508" r:id="rId39"/>
    <p:sldId id="534" r:id="rId40"/>
    <p:sldId id="509" r:id="rId41"/>
    <p:sldId id="505" r:id="rId42"/>
    <p:sldId id="529" r:id="rId43"/>
    <p:sldId id="479" r:id="rId44"/>
    <p:sldId id="477" r:id="rId45"/>
    <p:sldId id="514" r:id="rId46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FF"/>
    <a:srgbClr val="CC6600"/>
    <a:srgbClr val="FFCC00"/>
    <a:srgbClr val="FFFF00"/>
    <a:srgbClr val="C0C0C0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2395" autoAdjust="0"/>
  </p:normalViewPr>
  <p:slideViewPr>
    <p:cSldViewPr>
      <p:cViewPr varScale="1">
        <p:scale>
          <a:sx n="113" d="100"/>
          <a:sy n="113" d="100"/>
        </p:scale>
        <p:origin x="1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huck\Dropbox\Research\GPU%20Vanet\Archive\GPUTime_power3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Isolated Workload-</a:t>
            </a:r>
            <a:r>
              <a:rPr lang="en-US" baseline="0"/>
              <a:t> Energy vs Number of Nodes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[GPUTime_power3.xlsx]Sheet1!$E$20</c:f>
              <c:strCache>
                <c:ptCount val="1"/>
                <c:pt idx="0">
                  <c:v>Traditional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[GPUTime_power3.xlsx]Sheet1!$A$21:$A$30</c:f>
              <c:numCache>
                <c:formatCode>General</c:formatCode>
                <c:ptCount val="10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  <c:pt idx="7">
                  <c:v>45</c:v>
                </c:pt>
                <c:pt idx="8">
                  <c:v>50</c:v>
                </c:pt>
                <c:pt idx="9">
                  <c:v>55</c:v>
                </c:pt>
              </c:numCache>
            </c:numRef>
          </c:cat>
          <c:val>
            <c:numRef>
              <c:f>[GPUTime_power3.xlsx]Sheet1!$E$21:$E$30</c:f>
              <c:numCache>
                <c:formatCode>General</c:formatCode>
                <c:ptCount val="10"/>
                <c:pt idx="0">
                  <c:v>1.7777499999999999</c:v>
                </c:pt>
                <c:pt idx="1">
                  <c:v>4.0105000000000004</c:v>
                </c:pt>
                <c:pt idx="2">
                  <c:v>7.1565000000000003</c:v>
                </c:pt>
                <c:pt idx="3">
                  <c:v>11.2515</c:v>
                </c:pt>
                <c:pt idx="4">
                  <c:v>16.113499999999998</c:v>
                </c:pt>
                <c:pt idx="5">
                  <c:v>21.882249999999999</c:v>
                </c:pt>
                <c:pt idx="6">
                  <c:v>28.687750000000001</c:v>
                </c:pt>
                <c:pt idx="7">
                  <c:v>36.468249999999998</c:v>
                </c:pt>
                <c:pt idx="8">
                  <c:v>44.661499999999997</c:v>
                </c:pt>
                <c:pt idx="9">
                  <c:v>54.170999999999999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52-4FC7-A468-AED0A9C655AF}"/>
            </c:ext>
          </c:extLst>
        </c:ser>
        <c:ser>
          <c:idx val="1"/>
          <c:order val="1"/>
          <c:tx>
            <c:strRef>
              <c:f>[GPUTime_power3.xlsx]Sheet1!$F$20</c:f>
              <c:strCache>
                <c:ptCount val="1"/>
                <c:pt idx="0">
                  <c:v>Proposed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[GPUTime_power3.xlsx]Sheet1!$A$21:$A$30</c:f>
              <c:numCache>
                <c:formatCode>General</c:formatCode>
                <c:ptCount val="10"/>
                <c:pt idx="0">
                  <c:v>10</c:v>
                </c:pt>
                <c:pt idx="1">
                  <c:v>15</c:v>
                </c:pt>
                <c:pt idx="2">
                  <c:v>20</c:v>
                </c:pt>
                <c:pt idx="3">
                  <c:v>25</c:v>
                </c:pt>
                <c:pt idx="4">
                  <c:v>30</c:v>
                </c:pt>
                <c:pt idx="5">
                  <c:v>35</c:v>
                </c:pt>
                <c:pt idx="6">
                  <c:v>40</c:v>
                </c:pt>
                <c:pt idx="7">
                  <c:v>45</c:v>
                </c:pt>
                <c:pt idx="8">
                  <c:v>50</c:v>
                </c:pt>
                <c:pt idx="9">
                  <c:v>55</c:v>
                </c:pt>
              </c:numCache>
            </c:numRef>
          </c:cat>
          <c:val>
            <c:numRef>
              <c:f>[GPUTime_power3.xlsx]Sheet1!$F$21:$F$30</c:f>
              <c:numCache>
                <c:formatCode>General</c:formatCode>
                <c:ptCount val="10"/>
                <c:pt idx="0">
                  <c:v>0.16586666666666666</c:v>
                </c:pt>
                <c:pt idx="1">
                  <c:v>0.311</c:v>
                </c:pt>
                <c:pt idx="2">
                  <c:v>0.41985</c:v>
                </c:pt>
                <c:pt idx="3">
                  <c:v>0.50278333333333336</c:v>
                </c:pt>
                <c:pt idx="4">
                  <c:v>0.62718333333333331</c:v>
                </c:pt>
                <c:pt idx="5">
                  <c:v>0.67383333333333328</c:v>
                </c:pt>
                <c:pt idx="6">
                  <c:v>0.8397</c:v>
                </c:pt>
                <c:pt idx="7">
                  <c:v>0.91226666666666667</c:v>
                </c:pt>
                <c:pt idx="8">
                  <c:v>1.0470333333333333</c:v>
                </c:pt>
                <c:pt idx="9">
                  <c:v>1.1507000000000001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52-4FC7-A468-AED0A9C65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937408"/>
        <c:axId val="89939328"/>
      </c:lineChart>
      <c:catAx>
        <c:axId val="899374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1000 Nodes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39328"/>
        <c:crosses val="autoZero"/>
        <c:auto val="1"/>
        <c:lblAlgn val="ctr"/>
        <c:lblOffset val="100"/>
        <c:noMultiLvlLbl val="0"/>
      </c:catAx>
      <c:valAx>
        <c:axId val="89939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 (kJ)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37408"/>
        <c:crosses val="autoZero"/>
        <c:crossBetween val="between"/>
      </c:valAx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300"/>
            </a:lvl1pPr>
          </a:lstStyle>
          <a:p>
            <a:fld id="{7AFAAD30-2DA6-4246-A462-2129611C68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9" tIns="46480" rIns="92959" bIns="46480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300"/>
            </a:lvl1pPr>
          </a:lstStyle>
          <a:p>
            <a:fld id="{E605A461-0570-4FCB-A48A-5555C60E55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6AD650-BAA3-44D6-A9FD-E308DBC0659B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13463B-0386-442E-80BE-702CBA0250ED}" type="slidenum">
              <a:rPr lang="en-US" altLang="en-US" sz="1300"/>
              <a:pPr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0DBD08-9E6C-4BE1-BC97-A6A22F5A9781}" type="slidenum">
              <a:rPr lang="en-US" altLang="en-US" sz="130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2D0810-0F8C-4BF7-923B-ACC06518B5CB}" type="slidenum">
              <a:rPr lang="en-US" altLang="en-US" sz="130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E2739B-362F-4ECB-BA81-6B78931B11B9}" type="slidenum">
              <a:rPr lang="en-US" altLang="en-US" sz="1300"/>
              <a:pPr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942F6B-5D05-49DA-987A-9B13552B2A81}" type="slidenum">
              <a:rPr lang="en-US" altLang="en-US" sz="1300"/>
              <a:pPr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46DAAB-9545-4253-8362-7C339C06EF43}" type="slidenum">
              <a:rPr lang="en-US" altLang="en-US" sz="1300"/>
              <a:pPr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DD484-179E-4E35-A97F-8EA721E2DC30}" type="slidenum">
              <a:rPr lang="en-US" altLang="en-US" sz="1300"/>
              <a:pPr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0183C4-50A4-4E1D-8BB2-D12F8FD8E064}" type="slidenum">
              <a:rPr lang="en-US" altLang="en-US" sz="1300"/>
              <a:pPr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806F91-6CBE-4C20-B3C8-D1489D65D48B}" type="slidenum">
              <a:rPr lang="en-US" altLang="en-US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 sz="13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56B551-2DA0-4F95-AC54-A9DDD6A6DE8B}" type="slidenum">
              <a:rPr lang="en-US" altLang="en-US" sz="1300"/>
              <a:pPr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34E5C8-496B-4AFF-92C6-A96ED7673098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AA3E1A-8DEC-4A03-BBFB-CA870B4B7D4D}" type="slidenum">
              <a:rPr lang="en-US" altLang="en-US" sz="1300"/>
              <a:pPr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7F4EE1-C75D-46B3-A1C5-6F48F60C9F7B}" type="slidenum">
              <a:rPr lang="en-US" altLang="en-US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 sz="13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930222-BA6C-4FC3-A1C3-4706C27FDDFC}" type="slidenum">
              <a:rPr lang="en-US" altLang="en-US" sz="1300"/>
              <a:pPr>
                <a:spcBef>
                  <a:spcPct val="0"/>
                </a:spcBef>
              </a:pPr>
              <a:t>30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4199BA-C484-47A2-A017-5440499C6368}" type="slidenum">
              <a:rPr lang="en-US" altLang="en-US" sz="1300"/>
              <a:pPr>
                <a:spcBef>
                  <a:spcPct val="0"/>
                </a:spcBef>
              </a:pPr>
              <a:t>31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66AF24-CA6D-44BF-B42D-9D7BF964C60B}" type="slidenum">
              <a:rPr lang="en-US" altLang="en-US" sz="1300"/>
              <a:pPr>
                <a:spcBef>
                  <a:spcPct val="0"/>
                </a:spcBef>
              </a:pPr>
              <a:t>32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892244-9EB7-40C0-9E8B-6A09356B8F97}" type="slidenum">
              <a:rPr lang="en-US" altLang="en-US" sz="1300"/>
              <a:pPr>
                <a:spcBef>
                  <a:spcPct val="0"/>
                </a:spcBef>
              </a:pPr>
              <a:t>33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615A06-9BAB-429A-BD0D-DD6BBE9CE354}" type="slidenum">
              <a:rPr lang="en-US" altLang="en-US" sz="1300"/>
              <a:pPr>
                <a:spcBef>
                  <a:spcPct val="0"/>
                </a:spcBef>
              </a:pPr>
              <a:t>34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9F0B8-D71B-4BF2-9D85-5BCC050A70D6}" type="slidenum">
              <a:rPr lang="en-US" altLang="en-US" sz="1300"/>
              <a:pPr>
                <a:spcBef>
                  <a:spcPct val="0"/>
                </a:spcBef>
              </a:pPr>
              <a:t>35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FCBCC4-6AC6-48B7-9224-313FF87BF423}" type="slidenum">
              <a:rPr lang="en-US" altLang="en-US" sz="1300"/>
              <a:pPr>
                <a:spcBef>
                  <a:spcPct val="0"/>
                </a:spcBef>
              </a:pPr>
              <a:t>36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5CFF6C1-1D92-4975-A7BD-663164EFDF9B}" type="slidenum">
              <a:rPr lang="en-US" altLang="en-US" sz="1300"/>
              <a:pPr>
                <a:spcBef>
                  <a:spcPct val="0"/>
                </a:spcBef>
              </a:pPr>
              <a:t>37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600856-27C1-46F2-945E-67631CC0C022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5E6315-1F9E-4BFA-9ACF-364D91D5B19F}" type="slidenum">
              <a:rPr lang="en-US" altLang="en-US" sz="1300"/>
              <a:pPr>
                <a:spcBef>
                  <a:spcPct val="0"/>
                </a:spcBef>
              </a:pPr>
              <a:t>38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8C89C3-8607-4010-826A-C0121DF3F270}" type="slidenum">
              <a:rPr lang="en-US" altLang="en-US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en-US" sz="13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078FD1-BEB8-4E9E-8B83-CF01EA19C81E}" type="slidenum">
              <a:rPr lang="en-US" altLang="en-US" sz="1300"/>
              <a:pPr>
                <a:spcBef>
                  <a:spcPct val="0"/>
                </a:spcBef>
              </a:pPr>
              <a:t>40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46604AC-B0D9-416C-A6B4-BFB4B2DD410F}" type="slidenum">
              <a:rPr lang="en-US" altLang="en-US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 sz="13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5EF531-32AD-4202-B233-3B73E998D4E4}" type="slidenum">
              <a:rPr lang="en-US" altLang="en-US" sz="130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5D58AD-E75F-4DD7-9521-B079FC25D2F1}" type="slidenum">
              <a:rPr lang="en-US" altLang="en-US" sz="130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DAAE23-ACC6-4E49-A079-3432010EBDF2}" type="slidenum">
              <a:rPr lang="en-US" altLang="en-US" sz="1300"/>
              <a:pPr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6A4C80-840B-4C02-840F-04D7049E6642}" type="slidenum">
              <a:rPr lang="en-US" altLang="en-US" sz="1300"/>
              <a:pPr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87D82C-6FB8-4476-B5F8-FB17AB5B10F3}" type="slidenum">
              <a:rPr lang="en-US" altLang="en-US" sz="13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 sz="13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63575"/>
            <a:ext cx="7772400" cy="1089025"/>
          </a:xfrm>
        </p:spPr>
        <p:txBody>
          <a:bodyPr/>
          <a:lstStyle>
            <a:lvl1pPr>
              <a:defRPr b="1" u="sng"/>
            </a:lvl1pPr>
          </a:lstStyle>
          <a:p>
            <a:r>
              <a:rPr lang="en-US"/>
              <a:t>Title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1336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37328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805C8B0-A888-4926-85A5-6135C0BAC2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113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B8F659E4-AB83-47B5-951A-6532188F5E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984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26C31499-67FA-4BAE-931C-9F1912FAB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8876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038600" cy="2262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62388"/>
            <a:ext cx="4038600" cy="2263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DC983B9-D475-4314-AF66-F8241A4878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13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12954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7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FFC0613-5D82-43D0-8EC1-9B6B3CE3A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8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381F256-8137-4FC2-9404-4FAD0BB45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58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F83308E-DFC7-45D4-B96D-1473990F42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7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8D3C37D-73B6-4D5E-9C37-3A900B97E9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51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E45CB4B0-0CCF-4A4B-9B6D-18C4939E20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017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15B2C66-65B2-4B55-A9D7-ACB8455E7A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60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A62953F-8D6F-4447-9746-1BDB4802F6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6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457200" y="6381750"/>
            <a:ext cx="1919288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Chok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Meng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Yip</a:t>
            </a:r>
          </a:p>
        </p:txBody>
      </p:sp>
      <p:sp>
        <p:nvSpPr>
          <p:cNvPr id="1030" name="TextBox 9"/>
          <p:cNvSpPr txBox="1">
            <a:spLocks noChangeArrowheads="1"/>
          </p:cNvSpPr>
          <p:nvPr userDrawn="1"/>
        </p:nvSpPr>
        <p:spPr bwMode="auto">
          <a:xfrm>
            <a:off x="4048125" y="6381750"/>
            <a:ext cx="1057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12A16F01-E02D-47AC-814D-B292CEA66241}" type="slidenum"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pPr algn="ctr" eaLnBrk="1" hangingPunct="1"/>
              <a:t>‹#›</a:t>
            </a:fld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6248400"/>
            <a:ext cx="5334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297613"/>
            <a:ext cx="2133600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4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297613"/>
            <a:ext cx="1295400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77" r:id="rId1"/>
    <p:sldLayoutId id="2147484878" r:id="rId2"/>
    <p:sldLayoutId id="2147484879" r:id="rId3"/>
    <p:sldLayoutId id="2147484880" r:id="rId4"/>
    <p:sldLayoutId id="2147484881" r:id="rId5"/>
    <p:sldLayoutId id="2147484882" r:id="rId6"/>
    <p:sldLayoutId id="2147484883" r:id="rId7"/>
    <p:sldLayoutId id="2147484884" r:id="rId8"/>
    <p:sldLayoutId id="2147484885" r:id="rId9"/>
    <p:sldLayoutId id="2147484886" r:id="rId10"/>
    <p:sldLayoutId id="2147484887" r:id="rId11"/>
    <p:sldLayoutId id="2147484888" r:id="rId12"/>
    <p:sldLayoutId id="214748488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■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66788"/>
            <a:ext cx="9134475" cy="4291012"/>
          </a:xfrm>
        </p:spPr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 dirty="0" smtClean="0">
              <a:solidFill>
                <a:srgbClr val="0000FF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200" b="1" dirty="0" smtClean="0">
                <a:latin typeface="Arial Black" panose="020B0A04020102020204" pitchFamily="34" charset="0"/>
              </a:rPr>
              <a:t>MS </a:t>
            </a:r>
            <a:r>
              <a:rPr lang="en-US" altLang="en-US" sz="3200" b="1" dirty="0" smtClean="0">
                <a:latin typeface="Arial Black" panose="020B0A04020102020204" pitchFamily="34" charset="0"/>
              </a:rPr>
              <a:t>Thesis </a:t>
            </a:r>
            <a:r>
              <a:rPr lang="en-US" altLang="en-US" sz="3200" b="1" dirty="0" smtClean="0">
                <a:latin typeface="Arial Black" panose="020B0A04020102020204" pitchFamily="34" charset="0"/>
              </a:rPr>
              <a:t>Defense,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b="1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 dirty="0" smtClean="0">
                <a:solidFill>
                  <a:srgbClr val="0000FF"/>
                </a:solidFill>
                <a:latin typeface="Cambria" panose="02040503050406030204" pitchFamily="18" charset="0"/>
              </a:rPr>
              <a:t>CUDA ACCELERATED LARGE SCALE VEHICULAR AREA NETWORK SIMULATOR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b="1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dirty="0" smtClean="0">
                <a:solidFill>
                  <a:srgbClr val="0000FF"/>
                </a:solidFill>
              </a:rPr>
              <a:t>Presenter: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dirty="0" err="1" smtClean="0">
                <a:solidFill>
                  <a:srgbClr val="0000FF"/>
                </a:solidFill>
              </a:rPr>
              <a:t>Chok</a:t>
            </a:r>
            <a:r>
              <a:rPr lang="en-US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</a:rPr>
              <a:t>Meng</a:t>
            </a:r>
            <a:r>
              <a:rPr lang="en-US" altLang="en-US" sz="2400" b="1" dirty="0" smtClean="0">
                <a:solidFill>
                  <a:srgbClr val="0000FF"/>
                </a:solidFill>
              </a:rPr>
              <a:t> Yip</a:t>
            </a:r>
          </a:p>
        </p:txBody>
      </p:sp>
      <p:sp>
        <p:nvSpPr>
          <p:cNvPr id="15363" name="Rectangle 26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b="1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4" name="Rectangle 26"/>
          <p:cNvSpPr>
            <a:spLocks noChangeArrowheads="1"/>
          </p:cNvSpPr>
          <p:nvPr/>
        </p:nvSpPr>
        <p:spPr bwMode="auto">
          <a:xfrm>
            <a:off x="0" y="5257800"/>
            <a:ext cx="9144000" cy="1600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2000" b="1" dirty="0">
                <a:solidFill>
                  <a:srgbClr val="FFCC00"/>
                </a:solidFill>
                <a:latin typeface="Cambria" panose="02040503050406030204" pitchFamily="18" charset="0"/>
              </a:rPr>
              <a:t>Presentation Location: </a:t>
            </a:r>
            <a:r>
              <a:rPr lang="en-US" altLang="en-US" sz="2000" b="1" dirty="0" err="1" smtClean="0">
                <a:solidFill>
                  <a:srgbClr val="FFCC00"/>
                </a:solidFill>
                <a:latin typeface="Cambria" panose="02040503050406030204" pitchFamily="18" charset="0"/>
              </a:rPr>
              <a:t>Jabara</a:t>
            </a:r>
            <a:r>
              <a:rPr lang="en-US" altLang="en-US" sz="2000" b="1" dirty="0" smtClean="0">
                <a:solidFill>
                  <a:srgbClr val="FFCC00"/>
                </a:solidFill>
                <a:latin typeface="Cambria" panose="02040503050406030204" pitchFamily="18" charset="0"/>
              </a:rPr>
              <a:t> Hall, </a:t>
            </a:r>
            <a:r>
              <a:rPr lang="en-US" altLang="en-US" sz="2000" b="1" dirty="0">
                <a:solidFill>
                  <a:srgbClr val="FFCC00"/>
                </a:solidFill>
                <a:latin typeface="Cambria" panose="02040503050406030204" pitchFamily="18" charset="0"/>
              </a:rPr>
              <a:t>ROOM: 260</a:t>
            </a:r>
          </a:p>
          <a:p>
            <a:pPr algn="ctr" eaLnBrk="1" hangingPunct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altLang="en-US" sz="2000" b="1" dirty="0">
                <a:solidFill>
                  <a:srgbClr val="FFCC00"/>
                </a:solidFill>
                <a:latin typeface="Cambria" panose="02040503050406030204" pitchFamily="18" charset="0"/>
              </a:rPr>
              <a:t>Presentation Date: 07/17/2014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en-US" sz="2000" b="1" dirty="0">
              <a:solidFill>
                <a:srgbClr val="FFCC00"/>
              </a:solidFill>
            </a:endParaRPr>
          </a:p>
        </p:txBody>
      </p:sp>
      <p:pic>
        <p:nvPicPr>
          <p:cNvPr id="1536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465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63" y="0"/>
            <a:ext cx="244633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Introduction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/>
              <a:t>Applications</a:t>
            </a:r>
          </a:p>
          <a:p>
            <a:pPr marL="0" indent="0"/>
            <a:r>
              <a:rPr lang="en-US" altLang="en-US" smtClean="0"/>
              <a:t>Influence Driving Behavior</a:t>
            </a:r>
          </a:p>
          <a:p>
            <a:pPr lvl="1"/>
            <a:r>
              <a:rPr lang="en-US" altLang="en-US" sz="2000" smtClean="0"/>
              <a:t>Beyond visible range</a:t>
            </a:r>
          </a:p>
          <a:p>
            <a:pPr lvl="1"/>
            <a:r>
              <a:rPr lang="en-US" altLang="en-US" sz="2000" smtClean="0"/>
              <a:t>Line of sight</a:t>
            </a:r>
          </a:p>
          <a:p>
            <a:pPr marL="0" indent="0"/>
            <a:r>
              <a:rPr lang="en-US" altLang="en-US" smtClean="0"/>
              <a:t>Communication Types</a:t>
            </a:r>
          </a:p>
          <a:p>
            <a:pPr marL="0" indent="0"/>
            <a:endParaRPr lang="en-US" altLang="en-US" smtClean="0"/>
          </a:p>
          <a:p>
            <a:pPr marL="0" indent="0"/>
            <a:endParaRPr lang="en-US" altLang="en-US" smtClean="0"/>
          </a:p>
        </p:txBody>
      </p:sp>
      <p:pic>
        <p:nvPicPr>
          <p:cNvPr id="24580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913" y="1981200"/>
            <a:ext cx="2833687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98975"/>
            <a:ext cx="282257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4379913"/>
            <a:ext cx="2436812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Box 6"/>
          <p:cNvSpPr txBox="1">
            <a:spLocks noChangeArrowheads="1"/>
          </p:cNvSpPr>
          <p:nvPr/>
        </p:nvSpPr>
        <p:spPr bwMode="auto">
          <a:xfrm>
            <a:off x="7240588" y="16002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V2V</a:t>
            </a:r>
          </a:p>
        </p:txBody>
      </p:sp>
      <p:sp>
        <p:nvSpPr>
          <p:cNvPr id="24584" name="TextBox 7"/>
          <p:cNvSpPr txBox="1">
            <a:spLocks noChangeArrowheads="1"/>
          </p:cNvSpPr>
          <p:nvPr/>
        </p:nvSpPr>
        <p:spPr bwMode="auto">
          <a:xfrm>
            <a:off x="4116388" y="4219575"/>
            <a:ext cx="5334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V2I</a:t>
            </a:r>
          </a:p>
        </p:txBody>
      </p:sp>
      <p:sp>
        <p:nvSpPr>
          <p:cNvPr id="24585" name="TextBox 8"/>
          <p:cNvSpPr txBox="1">
            <a:spLocks noChangeArrowheads="1"/>
          </p:cNvSpPr>
          <p:nvPr/>
        </p:nvSpPr>
        <p:spPr bwMode="auto">
          <a:xfrm>
            <a:off x="7507288" y="43815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V2x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Wireless Networking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29257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/>
              <a:t>Applications-An Example</a:t>
            </a:r>
          </a:p>
          <a:p>
            <a:pPr marL="0" indent="0">
              <a:buFont typeface="Arial" panose="020B0604020202020204" pitchFamily="34" charset="0"/>
              <a:buAutoNum type="arabicPeriod"/>
            </a:pPr>
            <a:r>
              <a:rPr lang="en-US" altLang="en-US" smtClean="0"/>
              <a:t>Vehicle Breakdown</a:t>
            </a:r>
          </a:p>
          <a:p>
            <a:pPr marL="0" indent="0">
              <a:buFont typeface="Arial" panose="020B0604020202020204" pitchFamily="34" charset="0"/>
              <a:buAutoNum type="arabicPeriod"/>
            </a:pPr>
            <a:r>
              <a:rPr lang="en-US" altLang="en-US" smtClean="0"/>
              <a:t>Driver Alerted</a:t>
            </a:r>
          </a:p>
          <a:p>
            <a:pPr marL="0" indent="0">
              <a:buFont typeface="Arial" panose="020B0604020202020204" pitchFamily="34" charset="0"/>
              <a:buAutoNum type="arabicPeriod"/>
            </a:pPr>
            <a:r>
              <a:rPr lang="en-US" altLang="en-US" smtClean="0"/>
              <a:t>Driver Informs to Change Lane</a:t>
            </a:r>
          </a:p>
          <a:p>
            <a:pPr marL="0" indent="0"/>
            <a:endParaRPr lang="en-US" altLang="en-US" smtClean="0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343400"/>
            <a:ext cx="57912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>
                <a:latin typeface="Arial Black" panose="020B0A04020102020204" pitchFamily="34" charset="0"/>
              </a:rPr>
              <a:t>CUDA ACCELERATED LARGE SCALE VEHICULAR AREA NETWORK SIMULATOR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</a:rPr>
              <a:t>Outline							</a:t>
            </a: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►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Introduction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Motivation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Proposal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Evaluation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Experimental Results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Conclusion</a:t>
            </a:r>
          </a:p>
        </p:txBody>
      </p:sp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914400" y="2133600"/>
            <a:ext cx="23796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CC6600"/>
                </a:solidFill>
                <a:latin typeface="Cambria" panose="02040503050406030204" pitchFamily="18" charset="0"/>
              </a:rPr>
              <a:t>Q U E S T I O N S ?</a:t>
            </a:r>
          </a:p>
        </p:txBody>
      </p:sp>
      <p:sp>
        <p:nvSpPr>
          <p:cNvPr id="26629" name="TextBox 6"/>
          <p:cNvSpPr txBox="1">
            <a:spLocks noChangeArrowheads="1"/>
          </p:cNvSpPr>
          <p:nvPr/>
        </p:nvSpPr>
        <p:spPr bwMode="auto">
          <a:xfrm>
            <a:off x="3562350" y="2133600"/>
            <a:ext cx="235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0000FF"/>
                </a:solidFill>
                <a:latin typeface="Cambria" panose="02040503050406030204" pitchFamily="18" charset="0"/>
              </a:rPr>
              <a:t>Any time,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Optimize Network Performance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Simulation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/>
          </a:p>
          <a:p>
            <a:pPr marL="0" indent="0" eaLnBrk="1" hangingPunct="1"/>
            <a:r>
              <a:rPr lang="en-US" altLang="en-US" sz="2000" smtClean="0"/>
              <a:t>MAC</a:t>
            </a:r>
          </a:p>
          <a:p>
            <a:pPr marL="0" indent="0" eaLnBrk="1" hangingPunct="1"/>
            <a:endParaRPr lang="en-US" altLang="en-US" sz="2000" smtClean="0"/>
          </a:p>
          <a:p>
            <a:pPr marL="0" indent="0" eaLnBrk="1" hangingPunct="1"/>
            <a:r>
              <a:rPr lang="en-US" altLang="en-US" sz="2000" smtClean="0"/>
              <a:t>Signal Strength</a:t>
            </a:r>
          </a:p>
          <a:p>
            <a:pPr marL="0" indent="0" eaLnBrk="1" hangingPunct="1"/>
            <a:endParaRPr lang="en-US" altLang="en-US" sz="2000" smtClean="0"/>
          </a:p>
          <a:p>
            <a:pPr marL="0" indent="0" eaLnBrk="1" hangingPunct="1"/>
            <a:r>
              <a:rPr lang="en-US" altLang="en-US" sz="2000" smtClean="0"/>
              <a:t>Placement of Nodes</a:t>
            </a:r>
          </a:p>
          <a:p>
            <a:pPr marL="0" indent="0" eaLnBrk="1" hangingPunct="1"/>
            <a:endParaRPr lang="en-US" altLang="en-US" sz="2000" smtClean="0"/>
          </a:p>
          <a:p>
            <a:pPr marL="0" indent="0" eaLnBrk="1" hangingPunct="1"/>
            <a:r>
              <a:rPr lang="en-US" altLang="en-US" sz="2000" smtClean="0"/>
              <a:t>Data dissemination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>
              <a:solidFill>
                <a:srgbClr val="0000FF"/>
              </a:solidFill>
            </a:endParaRPr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Motivation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Simulators</a:t>
            </a:r>
          </a:p>
          <a:p>
            <a:pPr marL="0" indent="0" eaLnBrk="1" hangingPunct="1"/>
            <a:r>
              <a:rPr lang="en-US" altLang="en-US" sz="2400" smtClean="0"/>
              <a:t>Current Available Technology</a:t>
            </a:r>
          </a:p>
          <a:p>
            <a:pPr marL="0" indent="0" eaLnBrk="1" hangingPunct="1"/>
            <a:r>
              <a:rPr lang="en-US" altLang="en-US" sz="2400" smtClean="0"/>
              <a:t>MoVes</a:t>
            </a:r>
          </a:p>
          <a:p>
            <a:pPr lvl="1" eaLnBrk="1" hangingPunct="1"/>
            <a:r>
              <a:rPr lang="en-US" altLang="en-US" sz="2000" smtClean="0"/>
              <a:t>Distributed Systems</a:t>
            </a:r>
          </a:p>
          <a:p>
            <a:pPr lvl="1" eaLnBrk="1" hangingPunct="1"/>
            <a:r>
              <a:rPr lang="en-US" altLang="en-US" sz="2000" smtClean="0"/>
              <a:t>Many Computers</a:t>
            </a:r>
          </a:p>
          <a:p>
            <a:pPr lvl="1" eaLnBrk="1" hangingPunct="1"/>
            <a:r>
              <a:rPr lang="en-US" altLang="en-US" sz="2000" smtClean="0"/>
              <a:t>Expensive</a:t>
            </a:r>
          </a:p>
          <a:p>
            <a:pPr marL="0" indent="0" eaLnBrk="1" hangingPunct="1"/>
            <a:r>
              <a:rPr lang="en-US" altLang="en-US" sz="2400" smtClean="0"/>
              <a:t>Moritz</a:t>
            </a:r>
          </a:p>
          <a:p>
            <a:pPr lvl="1" eaLnBrk="1" hangingPunct="1"/>
            <a:r>
              <a:rPr lang="en-US" altLang="en-US" sz="2000" smtClean="0"/>
              <a:t>Mathematical Optimization</a:t>
            </a:r>
          </a:p>
          <a:p>
            <a:pPr lvl="1" eaLnBrk="1" hangingPunct="1"/>
            <a:r>
              <a:rPr lang="en-US" altLang="en-US" sz="2000" smtClean="0"/>
              <a:t>15% Less accurate</a:t>
            </a:r>
          </a:p>
          <a:p>
            <a:pPr marL="0" indent="0" eaLnBrk="1" hangingPunct="1"/>
            <a:r>
              <a:rPr lang="en-US" altLang="en-US" sz="2400" smtClean="0"/>
              <a:t>Traditional</a:t>
            </a:r>
            <a:r>
              <a:rPr lang="en-US" altLang="en-US" smtClean="0"/>
              <a:t> Simulator</a:t>
            </a:r>
          </a:p>
          <a:p>
            <a:pPr lvl="1" eaLnBrk="1" hangingPunct="1"/>
            <a:r>
              <a:rPr lang="en-US" altLang="en-US" sz="2000" smtClean="0"/>
              <a:t>Slow</a:t>
            </a:r>
            <a:endParaRPr lang="en-US" altLang="en-US" smtClean="0"/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Problem Statement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NS-3 Simulator</a:t>
            </a:r>
          </a:p>
          <a:p>
            <a:pPr marL="0" indent="0" eaLnBrk="1" hangingPunct="1"/>
            <a:r>
              <a:rPr lang="en-US" altLang="en-US" sz="2400" smtClean="0"/>
              <a:t>Open Source</a:t>
            </a:r>
          </a:p>
          <a:p>
            <a:pPr marL="0" indent="0" eaLnBrk="1" hangingPunct="1"/>
            <a:r>
              <a:rPr lang="en-US" altLang="en-US" sz="2400" smtClean="0"/>
              <a:t>Accurate Models</a:t>
            </a:r>
            <a:endParaRPr lang="en-US" altLang="en-US" smtClean="0"/>
          </a:p>
          <a:p>
            <a:pPr marL="0" indent="0" eaLnBrk="1" hangingPunct="1"/>
            <a:r>
              <a:rPr lang="en-US" altLang="en-US" sz="2400" smtClean="0"/>
              <a:t>Weingartner et.al [3] -Fastest Simulator</a:t>
            </a:r>
          </a:p>
          <a:p>
            <a:pPr marL="0" indent="0" eaLnBrk="1" hangingPunct="1"/>
            <a:endParaRPr lang="en-US" altLang="en-US" sz="2400" smtClean="0"/>
          </a:p>
          <a:p>
            <a:pPr marL="0" indent="0" eaLnBrk="1" hangingPunct="1"/>
            <a:endParaRPr lang="en-US" altLang="en-US" smtClean="0"/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Problem Statement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3581400"/>
          <a:ext cx="7620000" cy="1754288"/>
        </p:xfrm>
        <a:graphic>
          <a:graphicData uri="http://schemas.openxmlformats.org/drawingml/2006/table">
            <a:tbl>
              <a:tblPr/>
              <a:tblGrid>
                <a:gridCol w="196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4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OMNet++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NCTuns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NS-3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Implementation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GUI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GUI + Backend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Backend Only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9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Simulation Speed [3]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Baseline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Fast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Fastest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Source Model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Open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Closed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Closed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NS-3 VANET Simulator</a:t>
            </a:r>
          </a:p>
          <a:p>
            <a:pPr marL="0" indent="0" eaLnBrk="1" hangingPunct="1"/>
            <a:r>
              <a:rPr lang="en-US" altLang="en-US" sz="2400" smtClean="0"/>
              <a:t>Event based simulator</a:t>
            </a:r>
          </a:p>
          <a:p>
            <a:pPr marL="0" indent="0" eaLnBrk="1" hangingPunct="1"/>
            <a:r>
              <a:rPr lang="en-US" altLang="en-US" sz="2400" smtClean="0"/>
              <a:t>Hadi Arbabi &amp; Michelle Wiegle </a:t>
            </a:r>
          </a:p>
          <a:p>
            <a:pPr marL="0" indent="0" eaLnBrk="1" hangingPunct="1"/>
            <a:r>
              <a:rPr lang="en-US" altLang="en-US" sz="2400" smtClean="0"/>
              <a:t>Models</a:t>
            </a:r>
          </a:p>
          <a:p>
            <a:pPr lvl="1" eaLnBrk="1" hangingPunct="1"/>
            <a:r>
              <a:rPr lang="en-US" altLang="en-US" sz="2000" smtClean="0"/>
              <a:t>Treiber IDM</a:t>
            </a:r>
          </a:p>
          <a:p>
            <a:pPr lvl="1" eaLnBrk="1" hangingPunct="1"/>
            <a:r>
              <a:rPr lang="en-US" altLang="en-US" sz="2000" smtClean="0"/>
              <a:t>NS-3 Wireless Stack</a:t>
            </a:r>
          </a:p>
          <a:p>
            <a:pPr marL="0" indent="0" eaLnBrk="1" hangingPunct="1"/>
            <a:endParaRPr lang="en-US" altLang="en-US" sz="2400" smtClean="0"/>
          </a:p>
          <a:p>
            <a:pPr marL="0" indent="0" eaLnBrk="1" hangingPunct="1"/>
            <a:endParaRPr lang="en-US" altLang="en-US" smtClean="0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Problem Statement</a:t>
            </a:r>
          </a:p>
        </p:txBody>
      </p:sp>
      <p:pic>
        <p:nvPicPr>
          <p:cNvPr id="3072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810000"/>
            <a:ext cx="45053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Box 2"/>
          <p:cNvSpPr txBox="1">
            <a:spLocks noChangeArrowheads="1"/>
          </p:cNvSpPr>
          <p:nvPr/>
        </p:nvSpPr>
        <p:spPr bwMode="auto">
          <a:xfrm>
            <a:off x="5910263" y="5643563"/>
            <a:ext cx="1371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1"/>
              <a:t>NS-3 Modules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>
                <a:latin typeface="Arial Black" panose="020B0A04020102020204" pitchFamily="34" charset="0"/>
              </a:rPr>
              <a:t>CUDA ACCELERATED LARGE SCALE VEHICULAR AREA NETWORK SIMULATOR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</a:rPr>
              <a:t>Outline							</a:t>
            </a: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►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Introduction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Motivation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Proposal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Evaluation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Experimental Results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Conclusion</a:t>
            </a:r>
          </a:p>
        </p:txBody>
      </p:sp>
      <p:sp>
        <p:nvSpPr>
          <p:cNvPr id="31748" name="TextBox 5"/>
          <p:cNvSpPr txBox="1">
            <a:spLocks noChangeArrowheads="1"/>
          </p:cNvSpPr>
          <p:nvPr/>
        </p:nvSpPr>
        <p:spPr bwMode="auto">
          <a:xfrm>
            <a:off x="914400" y="2133600"/>
            <a:ext cx="23796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CC6600"/>
                </a:solidFill>
                <a:latin typeface="Cambria" panose="02040503050406030204" pitchFamily="18" charset="0"/>
              </a:rPr>
              <a:t>Q U E S T I O N S ?</a:t>
            </a: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3562350" y="2133600"/>
            <a:ext cx="235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0000FF"/>
                </a:solidFill>
                <a:latin typeface="Cambria" panose="02040503050406030204" pitchFamily="18" charset="0"/>
              </a:rPr>
              <a:t>Any time,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5181600" cy="46783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Vehicular Modelling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smtClean="0"/>
              <a:t>Stores data in Linked List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smtClean="0"/>
          </a:p>
          <a:p>
            <a:pPr marL="0" indent="0" eaLnBrk="1" hangingPunct="1"/>
            <a:r>
              <a:rPr lang="en-US" altLang="en-US" sz="2400" smtClean="0"/>
              <a:t>No easy parallelization method</a:t>
            </a:r>
          </a:p>
          <a:p>
            <a:pPr marL="0" indent="0" eaLnBrk="1" hangingPunct="1"/>
            <a:endParaRPr lang="en-US" altLang="en-US" sz="2400" smtClean="0"/>
          </a:p>
          <a:p>
            <a:pPr marL="0" indent="0" eaLnBrk="1" hangingPunct="1"/>
            <a:r>
              <a:rPr lang="en-US" altLang="en-US" sz="2400" smtClean="0"/>
              <a:t>Computationally Expensive</a:t>
            </a:r>
          </a:p>
          <a:p>
            <a:pPr marL="0" indent="0" eaLnBrk="1" hangingPunct="1"/>
            <a:endParaRPr lang="en-US" altLang="en-US" sz="2400" b="1" smtClean="0"/>
          </a:p>
          <a:p>
            <a:pPr marL="0" indent="0" eaLnBrk="1" hangingPunct="1"/>
            <a:endParaRPr lang="en-US" altLang="en-US" sz="2400" b="1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sp>
        <p:nvSpPr>
          <p:cNvPr id="327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Traditional Simulator</a:t>
            </a:r>
          </a:p>
        </p:txBody>
      </p:sp>
      <p:sp>
        <p:nvSpPr>
          <p:cNvPr id="327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76400"/>
            <a:ext cx="3495675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Proposed NS-3 Simulator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Initialization</a:t>
            </a:r>
          </a:p>
          <a:p>
            <a:pPr marL="0" indent="0" eaLnBrk="1" hangingPunct="1"/>
            <a:r>
              <a:rPr lang="en-US" altLang="en-US" smtClean="0"/>
              <a:t>Position Matrix</a:t>
            </a:r>
          </a:p>
          <a:p>
            <a:pPr marL="0" indent="0" eaLnBrk="1" hangingPunct="1"/>
            <a:r>
              <a:rPr lang="en-US" altLang="en-US" smtClean="0"/>
              <a:t>Velocity Matrix</a:t>
            </a:r>
          </a:p>
          <a:p>
            <a:pPr marL="0" indent="0" eaLnBrk="1" hangingPunct="1"/>
            <a:endParaRPr lang="en-US" altLang="en-US" smtClean="0">
              <a:solidFill>
                <a:srgbClr val="0000FF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Iteration</a:t>
            </a:r>
          </a:p>
          <a:p>
            <a:pPr marL="0" indent="0" eaLnBrk="1" hangingPunct="1"/>
            <a:r>
              <a:rPr lang="en-US" altLang="en-US" smtClean="0"/>
              <a:t>Acceleration</a:t>
            </a:r>
          </a:p>
          <a:p>
            <a:pPr marL="0" indent="0" eaLnBrk="1" hangingPunct="1"/>
            <a:r>
              <a:rPr lang="en-US" altLang="en-US" smtClean="0"/>
              <a:t>Apply Matrix</a:t>
            </a:r>
          </a:p>
          <a:p>
            <a:pPr marL="0" indent="0" eaLnBrk="1" hangingPunct="1"/>
            <a:r>
              <a:rPr lang="en-US" altLang="en-US" smtClean="0"/>
              <a:t>Copy Distance</a:t>
            </a:r>
          </a:p>
          <a:p>
            <a:pPr marL="0" indent="0" eaLnBrk="1" hangingPunct="1"/>
            <a:endParaRPr lang="en-US" altLang="en-US" smtClean="0">
              <a:solidFill>
                <a:srgbClr val="0000FF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>
              <a:solidFill>
                <a:srgbClr val="0000FF"/>
              </a:solidFill>
            </a:endParaRPr>
          </a:p>
        </p:txBody>
      </p:sp>
      <p:sp>
        <p:nvSpPr>
          <p:cNvPr id="337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Proposed Simulator</a:t>
            </a:r>
          </a:p>
        </p:txBody>
      </p:sp>
      <p:sp>
        <p:nvSpPr>
          <p:cNvPr id="337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371600"/>
            <a:ext cx="359727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About Me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smtClean="0"/>
              <a:t>I am Chok Meng Yip, majoring in Computer Networking with thesis under Dr. Abu Asaduzzaman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smtClean="0"/>
              <a:t>Lab Assistant at CAPPLab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/>
              <a:t>Embedded Systems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/>
              <a:t>Parallel Programming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400" smtClean="0"/>
              <a:t>Co-author of publications: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1200" smtClean="0"/>
              <a:t>“An effective CUDA based simulation for lightning strike protection on nanocomposite materials” in Southeastcon 2013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sz="1200" smtClean="0"/>
              <a:t>“Fast Effective Deterministic Primality Test Using CUDA/GPGPU”, in International Journal of Computers &amp; Technology (IJCT), Vol. 12, No. 3, pp. 3738-3746, Jan. 2014.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sz="1200" smtClean="0"/>
              <a:t>“CUDA/C Based ‘Green’ Technology for Very Fast Analysis of Nanocomposite Properties,” in SAMPE Tech 2013 Conference, Wichita, Kansas, Oct. 21-24, 2013.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sz="1200" smtClean="0"/>
              <a:t>“Fast, Effective, and Adaptable Computer Modeling and Simulation of Lightning Strike Protection on Composite Materials,” in IEEE SoutheastCon Conference 2013, Jacksonville, Florida, April 4-7, 2013.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sz="1200" smtClean="0"/>
              <a:t>“A Promising CUDA-Accelerated Vehicular Area Network Simulator Using NS-3,” under review, in 33rd IEEE International Performance Computing and Communications Conference (IPCCC), Austin, TX, Dec. 5-7, 2014.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lvl="1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CUDA NS-3 VANET Simulator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smtClean="0"/>
              <a:t>Change Data structure to Matrix</a:t>
            </a:r>
          </a:p>
          <a:p>
            <a:pPr marL="0" indent="0" eaLnBrk="1" hangingPunct="1"/>
            <a:r>
              <a:rPr lang="en-US" altLang="en-US" sz="2400" smtClean="0"/>
              <a:t>Collect all data before computing</a:t>
            </a:r>
          </a:p>
          <a:p>
            <a:pPr marL="0" indent="0" eaLnBrk="1" hangingPunct="1"/>
            <a:endParaRPr lang="en-US" altLang="en-US" sz="24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smtClean="0"/>
              <a:t>GPU to speed up</a:t>
            </a:r>
          </a:p>
          <a:p>
            <a:pPr lvl="1" eaLnBrk="1" hangingPunct="1"/>
            <a:r>
              <a:rPr lang="en-US" altLang="en-US" smtClean="0"/>
              <a:t>Many Cores</a:t>
            </a:r>
          </a:p>
          <a:p>
            <a:pPr lvl="1" eaLnBrk="1" hangingPunct="1"/>
            <a:endParaRPr lang="en-US" altLang="en-US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smtClean="0"/>
              <a:t>Same Equation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sp>
        <p:nvSpPr>
          <p:cNvPr id="348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Proposed Simulator (+)</a:t>
            </a:r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00200"/>
            <a:ext cx="2447925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CUDA GPGPU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smtClean="0"/>
              <a:t>Compute Unified Device Architecture</a:t>
            </a:r>
          </a:p>
          <a:p>
            <a:pPr marL="0" indent="0" eaLnBrk="1" hangingPunct="1"/>
            <a:r>
              <a:rPr lang="en-US" altLang="en-US" sz="2400" smtClean="0"/>
              <a:t>SIMD</a:t>
            </a:r>
          </a:p>
          <a:p>
            <a:pPr marL="0" indent="0" eaLnBrk="1" hangingPunct="1"/>
            <a:r>
              <a:rPr lang="en-US" altLang="en-US" sz="2400" smtClean="0"/>
              <a:t>Device memory</a:t>
            </a:r>
          </a:p>
          <a:p>
            <a:pPr marL="0" indent="0" eaLnBrk="1" hangingPunct="1"/>
            <a:r>
              <a:rPr lang="en-US" altLang="en-US" sz="2400" smtClean="0"/>
              <a:t>Divide Data into</a:t>
            </a:r>
          </a:p>
          <a:p>
            <a:pPr lvl="1" eaLnBrk="1" hangingPunct="1"/>
            <a:r>
              <a:rPr lang="en-US" altLang="en-US" sz="2000" smtClean="0"/>
              <a:t>Grid</a:t>
            </a:r>
          </a:p>
          <a:p>
            <a:pPr lvl="1" eaLnBrk="1" hangingPunct="1"/>
            <a:r>
              <a:rPr lang="en-US" altLang="en-US" sz="2000" smtClean="0"/>
              <a:t>Block</a:t>
            </a:r>
          </a:p>
          <a:p>
            <a:pPr lvl="1" eaLnBrk="1" hangingPunct="1"/>
            <a:r>
              <a:rPr lang="en-US" altLang="en-US" sz="2000" smtClean="0"/>
              <a:t>Threads</a:t>
            </a:r>
          </a:p>
          <a:p>
            <a:pPr marL="0" indent="0" eaLnBrk="1" hangingPunct="1"/>
            <a:r>
              <a:rPr lang="en-US" altLang="en-US" sz="2400" smtClean="0"/>
              <a:t>Shared Memory for each block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/>
            </a:r>
            <a:br>
              <a:rPr lang="en-US" altLang="en-US" b="1" smtClean="0"/>
            </a:br>
            <a:endParaRPr lang="en-US" altLang="en-US" b="1" smtClean="0"/>
          </a:p>
          <a:p>
            <a:pPr lvl="1" eaLnBrk="1" hangingPunct="1"/>
            <a:endParaRPr lang="en-US" altLang="en-US" sz="2000" b="1" smtClean="0"/>
          </a:p>
          <a:p>
            <a:pPr marL="0" indent="0" eaLnBrk="1" hangingPunct="1"/>
            <a:endParaRPr lang="en-US" altLang="en-US" sz="2400" b="1" smtClean="0"/>
          </a:p>
          <a:p>
            <a:pPr marL="0" indent="0" eaLnBrk="1" hangingPunct="1"/>
            <a:endParaRPr lang="en-US" altLang="en-US" sz="2400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sp>
        <p:nvSpPr>
          <p:cNvPr id="358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CUDA</a:t>
            </a:r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00200"/>
            <a:ext cx="2476500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Box 1"/>
          <p:cNvSpPr txBox="1">
            <a:spLocks noChangeArrowheads="1"/>
          </p:cNvSpPr>
          <p:nvPr/>
        </p:nvSpPr>
        <p:spPr bwMode="auto">
          <a:xfrm>
            <a:off x="6248400" y="5715000"/>
            <a:ext cx="2590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Programmers (Logical) perspective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>
                <a:solidFill>
                  <a:srgbClr val="0000FF"/>
                </a:solidFill>
              </a:rPr>
              <a:t>CUDA GPGPU</a:t>
            </a:r>
            <a:endParaRPr lang="en-US" altLang="en-US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b="1" smtClean="0"/>
              <a:t>GPU Core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b="1" smtClean="0"/>
              <a:t>Many Cores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sp>
        <p:nvSpPr>
          <p:cNvPr id="368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CUDA(+)</a:t>
            </a:r>
          </a:p>
        </p:txBody>
      </p:sp>
      <p:sp>
        <p:nvSpPr>
          <p:cNvPr id="36868" name="TextBox 1"/>
          <p:cNvSpPr txBox="1">
            <a:spLocks noChangeArrowheads="1"/>
          </p:cNvSpPr>
          <p:nvPr/>
        </p:nvSpPr>
        <p:spPr bwMode="auto">
          <a:xfrm>
            <a:off x="6400800" y="5895975"/>
            <a:ext cx="2590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Hardware (Physical) perspective</a:t>
            </a:r>
          </a:p>
        </p:txBody>
      </p:sp>
      <p:pic>
        <p:nvPicPr>
          <p:cNvPr id="368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425" y="1295400"/>
            <a:ext cx="2238375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Proposed Simulator (+)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200" b="1" smtClean="0"/>
              <a:t>Position Matrix</a:t>
            </a:r>
          </a:p>
          <a:p>
            <a:pPr marL="0" indent="0" eaLnBrk="1" hangingPunct="1"/>
            <a:r>
              <a:rPr lang="en-US" altLang="en-US" smtClean="0"/>
              <a:t>Easy to Compute for GPU</a:t>
            </a:r>
          </a:p>
          <a:p>
            <a:pPr marL="0" indent="0" eaLnBrk="1" hangingPunct="1"/>
            <a:r>
              <a:rPr lang="en-US" altLang="en-US" smtClean="0"/>
              <a:t>Easy to retrieve from CPU</a:t>
            </a:r>
          </a:p>
          <a:p>
            <a:pPr marL="0" indent="0" eaLnBrk="1" hangingPunct="1"/>
            <a:r>
              <a:rPr lang="en-US" altLang="en-US" smtClean="0"/>
              <a:t>Pt[0] – Position of node 0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72000"/>
            <a:ext cx="37528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Proposed Simulator (+)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Distance Matrix</a:t>
            </a:r>
          </a:p>
          <a:p>
            <a:pPr marL="0" indent="0" eaLnBrk="1" hangingPunct="1"/>
            <a:r>
              <a:rPr lang="en-US" altLang="en-US" sz="2400" smtClean="0"/>
              <a:t>Computes distance between all nodes</a:t>
            </a:r>
          </a:p>
          <a:p>
            <a:pPr marL="0" indent="0" eaLnBrk="1" hangingPunct="1"/>
            <a:r>
              <a:rPr lang="en-US" altLang="en-US" sz="2400" smtClean="0"/>
              <a:t>Performed in GPU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sp>
        <p:nvSpPr>
          <p:cNvPr id="3" name="Rectangle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5800" y="3200400"/>
            <a:ext cx="7467600" cy="143282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4800600"/>
          <a:ext cx="6629400" cy="1104138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662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__global__ void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computeDistanceMatrix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(Vector3D *a, Vector3D *b, double *c,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int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numberOfNodes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){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	</a:t>
                      </a:r>
                      <a:r>
                        <a:rPr lang="en-US" sz="1050" dirty="0" smtClean="0">
                          <a:effectLst/>
                          <a:highlight>
                            <a:srgbClr val="FFFFFF"/>
                          </a:highlight>
                        </a:rPr>
                        <a:t>..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	if ( (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i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&lt;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numberOfNodes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) &amp;&amp; (j &lt;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numberOfNodes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)){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		c[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i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*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numberOfNodes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 + j] =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sqrt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(dx*dx +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dy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*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dy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 + 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dz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*</a:t>
                      </a:r>
                      <a:r>
                        <a:rPr lang="en-US" sz="1050" dirty="0" err="1">
                          <a:effectLst/>
                          <a:highlight>
                            <a:srgbClr val="FFFFFF"/>
                          </a:highlight>
                        </a:rPr>
                        <a:t>dz</a:t>
                      </a: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);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	}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highlight>
                            <a:srgbClr val="FFFFFF"/>
                          </a:highlight>
                        </a:rPr>
                        <a:t>}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Proposed Simulator (+)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Proposed NS-3 Simulator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Uses same input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Generates same output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Wireless: Only need Distance between nodes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>
                <a:latin typeface="Arial Black" panose="020B0A04020102020204" pitchFamily="34" charset="0"/>
              </a:rPr>
              <a:t>CUDA ACCELERATED LARGE SCALE VEHICULAR AREA NETWORK SIMULATOR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</a:rPr>
              <a:t>Outline							</a:t>
            </a: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►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Introduction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Motivation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Proposal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Evaluation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Experimental Results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Conclusion</a:t>
            </a:r>
          </a:p>
        </p:txBody>
      </p:sp>
      <p:sp>
        <p:nvSpPr>
          <p:cNvPr id="40964" name="TextBox 5"/>
          <p:cNvSpPr txBox="1">
            <a:spLocks noChangeArrowheads="1"/>
          </p:cNvSpPr>
          <p:nvPr/>
        </p:nvSpPr>
        <p:spPr bwMode="auto">
          <a:xfrm>
            <a:off x="914400" y="2133600"/>
            <a:ext cx="23796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CC6600"/>
                </a:solidFill>
                <a:latin typeface="Cambria" panose="02040503050406030204" pitchFamily="18" charset="0"/>
              </a:rPr>
              <a:t>Q U E S T I O N S ?</a:t>
            </a:r>
          </a:p>
        </p:txBody>
      </p:sp>
      <p:sp>
        <p:nvSpPr>
          <p:cNvPr id="40965" name="TextBox 6"/>
          <p:cNvSpPr txBox="1">
            <a:spLocks noChangeArrowheads="1"/>
          </p:cNvSpPr>
          <p:nvPr/>
        </p:nvSpPr>
        <p:spPr bwMode="auto">
          <a:xfrm>
            <a:off x="3562350" y="2133600"/>
            <a:ext cx="235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0000FF"/>
                </a:solidFill>
                <a:latin typeface="Cambria" panose="02040503050406030204" pitchFamily="18" charset="0"/>
              </a:rPr>
              <a:t>Any time,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Evaluation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Correctness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>
              <a:solidFill>
                <a:srgbClr val="0000FF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>
              <a:solidFill>
                <a:srgbClr val="0000FF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>
              <a:solidFill>
                <a:srgbClr val="0000FF"/>
              </a:solidFill>
            </a:endParaRPr>
          </a:p>
          <a:p>
            <a:pPr marL="800100" lvl="2" indent="0" eaLnBrk="1" hangingPunct="1">
              <a:buFontTx/>
              <a:buNone/>
            </a:pPr>
            <a:r>
              <a:rPr lang="en-US" altLang="en-US" sz="2400" smtClean="0"/>
              <a:t>P</a:t>
            </a:r>
            <a:r>
              <a:rPr lang="en-US" altLang="en-US" sz="2400" baseline="-25000" smtClean="0"/>
              <a:t>0</a:t>
            </a:r>
            <a:r>
              <a:rPr lang="en-US" altLang="en-US" sz="2400" smtClean="0"/>
              <a:t> initial position</a:t>
            </a:r>
          </a:p>
          <a:p>
            <a:pPr marL="800100" lvl="2" indent="0" eaLnBrk="1" hangingPunct="1">
              <a:buFontTx/>
              <a:buNone/>
            </a:pPr>
            <a:r>
              <a:rPr lang="en-US" altLang="en-US" sz="2400" smtClean="0"/>
              <a:t>M</a:t>
            </a:r>
            <a:r>
              <a:rPr lang="en-US" altLang="en-US" sz="2400" baseline="-25000" smtClean="0"/>
              <a:t>0</a:t>
            </a:r>
            <a:r>
              <a:rPr lang="en-US" altLang="en-US" sz="2400" smtClean="0"/>
              <a:t> initial movement</a:t>
            </a:r>
          </a:p>
          <a:p>
            <a:pPr marL="800100" lvl="2" indent="0" eaLnBrk="1" hangingPunct="1">
              <a:buFontTx/>
              <a:buNone/>
            </a:pPr>
            <a:r>
              <a:rPr lang="en-US" altLang="en-US" sz="2400" smtClean="0"/>
              <a:t>P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 after first iteration</a:t>
            </a:r>
          </a:p>
          <a:p>
            <a:pPr marL="800100" lvl="2" indent="0" eaLnBrk="1" hangingPunct="1">
              <a:buFontTx/>
              <a:buNone/>
            </a:pPr>
            <a:r>
              <a:rPr lang="en-US" altLang="en-US" sz="2400" smtClean="0"/>
              <a:t>D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 distance after 5 iterations</a:t>
            </a:r>
          </a:p>
          <a:p>
            <a:pPr marL="800100" lvl="2" indent="0" eaLnBrk="1" hangingPunct="1">
              <a:buFontTx/>
              <a:buNone/>
            </a:pPr>
            <a:r>
              <a:rPr lang="en-US" altLang="en-US" sz="2400" smtClean="0"/>
              <a:t>P</a:t>
            </a:r>
            <a:r>
              <a:rPr lang="en-US" altLang="en-US" sz="2400" baseline="-25000" smtClean="0"/>
              <a:t>5</a:t>
            </a:r>
            <a:r>
              <a:rPr lang="en-US" altLang="en-US" sz="2400" smtClean="0"/>
              <a:t> after 5 iteration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mtClean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pic>
        <p:nvPicPr>
          <p:cNvPr id="4198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3724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36688"/>
            <a:ext cx="8229600" cy="467836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Compare to CPU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/>
              <a:t>Same result as CPU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endParaRPr lang="en-US" altLang="en-US" sz="2000" smtClean="0"/>
          </a:p>
        </p:txBody>
      </p:sp>
      <p:sp>
        <p:nvSpPr>
          <p:cNvPr id="430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Evaluation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273300"/>
          <a:ext cx="4832350" cy="1755775"/>
        </p:xfrm>
        <a:graphic>
          <a:graphicData uri="http://schemas.openxmlformats.org/drawingml/2006/table">
            <a:tbl>
              <a:tblPr/>
              <a:tblGrid>
                <a:gridCol w="106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9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08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Node Number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X position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Y position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Before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After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Before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After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Node 1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Node 2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Node 3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Node4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Node 5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98844" marR="9884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070600" y="2514600"/>
            <a:ext cx="2438400" cy="126124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>
                <a:latin typeface="Arial Black" panose="020B0A04020102020204" pitchFamily="34" charset="0"/>
              </a:rPr>
              <a:t>CUDA ACCELERATED LARGE SCALE VEHICULAR AREA NETWORK SIMULATOR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</a:rPr>
              <a:t>Outline							</a:t>
            </a: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►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Introduction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Motivation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Proposal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Evaluation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Experimental Results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Conclusion</a:t>
            </a:r>
          </a:p>
        </p:txBody>
      </p:sp>
      <p:sp>
        <p:nvSpPr>
          <p:cNvPr id="44036" name="TextBox 5"/>
          <p:cNvSpPr txBox="1">
            <a:spLocks noChangeArrowheads="1"/>
          </p:cNvSpPr>
          <p:nvPr/>
        </p:nvSpPr>
        <p:spPr bwMode="auto">
          <a:xfrm>
            <a:off x="914400" y="2133600"/>
            <a:ext cx="23796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CC6600"/>
                </a:solidFill>
                <a:latin typeface="Cambria" panose="02040503050406030204" pitchFamily="18" charset="0"/>
              </a:rPr>
              <a:t>Q U E S T I O N S ?</a:t>
            </a:r>
          </a:p>
        </p:txBody>
      </p:sp>
      <p:sp>
        <p:nvSpPr>
          <p:cNvPr id="44037" name="TextBox 6"/>
          <p:cNvSpPr txBox="1">
            <a:spLocks noChangeArrowheads="1"/>
          </p:cNvSpPr>
          <p:nvPr/>
        </p:nvSpPr>
        <p:spPr bwMode="auto">
          <a:xfrm>
            <a:off x="3562350" y="2133600"/>
            <a:ext cx="235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0000FF"/>
                </a:solidFill>
                <a:latin typeface="Cambria" panose="02040503050406030204" pitchFamily="18" charset="0"/>
              </a:rPr>
              <a:t>Any time,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Improved VANET Simulator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smtClean="0">
                <a:solidFill>
                  <a:srgbClr val="FFC000"/>
                </a:solidFill>
              </a:rPr>
              <a:t>Outline							</a:t>
            </a:r>
            <a:r>
              <a:rPr lang="en-US" altLang="en-US" b="1" u="sng" smtClean="0">
                <a:solidFill>
                  <a:srgbClr val="FFC000"/>
                </a:solidFill>
                <a:cs typeface="Arial" panose="020B0604020202020204" pitchFamily="34" charset="0"/>
              </a:rPr>
              <a:t>►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/>
              <a:t> Introduction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/>
              <a:t> Motivation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/>
              <a:t> Proposal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/>
              <a:t> Evaluation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/>
              <a:t> Results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/>
              <a:t> Conclusions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4400" y="2133600"/>
            <a:ext cx="2487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CC6600"/>
                </a:solidFill>
              </a:rPr>
              <a:t>Q U E S T I O N S 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62350" y="2133600"/>
            <a:ext cx="2305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</a:rPr>
              <a:t>Any time,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505200" cy="304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Platforms</a:t>
            </a:r>
          </a:p>
        </p:txBody>
      </p:sp>
      <p:sp>
        <p:nvSpPr>
          <p:cNvPr id="450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9200" y="2286000"/>
          <a:ext cx="6667500" cy="2532063"/>
        </p:xfrm>
        <a:graphic>
          <a:graphicData uri="http://schemas.openxmlformats.org/drawingml/2006/table">
            <a:tbl>
              <a:tblPr/>
              <a:tblGrid>
                <a:gridCol w="222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Supercomputer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Workstation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CPU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AMD Opteron 6134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Intel Xeon E5506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CPU Cache Size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512KB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4096KB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Cores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Clock Speed</a:t>
                      </a: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2.3 Ghz</a:t>
                      </a: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2.13 Ghz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RAM Size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64GB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12GB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GPU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NVidia Tesla K20m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NVidia Tesla C2075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GPU Architecture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Keper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Fermi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GPU Core Clock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0.71GHz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1.15GHz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GPU Memory Size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5GB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6144MB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GPU Cores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2496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448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77015" marR="7701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505200" cy="304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Isolated Workload</a:t>
            </a:r>
          </a:p>
        </p:txBody>
      </p:sp>
      <p:sp>
        <p:nvSpPr>
          <p:cNvPr id="460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</a:t>
            </a:r>
          </a:p>
        </p:txBody>
      </p:sp>
      <p:pic>
        <p:nvPicPr>
          <p:cNvPr id="46084" name="Chart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57400"/>
            <a:ext cx="640080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505200" cy="304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Isolated Workload</a:t>
            </a:r>
          </a:p>
        </p:txBody>
      </p:sp>
      <p:sp>
        <p:nvSpPr>
          <p:cNvPr id="471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</a:t>
            </a:r>
          </a:p>
        </p:txBody>
      </p:sp>
      <p:pic>
        <p:nvPicPr>
          <p:cNvPr id="47108" name="Chart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2506663"/>
            <a:ext cx="45656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Box 1"/>
          <p:cNvSpPr txBox="1">
            <a:spLocks noChangeArrowheads="1"/>
          </p:cNvSpPr>
          <p:nvPr/>
        </p:nvSpPr>
        <p:spPr bwMode="auto">
          <a:xfrm>
            <a:off x="4953000" y="2400300"/>
            <a:ext cx="39243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Traditional Simulator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Time increase Exponentially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Proposed Simulator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Minimal Time Increase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75x Speed up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505200" cy="304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Isolated Workload</a:t>
            </a:r>
          </a:p>
        </p:txBody>
      </p:sp>
      <p:sp>
        <p:nvSpPr>
          <p:cNvPr id="481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</a:t>
            </a:r>
          </a:p>
        </p:txBody>
      </p:sp>
      <p:pic>
        <p:nvPicPr>
          <p:cNvPr id="48132" name="Chart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28838"/>
            <a:ext cx="6477000" cy="389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4572000" cy="7620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/>
              <a:t>Isolated Workload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000" b="1" smtClean="0"/>
              <a:t>	</a:t>
            </a:r>
          </a:p>
        </p:txBody>
      </p:sp>
      <p:sp>
        <p:nvSpPr>
          <p:cNvPr id="491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</a:t>
            </a:r>
          </a:p>
        </p:txBody>
      </p:sp>
      <p:sp>
        <p:nvSpPr>
          <p:cNvPr id="49156" name="TextBox 1"/>
          <p:cNvSpPr txBox="1">
            <a:spLocks noChangeArrowheads="1"/>
          </p:cNvSpPr>
          <p:nvPr/>
        </p:nvSpPr>
        <p:spPr bwMode="auto">
          <a:xfrm>
            <a:off x="4953000" y="2400300"/>
            <a:ext cx="3924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Traditional Simulator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Time increases linearly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Proposed Simulator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Time increases by factor</a:t>
            </a:r>
          </a:p>
        </p:txBody>
      </p:sp>
      <p:pic>
        <p:nvPicPr>
          <p:cNvPr id="49157" name="Chart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2387600"/>
            <a:ext cx="458152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b="1" smtClean="0"/>
              <a:t>Full Workload</a:t>
            </a:r>
          </a:p>
        </p:txBody>
      </p:sp>
      <p:sp>
        <p:nvSpPr>
          <p:cNvPr id="501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Results(+)</a:t>
            </a:r>
          </a:p>
        </p:txBody>
      </p:sp>
      <p:pic>
        <p:nvPicPr>
          <p:cNvPr id="50180" name="Chart 1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2133600"/>
            <a:ext cx="704056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b="1" smtClean="0"/>
              <a:t>Full Workload</a:t>
            </a:r>
          </a:p>
        </p:txBody>
      </p:sp>
      <p:sp>
        <p:nvSpPr>
          <p:cNvPr id="512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Results(+)</a:t>
            </a:r>
          </a:p>
        </p:txBody>
      </p:sp>
      <p:pic>
        <p:nvPicPr>
          <p:cNvPr id="51204" name="Chart 1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2214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TextBox 4"/>
          <p:cNvSpPr txBox="1">
            <a:spLocks noChangeArrowheads="1"/>
          </p:cNvSpPr>
          <p:nvPr/>
        </p:nvSpPr>
        <p:spPr bwMode="auto">
          <a:xfrm>
            <a:off x="762000" y="4953000"/>
            <a:ext cx="3924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Traditional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Time increases linearly</a:t>
            </a:r>
          </a:p>
        </p:txBody>
      </p:sp>
      <p:sp>
        <p:nvSpPr>
          <p:cNvPr id="51206" name="TextBox 5"/>
          <p:cNvSpPr txBox="1">
            <a:spLocks noChangeArrowheads="1"/>
          </p:cNvSpPr>
          <p:nvPr/>
        </p:nvSpPr>
        <p:spPr bwMode="auto">
          <a:xfrm>
            <a:off x="5029200" y="4940300"/>
            <a:ext cx="3924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Proposed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Converges to CPU Time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b="1" dirty="0">
                <a:latin typeface="Arial Black" pitchFamily="34" charset="0"/>
                <a:ea typeface="+mj-ea"/>
                <a:cs typeface="+mj-cs"/>
              </a:rPr>
              <a:t>Energy </a:t>
            </a:r>
            <a:r>
              <a:rPr lang="en-US" altLang="en-US" b="1" dirty="0" smtClean="0">
                <a:latin typeface="Arial Black" pitchFamily="34" charset="0"/>
                <a:ea typeface="+mj-ea"/>
                <a:cs typeface="+mj-cs"/>
              </a:rPr>
              <a:t>Consumption- Isolated Workload</a:t>
            </a:r>
            <a:endParaRPr lang="en-US" altLang="en-US" b="1" dirty="0"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522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Results(+)</a:t>
            </a:r>
          </a:p>
        </p:txBody>
      </p:sp>
      <p:sp>
        <p:nvSpPr>
          <p:cNvPr id="52228" name="TextBox 4"/>
          <p:cNvSpPr txBox="1">
            <a:spLocks noChangeArrowheads="1"/>
          </p:cNvSpPr>
          <p:nvPr/>
        </p:nvSpPr>
        <p:spPr bwMode="auto">
          <a:xfrm>
            <a:off x="546100" y="5402263"/>
            <a:ext cx="3924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Traditional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Exponential increase</a:t>
            </a:r>
          </a:p>
        </p:txBody>
      </p:sp>
      <p:sp>
        <p:nvSpPr>
          <p:cNvPr id="52229" name="TextBox 5"/>
          <p:cNvSpPr txBox="1">
            <a:spLocks noChangeArrowheads="1"/>
          </p:cNvSpPr>
          <p:nvPr/>
        </p:nvSpPr>
        <p:spPr bwMode="auto">
          <a:xfrm>
            <a:off x="5029200" y="5402263"/>
            <a:ext cx="39243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Proposed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/>
              <a:t>Small Factor increase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1800"/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45708" y="2118929"/>
          <a:ext cx="5410200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b="1" smtClean="0">
                <a:latin typeface="Arial Black" panose="020B0A04020102020204" pitchFamily="34" charset="0"/>
              </a:rPr>
              <a:t>Energy Consumption- Isolated Workload</a:t>
            </a:r>
          </a:p>
        </p:txBody>
      </p:sp>
      <p:sp>
        <p:nvSpPr>
          <p:cNvPr id="532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Experimental Results(+)</a:t>
            </a:r>
          </a:p>
        </p:txBody>
      </p:sp>
      <p:pic>
        <p:nvPicPr>
          <p:cNvPr id="53252" name="Chart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057400"/>
            <a:ext cx="6781800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Box 4"/>
          <p:cNvSpPr txBox="1">
            <a:spLocks noChangeArrowheads="1"/>
          </p:cNvSpPr>
          <p:nvPr/>
        </p:nvSpPr>
        <p:spPr bwMode="auto">
          <a:xfrm>
            <a:off x="546100" y="5540375"/>
            <a:ext cx="3924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 b="1"/>
              <a:t>Traditional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 b="1"/>
              <a:t>Linear increase</a:t>
            </a:r>
          </a:p>
        </p:txBody>
      </p:sp>
      <p:sp>
        <p:nvSpPr>
          <p:cNvPr id="53254" name="TextBox 5"/>
          <p:cNvSpPr txBox="1">
            <a:spLocks noChangeArrowheads="1"/>
          </p:cNvSpPr>
          <p:nvPr/>
        </p:nvSpPr>
        <p:spPr bwMode="auto">
          <a:xfrm>
            <a:off x="5029200" y="5540375"/>
            <a:ext cx="3924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28650" indent="-1714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 b="1"/>
              <a:t>Proposed</a:t>
            </a:r>
          </a:p>
          <a:p>
            <a:pPr lvl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1800" b="1"/>
              <a:t>Exponential Increase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smtClean="0">
                <a:latin typeface="Arial Black" panose="020B0A04020102020204" pitchFamily="34" charset="0"/>
              </a:rPr>
              <a:t>CUDA ACCELERATED LARGE SCALE VEHICULAR AREA NETWORK SIMULATOR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</a:rPr>
              <a:t>Outline							</a:t>
            </a:r>
            <a:r>
              <a:rPr lang="en-US" altLang="en-US" b="1" u="sng" smtClean="0">
                <a:solidFill>
                  <a:srgbClr val="FFC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►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n-US" altLang="en-US" b="1" smtClean="0">
              <a:latin typeface="Cambria" panose="020405030504060302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Introduction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Motivation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Proposal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Evaluation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solidFill>
                  <a:srgbClr val="A6A6A6"/>
                </a:solidFill>
                <a:latin typeface="Cambria" panose="02040503050406030204" pitchFamily="18" charset="0"/>
              </a:rPr>
              <a:t> Experimental Results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 b="1" smtClean="0">
                <a:latin typeface="Cambria" panose="02040503050406030204" pitchFamily="18" charset="0"/>
              </a:rPr>
              <a:t> Conclusion</a:t>
            </a:r>
          </a:p>
        </p:txBody>
      </p:sp>
      <p:sp>
        <p:nvSpPr>
          <p:cNvPr id="54276" name="TextBox 5"/>
          <p:cNvSpPr txBox="1">
            <a:spLocks noChangeArrowheads="1"/>
          </p:cNvSpPr>
          <p:nvPr/>
        </p:nvSpPr>
        <p:spPr bwMode="auto">
          <a:xfrm>
            <a:off x="914400" y="2133600"/>
            <a:ext cx="23796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CC6600"/>
                </a:solidFill>
                <a:latin typeface="Cambria" panose="02040503050406030204" pitchFamily="18" charset="0"/>
              </a:rPr>
              <a:t>Q U E S T I O N S ?</a:t>
            </a:r>
          </a:p>
        </p:txBody>
      </p:sp>
      <p:sp>
        <p:nvSpPr>
          <p:cNvPr id="54277" name="TextBox 6"/>
          <p:cNvSpPr txBox="1">
            <a:spLocks noChangeArrowheads="1"/>
          </p:cNvSpPr>
          <p:nvPr/>
        </p:nvSpPr>
        <p:spPr bwMode="auto">
          <a:xfrm>
            <a:off x="3562350" y="2133600"/>
            <a:ext cx="23558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solidFill>
                  <a:srgbClr val="0000FF"/>
                </a:solidFill>
                <a:latin typeface="Cambria" panose="02040503050406030204" pitchFamily="18" charset="0"/>
              </a:rPr>
              <a:t>Any time, please.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b="1" smtClean="0">
                <a:latin typeface="Cambria" panose="02040503050406030204" pitchFamily="18" charset="0"/>
              </a:rPr>
              <a:t>Vehicular Area Networking (VANET)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en-US" altLang="en-US" sz="2400" smtClean="0">
                <a:latin typeface="Cambria" panose="02040503050406030204" pitchFamily="18" charset="0"/>
              </a:rPr>
              <a:t>Wireless Networking Technologies</a:t>
            </a:r>
          </a:p>
          <a:p>
            <a:pPr marL="400050" lvl="1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>
                <a:latin typeface="Cambria" panose="02040503050406030204" pitchFamily="18" charset="0"/>
              </a:rPr>
              <a:t>Physical Layer</a:t>
            </a:r>
          </a:p>
          <a:p>
            <a:pPr marL="400050" lvl="1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>
                <a:latin typeface="Cambria" panose="02040503050406030204" pitchFamily="18" charset="0"/>
              </a:rPr>
              <a:t>Medium Access Control</a:t>
            </a:r>
          </a:p>
          <a:p>
            <a:pPr marL="400050" lvl="1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>
                <a:latin typeface="Cambria" panose="02040503050406030204" pitchFamily="18" charset="0"/>
              </a:rPr>
              <a:t>802.11p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en-US" altLang="en-US" sz="2400" smtClean="0">
                <a:latin typeface="Cambria" panose="02040503050406030204" pitchFamily="18" charset="0"/>
              </a:rPr>
              <a:t>Mobility Modelling</a:t>
            </a:r>
          </a:p>
          <a:p>
            <a:pPr marL="400050" lvl="1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>
                <a:latin typeface="Cambria" panose="02040503050406030204" pitchFamily="18" charset="0"/>
              </a:rPr>
              <a:t>Vehicular Area Networks Types</a:t>
            </a:r>
          </a:p>
          <a:p>
            <a:pPr marL="400050" lvl="1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>
                <a:latin typeface="Cambria" panose="02040503050406030204" pitchFamily="18" charset="0"/>
              </a:rPr>
              <a:t>Driving Behavior</a:t>
            </a:r>
          </a:p>
          <a:p>
            <a:pPr marL="0" indent="0" eaLnBrk="1" hangingPunct="1">
              <a:buFont typeface="Wingdings" panose="05000000000000000000" pitchFamily="2" charset="2"/>
              <a:buChar char="q"/>
            </a:pPr>
            <a:r>
              <a:rPr lang="en-US" altLang="en-US" sz="2400" smtClean="0">
                <a:latin typeface="Cambria" panose="02040503050406030204" pitchFamily="18" charset="0"/>
              </a:rPr>
              <a:t>Applications</a:t>
            </a:r>
          </a:p>
          <a:p>
            <a:pPr marL="400050" lvl="1" indent="0" eaLnBrk="1" hangingPunct="1">
              <a:buFont typeface="Wingdings" panose="05000000000000000000" pitchFamily="2" charset="2"/>
              <a:buChar char="q"/>
            </a:pPr>
            <a:r>
              <a:rPr lang="en-US" altLang="en-US" sz="2000" smtClean="0">
                <a:latin typeface="Cambria" panose="02040503050406030204" pitchFamily="18" charset="0"/>
              </a:rPr>
              <a:t>Accident prevention</a:t>
            </a:r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Conclusion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smtClean="0"/>
              <a:t>VANET is a complex system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mtClean="0"/>
              <a:t>Simulation assists network designers to design VANET network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mtClean="0"/>
              <a:t>VANET is computationally expensive due to complexity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Conclusion</a:t>
            </a:r>
            <a:r>
              <a:rPr lang="en-US" altLang="en-US" smtClean="0"/>
              <a:t> (+)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sz="2400" smtClean="0"/>
              <a:t>By modifying the NS-3 data-structure, we can parallelize the process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z="240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smtClean="0"/>
              <a:t>Using NVIDIA CUDA, we achieve up 75x speed up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z="240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smtClean="0"/>
              <a:t>Data-Dependency on CPU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z="240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smtClean="0"/>
              <a:t>Enhance more modules to reduce dependence on CPU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 Black" panose="020B0A04020102020204" pitchFamily="34" charset="0"/>
              </a:rPr>
              <a:t>Future Extensions</a:t>
            </a:r>
            <a:endParaRPr lang="en-US" altLang="en-US" b="1" smtClean="0">
              <a:latin typeface="Cambria" panose="02040503050406030204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sz="2400" b="1" smtClean="0">
                <a:latin typeface="Cambria" panose="02040503050406030204" pitchFamily="18" charset="0"/>
              </a:rPr>
              <a:t>Enhance NS-3 Modules</a:t>
            </a:r>
            <a:r>
              <a:rPr lang="en-US" altLang="en-US" sz="2400" smtClean="0">
                <a:latin typeface="Cambria" panose="02040503050406030204" pitchFamily="18" charset="0"/>
              </a:rPr>
              <a:t>: </a:t>
            </a:r>
          </a:p>
          <a:p>
            <a:pPr marL="457200" lvl="1" indent="0">
              <a:buFont typeface="Wingdings" panose="05000000000000000000" pitchFamily="2" charset="2"/>
              <a:buNone/>
            </a:pPr>
            <a:r>
              <a:rPr lang="en-US" altLang="en-US" smtClean="0">
                <a:latin typeface="Cambria" panose="02040503050406030204" pitchFamily="18" charset="0"/>
              </a:rPr>
              <a:t>	Further improve VANET simulator throughput by using CUDA in more modules</a:t>
            </a: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altLang="en-US" smtClean="0">
              <a:latin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smtClean="0">
                <a:latin typeface="Cambria" panose="02040503050406030204" pitchFamily="18" charset="0"/>
              </a:rPr>
              <a:t> S</a:t>
            </a:r>
            <a:r>
              <a:rPr lang="en-US" altLang="en-US" sz="2400" b="1" smtClean="0">
                <a:latin typeface="Cambria" panose="02040503050406030204" pitchFamily="18" charset="0"/>
              </a:rPr>
              <a:t>elf Optimizing Simulator</a:t>
            </a:r>
            <a:r>
              <a:rPr lang="en-US" altLang="en-US" sz="2400" smtClean="0">
                <a:latin typeface="Cambria" panose="02040503050406030204" pitchFamily="18" charset="0"/>
              </a:rPr>
              <a:t>: </a:t>
            </a:r>
          </a:p>
          <a:p>
            <a:pPr marL="457200" lvl="1" indent="0">
              <a:buFont typeface="Wingdings" panose="05000000000000000000" pitchFamily="2" charset="2"/>
              <a:buNone/>
            </a:pPr>
            <a:r>
              <a:rPr lang="en-US" altLang="en-US" smtClean="0">
                <a:latin typeface="Cambria" panose="02040503050406030204" pitchFamily="18" charset="0"/>
              </a:rPr>
              <a:t>	Simulator optimize input parameters by using output as feedback. </a:t>
            </a: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altLang="en-US" smtClean="0">
              <a:latin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b="1" smtClean="0">
                <a:latin typeface="Cambria" panose="02040503050406030204" pitchFamily="18" charset="0"/>
              </a:rPr>
              <a:t>Data Regrouping: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b="1" smtClean="0">
                <a:latin typeface="Cambria" panose="02040503050406030204" pitchFamily="18" charset="0"/>
              </a:rPr>
              <a:t> 	</a:t>
            </a:r>
            <a:r>
              <a:rPr lang="en-US" altLang="en-US" sz="2400" smtClean="0">
                <a:latin typeface="Cambria" panose="02040503050406030204" pitchFamily="18" charset="0"/>
              </a:rPr>
              <a:t>Improve CUDA effectiveness by using data regrouping based on locality principle.</a:t>
            </a: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altLang="en-US" smtClean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 Black" panose="020B0A04020102020204" pitchFamily="34" charset="0"/>
              </a:rPr>
              <a:t>Questions?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smtClean="0">
                <a:latin typeface="Arial Black" panose="020B0A04020102020204" pitchFamily="34" charset="0"/>
              </a:rPr>
              <a:t>CUDA ACCELERATED LARGE SCALE VEHICULAR AREA NETWORK SIMULATOR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alt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32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Thank you.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en-US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400" dirty="0" err="1" smtClean="0"/>
              <a:t>Chok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Meng</a:t>
            </a:r>
            <a:r>
              <a:rPr lang="en-US" altLang="en-US" sz="2400" dirty="0" smtClean="0"/>
              <a:t> Yip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400" dirty="0" smtClean="0"/>
              <a:t>cxyip1@wichita.edu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References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mtClean="0"/>
              <a:t>Gronemeyer, Steven A., and Alan L. McBride. "MSK and offset QPSK modulation." </a:t>
            </a:r>
            <a:r>
              <a:rPr lang="en-US" altLang="en-US" i="1" smtClean="0"/>
              <a:t>Communications, IEEE Transactions on</a:t>
            </a:r>
            <a:r>
              <a:rPr lang="en-US" altLang="en-US" smtClean="0"/>
              <a:t> 24, no. 8 (1976): 809-820.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mtClean="0"/>
              <a:t>Bianchi, Giuseppe. "Performance analysis of the IEEE 802.11 distributed coordination function." </a:t>
            </a:r>
            <a:r>
              <a:rPr lang="en-US" altLang="en-US" i="1" smtClean="0"/>
              <a:t>Selected Areas in Communications, IEEE Journal on</a:t>
            </a:r>
            <a:r>
              <a:rPr lang="en-US" altLang="en-US" smtClean="0"/>
              <a:t> 18, no. 3 (2000): 535-547.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Wireless Networking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81000" y="1487488"/>
            <a:ext cx="8229600" cy="46783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/>
              <a:t>Physical Layer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/>
            <a:r>
              <a:rPr lang="en-US" altLang="en-US" sz="2400" smtClean="0"/>
              <a:t>Modulation</a:t>
            </a:r>
          </a:p>
          <a:p>
            <a:pPr lvl="1"/>
            <a:r>
              <a:rPr lang="en-US" altLang="en-US" sz="2000" smtClean="0"/>
              <a:t>Encode </a:t>
            </a:r>
          </a:p>
          <a:p>
            <a:pPr lvl="1"/>
            <a:endParaRPr lang="en-US" altLang="en-US" sz="2000" smtClean="0"/>
          </a:p>
          <a:p>
            <a:pPr marL="0" indent="0"/>
            <a:r>
              <a:rPr lang="en-US" altLang="en-US" sz="2400" smtClean="0"/>
              <a:t>Demodulation</a:t>
            </a:r>
            <a:endParaRPr lang="en-US" altLang="en-US" smtClean="0"/>
          </a:p>
          <a:p>
            <a:pPr lvl="1"/>
            <a:r>
              <a:rPr lang="en-US" altLang="en-US" sz="2000" smtClean="0"/>
              <a:t>Decode</a:t>
            </a:r>
          </a:p>
          <a:p>
            <a:pPr lvl="1"/>
            <a:endParaRPr lang="en-US" altLang="en-US" sz="2000" smtClean="0"/>
          </a:p>
          <a:p>
            <a:pPr marL="0" indent="0"/>
            <a:r>
              <a:rPr lang="en-US" altLang="en-US" sz="2400" smtClean="0"/>
              <a:t>Digital &lt;-&gt; Analog</a:t>
            </a: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5105400" y="3686175"/>
            <a:ext cx="3876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Signal Modulation[1]</a:t>
            </a:r>
          </a:p>
        </p:txBody>
      </p:sp>
      <p:pic>
        <p:nvPicPr>
          <p:cNvPr id="194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1562100"/>
            <a:ext cx="387667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2400"/>
            <a:ext cx="23526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Wireless Networking (+)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71475" y="1541463"/>
            <a:ext cx="8229600" cy="46783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/>
              <a:t>Physical Layer (+)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b="1" smtClean="0"/>
          </a:p>
          <a:p>
            <a:pPr marL="0" indent="0"/>
            <a:r>
              <a:rPr lang="en-US" altLang="en-US" sz="2400" smtClean="0"/>
              <a:t>Signal-Noise Ratio</a:t>
            </a:r>
          </a:p>
          <a:p>
            <a:pPr marL="0" indent="0"/>
            <a:endParaRPr lang="en-US" altLang="en-US" sz="2400" smtClean="0"/>
          </a:p>
          <a:p>
            <a:pPr marL="0" indent="0"/>
            <a:r>
              <a:rPr lang="en-US" altLang="en-US" sz="2400" smtClean="0"/>
              <a:t>SNR &lt;-&gt; Bit Rate</a:t>
            </a:r>
          </a:p>
          <a:p>
            <a:pPr marL="0" indent="0"/>
            <a:endParaRPr lang="en-US" altLang="en-US" smtClean="0"/>
          </a:p>
          <a:p>
            <a:pPr marL="0" indent="0"/>
            <a:r>
              <a:rPr lang="en-US" altLang="en-US" sz="2400" smtClean="0"/>
              <a:t>Distance</a:t>
            </a:r>
          </a:p>
          <a:p>
            <a:pPr lvl="1"/>
            <a:r>
              <a:rPr lang="en-US" altLang="en-US" sz="2000" smtClean="0"/>
              <a:t>Fixed Frequency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6172200" y="3733800"/>
            <a:ext cx="2124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Signal Modulation[1]</a:t>
            </a:r>
          </a:p>
        </p:txBody>
      </p:sp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676400"/>
            <a:ext cx="32908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114800"/>
            <a:ext cx="14001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Wireless Networking (+)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71475" y="1541463"/>
            <a:ext cx="8229600" cy="46783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>
                <a:latin typeface="Arial Black" panose="020B0A04020102020204" pitchFamily="34" charset="0"/>
              </a:rPr>
              <a:t>Medium Access Control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b="1" smtClean="0">
              <a:latin typeface="Arial Black" panose="020B0A04020102020204" pitchFamily="34" charset="0"/>
            </a:endParaRPr>
          </a:p>
          <a:p>
            <a:pPr marL="0" indent="0"/>
            <a:r>
              <a:rPr lang="en-US" altLang="en-US" sz="2400" smtClean="0"/>
              <a:t>Coordinates nodes</a:t>
            </a:r>
          </a:p>
          <a:p>
            <a:pPr marL="0" indent="0"/>
            <a:endParaRPr lang="en-US" altLang="en-US" sz="2400" smtClean="0"/>
          </a:p>
          <a:p>
            <a:pPr marL="0" indent="0"/>
            <a:r>
              <a:rPr lang="en-US" altLang="en-US" sz="2400" smtClean="0"/>
              <a:t>Medium Sharing</a:t>
            </a:r>
          </a:p>
          <a:p>
            <a:pPr marL="0" indent="0"/>
            <a:endParaRPr lang="en-US" altLang="en-US" sz="2400" smtClean="0"/>
          </a:p>
          <a:p>
            <a:pPr marL="0" indent="0"/>
            <a:r>
              <a:rPr lang="en-US" altLang="en-US" sz="2400" smtClean="0"/>
              <a:t>High usage</a:t>
            </a:r>
            <a:endParaRPr lang="en-US" altLang="en-US" smtClean="0"/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6299200" y="5362575"/>
            <a:ext cx="264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Distributed Coordinated Function[2]</a:t>
            </a:r>
          </a:p>
        </p:txBody>
      </p:sp>
      <p:pic>
        <p:nvPicPr>
          <p:cNvPr id="21509" name="Picture 2" descr="Distributed Coordination Function (DCF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743200"/>
            <a:ext cx="5359400" cy="251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Wireless Networking (+)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71475" y="1541463"/>
            <a:ext cx="8229600" cy="46783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>
                <a:latin typeface="Arial Black" panose="020B0A04020102020204" pitchFamily="34" charset="0"/>
              </a:rPr>
              <a:t>IEEE 802.11p</a:t>
            </a:r>
          </a:p>
          <a:p>
            <a:pPr marL="0" indent="0"/>
            <a:r>
              <a:rPr lang="en-US" altLang="en-US" sz="2400" smtClean="0"/>
              <a:t>Intelligent Transportation System</a:t>
            </a:r>
          </a:p>
          <a:p>
            <a:pPr marL="0" indent="0"/>
            <a:r>
              <a:rPr lang="en-US" altLang="en-US" sz="2400" smtClean="0"/>
              <a:t>802.11p</a:t>
            </a:r>
          </a:p>
          <a:p>
            <a:pPr marL="0" indent="0"/>
            <a:r>
              <a:rPr lang="en-US" altLang="en-US" sz="2400" smtClean="0"/>
              <a:t>5.8Ghz Allocated 75Mhz</a:t>
            </a:r>
          </a:p>
          <a:p>
            <a:pPr marL="0" indent="0"/>
            <a:r>
              <a:rPr lang="en-US" altLang="en-US" sz="2400" smtClean="0"/>
              <a:t>Service Channels</a:t>
            </a:r>
          </a:p>
          <a:p>
            <a:pPr marL="0" indent="0"/>
            <a:r>
              <a:rPr lang="en-US" altLang="en-US" sz="2400" smtClean="0"/>
              <a:t>Control Channels</a:t>
            </a:r>
          </a:p>
          <a:p>
            <a:pPr marL="0" indent="0"/>
            <a:endParaRPr lang="en-US" alt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09800" y="4876800"/>
          <a:ext cx="6800850" cy="1227139"/>
        </p:xfrm>
        <a:graphic>
          <a:graphicData uri="http://schemas.openxmlformats.org/drawingml/2006/table">
            <a:tbl>
              <a:tblPr/>
              <a:tblGrid>
                <a:gridCol w="982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42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0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Frequency (Ghz)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5.850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5.860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5.870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5.880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5.890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5.900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5.910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5.920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Channel Number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172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174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176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178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180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182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184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Usage</a:t>
                      </a:r>
                      <a:endParaRPr kumimoji="0" lang="en-US" alt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Spacing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Critical Safety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Service Channels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Control Channel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Service Channels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Public Safety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latin typeface="Arial Black" panose="020B0A04020102020204" pitchFamily="34" charset="0"/>
              </a:rPr>
              <a:t>Introduction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/>
              <a:t>Mobility Modelling</a:t>
            </a:r>
          </a:p>
          <a:p>
            <a:pPr marL="0" indent="0"/>
            <a:r>
              <a:rPr lang="en-US" altLang="en-US" sz="2400" smtClean="0"/>
              <a:t>Driving Behavior</a:t>
            </a:r>
          </a:p>
          <a:p>
            <a:pPr marL="0" indent="0"/>
            <a:r>
              <a:rPr lang="en-US" altLang="en-US" sz="2400" smtClean="0"/>
              <a:t>Acceleration</a:t>
            </a:r>
          </a:p>
          <a:p>
            <a:pPr marL="0" indent="0"/>
            <a:endParaRPr lang="en-US" altLang="en-US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b="1" smtClean="0"/>
              <a:t>Lane Change</a:t>
            </a:r>
          </a:p>
          <a:p>
            <a:pPr marL="0" indent="0"/>
            <a:r>
              <a:rPr lang="en-US" altLang="en-US" sz="2400" smtClean="0"/>
              <a:t>Merits</a:t>
            </a:r>
          </a:p>
          <a:p>
            <a:pPr marL="0" indent="0"/>
            <a:r>
              <a:rPr lang="en-US" altLang="en-US" sz="2400" smtClean="0"/>
              <a:t>Politeness</a:t>
            </a:r>
          </a:p>
          <a:p>
            <a:pPr marL="0" indent="0"/>
            <a:endParaRPr lang="en-US" altLang="en-US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0" y="1905000"/>
            <a:ext cx="3390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Box 3"/>
          <p:cNvSpPr txBox="1">
            <a:spLocks noChangeArrowheads="1"/>
          </p:cNvSpPr>
          <p:nvPr/>
        </p:nvSpPr>
        <p:spPr bwMode="auto">
          <a:xfrm>
            <a:off x="5397500" y="2895600"/>
            <a:ext cx="3289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■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Treiber Intelligent Driving Model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	V current velocity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	V</a:t>
            </a:r>
            <a:r>
              <a:rPr lang="en-US" altLang="en-US" sz="1200" baseline="-25000"/>
              <a:t>0</a:t>
            </a:r>
            <a:r>
              <a:rPr lang="en-US" altLang="en-US" sz="1200"/>
              <a:t> intended velocity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pic>
        <p:nvPicPr>
          <p:cNvPr id="2355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650" y="5410200"/>
            <a:ext cx="48831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6615</TotalTime>
  <Words>1404</Words>
  <Application>Microsoft Office PowerPoint</Application>
  <PresentationFormat>On-screen Show (4:3)</PresentationFormat>
  <Paragraphs>515</Paragraphs>
  <Slides>45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Arial</vt:lpstr>
      <vt:lpstr>Wingdings</vt:lpstr>
      <vt:lpstr>Times New Roman</vt:lpstr>
      <vt:lpstr>Arial Black</vt:lpstr>
      <vt:lpstr>Cambria</vt:lpstr>
      <vt:lpstr>Calibri</vt:lpstr>
      <vt:lpstr>SimSun</vt:lpstr>
      <vt:lpstr>Default Design</vt:lpstr>
      <vt:lpstr>PowerPoint Presentation</vt:lpstr>
      <vt:lpstr>About Me</vt:lpstr>
      <vt:lpstr>Improved VANET Simulator</vt:lpstr>
      <vt:lpstr>Introduction</vt:lpstr>
      <vt:lpstr>Wireless Networking</vt:lpstr>
      <vt:lpstr>Wireless Networking (+)</vt:lpstr>
      <vt:lpstr>Wireless Networking (+)</vt:lpstr>
      <vt:lpstr>Wireless Networking (+)</vt:lpstr>
      <vt:lpstr>Introduction</vt:lpstr>
      <vt:lpstr>Introduction</vt:lpstr>
      <vt:lpstr>Wireless Networking</vt:lpstr>
      <vt:lpstr>CUDA ACCELERATED LARGE SCALE VEHICULAR AREA NETWORK SIMULATOR</vt:lpstr>
      <vt:lpstr>Motivation</vt:lpstr>
      <vt:lpstr>Problem Statement</vt:lpstr>
      <vt:lpstr>Problem Statement</vt:lpstr>
      <vt:lpstr>Problem Statement</vt:lpstr>
      <vt:lpstr>CUDA ACCELERATED LARGE SCALE VEHICULAR AREA NETWORK SIMULATOR</vt:lpstr>
      <vt:lpstr>Traditional Simulator</vt:lpstr>
      <vt:lpstr>Proposed Simulator</vt:lpstr>
      <vt:lpstr>Proposed Simulator (+)</vt:lpstr>
      <vt:lpstr>CUDA</vt:lpstr>
      <vt:lpstr>CUDA(+)</vt:lpstr>
      <vt:lpstr>Proposed Simulator (+)</vt:lpstr>
      <vt:lpstr>Proposed Simulator (+)</vt:lpstr>
      <vt:lpstr>Proposed Simulator (+)</vt:lpstr>
      <vt:lpstr>CUDA ACCELERATED LARGE SCALE VEHICULAR AREA NETWORK SIMULATOR</vt:lpstr>
      <vt:lpstr>Evaluation</vt:lpstr>
      <vt:lpstr>Evaluation</vt:lpstr>
      <vt:lpstr>CUDA ACCELERATED LARGE SCALE VEHICULAR AREA NETWORK SIMULATOR</vt:lpstr>
      <vt:lpstr>Experimental Results</vt:lpstr>
      <vt:lpstr>Experimental Results</vt:lpstr>
      <vt:lpstr>Experimental Results</vt:lpstr>
      <vt:lpstr>Experimental Results</vt:lpstr>
      <vt:lpstr>Experimental Results</vt:lpstr>
      <vt:lpstr>Experimental Results(+)</vt:lpstr>
      <vt:lpstr>Experimental Results(+)</vt:lpstr>
      <vt:lpstr>Experimental Results(+)</vt:lpstr>
      <vt:lpstr>Experimental Results(+)</vt:lpstr>
      <vt:lpstr>CUDA ACCELERATED LARGE SCALE VEHICULAR AREA NETWORK SIMULATOR</vt:lpstr>
      <vt:lpstr>Conclusion</vt:lpstr>
      <vt:lpstr>Conclusion (+)</vt:lpstr>
      <vt:lpstr>Future Extensions</vt:lpstr>
      <vt:lpstr>Questions?</vt:lpstr>
      <vt:lpstr>CUDA ACCELERATED LARGE SCALE VEHICULAR AREA NETWORK SIMULATOR</vt:lpstr>
      <vt:lpstr>References</vt:lpstr>
    </vt:vector>
  </TitlesOfParts>
  <Company>Florida Atlantic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Dissertation Proposal</dc:title>
  <dc:creator>asad</dc:creator>
  <cp:lastModifiedBy>Asaduzzaman, Abu</cp:lastModifiedBy>
  <cp:revision>456</cp:revision>
  <cp:lastPrinted>2011-12-10T22:36:01Z</cp:lastPrinted>
  <dcterms:created xsi:type="dcterms:W3CDTF">2008-05-01T23:54:43Z</dcterms:created>
  <dcterms:modified xsi:type="dcterms:W3CDTF">2023-02-14T19:21:26Z</dcterms:modified>
</cp:coreProperties>
</file>