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45" r:id="rId2"/>
    <p:sldId id="272" r:id="rId3"/>
    <p:sldId id="273" r:id="rId4"/>
    <p:sldId id="550" r:id="rId5"/>
    <p:sldId id="565" r:id="rId6"/>
    <p:sldId id="547" r:id="rId7"/>
    <p:sldId id="548" r:id="rId8"/>
    <p:sldId id="415" r:id="rId9"/>
    <p:sldId id="552" r:id="rId10"/>
    <p:sldId id="460" r:id="rId11"/>
    <p:sldId id="485" r:id="rId12"/>
    <p:sldId id="562" r:id="rId13"/>
    <p:sldId id="488" r:id="rId14"/>
    <p:sldId id="554" r:id="rId15"/>
    <p:sldId id="493" r:id="rId16"/>
    <p:sldId id="494" r:id="rId17"/>
    <p:sldId id="492" r:id="rId18"/>
    <p:sldId id="560" r:id="rId19"/>
    <p:sldId id="561" r:id="rId20"/>
    <p:sldId id="563" r:id="rId21"/>
    <p:sldId id="495" r:id="rId22"/>
    <p:sldId id="555" r:id="rId23"/>
    <p:sldId id="497" r:id="rId24"/>
    <p:sldId id="498" r:id="rId25"/>
    <p:sldId id="499" r:id="rId26"/>
    <p:sldId id="500" r:id="rId27"/>
    <p:sldId id="501" r:id="rId28"/>
    <p:sldId id="505" r:id="rId29"/>
    <p:sldId id="525" r:id="rId30"/>
    <p:sldId id="526" r:id="rId31"/>
    <p:sldId id="566" r:id="rId32"/>
    <p:sldId id="507" r:id="rId33"/>
    <p:sldId id="515" r:id="rId34"/>
    <p:sldId id="539" r:id="rId35"/>
    <p:sldId id="502" r:id="rId36"/>
    <p:sldId id="503" r:id="rId37"/>
    <p:sldId id="506" r:id="rId38"/>
    <p:sldId id="527" r:id="rId39"/>
    <p:sldId id="557" r:id="rId40"/>
    <p:sldId id="508" r:id="rId41"/>
    <p:sldId id="509" r:id="rId42"/>
    <p:sldId id="510" r:id="rId43"/>
    <p:sldId id="511" r:id="rId44"/>
    <p:sldId id="512" r:id="rId45"/>
    <p:sldId id="514" r:id="rId46"/>
    <p:sldId id="513" r:id="rId47"/>
    <p:sldId id="516" r:id="rId48"/>
    <p:sldId id="522" r:id="rId49"/>
    <p:sldId id="521" r:id="rId50"/>
    <p:sldId id="523" r:id="rId51"/>
    <p:sldId id="529" r:id="rId52"/>
    <p:sldId id="530" r:id="rId53"/>
    <p:sldId id="531" r:id="rId54"/>
    <p:sldId id="564" r:id="rId55"/>
    <p:sldId id="532" r:id="rId56"/>
    <p:sldId id="533" r:id="rId57"/>
    <p:sldId id="534" r:id="rId58"/>
    <p:sldId id="540" r:id="rId59"/>
    <p:sldId id="541" r:id="rId60"/>
    <p:sldId id="542" r:id="rId61"/>
    <p:sldId id="558" r:id="rId62"/>
    <p:sldId id="389" r:id="rId63"/>
    <p:sldId id="538" r:id="rId64"/>
    <p:sldId id="543" r:id="rId65"/>
    <p:sldId id="544"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23D"/>
    <a:srgbClr val="942092"/>
    <a:srgbClr val="0432FF"/>
    <a:srgbClr val="AB7942"/>
    <a:srgbClr val="6E81D6"/>
    <a:srgbClr val="FEB71A"/>
    <a:srgbClr val="3399FF"/>
    <a:srgbClr val="005490"/>
    <a:srgbClr val="705E5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autoAdjust="0"/>
    <p:restoredTop sz="95135" autoAdjust="0"/>
  </p:normalViewPr>
  <p:slideViewPr>
    <p:cSldViewPr showGuides="1">
      <p:cViewPr varScale="1">
        <p:scale>
          <a:sx n="101" d="100"/>
          <a:sy n="101" d="100"/>
        </p:scale>
        <p:origin x="162" y="114"/>
      </p:cViewPr>
      <p:guideLst>
        <p:guide orient="horz" pos="2160"/>
        <p:guide pos="2880"/>
      </p:guideLst>
    </p:cSldViewPr>
  </p:slideViewPr>
  <p:outlineViewPr>
    <p:cViewPr>
      <p:scale>
        <a:sx n="33" d="100"/>
        <a:sy n="33" d="100"/>
      </p:scale>
      <p:origin x="0" y="-9808"/>
    </p:cViewPr>
  </p:outlineViewPr>
  <p:notesTextViewPr>
    <p:cViewPr>
      <p:scale>
        <a:sx n="100" d="100"/>
        <a:sy n="100" d="100"/>
      </p:scale>
      <p:origin x="0" y="0"/>
    </p:cViewPr>
  </p:notesTextViewPr>
  <p:sorterViewPr>
    <p:cViewPr>
      <p:scale>
        <a:sx n="154" d="100"/>
        <a:sy n="154" d="100"/>
      </p:scale>
      <p:origin x="0" y="-177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F:\phd_manuscript_fall18\wnoc%20dd%20charts%20spring%202018_v2.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phd_manuscript_fall18\wnoc%20dd%20charts%20spring%202018_v2.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F:\phd_manuscript_fall18\wnoc%20dd%20charts%20spring%202018_v2.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F:\phd_manuscript_fall18\wnoc%20dd%20charts%20spring%202018_v2.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F:\phd_manuscript_fall18\wnoc_uniform_non_64_graphs_v2.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F:\phd_manuscript_fall18\wnoc_uniform_non_64_graphs_v2.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F:\phd_manuscript_fall18\wnoc_uniform_non_64_graphs_v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oleObject" Target="file:///F:\phd_manuscript_fall18\wnoc%20dd%20charts%20spring%202018_v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Users\kishore\Google%20Drive\danwang%20phd%20files\wnoc%20dd%20charts%20spring%202017.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F:\phd_manuscript_fall18\wnoc_uniform_non_64_graph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oleObject" Target="file:///F:\phd_manuscript_fall18\wnoc_uniform_non_64_graphs_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000" baseline="0"/>
            </a:pPr>
            <a:r>
              <a:rPr lang="en-US" sz="2000" baseline="0" dirty="0"/>
              <a:t>Communication Latency Compared to WNoC-CD</a:t>
            </a:r>
          </a:p>
        </c:rich>
      </c:tx>
      <c:layout/>
      <c:overlay val="0"/>
    </c:title>
    <c:autoTitleDeleted val="0"/>
    <c:plotArea>
      <c:layout/>
      <c:barChart>
        <c:barDir val="col"/>
        <c:grouping val="clustered"/>
        <c:varyColors val="0"/>
        <c:ser>
          <c:idx val="0"/>
          <c:order val="0"/>
          <c:tx>
            <c:v>Mesh</c:v>
          </c:tx>
          <c:spPr>
            <a:solidFill>
              <a:srgbClr val="6A6A6A"/>
            </a:solidFill>
            <a:ln>
              <a:solidFill>
                <a:sysClr val="windowText" lastClr="000000"/>
              </a:solidFill>
            </a:ln>
          </c:spPr>
          <c:invertIfNegative val="0"/>
          <c:cat>
            <c:strRef>
              <c:f>Sheet1!$A$3:$A$27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Sheet1!$B$3:$B$27</c:f>
              <c:numCache>
                <c:formatCode>General</c:formatCode>
                <c:ptCount val="25"/>
                <c:pt idx="0">
                  <c:v>76</c:v>
                </c:pt>
                <c:pt idx="1">
                  <c:v>60</c:v>
                </c:pt>
                <c:pt idx="2">
                  <c:v>56</c:v>
                </c:pt>
                <c:pt idx="3">
                  <c:v>56</c:v>
                </c:pt>
                <c:pt idx="4">
                  <c:v>56</c:v>
                </c:pt>
                <c:pt idx="5">
                  <c:v>52</c:v>
                </c:pt>
                <c:pt idx="6">
                  <c:v>60</c:v>
                </c:pt>
                <c:pt idx="7">
                  <c:v>52</c:v>
                </c:pt>
                <c:pt idx="8">
                  <c:v>40</c:v>
                </c:pt>
                <c:pt idx="9">
                  <c:v>52</c:v>
                </c:pt>
                <c:pt idx="10">
                  <c:v>56</c:v>
                </c:pt>
                <c:pt idx="11">
                  <c:v>52</c:v>
                </c:pt>
                <c:pt idx="12">
                  <c:v>48</c:v>
                </c:pt>
                <c:pt idx="13">
                  <c:v>52</c:v>
                </c:pt>
                <c:pt idx="14">
                  <c:v>44</c:v>
                </c:pt>
                <c:pt idx="15">
                  <c:v>64</c:v>
                </c:pt>
                <c:pt idx="16">
                  <c:v>48</c:v>
                </c:pt>
                <c:pt idx="17">
                  <c:v>40</c:v>
                </c:pt>
                <c:pt idx="18">
                  <c:v>56</c:v>
                </c:pt>
                <c:pt idx="19">
                  <c:v>76</c:v>
                </c:pt>
                <c:pt idx="20">
                  <c:v>48</c:v>
                </c:pt>
                <c:pt idx="21">
                  <c:v>40</c:v>
                </c:pt>
                <c:pt idx="22">
                  <c:v>44</c:v>
                </c:pt>
                <c:pt idx="23">
                  <c:v>52</c:v>
                </c:pt>
                <c:pt idx="24">
                  <c:v>44</c:v>
                </c:pt>
              </c:numCache>
            </c:numRef>
          </c:val>
          <c:extLst>
            <c:ext xmlns:c16="http://schemas.microsoft.com/office/drawing/2014/chart" uri="{C3380CC4-5D6E-409C-BE32-E72D297353CC}">
              <c16:uniqueId val="{00000000-8078-4FA3-9197-08347CC76640}"/>
            </c:ext>
          </c:extLst>
        </c:ser>
        <c:ser>
          <c:idx val="1"/>
          <c:order val="1"/>
          <c:tx>
            <c:v>Traditional WNoC</c:v>
          </c:tx>
          <c:spPr>
            <a:pattFill prst="dkHorz">
              <a:fgClr>
                <a:schemeClr val="tx1"/>
              </a:fgClr>
              <a:bgClr>
                <a:schemeClr val="bg1"/>
              </a:bgClr>
            </a:pattFill>
            <a:ln>
              <a:solidFill>
                <a:schemeClr val="tx1"/>
              </a:solidFill>
            </a:ln>
          </c:spPr>
          <c:invertIfNegative val="0"/>
          <c:cat>
            <c:strRef>
              <c:f>Sheet1!$A$3:$A$27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Sheet1!$C$3:$C$27</c:f>
              <c:numCache>
                <c:formatCode>General</c:formatCode>
                <c:ptCount val="25"/>
                <c:pt idx="0">
                  <c:v>56</c:v>
                </c:pt>
                <c:pt idx="1">
                  <c:v>40</c:v>
                </c:pt>
                <c:pt idx="2">
                  <c:v>48</c:v>
                </c:pt>
                <c:pt idx="3">
                  <c:v>48</c:v>
                </c:pt>
                <c:pt idx="4">
                  <c:v>52</c:v>
                </c:pt>
                <c:pt idx="5">
                  <c:v>48</c:v>
                </c:pt>
                <c:pt idx="6">
                  <c:v>56</c:v>
                </c:pt>
                <c:pt idx="7">
                  <c:v>56</c:v>
                </c:pt>
                <c:pt idx="8">
                  <c:v>48</c:v>
                </c:pt>
                <c:pt idx="9">
                  <c:v>52</c:v>
                </c:pt>
                <c:pt idx="10">
                  <c:v>48</c:v>
                </c:pt>
                <c:pt idx="11">
                  <c:v>48</c:v>
                </c:pt>
                <c:pt idx="12">
                  <c:v>48</c:v>
                </c:pt>
                <c:pt idx="13">
                  <c:v>56</c:v>
                </c:pt>
                <c:pt idx="14">
                  <c:v>56</c:v>
                </c:pt>
                <c:pt idx="15">
                  <c:v>44</c:v>
                </c:pt>
                <c:pt idx="16">
                  <c:v>48</c:v>
                </c:pt>
                <c:pt idx="17">
                  <c:v>56</c:v>
                </c:pt>
                <c:pt idx="18">
                  <c:v>48</c:v>
                </c:pt>
                <c:pt idx="19">
                  <c:v>56</c:v>
                </c:pt>
                <c:pt idx="20">
                  <c:v>48</c:v>
                </c:pt>
                <c:pt idx="21">
                  <c:v>40</c:v>
                </c:pt>
                <c:pt idx="22">
                  <c:v>44</c:v>
                </c:pt>
                <c:pt idx="23">
                  <c:v>52</c:v>
                </c:pt>
                <c:pt idx="24">
                  <c:v>44</c:v>
                </c:pt>
              </c:numCache>
            </c:numRef>
          </c:val>
          <c:extLst>
            <c:ext xmlns:c16="http://schemas.microsoft.com/office/drawing/2014/chart" uri="{C3380CC4-5D6E-409C-BE32-E72D297353CC}">
              <c16:uniqueId val="{00000001-8078-4FA3-9197-08347CC76640}"/>
            </c:ext>
          </c:extLst>
        </c:ser>
        <c:ser>
          <c:idx val="2"/>
          <c:order val="2"/>
          <c:tx>
            <c:v>WNoC-CD</c:v>
          </c:tx>
          <c:spPr>
            <a:solidFill>
              <a:schemeClr val="tx1"/>
            </a:solidFill>
            <a:ln>
              <a:solidFill>
                <a:schemeClr val="tx1"/>
              </a:solidFill>
            </a:ln>
          </c:spPr>
          <c:invertIfNegative val="0"/>
          <c:cat>
            <c:strRef>
              <c:f>Sheet1!$A$3:$A$27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Sheet1!$D$3:$D$27</c:f>
              <c:numCache>
                <c:formatCode>General</c:formatCode>
                <c:ptCount val="25"/>
                <c:pt idx="0">
                  <c:v>48</c:v>
                </c:pt>
                <c:pt idx="1">
                  <c:v>40</c:v>
                </c:pt>
                <c:pt idx="2">
                  <c:v>44</c:v>
                </c:pt>
                <c:pt idx="3">
                  <c:v>44</c:v>
                </c:pt>
                <c:pt idx="4">
                  <c:v>44</c:v>
                </c:pt>
                <c:pt idx="5">
                  <c:v>44</c:v>
                </c:pt>
                <c:pt idx="6">
                  <c:v>48</c:v>
                </c:pt>
                <c:pt idx="7">
                  <c:v>48</c:v>
                </c:pt>
                <c:pt idx="8">
                  <c:v>44</c:v>
                </c:pt>
                <c:pt idx="9">
                  <c:v>44</c:v>
                </c:pt>
                <c:pt idx="10">
                  <c:v>44</c:v>
                </c:pt>
                <c:pt idx="11">
                  <c:v>40</c:v>
                </c:pt>
                <c:pt idx="12">
                  <c:v>44</c:v>
                </c:pt>
                <c:pt idx="13">
                  <c:v>48</c:v>
                </c:pt>
                <c:pt idx="14">
                  <c:v>48</c:v>
                </c:pt>
                <c:pt idx="15">
                  <c:v>40</c:v>
                </c:pt>
                <c:pt idx="16">
                  <c:v>44</c:v>
                </c:pt>
                <c:pt idx="17">
                  <c:v>48</c:v>
                </c:pt>
                <c:pt idx="18">
                  <c:v>44</c:v>
                </c:pt>
                <c:pt idx="19">
                  <c:v>48</c:v>
                </c:pt>
                <c:pt idx="20">
                  <c:v>48</c:v>
                </c:pt>
                <c:pt idx="21">
                  <c:v>40</c:v>
                </c:pt>
                <c:pt idx="22">
                  <c:v>40</c:v>
                </c:pt>
                <c:pt idx="23">
                  <c:v>48</c:v>
                </c:pt>
                <c:pt idx="24">
                  <c:v>44</c:v>
                </c:pt>
              </c:numCache>
            </c:numRef>
          </c:val>
          <c:extLst>
            <c:ext xmlns:c16="http://schemas.microsoft.com/office/drawing/2014/chart" uri="{C3380CC4-5D6E-409C-BE32-E72D297353CC}">
              <c16:uniqueId val="{00000002-8078-4FA3-9197-08347CC76640}"/>
            </c:ext>
          </c:extLst>
        </c:ser>
        <c:dLbls>
          <c:showLegendKey val="0"/>
          <c:showVal val="0"/>
          <c:showCatName val="0"/>
          <c:showSerName val="0"/>
          <c:showPercent val="0"/>
          <c:showBubbleSize val="0"/>
        </c:dLbls>
        <c:gapWidth val="150"/>
        <c:axId val="316149760"/>
        <c:axId val="398578192"/>
      </c:barChart>
      <c:catAx>
        <c:axId val="316149760"/>
        <c:scaling>
          <c:orientation val="minMax"/>
        </c:scaling>
        <c:delete val="0"/>
        <c:axPos val="b"/>
        <c:numFmt formatCode="General" sourceLinked="0"/>
        <c:majorTickMark val="none"/>
        <c:minorTickMark val="none"/>
        <c:tickLblPos val="nextTo"/>
        <c:txPr>
          <a:bodyPr rot="-5400000" vert="horz"/>
          <a:lstStyle/>
          <a:p>
            <a:pPr>
              <a:defRPr baseline="0"/>
            </a:pPr>
            <a:endParaRPr lang="en-US"/>
          </a:p>
        </c:txPr>
        <c:crossAx val="398578192"/>
        <c:crosses val="autoZero"/>
        <c:auto val="1"/>
        <c:lblAlgn val="ctr"/>
        <c:lblOffset val="100"/>
        <c:noMultiLvlLbl val="0"/>
      </c:catAx>
      <c:valAx>
        <c:axId val="398578192"/>
        <c:scaling>
          <c:orientation val="minMax"/>
        </c:scaling>
        <c:delete val="0"/>
        <c:axPos val="l"/>
        <c:title>
          <c:tx>
            <c:rich>
              <a:bodyPr/>
              <a:lstStyle/>
              <a:p>
                <a:pPr>
                  <a:defRPr b="1" i="0" baseline="0">
                    <a:solidFill>
                      <a:sysClr val="windowText" lastClr="000000"/>
                    </a:solidFill>
                  </a:defRPr>
                </a:pPr>
                <a:r>
                  <a:rPr lang="en-US" b="1" i="0" baseline="0">
                    <a:solidFill>
                      <a:sysClr val="windowText" lastClr="000000"/>
                    </a:solidFill>
                  </a:rPr>
                  <a:t>Communication Latency (ms)</a:t>
                </a:r>
              </a:p>
            </c:rich>
          </c:tx>
          <c:layout/>
          <c:overlay val="0"/>
        </c:title>
        <c:numFmt formatCode="General" sourceLinked="1"/>
        <c:majorTickMark val="out"/>
        <c:minorTickMark val="none"/>
        <c:tickLblPos val="nextTo"/>
        <c:spPr>
          <a:ln>
            <a:noFill/>
          </a:ln>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crossAx val="316149760"/>
        <c:crosses val="autoZero"/>
        <c:crossBetween val="between"/>
      </c:valAx>
    </c:plotArea>
    <c:legend>
      <c:legendPos val="b"/>
      <c:layout/>
      <c:overlay val="0"/>
      <c:txPr>
        <a:bodyPr/>
        <a:lstStyle/>
        <a:p>
          <a:pPr>
            <a:defRPr b="1"/>
          </a:pPr>
          <a:endParaRPr lang="en-US"/>
        </a:p>
      </c:txPr>
    </c:legend>
    <c:plotVisOnly val="1"/>
    <c:dispBlanksAs val="gap"/>
    <c:showDLblsOverMax val="0"/>
  </c:chart>
  <c:txPr>
    <a:bodyPr/>
    <a:lstStyle/>
    <a:p>
      <a:pPr>
        <a:defRPr baseline="0">
          <a:latin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ea typeface="Times" charset="0"/>
                <a:cs typeface="Times New Roman" panose="02020603050405020304" pitchFamily="18" charset="0"/>
              </a:rPr>
              <a:t>Average</a:t>
            </a:r>
            <a:r>
              <a:rPr lang="en-US" sz="2000" b="1" baseline="0" dirty="0">
                <a:solidFill>
                  <a:sysClr val="windowText" lastClr="000000"/>
                </a:solidFill>
                <a:latin typeface="Times New Roman" panose="02020603050405020304" pitchFamily="18" charset="0"/>
                <a:ea typeface="Times" charset="0"/>
                <a:cs typeface="Times New Roman" panose="02020603050405020304" pitchFamily="18" charset="0"/>
              </a:rPr>
              <a:t> Communication Latency </a:t>
            </a:r>
            <a:r>
              <a:rPr lang="en-US" sz="2000" b="1" i="0" u="none" strike="noStrike" baseline="0" dirty="0">
                <a:solidFill>
                  <a:sysClr val="windowText" lastClr="000000"/>
                </a:solidFill>
                <a:effectLst/>
                <a:latin typeface="Times New Roman" panose="02020603050405020304" pitchFamily="18" charset="0"/>
                <a:cs typeface="Times New Roman" panose="02020603050405020304" pitchFamily="18" charset="0"/>
              </a:rPr>
              <a:t>Compared to WNoC-DDs</a:t>
            </a:r>
            <a:endParaRPr lang="en-US" sz="2000" b="1" dirty="0">
              <a:solidFill>
                <a:sysClr val="windowText" lastClr="000000"/>
              </a:solidFill>
              <a:latin typeface="Times New Roman" panose="02020603050405020304" pitchFamily="18" charset="0"/>
              <a:ea typeface="Times" charset="0"/>
              <a:cs typeface="Times New Roman" panose="02020603050405020304" pitchFamily="18" charset="0"/>
            </a:endParaRPr>
          </a:p>
        </c:rich>
      </c:tx>
      <c:layout>
        <c:manualLayout>
          <c:xMode val="edge"/>
          <c:yMode val="edge"/>
          <c:x val="0.19738654088286697"/>
          <c:y val="3.11653543307086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1-55A7-4889-B3C7-FBB452F01726}"/>
              </c:ext>
            </c:extLst>
          </c:dPt>
          <c:dPt>
            <c:idx val="1"/>
            <c:invertIfNegative val="0"/>
            <c:bubble3D val="0"/>
            <c:spPr>
              <a:pattFill prst="dkHorz">
                <a:fgClr>
                  <a:schemeClr val="tx1"/>
                </a:fgClr>
                <a:bgClr>
                  <a:schemeClr val="bg1"/>
                </a:bgClr>
              </a:pattFill>
              <a:ln>
                <a:solidFill>
                  <a:schemeClr val="tx1"/>
                </a:solidFill>
              </a:ln>
              <a:effectLst/>
            </c:spPr>
            <c:extLst>
              <c:ext xmlns:c16="http://schemas.microsoft.com/office/drawing/2014/chart" uri="{C3380CC4-5D6E-409C-BE32-E72D297353CC}">
                <c16:uniqueId val="{00000003-55A7-4889-B3C7-FBB452F01726}"/>
              </c:ext>
            </c:extLst>
          </c:dPt>
          <c:dPt>
            <c:idx val="2"/>
            <c:invertIfNegative val="0"/>
            <c:bubble3D val="0"/>
            <c:spPr>
              <a:solidFill>
                <a:schemeClr val="tx1"/>
              </a:solidFill>
              <a:ln>
                <a:solidFill>
                  <a:schemeClr val="tx1"/>
                </a:solidFill>
              </a:ln>
              <a:effectLst/>
            </c:spPr>
            <c:extLst>
              <c:ext xmlns:c16="http://schemas.microsoft.com/office/drawing/2014/chart" uri="{C3380CC4-5D6E-409C-BE32-E72D297353CC}">
                <c16:uniqueId val="{00000005-55A7-4889-B3C7-FBB452F01726}"/>
              </c:ext>
            </c:extLst>
          </c:dPt>
          <c:dPt>
            <c:idx val="3"/>
            <c:invertIfNegative val="0"/>
            <c:bubble3D val="0"/>
            <c:spPr>
              <a:pattFill prst="wdUpDiag">
                <a:fgClr>
                  <a:schemeClr val="tx1"/>
                </a:fgClr>
                <a:bgClr>
                  <a:schemeClr val="bg1"/>
                </a:bgClr>
              </a:pattFill>
              <a:ln>
                <a:solidFill>
                  <a:schemeClr val="tx1"/>
                </a:solidFill>
              </a:ln>
              <a:effectLst/>
            </c:spPr>
            <c:extLst>
              <c:ext xmlns:c16="http://schemas.microsoft.com/office/drawing/2014/chart" uri="{C3380CC4-5D6E-409C-BE32-E72D297353CC}">
                <c16:uniqueId val="{00000007-55A7-4889-B3C7-FBB452F0172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charset="0"/>
                    <a:ea typeface="Times" charset="0"/>
                    <a:cs typeface="Times"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Sheet8!$F$25:$I$25</c:f>
              <c:strCache>
                <c:ptCount val="4"/>
                <c:pt idx="0">
                  <c:v>Mesh</c:v>
                </c:pt>
                <c:pt idx="1">
                  <c:v>Traditional WNoC</c:v>
                </c:pt>
                <c:pt idx="2">
                  <c:v>WNoC-CD</c:v>
                </c:pt>
                <c:pt idx="3">
                  <c:v>WNoC-DDs</c:v>
                </c:pt>
              </c:strCache>
            </c:strRef>
          </c:cat>
          <c:val>
            <c:numRef>
              <c:f>Sheet8!$F$26:$I$26</c:f>
              <c:numCache>
                <c:formatCode>General</c:formatCode>
                <c:ptCount val="4"/>
                <c:pt idx="0">
                  <c:v>1324</c:v>
                </c:pt>
                <c:pt idx="1">
                  <c:v>1240</c:v>
                </c:pt>
                <c:pt idx="2">
                  <c:v>1112</c:v>
                </c:pt>
                <c:pt idx="3">
                  <c:v>1052</c:v>
                </c:pt>
              </c:numCache>
            </c:numRef>
          </c:val>
          <c:extLst>
            <c:ext xmlns:c16="http://schemas.microsoft.com/office/drawing/2014/chart" uri="{C3380CC4-5D6E-409C-BE32-E72D297353CC}">
              <c16:uniqueId val="{00000008-55A7-4889-B3C7-FBB452F01726}"/>
            </c:ext>
          </c:extLst>
        </c:ser>
        <c:dLbls>
          <c:dLblPos val="outEnd"/>
          <c:showLegendKey val="0"/>
          <c:showVal val="1"/>
          <c:showCatName val="0"/>
          <c:showSerName val="0"/>
          <c:showPercent val="0"/>
          <c:showBubbleSize val="0"/>
        </c:dLbls>
        <c:gapWidth val="0"/>
        <c:axId val="396924272"/>
        <c:axId val="396933520"/>
      </c:barChart>
      <c:catAx>
        <c:axId val="3969242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a:solidFill>
                      <a:schemeClr val="tx1"/>
                    </a:solidFill>
                    <a:latin typeface="Times" charset="0"/>
                    <a:ea typeface="Times" charset="0"/>
                    <a:cs typeface="Times" charset="0"/>
                  </a:rPr>
                  <a:t>For</a:t>
                </a:r>
                <a:r>
                  <a:rPr lang="en-US" sz="1200" b="1" baseline="0">
                    <a:solidFill>
                      <a:schemeClr val="tx1"/>
                    </a:solidFill>
                    <a:latin typeface="Times" charset="0"/>
                    <a:ea typeface="Times" charset="0"/>
                    <a:cs typeface="Times" charset="0"/>
                  </a:rPr>
                  <a:t> all 25 tasks</a:t>
                </a:r>
                <a:endParaRPr lang="en-US" sz="1200" b="1">
                  <a:solidFill>
                    <a:schemeClr val="tx1"/>
                  </a:solidFill>
                  <a:latin typeface="Times" charset="0"/>
                  <a:ea typeface="Times" charset="0"/>
                  <a:cs typeface="Times" charset="0"/>
                </a:endParaRP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charset="0"/>
                <a:ea typeface="Times" charset="0"/>
                <a:cs typeface="Times" charset="0"/>
              </a:defRPr>
            </a:pPr>
            <a:endParaRPr lang="en-US"/>
          </a:p>
        </c:txPr>
        <c:crossAx val="396933520"/>
        <c:crosses val="autoZero"/>
        <c:auto val="1"/>
        <c:lblAlgn val="ctr"/>
        <c:lblOffset val="100"/>
        <c:noMultiLvlLbl val="0"/>
      </c:catAx>
      <c:valAx>
        <c:axId val="39693352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a:solidFill>
                      <a:schemeClr val="tx1"/>
                    </a:solidFill>
                    <a:latin typeface="Times" charset="0"/>
                    <a:ea typeface="Times" charset="0"/>
                    <a:cs typeface="Times" charset="0"/>
                  </a:rPr>
                  <a:t>Communication</a:t>
                </a:r>
                <a:r>
                  <a:rPr lang="en-US" sz="1200" b="1" baseline="0">
                    <a:solidFill>
                      <a:schemeClr val="tx1"/>
                    </a:solidFill>
                    <a:latin typeface="Times" charset="0"/>
                    <a:ea typeface="Times" charset="0"/>
                    <a:cs typeface="Times" charset="0"/>
                  </a:rPr>
                  <a:t> Latency (ms)</a:t>
                </a:r>
                <a:endParaRPr lang="en-US" sz="1200" b="1">
                  <a:solidFill>
                    <a:schemeClr val="tx1"/>
                  </a:solidFill>
                  <a:latin typeface="Times" charset="0"/>
                  <a:ea typeface="Times" charset="0"/>
                  <a:cs typeface="Times" charset="0"/>
                </a:endParaRPr>
              </a:p>
            </c:rich>
          </c:tx>
          <c:layout>
            <c:manualLayout>
              <c:xMode val="edge"/>
              <c:yMode val="edge"/>
              <c:x val="1.7566107745056597E-2"/>
              <c:y val="0.201222825423252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charset="0"/>
                <a:ea typeface="Times" charset="0"/>
                <a:cs typeface="Times" charset="0"/>
              </a:defRPr>
            </a:pPr>
            <a:endParaRPr lang="en-US"/>
          </a:p>
        </c:txPr>
        <c:crossAx val="396924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charset="0"/>
              <a:ea typeface="Times" charset="0"/>
              <a:cs typeface="Time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ea typeface="Times" charset="0"/>
                <a:cs typeface="Times New Roman" panose="02020603050405020304" pitchFamily="18" charset="0"/>
              </a:rPr>
              <a:t>Average Hop Count </a:t>
            </a:r>
            <a:r>
              <a:rPr lang="en-US" sz="2000" b="1" i="0" u="none" strike="noStrike" baseline="0" dirty="0">
                <a:solidFill>
                  <a:sysClr val="windowText" lastClr="000000"/>
                </a:solidFill>
                <a:effectLst/>
                <a:latin typeface="Times New Roman" panose="02020603050405020304" pitchFamily="18" charset="0"/>
                <a:cs typeface="Times New Roman" panose="02020603050405020304" pitchFamily="18" charset="0"/>
              </a:rPr>
              <a:t>Compared to WNoC-DDs</a:t>
            </a:r>
            <a:endParaRPr lang="en-US" sz="2000" b="1" dirty="0">
              <a:solidFill>
                <a:sysClr val="windowText" lastClr="000000"/>
              </a:solidFill>
              <a:latin typeface="Times New Roman" panose="02020603050405020304" pitchFamily="18" charset="0"/>
              <a:ea typeface="Times"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5F5F"/>
            </a:solidFill>
            <a:ln>
              <a:solidFill>
                <a:schemeClr val="tx1"/>
              </a:solidFill>
            </a:ln>
            <a:effectLst/>
          </c:spPr>
          <c:invertIfNegative val="0"/>
          <c:dPt>
            <c:idx val="0"/>
            <c:invertIfNegative val="0"/>
            <c:bubble3D val="0"/>
            <c:spPr>
              <a:solidFill>
                <a:srgbClr val="5F5F5F"/>
              </a:solidFill>
              <a:ln>
                <a:solidFill>
                  <a:schemeClr val="tx1"/>
                </a:solidFill>
              </a:ln>
              <a:effectLst/>
            </c:spPr>
            <c:extLst>
              <c:ext xmlns:c16="http://schemas.microsoft.com/office/drawing/2014/chart" uri="{C3380CC4-5D6E-409C-BE32-E72D297353CC}">
                <c16:uniqueId val="{00000001-4780-403C-8A8B-DF16980AD898}"/>
              </c:ext>
            </c:extLst>
          </c:dPt>
          <c:dPt>
            <c:idx val="1"/>
            <c:invertIfNegative val="0"/>
            <c:bubble3D val="0"/>
            <c:spPr>
              <a:pattFill prst="dkHorz">
                <a:fgClr>
                  <a:schemeClr val="tx1"/>
                </a:fgClr>
                <a:bgClr>
                  <a:schemeClr val="bg1"/>
                </a:bgClr>
              </a:pattFill>
              <a:ln>
                <a:solidFill>
                  <a:schemeClr val="tx1"/>
                </a:solidFill>
              </a:ln>
              <a:effectLst/>
            </c:spPr>
            <c:extLst>
              <c:ext xmlns:c16="http://schemas.microsoft.com/office/drawing/2014/chart" uri="{C3380CC4-5D6E-409C-BE32-E72D297353CC}">
                <c16:uniqueId val="{00000003-4780-403C-8A8B-DF16980AD898}"/>
              </c:ext>
            </c:extLst>
          </c:dPt>
          <c:dPt>
            <c:idx val="2"/>
            <c:invertIfNegative val="0"/>
            <c:bubble3D val="0"/>
            <c:spPr>
              <a:solidFill>
                <a:schemeClr val="tx1"/>
              </a:solidFill>
              <a:ln>
                <a:solidFill>
                  <a:schemeClr val="tx1"/>
                </a:solidFill>
              </a:ln>
              <a:effectLst/>
            </c:spPr>
            <c:extLst>
              <c:ext xmlns:c16="http://schemas.microsoft.com/office/drawing/2014/chart" uri="{C3380CC4-5D6E-409C-BE32-E72D297353CC}">
                <c16:uniqueId val="{00000005-4780-403C-8A8B-DF16980AD898}"/>
              </c:ext>
            </c:extLst>
          </c:dPt>
          <c:dPt>
            <c:idx val="3"/>
            <c:invertIfNegative val="0"/>
            <c:bubble3D val="0"/>
            <c:spPr>
              <a:pattFill prst="wdUpDiag">
                <a:fgClr>
                  <a:schemeClr val="tx1"/>
                </a:fgClr>
                <a:bgClr>
                  <a:schemeClr val="bg1"/>
                </a:bgClr>
              </a:pattFill>
              <a:ln>
                <a:solidFill>
                  <a:schemeClr val="tx1"/>
                </a:solidFill>
              </a:ln>
              <a:effectLst/>
            </c:spPr>
            <c:extLst>
              <c:ext xmlns:c16="http://schemas.microsoft.com/office/drawing/2014/chart" uri="{C3380CC4-5D6E-409C-BE32-E72D297353CC}">
                <c16:uniqueId val="{00000007-4780-403C-8A8B-DF16980AD89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charset="0"/>
                    <a:ea typeface="Times" charset="0"/>
                    <a:cs typeface="Times"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Sheet5!$H$2:$K$2</c:f>
              <c:strCache>
                <c:ptCount val="4"/>
                <c:pt idx="0">
                  <c:v>Mesh</c:v>
                </c:pt>
                <c:pt idx="1">
                  <c:v>Traditional WNoC</c:v>
                </c:pt>
                <c:pt idx="2">
                  <c:v>WNoC-CD</c:v>
                </c:pt>
                <c:pt idx="3">
                  <c:v>WNoC-DDs</c:v>
                </c:pt>
              </c:strCache>
            </c:strRef>
          </c:cat>
          <c:val>
            <c:numRef>
              <c:f>Sheet5!$H$3:$K$3</c:f>
              <c:numCache>
                <c:formatCode>General</c:formatCode>
                <c:ptCount val="4"/>
                <c:pt idx="0">
                  <c:v>424</c:v>
                </c:pt>
                <c:pt idx="1">
                  <c:v>340</c:v>
                </c:pt>
                <c:pt idx="2">
                  <c:v>161</c:v>
                </c:pt>
                <c:pt idx="3">
                  <c:v>114</c:v>
                </c:pt>
              </c:numCache>
            </c:numRef>
          </c:val>
          <c:extLst>
            <c:ext xmlns:c16="http://schemas.microsoft.com/office/drawing/2014/chart" uri="{C3380CC4-5D6E-409C-BE32-E72D297353CC}">
              <c16:uniqueId val="{00000008-4780-403C-8A8B-DF16980AD898}"/>
            </c:ext>
          </c:extLst>
        </c:ser>
        <c:dLbls>
          <c:showLegendKey val="0"/>
          <c:showVal val="0"/>
          <c:showCatName val="0"/>
          <c:showSerName val="0"/>
          <c:showPercent val="0"/>
          <c:showBubbleSize val="0"/>
        </c:dLbls>
        <c:gapWidth val="0"/>
        <c:axId val="377340592"/>
        <c:axId val="377344640"/>
      </c:barChart>
      <c:catAx>
        <c:axId val="377340592"/>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r>
                  <a:rPr lang="en-US" sz="1200" b="1">
                    <a:solidFill>
                      <a:sysClr val="windowText" lastClr="000000"/>
                    </a:solidFill>
                    <a:latin typeface="Times" charset="0"/>
                    <a:ea typeface="Times" charset="0"/>
                    <a:cs typeface="Times" charset="0"/>
                  </a:rPr>
                  <a:t>For</a:t>
                </a:r>
                <a:r>
                  <a:rPr lang="en-US" sz="1200" b="1" baseline="0">
                    <a:solidFill>
                      <a:sysClr val="windowText" lastClr="000000"/>
                    </a:solidFill>
                    <a:latin typeface="Times" charset="0"/>
                    <a:ea typeface="Times" charset="0"/>
                    <a:cs typeface="Times" charset="0"/>
                  </a:rPr>
                  <a:t> all 25 tasks</a:t>
                </a:r>
                <a:endParaRPr lang="en-US" sz="1200" b="1">
                  <a:solidFill>
                    <a:sysClr val="windowText" lastClr="000000"/>
                  </a:solidFill>
                  <a:latin typeface="Times" charset="0"/>
                  <a:ea typeface="Times" charset="0"/>
                  <a:cs typeface="Times" charset="0"/>
                </a:endParaRP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endParaRPr lang="en-US"/>
          </a:p>
        </c:txPr>
        <c:crossAx val="377344640"/>
        <c:crosses val="autoZero"/>
        <c:auto val="1"/>
        <c:lblAlgn val="ctr"/>
        <c:lblOffset val="100"/>
        <c:noMultiLvlLbl val="0"/>
      </c:catAx>
      <c:valAx>
        <c:axId val="377344640"/>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latin typeface="Times" charset="0"/>
                    <a:ea typeface="Times" charset="0"/>
                    <a:cs typeface="Times" charset="0"/>
                  </a:rPr>
                  <a:t>Number of hops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endParaRPr lang="en-US"/>
          </a:p>
        </c:txPr>
        <c:crossAx val="37734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charset="0"/>
              <a:ea typeface="Times" charset="0"/>
              <a:cs typeface="Time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b="1">
                <a:solidFill>
                  <a:sysClr val="windowText" lastClr="000000"/>
                </a:solidFill>
                <a:latin typeface="Times New Roman" panose="02020603050405020304" pitchFamily="18" charset="0"/>
                <a:ea typeface="Times" charset="0"/>
                <a:cs typeface="Times New Roman" panose="02020603050405020304" pitchFamily="18" charset="0"/>
              </a:rPr>
              <a:t>Average</a:t>
            </a:r>
            <a:r>
              <a:rPr lang="en-US" sz="2000" b="1" baseline="0">
                <a:solidFill>
                  <a:sysClr val="windowText" lastClr="000000"/>
                </a:solidFill>
                <a:latin typeface="Times New Roman" panose="02020603050405020304" pitchFamily="18" charset="0"/>
                <a:ea typeface="Times" charset="0"/>
                <a:cs typeface="Times New Roman" panose="02020603050405020304" pitchFamily="18" charset="0"/>
              </a:rPr>
              <a:t> Power Consumption Compared to WNoC-DDs</a:t>
            </a:r>
            <a:endParaRPr lang="en-US" sz="2000" b="1">
              <a:solidFill>
                <a:sysClr val="windowText" lastClr="000000"/>
              </a:solidFill>
              <a:latin typeface="Times New Roman" panose="02020603050405020304" pitchFamily="18" charset="0"/>
              <a:ea typeface="Times"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tx1">
                <a:lumMod val="50000"/>
                <a:lumOff val="50000"/>
              </a:schemeClr>
            </a:solidFill>
            <a:ln>
              <a:solidFill>
                <a:schemeClr val="tx1"/>
              </a:solidFill>
            </a:ln>
            <a:effectLst/>
          </c:spPr>
          <c:invertIfNegative val="0"/>
          <c:dPt>
            <c:idx val="1"/>
            <c:invertIfNegative val="0"/>
            <c:bubble3D val="0"/>
            <c:spPr>
              <a:pattFill prst="dkHorz">
                <a:fgClr>
                  <a:schemeClr val="tx1"/>
                </a:fgClr>
                <a:bgClr>
                  <a:schemeClr val="bg1"/>
                </a:bgClr>
              </a:pattFill>
              <a:ln>
                <a:solidFill>
                  <a:schemeClr val="tx1"/>
                </a:solidFill>
              </a:ln>
              <a:effectLst/>
            </c:spPr>
            <c:extLst>
              <c:ext xmlns:c16="http://schemas.microsoft.com/office/drawing/2014/chart" uri="{C3380CC4-5D6E-409C-BE32-E72D297353CC}">
                <c16:uniqueId val="{00000001-4360-4729-B05A-8308E994E399}"/>
              </c:ext>
            </c:extLst>
          </c:dPt>
          <c:dPt>
            <c:idx val="2"/>
            <c:invertIfNegative val="0"/>
            <c:bubble3D val="0"/>
            <c:spPr>
              <a:solidFill>
                <a:schemeClr val="tx1"/>
              </a:solidFill>
              <a:ln>
                <a:solidFill>
                  <a:schemeClr val="tx1"/>
                </a:solidFill>
              </a:ln>
              <a:effectLst/>
            </c:spPr>
            <c:extLst>
              <c:ext xmlns:c16="http://schemas.microsoft.com/office/drawing/2014/chart" uri="{C3380CC4-5D6E-409C-BE32-E72D297353CC}">
                <c16:uniqueId val="{00000003-4360-4729-B05A-8308E994E399}"/>
              </c:ext>
            </c:extLst>
          </c:dPt>
          <c:dPt>
            <c:idx val="3"/>
            <c:invertIfNegative val="0"/>
            <c:bubble3D val="0"/>
            <c:spPr>
              <a:pattFill prst="wdUpDiag">
                <a:fgClr>
                  <a:schemeClr val="tx1"/>
                </a:fgClr>
                <a:bgClr>
                  <a:schemeClr val="bg1"/>
                </a:bgClr>
              </a:pattFill>
              <a:ln>
                <a:solidFill>
                  <a:schemeClr val="tx1"/>
                </a:solidFill>
              </a:ln>
              <a:effectLst/>
            </c:spPr>
            <c:extLst>
              <c:ext xmlns:c16="http://schemas.microsoft.com/office/drawing/2014/chart" uri="{C3380CC4-5D6E-409C-BE32-E72D297353CC}">
                <c16:uniqueId val="{00000005-4360-4729-B05A-8308E994E39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Times" charset="0"/>
                    <a:ea typeface="Times" charset="0"/>
                    <a:cs typeface="Times"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Sheet6!$Q$2:$T$2</c:f>
              <c:strCache>
                <c:ptCount val="4"/>
                <c:pt idx="0">
                  <c:v>Mesh</c:v>
                </c:pt>
                <c:pt idx="1">
                  <c:v>Traditional WNoC</c:v>
                </c:pt>
                <c:pt idx="2">
                  <c:v>WNoC-CD</c:v>
                </c:pt>
                <c:pt idx="3">
                  <c:v>WNoC-DDs</c:v>
                </c:pt>
              </c:strCache>
            </c:strRef>
          </c:cat>
          <c:val>
            <c:numRef>
              <c:f>Sheet6!$Q$3:$T$3</c:f>
              <c:numCache>
                <c:formatCode>General</c:formatCode>
                <c:ptCount val="4"/>
                <c:pt idx="0">
                  <c:v>1617</c:v>
                </c:pt>
                <c:pt idx="1">
                  <c:v>1251.2</c:v>
                </c:pt>
                <c:pt idx="2">
                  <c:v>534.20000000000005</c:v>
                </c:pt>
                <c:pt idx="3">
                  <c:v>427.5</c:v>
                </c:pt>
              </c:numCache>
            </c:numRef>
          </c:val>
          <c:extLst>
            <c:ext xmlns:c16="http://schemas.microsoft.com/office/drawing/2014/chart" uri="{C3380CC4-5D6E-409C-BE32-E72D297353CC}">
              <c16:uniqueId val="{00000006-4360-4729-B05A-8308E994E399}"/>
            </c:ext>
          </c:extLst>
        </c:ser>
        <c:dLbls>
          <c:dLblPos val="outEnd"/>
          <c:showLegendKey val="0"/>
          <c:showVal val="1"/>
          <c:showCatName val="0"/>
          <c:showSerName val="0"/>
          <c:showPercent val="0"/>
          <c:showBubbleSize val="0"/>
        </c:dLbls>
        <c:gapWidth val="0"/>
        <c:axId val="399020272"/>
        <c:axId val="399029536"/>
      </c:barChart>
      <c:catAx>
        <c:axId val="39902027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sz="1000" b="1">
                    <a:solidFill>
                      <a:sysClr val="windowText" lastClr="000000"/>
                    </a:solidFill>
                    <a:latin typeface="Times" charset="0"/>
                    <a:ea typeface="Times" charset="0"/>
                    <a:cs typeface="Times" charset="0"/>
                  </a:rPr>
                  <a:t>For</a:t>
                </a:r>
                <a:r>
                  <a:rPr lang="en-US" sz="1000" b="1" baseline="0">
                    <a:solidFill>
                      <a:sysClr val="windowText" lastClr="000000"/>
                    </a:solidFill>
                    <a:latin typeface="Times" charset="0"/>
                    <a:ea typeface="Times" charset="0"/>
                    <a:cs typeface="Times" charset="0"/>
                  </a:rPr>
                  <a:t> all 25 tasks</a:t>
                </a:r>
                <a:endParaRPr lang="en-US" sz="1000" b="1">
                  <a:solidFill>
                    <a:sysClr val="windowText" lastClr="000000"/>
                  </a:solidFill>
                  <a:latin typeface="Times" charset="0"/>
                  <a:ea typeface="Times" charset="0"/>
                  <a:cs typeface="Times"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endParaRPr lang="en-US"/>
          </a:p>
        </c:txPr>
        <c:crossAx val="399029536"/>
        <c:crosses val="autoZero"/>
        <c:auto val="1"/>
        <c:lblAlgn val="ctr"/>
        <c:lblOffset val="100"/>
        <c:noMultiLvlLbl val="0"/>
      </c:catAx>
      <c:valAx>
        <c:axId val="399029536"/>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latin typeface="Times" charset="0"/>
                    <a:ea typeface="Times" charset="0"/>
                    <a:cs typeface="Times" charset="0"/>
                  </a:rPr>
                  <a:t>Power</a:t>
                </a:r>
                <a:r>
                  <a:rPr lang="en-US" sz="1200" b="1" baseline="0">
                    <a:solidFill>
                      <a:sysClr val="windowText" lastClr="000000"/>
                    </a:solidFill>
                    <a:latin typeface="Times" charset="0"/>
                    <a:ea typeface="Times" charset="0"/>
                    <a:cs typeface="Times" charset="0"/>
                  </a:rPr>
                  <a:t> consumption (mW)</a:t>
                </a:r>
                <a:endParaRPr lang="en-US" sz="1200" b="1">
                  <a:solidFill>
                    <a:sysClr val="windowText" lastClr="000000"/>
                  </a:solidFill>
                  <a:latin typeface="Times" charset="0"/>
                  <a:ea typeface="Times" charset="0"/>
                  <a:cs typeface="Times"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charset="0"/>
                <a:ea typeface="Times" charset="0"/>
                <a:cs typeface="Times" charset="0"/>
              </a:defRPr>
            </a:pPr>
            <a:endParaRPr lang="en-US"/>
          </a:p>
        </c:txPr>
        <c:crossAx val="39902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charset="0"/>
              <a:ea typeface="Times" charset="0"/>
              <a:cs typeface="Times"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solidFill>
                  <a:sysClr val="windowText" lastClr="000000"/>
                </a:solidFill>
                <a:effectLst/>
                <a:latin typeface="Times New Roman" panose="02020603050405020304" pitchFamily="18" charset="0"/>
                <a:cs typeface="Times New Roman" panose="02020603050405020304" pitchFamily="18" charset="0"/>
              </a:rPr>
              <a:t>Average Communication Latency on Job Basis</a:t>
            </a:r>
            <a:endParaRPr lang="en-US" sz="2000" b="1" dirty="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Sheet8!$K$10</c:f>
              <c:strCache>
                <c:ptCount val="1"/>
                <c:pt idx="0">
                  <c:v>Uniform Subnets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Sheet8!$J$11:$J$16</c:f>
              <c:strCache>
                <c:ptCount val="6"/>
                <c:pt idx="0">
                  <c:v>Job 1</c:v>
                </c:pt>
                <c:pt idx="1">
                  <c:v>Job 2</c:v>
                </c:pt>
                <c:pt idx="2">
                  <c:v>Job 3</c:v>
                </c:pt>
                <c:pt idx="3">
                  <c:v>Job 4</c:v>
                </c:pt>
                <c:pt idx="4">
                  <c:v>Job 5</c:v>
                </c:pt>
                <c:pt idx="5">
                  <c:v>Job 6</c:v>
                </c:pt>
              </c:strCache>
            </c:strRef>
          </c:cat>
          <c:val>
            <c:numRef>
              <c:f>Sheet8!$K$11:$K$16</c:f>
              <c:numCache>
                <c:formatCode>General</c:formatCode>
                <c:ptCount val="6"/>
                <c:pt idx="0">
                  <c:v>476</c:v>
                </c:pt>
                <c:pt idx="1">
                  <c:v>324</c:v>
                </c:pt>
                <c:pt idx="2">
                  <c:v>328</c:v>
                </c:pt>
                <c:pt idx="3">
                  <c:v>588</c:v>
                </c:pt>
                <c:pt idx="4">
                  <c:v>432</c:v>
                </c:pt>
                <c:pt idx="5">
                  <c:v>264</c:v>
                </c:pt>
              </c:numCache>
            </c:numRef>
          </c:val>
          <c:extLst>
            <c:ext xmlns:c16="http://schemas.microsoft.com/office/drawing/2014/chart" uri="{C3380CC4-5D6E-409C-BE32-E72D297353CC}">
              <c16:uniqueId val="{00000000-089A-4820-B31F-53583793B0B5}"/>
            </c:ext>
          </c:extLst>
        </c:ser>
        <c:ser>
          <c:idx val="1"/>
          <c:order val="1"/>
          <c:tx>
            <c:strRef>
              <c:f>Sheet8!$L$10</c:f>
              <c:strCache>
                <c:ptCount val="1"/>
                <c:pt idx="0">
                  <c:v>Non-Uniform Subnets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Sheet8!$J$11:$J$16</c:f>
              <c:strCache>
                <c:ptCount val="6"/>
                <c:pt idx="0">
                  <c:v>Job 1</c:v>
                </c:pt>
                <c:pt idx="1">
                  <c:v>Job 2</c:v>
                </c:pt>
                <c:pt idx="2">
                  <c:v>Job 3</c:v>
                </c:pt>
                <c:pt idx="3">
                  <c:v>Job 4</c:v>
                </c:pt>
                <c:pt idx="4">
                  <c:v>Job 5</c:v>
                </c:pt>
                <c:pt idx="5">
                  <c:v>Job 6</c:v>
                </c:pt>
              </c:strCache>
            </c:strRef>
          </c:cat>
          <c:val>
            <c:numRef>
              <c:f>Sheet8!$L$11:$L$16</c:f>
              <c:numCache>
                <c:formatCode>General</c:formatCode>
                <c:ptCount val="6"/>
                <c:pt idx="0">
                  <c:v>316</c:v>
                </c:pt>
                <c:pt idx="1">
                  <c:v>264</c:v>
                </c:pt>
                <c:pt idx="2">
                  <c:v>360</c:v>
                </c:pt>
                <c:pt idx="3">
                  <c:v>544</c:v>
                </c:pt>
                <c:pt idx="4">
                  <c:v>396</c:v>
                </c:pt>
                <c:pt idx="5">
                  <c:v>264</c:v>
                </c:pt>
              </c:numCache>
            </c:numRef>
          </c:val>
          <c:extLst>
            <c:ext xmlns:c16="http://schemas.microsoft.com/office/drawing/2014/chart" uri="{C3380CC4-5D6E-409C-BE32-E72D297353CC}">
              <c16:uniqueId val="{00000001-089A-4820-B31F-53583793B0B5}"/>
            </c:ext>
          </c:extLst>
        </c:ser>
        <c:dLbls>
          <c:showLegendKey val="0"/>
          <c:showVal val="1"/>
          <c:showCatName val="0"/>
          <c:showSerName val="0"/>
          <c:showPercent val="0"/>
          <c:showBubbleSize val="0"/>
        </c:dLbls>
        <c:gapWidth val="75"/>
        <c:axId val="310876720"/>
        <c:axId val="310876064"/>
      </c:barChart>
      <c:catAx>
        <c:axId val="31087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876064"/>
        <c:crosses val="autoZero"/>
        <c:auto val="1"/>
        <c:lblAlgn val="ctr"/>
        <c:lblOffset val="100"/>
        <c:noMultiLvlLbl val="0"/>
      </c:catAx>
      <c:valAx>
        <c:axId val="31087606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i="0" baseline="0">
                    <a:solidFill>
                      <a:sysClr val="windowText" lastClr="000000"/>
                    </a:solidFill>
                    <a:effectLst/>
                    <a:latin typeface="Times New Roman" panose="02020603050405020304" pitchFamily="18" charset="0"/>
                    <a:cs typeface="Times New Roman" panose="02020603050405020304" pitchFamily="18" charset="0"/>
                  </a:rPr>
                  <a:t>Communication Latency (ms)</a:t>
                </a:r>
                <a:endParaRPr lang="en-US" sz="1200" b="1">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87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cs typeface="Times New Roman" panose="02020603050405020304" pitchFamily="18" charset="0"/>
              </a:rPr>
              <a:t>Average Hop Count </a:t>
            </a:r>
            <a:r>
              <a:rPr lang="en-US" sz="2000" b="1" i="0" u="none" strike="noStrike" baseline="0" dirty="0">
                <a:solidFill>
                  <a:sysClr val="windowText" lastClr="000000"/>
                </a:solidFill>
                <a:effectLst/>
                <a:latin typeface="Times New Roman" panose="02020603050405020304" pitchFamily="18" charset="0"/>
                <a:cs typeface="Times New Roman" panose="02020603050405020304" pitchFamily="18" charset="0"/>
              </a:rPr>
              <a:t>on Job Basis</a:t>
            </a:r>
            <a:endParaRPr lang="en-US" sz="2000" b="1"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Sheet9!$C$2</c:f>
              <c:strCache>
                <c:ptCount val="1"/>
                <c:pt idx="0">
                  <c:v>Uniform Subnets</c:v>
                </c:pt>
              </c:strCache>
            </c:strRef>
          </c:tx>
          <c:spPr>
            <a:solidFill>
              <a:schemeClr val="bg1">
                <a:lumMod val="5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Sheet9!$B$3:$B$8</c:f>
              <c:strCache>
                <c:ptCount val="6"/>
                <c:pt idx="0">
                  <c:v>Job 1</c:v>
                </c:pt>
                <c:pt idx="1">
                  <c:v>Job 2</c:v>
                </c:pt>
                <c:pt idx="2">
                  <c:v>Job 3</c:v>
                </c:pt>
                <c:pt idx="3">
                  <c:v>Job 4</c:v>
                </c:pt>
                <c:pt idx="4">
                  <c:v>Job 5</c:v>
                </c:pt>
                <c:pt idx="5">
                  <c:v>Job 6</c:v>
                </c:pt>
              </c:strCache>
            </c:strRef>
          </c:cat>
          <c:val>
            <c:numRef>
              <c:f>Sheet9!$C$3:$C$8</c:f>
              <c:numCache>
                <c:formatCode>General</c:formatCode>
                <c:ptCount val="6"/>
                <c:pt idx="0">
                  <c:v>64</c:v>
                </c:pt>
                <c:pt idx="1">
                  <c:v>38</c:v>
                </c:pt>
                <c:pt idx="2">
                  <c:v>40</c:v>
                </c:pt>
                <c:pt idx="3">
                  <c:v>70</c:v>
                </c:pt>
                <c:pt idx="4">
                  <c:v>42</c:v>
                </c:pt>
                <c:pt idx="5">
                  <c:v>24</c:v>
                </c:pt>
              </c:numCache>
            </c:numRef>
          </c:val>
          <c:extLst>
            <c:ext xmlns:c16="http://schemas.microsoft.com/office/drawing/2014/chart" uri="{C3380CC4-5D6E-409C-BE32-E72D297353CC}">
              <c16:uniqueId val="{00000000-8057-44D0-8895-A0561D90D262}"/>
            </c:ext>
          </c:extLst>
        </c:ser>
        <c:ser>
          <c:idx val="1"/>
          <c:order val="1"/>
          <c:tx>
            <c:strRef>
              <c:f>Sheet9!$D$2</c:f>
              <c:strCache>
                <c:ptCount val="1"/>
                <c:pt idx="0">
                  <c:v>Non-Uniform Subnets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Sheet9!$B$3:$B$8</c:f>
              <c:strCache>
                <c:ptCount val="6"/>
                <c:pt idx="0">
                  <c:v>Job 1</c:v>
                </c:pt>
                <c:pt idx="1">
                  <c:v>Job 2</c:v>
                </c:pt>
                <c:pt idx="2">
                  <c:v>Job 3</c:v>
                </c:pt>
                <c:pt idx="3">
                  <c:v>Job 4</c:v>
                </c:pt>
                <c:pt idx="4">
                  <c:v>Job 5</c:v>
                </c:pt>
                <c:pt idx="5">
                  <c:v>Job 6</c:v>
                </c:pt>
              </c:strCache>
            </c:strRef>
          </c:cat>
          <c:val>
            <c:numRef>
              <c:f>Sheet9!$D$3:$D$8</c:f>
              <c:numCache>
                <c:formatCode>General</c:formatCode>
                <c:ptCount val="6"/>
                <c:pt idx="0">
                  <c:v>24</c:v>
                </c:pt>
                <c:pt idx="1">
                  <c:v>23</c:v>
                </c:pt>
                <c:pt idx="2">
                  <c:v>46</c:v>
                </c:pt>
                <c:pt idx="3">
                  <c:v>60</c:v>
                </c:pt>
                <c:pt idx="4">
                  <c:v>28</c:v>
                </c:pt>
                <c:pt idx="5">
                  <c:v>24</c:v>
                </c:pt>
              </c:numCache>
            </c:numRef>
          </c:val>
          <c:extLst>
            <c:ext xmlns:c16="http://schemas.microsoft.com/office/drawing/2014/chart" uri="{C3380CC4-5D6E-409C-BE32-E72D297353CC}">
              <c16:uniqueId val="{00000001-8057-44D0-8895-A0561D90D262}"/>
            </c:ext>
          </c:extLst>
        </c:ser>
        <c:dLbls>
          <c:showLegendKey val="0"/>
          <c:showVal val="1"/>
          <c:showCatName val="0"/>
          <c:showSerName val="0"/>
          <c:showPercent val="0"/>
          <c:showBubbleSize val="0"/>
        </c:dLbls>
        <c:gapWidth val="75"/>
        <c:axId val="425444768"/>
        <c:axId val="425446736"/>
      </c:barChart>
      <c:catAx>
        <c:axId val="42544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5446736"/>
        <c:crosses val="autoZero"/>
        <c:auto val="1"/>
        <c:lblAlgn val="ctr"/>
        <c:lblOffset val="100"/>
        <c:noMultiLvlLbl val="0"/>
      </c:catAx>
      <c:valAx>
        <c:axId val="425446736"/>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Number of hops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544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b="1" dirty="0">
                <a:solidFill>
                  <a:sysClr val="windowText" lastClr="000000"/>
                </a:solidFill>
                <a:latin typeface="Times New Roman" panose="02020603050405020304" pitchFamily="18" charset="0"/>
                <a:cs typeface="Times New Roman" panose="02020603050405020304" pitchFamily="18" charset="0"/>
              </a:rPr>
              <a:t>Average Power Consumption</a:t>
            </a:r>
            <a:r>
              <a:rPr lang="en-US" sz="2000" b="1" baseline="0" dirty="0">
                <a:solidFill>
                  <a:sysClr val="windowText" lastClr="000000"/>
                </a:solidFill>
                <a:latin typeface="Times New Roman" panose="02020603050405020304" pitchFamily="18" charset="0"/>
                <a:cs typeface="Times New Roman" panose="02020603050405020304" pitchFamily="18" charset="0"/>
              </a:rPr>
              <a:t> on Job Basis</a:t>
            </a:r>
            <a:endParaRPr lang="en-US" sz="2000" b="1" dirty="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Sheet10!$J$7</c:f>
              <c:strCache>
                <c:ptCount val="1"/>
                <c:pt idx="0">
                  <c:v>Uniform Subnets</c:v>
                </c:pt>
              </c:strCache>
            </c:strRef>
          </c:tx>
          <c:spPr>
            <a:solidFill>
              <a:schemeClr val="bg1">
                <a:lumMod val="5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Sheet10!$I$8:$I$13</c:f>
              <c:strCache>
                <c:ptCount val="6"/>
                <c:pt idx="0">
                  <c:v>Job 1</c:v>
                </c:pt>
                <c:pt idx="1">
                  <c:v>Job 2</c:v>
                </c:pt>
                <c:pt idx="2">
                  <c:v>Job 3</c:v>
                </c:pt>
                <c:pt idx="3">
                  <c:v>Job 4</c:v>
                </c:pt>
                <c:pt idx="4">
                  <c:v>Job 5</c:v>
                </c:pt>
                <c:pt idx="5">
                  <c:v>Job 6</c:v>
                </c:pt>
              </c:strCache>
            </c:strRef>
          </c:cat>
          <c:val>
            <c:numRef>
              <c:f>Sheet10!$J$8:$J$13</c:f>
              <c:numCache>
                <c:formatCode>General</c:formatCode>
                <c:ptCount val="6"/>
                <c:pt idx="0">
                  <c:v>315</c:v>
                </c:pt>
                <c:pt idx="1">
                  <c:v>218.1</c:v>
                </c:pt>
                <c:pt idx="2">
                  <c:v>193.2</c:v>
                </c:pt>
                <c:pt idx="3">
                  <c:v>363.3</c:v>
                </c:pt>
                <c:pt idx="4">
                  <c:v>242.1</c:v>
                </c:pt>
                <c:pt idx="5">
                  <c:v>170.4</c:v>
                </c:pt>
              </c:numCache>
            </c:numRef>
          </c:val>
          <c:extLst>
            <c:ext xmlns:c16="http://schemas.microsoft.com/office/drawing/2014/chart" uri="{C3380CC4-5D6E-409C-BE32-E72D297353CC}">
              <c16:uniqueId val="{00000000-98A2-42EF-A138-DE494B6D74EF}"/>
            </c:ext>
          </c:extLst>
        </c:ser>
        <c:ser>
          <c:idx val="1"/>
          <c:order val="1"/>
          <c:tx>
            <c:strRef>
              <c:f>Sheet10!$K$7</c:f>
              <c:strCache>
                <c:ptCount val="1"/>
                <c:pt idx="0">
                  <c:v>Non-Uniform Subnets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Sheet10!$I$8:$I$13</c:f>
              <c:strCache>
                <c:ptCount val="6"/>
                <c:pt idx="0">
                  <c:v>Job 1</c:v>
                </c:pt>
                <c:pt idx="1">
                  <c:v>Job 2</c:v>
                </c:pt>
                <c:pt idx="2">
                  <c:v>Job 3</c:v>
                </c:pt>
                <c:pt idx="3">
                  <c:v>Job 4</c:v>
                </c:pt>
                <c:pt idx="4">
                  <c:v>Job 5</c:v>
                </c:pt>
                <c:pt idx="5">
                  <c:v>Job 6</c:v>
                </c:pt>
              </c:strCache>
            </c:strRef>
          </c:cat>
          <c:val>
            <c:numRef>
              <c:f>Sheet10!$K$8:$K$13</c:f>
              <c:numCache>
                <c:formatCode>General</c:formatCode>
                <c:ptCount val="6"/>
                <c:pt idx="0">
                  <c:v>152.4</c:v>
                </c:pt>
                <c:pt idx="1">
                  <c:v>136.19999999999999</c:v>
                </c:pt>
                <c:pt idx="2">
                  <c:v>236.4</c:v>
                </c:pt>
                <c:pt idx="3">
                  <c:v>333</c:v>
                </c:pt>
                <c:pt idx="4">
                  <c:v>209.4</c:v>
                </c:pt>
                <c:pt idx="5">
                  <c:v>170.4</c:v>
                </c:pt>
              </c:numCache>
            </c:numRef>
          </c:val>
          <c:extLst>
            <c:ext xmlns:c16="http://schemas.microsoft.com/office/drawing/2014/chart" uri="{C3380CC4-5D6E-409C-BE32-E72D297353CC}">
              <c16:uniqueId val="{00000001-98A2-42EF-A138-DE494B6D74EF}"/>
            </c:ext>
          </c:extLst>
        </c:ser>
        <c:dLbls>
          <c:showLegendKey val="0"/>
          <c:showVal val="1"/>
          <c:showCatName val="0"/>
          <c:showSerName val="0"/>
          <c:showPercent val="0"/>
          <c:showBubbleSize val="0"/>
        </c:dLbls>
        <c:gapWidth val="75"/>
        <c:axId val="455596240"/>
        <c:axId val="431430512"/>
      </c:barChart>
      <c:catAx>
        <c:axId val="4555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1430512"/>
        <c:crosses val="autoZero"/>
        <c:auto val="1"/>
        <c:lblAlgn val="ctr"/>
        <c:lblOffset val="100"/>
        <c:noMultiLvlLbl val="0"/>
      </c:catAx>
      <c:valAx>
        <c:axId val="431430512"/>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Power Consumption (mW)</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5559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baseline="0"/>
            </a:pPr>
            <a:r>
              <a:rPr lang="en-US" sz="2000" baseline="0" dirty="0"/>
              <a:t>Hop Count Compared to WNoC-CD</a:t>
            </a:r>
          </a:p>
        </c:rich>
      </c:tx>
      <c:overlay val="0"/>
    </c:title>
    <c:autoTitleDeleted val="0"/>
    <c:plotArea>
      <c:layout/>
      <c:barChart>
        <c:barDir val="col"/>
        <c:grouping val="clustered"/>
        <c:varyColors val="0"/>
        <c:ser>
          <c:idx val="3"/>
          <c:order val="0"/>
          <c:tx>
            <c:v>Mesh</c:v>
          </c:tx>
          <c:spPr>
            <a:solidFill>
              <a:srgbClr val="6A6A6A"/>
            </a:solidFill>
            <a:ln>
              <a:solidFill>
                <a:sysClr val="windowText" lastClr="000000"/>
              </a:solidFill>
            </a:ln>
          </c:spPr>
          <c:invertIfNegative val="0"/>
          <c:cat>
            <c:strRef>
              <c:f>Sheet2!$A$3:$A$27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Sheet2!$B$3:$B$27</c:f>
              <c:numCache>
                <c:formatCode>General</c:formatCode>
                <c:ptCount val="25"/>
                <c:pt idx="0">
                  <c:v>40</c:v>
                </c:pt>
                <c:pt idx="1">
                  <c:v>24</c:v>
                </c:pt>
                <c:pt idx="2">
                  <c:v>20</c:v>
                </c:pt>
                <c:pt idx="3">
                  <c:v>20</c:v>
                </c:pt>
                <c:pt idx="4">
                  <c:v>20</c:v>
                </c:pt>
                <c:pt idx="5">
                  <c:v>16</c:v>
                </c:pt>
                <c:pt idx="6">
                  <c:v>24</c:v>
                </c:pt>
                <c:pt idx="7">
                  <c:v>16</c:v>
                </c:pt>
                <c:pt idx="8">
                  <c:v>4</c:v>
                </c:pt>
                <c:pt idx="9">
                  <c:v>16</c:v>
                </c:pt>
                <c:pt idx="10">
                  <c:v>20</c:v>
                </c:pt>
                <c:pt idx="11">
                  <c:v>16</c:v>
                </c:pt>
                <c:pt idx="12">
                  <c:v>12</c:v>
                </c:pt>
                <c:pt idx="13">
                  <c:v>16</c:v>
                </c:pt>
                <c:pt idx="14">
                  <c:v>8</c:v>
                </c:pt>
                <c:pt idx="15">
                  <c:v>28</c:v>
                </c:pt>
                <c:pt idx="16">
                  <c:v>12</c:v>
                </c:pt>
                <c:pt idx="17">
                  <c:v>4</c:v>
                </c:pt>
                <c:pt idx="18">
                  <c:v>20</c:v>
                </c:pt>
                <c:pt idx="19">
                  <c:v>40</c:v>
                </c:pt>
                <c:pt idx="20">
                  <c:v>12</c:v>
                </c:pt>
                <c:pt idx="21">
                  <c:v>4</c:v>
                </c:pt>
                <c:pt idx="22">
                  <c:v>8</c:v>
                </c:pt>
                <c:pt idx="23">
                  <c:v>16</c:v>
                </c:pt>
                <c:pt idx="24">
                  <c:v>8</c:v>
                </c:pt>
              </c:numCache>
            </c:numRef>
          </c:val>
          <c:extLst>
            <c:ext xmlns:c16="http://schemas.microsoft.com/office/drawing/2014/chart" uri="{C3380CC4-5D6E-409C-BE32-E72D297353CC}">
              <c16:uniqueId val="{00000000-2C46-4E66-8BBA-4F65619D4D2F}"/>
            </c:ext>
          </c:extLst>
        </c:ser>
        <c:ser>
          <c:idx val="4"/>
          <c:order val="1"/>
          <c:tx>
            <c:v>Traditional WNoC</c:v>
          </c:tx>
          <c:spPr>
            <a:pattFill prst="dkHorz">
              <a:fgClr>
                <a:schemeClr val="tx1"/>
              </a:fgClr>
              <a:bgClr>
                <a:schemeClr val="bg1"/>
              </a:bgClr>
            </a:pattFill>
            <a:ln>
              <a:solidFill>
                <a:schemeClr val="tx1"/>
              </a:solidFill>
            </a:ln>
          </c:spPr>
          <c:invertIfNegative val="0"/>
          <c:cat>
            <c:strRef>
              <c:f>Sheet2!$A$3:$A$27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Sheet2!$C$3:$C$27</c:f>
              <c:numCache>
                <c:formatCode>General</c:formatCode>
                <c:ptCount val="25"/>
                <c:pt idx="0">
                  <c:v>20</c:v>
                </c:pt>
                <c:pt idx="1">
                  <c:v>4</c:v>
                </c:pt>
                <c:pt idx="2">
                  <c:v>12</c:v>
                </c:pt>
                <c:pt idx="3">
                  <c:v>12</c:v>
                </c:pt>
                <c:pt idx="4">
                  <c:v>16</c:v>
                </c:pt>
                <c:pt idx="5">
                  <c:v>12</c:v>
                </c:pt>
                <c:pt idx="6">
                  <c:v>20</c:v>
                </c:pt>
                <c:pt idx="7">
                  <c:v>20</c:v>
                </c:pt>
                <c:pt idx="8">
                  <c:v>12</c:v>
                </c:pt>
                <c:pt idx="9">
                  <c:v>16</c:v>
                </c:pt>
                <c:pt idx="10">
                  <c:v>12</c:v>
                </c:pt>
                <c:pt idx="11">
                  <c:v>12</c:v>
                </c:pt>
                <c:pt idx="12">
                  <c:v>12</c:v>
                </c:pt>
                <c:pt idx="13">
                  <c:v>20</c:v>
                </c:pt>
                <c:pt idx="14">
                  <c:v>20</c:v>
                </c:pt>
                <c:pt idx="15">
                  <c:v>8</c:v>
                </c:pt>
                <c:pt idx="16">
                  <c:v>12</c:v>
                </c:pt>
                <c:pt idx="17">
                  <c:v>20</c:v>
                </c:pt>
                <c:pt idx="18">
                  <c:v>12</c:v>
                </c:pt>
                <c:pt idx="19">
                  <c:v>20</c:v>
                </c:pt>
                <c:pt idx="20">
                  <c:v>12</c:v>
                </c:pt>
                <c:pt idx="21">
                  <c:v>4</c:v>
                </c:pt>
                <c:pt idx="22">
                  <c:v>8</c:v>
                </c:pt>
                <c:pt idx="23">
                  <c:v>16</c:v>
                </c:pt>
                <c:pt idx="24">
                  <c:v>8</c:v>
                </c:pt>
              </c:numCache>
            </c:numRef>
          </c:val>
          <c:extLst>
            <c:ext xmlns:c16="http://schemas.microsoft.com/office/drawing/2014/chart" uri="{C3380CC4-5D6E-409C-BE32-E72D297353CC}">
              <c16:uniqueId val="{00000001-2C46-4E66-8BBA-4F65619D4D2F}"/>
            </c:ext>
          </c:extLst>
        </c:ser>
        <c:ser>
          <c:idx val="5"/>
          <c:order val="2"/>
          <c:tx>
            <c:v>WNoC-CD</c:v>
          </c:tx>
          <c:spPr>
            <a:solidFill>
              <a:schemeClr val="tx1"/>
            </a:solidFill>
            <a:ln>
              <a:solidFill>
                <a:schemeClr val="tx1"/>
              </a:solidFill>
            </a:ln>
          </c:spPr>
          <c:invertIfNegative val="0"/>
          <c:cat>
            <c:strRef>
              <c:f>Sheet2!$A$3:$A$27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Sheet2!$D$3:$D$27</c:f>
              <c:numCache>
                <c:formatCode>General</c:formatCode>
                <c:ptCount val="25"/>
                <c:pt idx="0">
                  <c:v>8</c:v>
                </c:pt>
                <c:pt idx="1">
                  <c:v>2</c:v>
                </c:pt>
                <c:pt idx="2">
                  <c:v>5</c:v>
                </c:pt>
                <c:pt idx="3">
                  <c:v>5</c:v>
                </c:pt>
                <c:pt idx="4">
                  <c:v>6</c:v>
                </c:pt>
                <c:pt idx="5">
                  <c:v>5</c:v>
                </c:pt>
                <c:pt idx="6">
                  <c:v>8</c:v>
                </c:pt>
                <c:pt idx="7">
                  <c:v>8</c:v>
                </c:pt>
                <c:pt idx="8">
                  <c:v>3</c:v>
                </c:pt>
                <c:pt idx="9">
                  <c:v>6</c:v>
                </c:pt>
                <c:pt idx="10">
                  <c:v>5</c:v>
                </c:pt>
                <c:pt idx="11">
                  <c:v>4</c:v>
                </c:pt>
                <c:pt idx="12">
                  <c:v>5</c:v>
                </c:pt>
                <c:pt idx="13">
                  <c:v>8</c:v>
                </c:pt>
                <c:pt idx="14">
                  <c:v>8</c:v>
                </c:pt>
                <c:pt idx="15">
                  <c:v>3</c:v>
                </c:pt>
                <c:pt idx="16">
                  <c:v>5</c:v>
                </c:pt>
                <c:pt idx="17">
                  <c:v>8</c:v>
                </c:pt>
                <c:pt idx="18">
                  <c:v>5</c:v>
                </c:pt>
                <c:pt idx="19">
                  <c:v>8</c:v>
                </c:pt>
                <c:pt idx="20">
                  <c:v>6</c:v>
                </c:pt>
                <c:pt idx="21">
                  <c:v>3</c:v>
                </c:pt>
                <c:pt idx="22">
                  <c:v>3</c:v>
                </c:pt>
                <c:pt idx="23">
                  <c:v>7</c:v>
                </c:pt>
                <c:pt idx="24">
                  <c:v>4</c:v>
                </c:pt>
              </c:numCache>
            </c:numRef>
          </c:val>
          <c:extLst>
            <c:ext xmlns:c16="http://schemas.microsoft.com/office/drawing/2014/chart" uri="{C3380CC4-5D6E-409C-BE32-E72D297353CC}">
              <c16:uniqueId val="{00000002-2C46-4E66-8BBA-4F65619D4D2F}"/>
            </c:ext>
          </c:extLst>
        </c:ser>
        <c:dLbls>
          <c:showLegendKey val="0"/>
          <c:showVal val="0"/>
          <c:showCatName val="0"/>
          <c:showSerName val="0"/>
          <c:showPercent val="0"/>
          <c:showBubbleSize val="0"/>
        </c:dLbls>
        <c:gapWidth val="150"/>
        <c:axId val="398619296"/>
        <c:axId val="398623584"/>
      </c:barChart>
      <c:catAx>
        <c:axId val="398619296"/>
        <c:scaling>
          <c:orientation val="minMax"/>
        </c:scaling>
        <c:delete val="0"/>
        <c:axPos val="b"/>
        <c:numFmt formatCode="General" sourceLinked="1"/>
        <c:majorTickMark val="none"/>
        <c:minorTickMark val="none"/>
        <c:tickLblPos val="nextTo"/>
        <c:txPr>
          <a:bodyPr rot="-5400000" vert="horz"/>
          <a:lstStyle/>
          <a:p>
            <a:pPr>
              <a:defRPr baseline="0"/>
            </a:pPr>
            <a:endParaRPr lang="en-US"/>
          </a:p>
        </c:txPr>
        <c:crossAx val="398623584"/>
        <c:crosses val="autoZero"/>
        <c:auto val="1"/>
        <c:lblAlgn val="ctr"/>
        <c:lblOffset val="100"/>
        <c:noMultiLvlLbl val="0"/>
      </c:catAx>
      <c:valAx>
        <c:axId val="398623584"/>
        <c:scaling>
          <c:orientation val="minMax"/>
        </c:scaling>
        <c:delete val="0"/>
        <c:axPos val="l"/>
        <c:title>
          <c:tx>
            <c:rich>
              <a:bodyPr/>
              <a:lstStyle/>
              <a:p>
                <a:pPr>
                  <a:defRPr b="1" baseline="0">
                    <a:solidFill>
                      <a:sysClr val="windowText" lastClr="000000"/>
                    </a:solidFill>
                  </a:defRPr>
                </a:pPr>
                <a:r>
                  <a:rPr lang="en-US" b="1" baseline="0">
                    <a:solidFill>
                      <a:sysClr val="windowText" lastClr="000000"/>
                    </a:solidFill>
                  </a:rPr>
                  <a:t>Number of hops</a:t>
                </a:r>
              </a:p>
            </c:rich>
          </c:tx>
          <c:overlay val="0"/>
        </c:title>
        <c:numFmt formatCode="General" sourceLinked="1"/>
        <c:majorTickMark val="out"/>
        <c:minorTickMark val="none"/>
        <c:tickLblPos val="nextTo"/>
        <c:spPr>
          <a:ln>
            <a:noFill/>
          </a:ln>
        </c:spPr>
        <c:txPr>
          <a:bodyPr/>
          <a:lstStyle/>
          <a:p>
            <a:pPr>
              <a:defRPr b="1">
                <a:solidFill>
                  <a:sysClr val="windowText" lastClr="000000"/>
                </a:solidFill>
              </a:defRPr>
            </a:pPr>
            <a:endParaRPr lang="en-US"/>
          </a:p>
        </c:txPr>
        <c:crossAx val="398619296"/>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baseline="0">
          <a:latin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baseline="0"/>
            </a:pPr>
            <a:r>
              <a:rPr lang="en-US" sz="2000" baseline="0" dirty="0">
                <a:latin typeface="Times New Roman" panose="02020603050405020304" pitchFamily="18" charset="0"/>
                <a:cs typeface="Times New Roman" panose="02020603050405020304" pitchFamily="18" charset="0"/>
              </a:rPr>
              <a:t>Power Consumption Compared to WNoC-CD</a:t>
            </a:r>
          </a:p>
        </c:rich>
      </c:tx>
      <c:overlay val="0"/>
    </c:title>
    <c:autoTitleDeleted val="0"/>
    <c:plotArea>
      <c:layout/>
      <c:barChart>
        <c:barDir val="col"/>
        <c:grouping val="clustered"/>
        <c:varyColors val="0"/>
        <c:ser>
          <c:idx val="0"/>
          <c:order val="0"/>
          <c:tx>
            <c:v>Mesh</c:v>
          </c:tx>
          <c:spPr>
            <a:solidFill>
              <a:srgbClr val="6A6A6A"/>
            </a:solidFill>
            <a:ln>
              <a:solidFill>
                <a:schemeClr val="tx1"/>
              </a:solidFill>
            </a:ln>
          </c:spPr>
          <c:invertIfNegative val="0"/>
          <c:cat>
            <c:strRef>
              <c:f>Sheet3!$A$3:$A$27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Sheet3!$B$3:$B$27</c:f>
              <c:numCache>
                <c:formatCode>General</c:formatCode>
                <c:ptCount val="25"/>
                <c:pt idx="0">
                  <c:v>111</c:v>
                </c:pt>
                <c:pt idx="1">
                  <c:v>73</c:v>
                </c:pt>
                <c:pt idx="2">
                  <c:v>71</c:v>
                </c:pt>
                <c:pt idx="3">
                  <c:v>71</c:v>
                </c:pt>
                <c:pt idx="4">
                  <c:v>71</c:v>
                </c:pt>
                <c:pt idx="5">
                  <c:v>63</c:v>
                </c:pt>
                <c:pt idx="6">
                  <c:v>79</c:v>
                </c:pt>
                <c:pt idx="7">
                  <c:v>63</c:v>
                </c:pt>
                <c:pt idx="8">
                  <c:v>39</c:v>
                </c:pt>
                <c:pt idx="9">
                  <c:v>63</c:v>
                </c:pt>
                <c:pt idx="10">
                  <c:v>71</c:v>
                </c:pt>
                <c:pt idx="11">
                  <c:v>63</c:v>
                </c:pt>
                <c:pt idx="12">
                  <c:v>55</c:v>
                </c:pt>
                <c:pt idx="13">
                  <c:v>63</c:v>
                </c:pt>
                <c:pt idx="14">
                  <c:v>47</c:v>
                </c:pt>
                <c:pt idx="15">
                  <c:v>87</c:v>
                </c:pt>
                <c:pt idx="16">
                  <c:v>55</c:v>
                </c:pt>
                <c:pt idx="17">
                  <c:v>39</c:v>
                </c:pt>
                <c:pt idx="18">
                  <c:v>71</c:v>
                </c:pt>
                <c:pt idx="19">
                  <c:v>111</c:v>
                </c:pt>
                <c:pt idx="20">
                  <c:v>55</c:v>
                </c:pt>
                <c:pt idx="21">
                  <c:v>39</c:v>
                </c:pt>
                <c:pt idx="22">
                  <c:v>47</c:v>
                </c:pt>
                <c:pt idx="23">
                  <c:v>63</c:v>
                </c:pt>
                <c:pt idx="24">
                  <c:v>47</c:v>
                </c:pt>
              </c:numCache>
            </c:numRef>
          </c:val>
          <c:extLst>
            <c:ext xmlns:c16="http://schemas.microsoft.com/office/drawing/2014/chart" uri="{C3380CC4-5D6E-409C-BE32-E72D297353CC}">
              <c16:uniqueId val="{00000000-FEE8-40C9-924A-5982D6A81428}"/>
            </c:ext>
          </c:extLst>
        </c:ser>
        <c:ser>
          <c:idx val="1"/>
          <c:order val="1"/>
          <c:tx>
            <c:v>Traditional WNoC</c:v>
          </c:tx>
          <c:spPr>
            <a:pattFill prst="dkHorz">
              <a:fgClr>
                <a:schemeClr val="tx1"/>
              </a:fgClr>
              <a:bgClr>
                <a:schemeClr val="bg1"/>
              </a:bgClr>
            </a:pattFill>
            <a:ln>
              <a:solidFill>
                <a:schemeClr val="tx1"/>
              </a:solidFill>
            </a:ln>
          </c:spPr>
          <c:invertIfNegative val="0"/>
          <c:cat>
            <c:strRef>
              <c:f>Sheet3!$A$3:$A$27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Sheet3!$C$3:$C$27</c:f>
              <c:numCache>
                <c:formatCode>General</c:formatCode>
                <c:ptCount val="25"/>
                <c:pt idx="0">
                  <c:v>62.3</c:v>
                </c:pt>
                <c:pt idx="1">
                  <c:v>62.3</c:v>
                </c:pt>
                <c:pt idx="2">
                  <c:v>44.3</c:v>
                </c:pt>
                <c:pt idx="3">
                  <c:v>53.3</c:v>
                </c:pt>
                <c:pt idx="4">
                  <c:v>56.3</c:v>
                </c:pt>
                <c:pt idx="5">
                  <c:v>53.3</c:v>
                </c:pt>
                <c:pt idx="6">
                  <c:v>62.3</c:v>
                </c:pt>
                <c:pt idx="7">
                  <c:v>62.3</c:v>
                </c:pt>
                <c:pt idx="8">
                  <c:v>53.3</c:v>
                </c:pt>
                <c:pt idx="9">
                  <c:v>56.3</c:v>
                </c:pt>
                <c:pt idx="10">
                  <c:v>53.3</c:v>
                </c:pt>
                <c:pt idx="11">
                  <c:v>50.3</c:v>
                </c:pt>
                <c:pt idx="12">
                  <c:v>53.3</c:v>
                </c:pt>
                <c:pt idx="13">
                  <c:v>62.3</c:v>
                </c:pt>
                <c:pt idx="14">
                  <c:v>62.3</c:v>
                </c:pt>
                <c:pt idx="15">
                  <c:v>47.3</c:v>
                </c:pt>
                <c:pt idx="16">
                  <c:v>53.3</c:v>
                </c:pt>
                <c:pt idx="17">
                  <c:v>62.3</c:v>
                </c:pt>
                <c:pt idx="18">
                  <c:v>50.3</c:v>
                </c:pt>
                <c:pt idx="19">
                  <c:v>62.3</c:v>
                </c:pt>
                <c:pt idx="20">
                  <c:v>29</c:v>
                </c:pt>
                <c:pt idx="21">
                  <c:v>17</c:v>
                </c:pt>
                <c:pt idx="22">
                  <c:v>23.6</c:v>
                </c:pt>
                <c:pt idx="23">
                  <c:v>35</c:v>
                </c:pt>
                <c:pt idx="24">
                  <c:v>23.6</c:v>
                </c:pt>
              </c:numCache>
            </c:numRef>
          </c:val>
          <c:extLst>
            <c:ext xmlns:c16="http://schemas.microsoft.com/office/drawing/2014/chart" uri="{C3380CC4-5D6E-409C-BE32-E72D297353CC}">
              <c16:uniqueId val="{00000001-FEE8-40C9-924A-5982D6A81428}"/>
            </c:ext>
          </c:extLst>
        </c:ser>
        <c:ser>
          <c:idx val="2"/>
          <c:order val="2"/>
          <c:tx>
            <c:v>WNoC-CD</c:v>
          </c:tx>
          <c:spPr>
            <a:solidFill>
              <a:schemeClr val="tx1"/>
            </a:solidFill>
            <a:ln>
              <a:solidFill>
                <a:schemeClr val="tx1"/>
              </a:solidFill>
            </a:ln>
          </c:spPr>
          <c:invertIfNegative val="0"/>
          <c:cat>
            <c:strRef>
              <c:f>Sheet3!$A$3:$A$27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Sheet3!$D$3:$D$27</c:f>
              <c:numCache>
                <c:formatCode>General</c:formatCode>
                <c:ptCount val="25"/>
                <c:pt idx="0">
                  <c:v>22.2</c:v>
                </c:pt>
                <c:pt idx="1">
                  <c:v>16.2</c:v>
                </c:pt>
                <c:pt idx="2">
                  <c:v>19.2</c:v>
                </c:pt>
                <c:pt idx="3">
                  <c:v>19.2</c:v>
                </c:pt>
                <c:pt idx="4">
                  <c:v>19.2</c:v>
                </c:pt>
                <c:pt idx="5">
                  <c:v>19.2</c:v>
                </c:pt>
                <c:pt idx="6">
                  <c:v>22.2</c:v>
                </c:pt>
                <c:pt idx="7">
                  <c:v>22.2</c:v>
                </c:pt>
                <c:pt idx="8">
                  <c:v>19.2</c:v>
                </c:pt>
                <c:pt idx="9">
                  <c:v>19.2</c:v>
                </c:pt>
                <c:pt idx="10">
                  <c:v>19.2</c:v>
                </c:pt>
                <c:pt idx="11">
                  <c:v>16.2</c:v>
                </c:pt>
                <c:pt idx="12">
                  <c:v>19.2</c:v>
                </c:pt>
                <c:pt idx="13">
                  <c:v>22.2</c:v>
                </c:pt>
                <c:pt idx="14">
                  <c:v>22.2</c:v>
                </c:pt>
                <c:pt idx="15">
                  <c:v>16.2</c:v>
                </c:pt>
                <c:pt idx="16">
                  <c:v>19.2</c:v>
                </c:pt>
                <c:pt idx="17">
                  <c:v>22.2</c:v>
                </c:pt>
                <c:pt idx="18">
                  <c:v>19.2</c:v>
                </c:pt>
                <c:pt idx="19">
                  <c:v>22.2</c:v>
                </c:pt>
                <c:pt idx="20">
                  <c:v>29</c:v>
                </c:pt>
                <c:pt idx="21">
                  <c:v>17</c:v>
                </c:pt>
                <c:pt idx="22">
                  <c:v>23.6</c:v>
                </c:pt>
                <c:pt idx="23">
                  <c:v>35</c:v>
                </c:pt>
                <c:pt idx="24">
                  <c:v>23.6</c:v>
                </c:pt>
              </c:numCache>
            </c:numRef>
          </c:val>
          <c:extLst>
            <c:ext xmlns:c16="http://schemas.microsoft.com/office/drawing/2014/chart" uri="{C3380CC4-5D6E-409C-BE32-E72D297353CC}">
              <c16:uniqueId val="{00000002-FEE8-40C9-924A-5982D6A81428}"/>
            </c:ext>
          </c:extLst>
        </c:ser>
        <c:dLbls>
          <c:showLegendKey val="0"/>
          <c:showVal val="0"/>
          <c:showCatName val="0"/>
          <c:showSerName val="0"/>
          <c:showPercent val="0"/>
          <c:showBubbleSize val="0"/>
        </c:dLbls>
        <c:gapWidth val="150"/>
        <c:axId val="398723712"/>
        <c:axId val="398728000"/>
      </c:barChart>
      <c:catAx>
        <c:axId val="398723712"/>
        <c:scaling>
          <c:orientation val="minMax"/>
        </c:scaling>
        <c:delete val="0"/>
        <c:axPos val="b"/>
        <c:numFmt formatCode="General" sourceLinked="0"/>
        <c:majorTickMark val="none"/>
        <c:minorTickMark val="none"/>
        <c:tickLblPos val="nextTo"/>
        <c:txPr>
          <a:bodyPr rot="-5400000" vert="horz"/>
          <a:lstStyle/>
          <a:p>
            <a:pPr>
              <a:defRPr baseline="0">
                <a:latin typeface="Times New Roman" panose="02020603050405020304" pitchFamily="18" charset="0"/>
              </a:defRPr>
            </a:pPr>
            <a:endParaRPr lang="en-US"/>
          </a:p>
        </c:txPr>
        <c:crossAx val="398728000"/>
        <c:crosses val="autoZero"/>
        <c:auto val="1"/>
        <c:lblAlgn val="ctr"/>
        <c:lblOffset val="100"/>
        <c:noMultiLvlLbl val="0"/>
      </c:catAx>
      <c:valAx>
        <c:axId val="398728000"/>
        <c:scaling>
          <c:orientation val="minMax"/>
        </c:scaling>
        <c:delete val="0"/>
        <c:axPos val="l"/>
        <c:title>
          <c:tx>
            <c:rich>
              <a:bodyPr/>
              <a:lstStyle/>
              <a:p>
                <a:pPr>
                  <a:defRPr b="1">
                    <a:solidFill>
                      <a:sysClr val="windowText" lastClr="000000"/>
                    </a:solidFill>
                  </a:defRPr>
                </a:pPr>
                <a:r>
                  <a:rPr lang="en-US" b="1" baseline="0">
                    <a:solidFill>
                      <a:sysClr val="windowText" lastClr="000000"/>
                    </a:solidFill>
                    <a:latin typeface="Times New Roman" panose="02020603050405020304" pitchFamily="18" charset="0"/>
                  </a:rPr>
                  <a:t>Power Consumption (mW)</a:t>
                </a:r>
              </a:p>
            </c:rich>
          </c:tx>
          <c:overlay val="0"/>
        </c:title>
        <c:numFmt formatCode="General" sourceLinked="1"/>
        <c:majorTickMark val="out"/>
        <c:minorTickMark val="none"/>
        <c:tickLblPos val="nextTo"/>
        <c:spPr>
          <a:ln>
            <a:noFill/>
          </a:ln>
        </c:spPr>
        <c:txPr>
          <a:bodyPr/>
          <a:lstStyle/>
          <a:p>
            <a:pPr>
              <a:defRPr b="1" baseline="0">
                <a:solidFill>
                  <a:sysClr val="windowText" lastClr="000000"/>
                </a:solidFill>
                <a:latin typeface="Times New Roman" panose="02020603050405020304" pitchFamily="18" charset="0"/>
              </a:defRPr>
            </a:pPr>
            <a:endParaRPr lang="en-US"/>
          </a:p>
        </c:txPr>
        <c:crossAx val="398723712"/>
        <c:crosses val="autoZero"/>
        <c:crossBetween val="between"/>
      </c:valAx>
      <c:spPr>
        <a:noFill/>
        <a:ln w="25400">
          <a:noFill/>
        </a:ln>
      </c:spPr>
    </c:plotArea>
    <c:legend>
      <c:legendPos val="b"/>
      <c:overlay val="0"/>
      <c:txPr>
        <a:bodyPr/>
        <a:lstStyle/>
        <a:p>
          <a:pPr>
            <a:defRPr b="1" baseline="0">
              <a:latin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Times New Roman" panose="02020603050405020304" pitchFamily="18" charset="0"/>
                <a:ea typeface="Times" charset="0"/>
                <a:cs typeface="Times New Roman" panose="02020603050405020304" pitchFamily="18" charset="0"/>
              </a:rPr>
              <a:t>Communication Latency Compared to WNoC-DDs</a:t>
            </a:r>
          </a:p>
        </c:rich>
      </c:tx>
      <c:layout>
        <c:manualLayout>
          <c:xMode val="edge"/>
          <c:yMode val="edge"/>
          <c:x val="9.6378409583702127E-2"/>
          <c:y val="2.3047626859142606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Sheet12!$B$2</c:f>
              <c:strCache>
                <c:ptCount val="1"/>
                <c:pt idx="0">
                  <c:v>Mesh</c:v>
                </c:pt>
              </c:strCache>
            </c:strRef>
          </c:tx>
          <c:spPr>
            <a:solidFill>
              <a:srgbClr val="6A6A6A"/>
            </a:solidFill>
            <a:ln>
              <a:solidFill>
                <a:schemeClr val="tx1"/>
              </a:solidFill>
            </a:ln>
            <a:effectLst/>
          </c:spPr>
          <c:invertIfNegative val="0"/>
          <c:cat>
            <c:strRef>
              <c:f>Sheet12!$A$3:$A$27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Sheet12!$B$3:$B$27</c:f>
              <c:numCache>
                <c:formatCode>General</c:formatCode>
                <c:ptCount val="25"/>
                <c:pt idx="0">
                  <c:v>76</c:v>
                </c:pt>
                <c:pt idx="1">
                  <c:v>60</c:v>
                </c:pt>
                <c:pt idx="2">
                  <c:v>56</c:v>
                </c:pt>
                <c:pt idx="3">
                  <c:v>56</c:v>
                </c:pt>
                <c:pt idx="4">
                  <c:v>56</c:v>
                </c:pt>
                <c:pt idx="5">
                  <c:v>52</c:v>
                </c:pt>
                <c:pt idx="6">
                  <c:v>60</c:v>
                </c:pt>
                <c:pt idx="7">
                  <c:v>52</c:v>
                </c:pt>
                <c:pt idx="8">
                  <c:v>40</c:v>
                </c:pt>
                <c:pt idx="9">
                  <c:v>52</c:v>
                </c:pt>
                <c:pt idx="10">
                  <c:v>56</c:v>
                </c:pt>
                <c:pt idx="11">
                  <c:v>52</c:v>
                </c:pt>
                <c:pt idx="12">
                  <c:v>48</c:v>
                </c:pt>
                <c:pt idx="13">
                  <c:v>52</c:v>
                </c:pt>
                <c:pt idx="14">
                  <c:v>44</c:v>
                </c:pt>
                <c:pt idx="15">
                  <c:v>64</c:v>
                </c:pt>
                <c:pt idx="16">
                  <c:v>48</c:v>
                </c:pt>
                <c:pt idx="17">
                  <c:v>40</c:v>
                </c:pt>
                <c:pt idx="18">
                  <c:v>56</c:v>
                </c:pt>
                <c:pt idx="19">
                  <c:v>76</c:v>
                </c:pt>
                <c:pt idx="20">
                  <c:v>48</c:v>
                </c:pt>
                <c:pt idx="21">
                  <c:v>40</c:v>
                </c:pt>
                <c:pt idx="22">
                  <c:v>44</c:v>
                </c:pt>
                <c:pt idx="23">
                  <c:v>52</c:v>
                </c:pt>
                <c:pt idx="24">
                  <c:v>44</c:v>
                </c:pt>
              </c:numCache>
            </c:numRef>
          </c:val>
          <c:extLst>
            <c:ext xmlns:c16="http://schemas.microsoft.com/office/drawing/2014/chart" uri="{C3380CC4-5D6E-409C-BE32-E72D297353CC}">
              <c16:uniqueId val="{00000000-B023-4948-9ACA-868B48488EB9}"/>
            </c:ext>
          </c:extLst>
        </c:ser>
        <c:ser>
          <c:idx val="2"/>
          <c:order val="1"/>
          <c:tx>
            <c:strRef>
              <c:f>Sheet12!$D$2</c:f>
              <c:strCache>
                <c:ptCount val="1"/>
                <c:pt idx="0">
                  <c:v>WNoC-CD</c:v>
                </c:pt>
              </c:strCache>
            </c:strRef>
          </c:tx>
          <c:spPr>
            <a:solidFill>
              <a:schemeClr val="tx1"/>
            </a:solidFill>
            <a:ln>
              <a:solidFill>
                <a:schemeClr val="tx1"/>
              </a:solidFill>
            </a:ln>
            <a:effectLst/>
          </c:spPr>
          <c:invertIfNegative val="0"/>
          <c:cat>
            <c:strRef>
              <c:f>Sheet12!$A$3:$A$27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Sheet12!$D$3:$D$27</c:f>
              <c:numCache>
                <c:formatCode>General</c:formatCode>
                <c:ptCount val="25"/>
                <c:pt idx="0">
                  <c:v>48</c:v>
                </c:pt>
                <c:pt idx="1">
                  <c:v>40</c:v>
                </c:pt>
                <c:pt idx="2">
                  <c:v>44</c:v>
                </c:pt>
                <c:pt idx="3">
                  <c:v>44</c:v>
                </c:pt>
                <c:pt idx="4">
                  <c:v>44</c:v>
                </c:pt>
                <c:pt idx="5">
                  <c:v>44</c:v>
                </c:pt>
                <c:pt idx="6">
                  <c:v>48</c:v>
                </c:pt>
                <c:pt idx="7">
                  <c:v>48</c:v>
                </c:pt>
                <c:pt idx="8">
                  <c:v>40</c:v>
                </c:pt>
                <c:pt idx="9">
                  <c:v>44</c:v>
                </c:pt>
                <c:pt idx="10">
                  <c:v>44</c:v>
                </c:pt>
                <c:pt idx="11">
                  <c:v>40</c:v>
                </c:pt>
                <c:pt idx="12">
                  <c:v>44</c:v>
                </c:pt>
                <c:pt idx="13">
                  <c:v>48</c:v>
                </c:pt>
                <c:pt idx="14">
                  <c:v>48</c:v>
                </c:pt>
                <c:pt idx="15">
                  <c:v>40</c:v>
                </c:pt>
                <c:pt idx="16">
                  <c:v>44</c:v>
                </c:pt>
                <c:pt idx="17">
                  <c:v>40</c:v>
                </c:pt>
                <c:pt idx="18">
                  <c:v>44</c:v>
                </c:pt>
                <c:pt idx="19">
                  <c:v>48</c:v>
                </c:pt>
                <c:pt idx="20">
                  <c:v>48</c:v>
                </c:pt>
                <c:pt idx="21">
                  <c:v>40</c:v>
                </c:pt>
                <c:pt idx="22">
                  <c:v>44</c:v>
                </c:pt>
                <c:pt idx="23">
                  <c:v>52</c:v>
                </c:pt>
                <c:pt idx="24">
                  <c:v>44</c:v>
                </c:pt>
              </c:numCache>
            </c:numRef>
          </c:val>
          <c:extLst>
            <c:ext xmlns:c16="http://schemas.microsoft.com/office/drawing/2014/chart" uri="{C3380CC4-5D6E-409C-BE32-E72D297353CC}">
              <c16:uniqueId val="{00000001-B023-4948-9ACA-868B48488EB9}"/>
            </c:ext>
          </c:extLst>
        </c:ser>
        <c:ser>
          <c:idx val="3"/>
          <c:order val="2"/>
          <c:tx>
            <c:strRef>
              <c:f>Sheet12!$E$2</c:f>
              <c:strCache>
                <c:ptCount val="1"/>
                <c:pt idx="0">
                  <c:v>WNoC-DDs</c:v>
                </c:pt>
              </c:strCache>
            </c:strRef>
          </c:tx>
          <c:spPr>
            <a:pattFill prst="wdUpDiag">
              <a:fgClr>
                <a:schemeClr val="tx1"/>
              </a:fgClr>
              <a:bgClr>
                <a:schemeClr val="bg1"/>
              </a:bgClr>
            </a:pattFill>
            <a:ln>
              <a:solidFill>
                <a:schemeClr val="tx1"/>
              </a:solidFill>
            </a:ln>
            <a:effectLst/>
          </c:spPr>
          <c:invertIfNegative val="0"/>
          <c:cat>
            <c:strRef>
              <c:f>Sheet12!$A$3:$A$27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Sheet12!$E$3:$E$27</c:f>
              <c:numCache>
                <c:formatCode>General</c:formatCode>
                <c:ptCount val="25"/>
                <c:pt idx="0">
                  <c:v>44</c:v>
                </c:pt>
                <c:pt idx="1">
                  <c:v>40</c:v>
                </c:pt>
                <c:pt idx="2">
                  <c:v>40</c:v>
                </c:pt>
                <c:pt idx="3">
                  <c:v>40</c:v>
                </c:pt>
                <c:pt idx="4">
                  <c:v>40</c:v>
                </c:pt>
                <c:pt idx="5">
                  <c:v>40</c:v>
                </c:pt>
                <c:pt idx="6">
                  <c:v>44</c:v>
                </c:pt>
                <c:pt idx="7">
                  <c:v>44</c:v>
                </c:pt>
                <c:pt idx="8">
                  <c:v>40</c:v>
                </c:pt>
                <c:pt idx="9">
                  <c:v>40</c:v>
                </c:pt>
                <c:pt idx="10">
                  <c:v>40</c:v>
                </c:pt>
                <c:pt idx="11">
                  <c:v>40</c:v>
                </c:pt>
                <c:pt idx="12">
                  <c:v>40</c:v>
                </c:pt>
                <c:pt idx="13">
                  <c:v>44</c:v>
                </c:pt>
                <c:pt idx="14">
                  <c:v>44</c:v>
                </c:pt>
                <c:pt idx="15">
                  <c:v>40</c:v>
                </c:pt>
                <c:pt idx="16">
                  <c:v>40</c:v>
                </c:pt>
                <c:pt idx="17">
                  <c:v>40</c:v>
                </c:pt>
                <c:pt idx="18">
                  <c:v>40</c:v>
                </c:pt>
                <c:pt idx="19">
                  <c:v>44</c:v>
                </c:pt>
                <c:pt idx="20">
                  <c:v>48</c:v>
                </c:pt>
                <c:pt idx="21">
                  <c:v>40</c:v>
                </c:pt>
                <c:pt idx="22">
                  <c:v>44</c:v>
                </c:pt>
                <c:pt idx="23">
                  <c:v>52</c:v>
                </c:pt>
                <c:pt idx="24">
                  <c:v>44</c:v>
                </c:pt>
              </c:numCache>
            </c:numRef>
          </c:val>
          <c:extLst>
            <c:ext xmlns:c16="http://schemas.microsoft.com/office/drawing/2014/chart" uri="{C3380CC4-5D6E-409C-BE32-E72D297353CC}">
              <c16:uniqueId val="{00000002-B023-4948-9ACA-868B48488EB9}"/>
            </c:ext>
          </c:extLst>
        </c:ser>
        <c:dLbls>
          <c:showLegendKey val="0"/>
          <c:showVal val="0"/>
          <c:showCatName val="0"/>
          <c:showSerName val="0"/>
          <c:showPercent val="0"/>
          <c:showBubbleSize val="0"/>
        </c:dLbls>
        <c:gapWidth val="75"/>
        <c:axId val="-945637936"/>
        <c:axId val="-985574432"/>
      </c:barChart>
      <c:catAx>
        <c:axId val="-9456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Times" charset="0"/>
                <a:ea typeface="Times" charset="0"/>
                <a:cs typeface="Times" charset="0"/>
              </a:defRPr>
            </a:pPr>
            <a:endParaRPr lang="en-US"/>
          </a:p>
        </c:txPr>
        <c:crossAx val="-985574432"/>
        <c:crosses val="autoZero"/>
        <c:auto val="1"/>
        <c:lblAlgn val="ctr"/>
        <c:lblOffset val="100"/>
        <c:noMultiLvlLbl val="0"/>
      </c:catAx>
      <c:valAx>
        <c:axId val="-985574432"/>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latin typeface="Times New Roman" panose="02020603050405020304" pitchFamily="18" charset="0"/>
                    <a:ea typeface="Times" charset="0"/>
                    <a:cs typeface="Times New Roman" panose="02020603050405020304" pitchFamily="18" charset="0"/>
                  </a:rPr>
                  <a:t>Communication</a:t>
                </a:r>
                <a:r>
                  <a:rPr lang="en-US" b="1" baseline="0">
                    <a:solidFill>
                      <a:sysClr val="windowText" lastClr="000000"/>
                    </a:solidFill>
                    <a:latin typeface="Times New Roman" panose="02020603050405020304" pitchFamily="18" charset="0"/>
                    <a:ea typeface="Times" charset="0"/>
                    <a:cs typeface="Times New Roman" panose="02020603050405020304" pitchFamily="18" charset="0"/>
                  </a:rPr>
                  <a:t> Latency (ms)</a:t>
                </a:r>
                <a:endParaRPr lang="en-US" b="1">
                  <a:solidFill>
                    <a:sysClr val="windowText" lastClr="000000"/>
                  </a:solidFill>
                  <a:latin typeface="Times New Roman" panose="02020603050405020304" pitchFamily="18" charset="0"/>
                  <a:ea typeface="Times"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Times" charset="0"/>
                <a:cs typeface="Times New Roman" panose="02020603050405020304" pitchFamily="18" charset="0"/>
              </a:defRPr>
            </a:pPr>
            <a:endParaRPr lang="en-US"/>
          </a:p>
        </c:txPr>
        <c:crossAx val="-945637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Times"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ea typeface="Times" charset="0"/>
                <a:cs typeface="Times New Roman" panose="02020603050405020304" pitchFamily="18" charset="0"/>
              </a:rPr>
              <a:t>Hop</a:t>
            </a:r>
            <a:r>
              <a:rPr lang="en-US" sz="2000" b="1" baseline="0" dirty="0">
                <a:solidFill>
                  <a:sysClr val="windowText" lastClr="000000"/>
                </a:solidFill>
                <a:latin typeface="Times New Roman" panose="02020603050405020304" pitchFamily="18" charset="0"/>
                <a:ea typeface="Times" charset="0"/>
                <a:cs typeface="Times New Roman" panose="02020603050405020304" pitchFamily="18" charset="0"/>
              </a:rPr>
              <a:t> Count Compared to WNoC-DDs</a:t>
            </a:r>
            <a:endParaRPr lang="en-US" sz="2000" b="1" dirty="0">
              <a:solidFill>
                <a:sysClr val="windowText" lastClr="000000"/>
              </a:solidFill>
              <a:latin typeface="Times New Roman" panose="02020603050405020304" pitchFamily="18" charset="0"/>
              <a:ea typeface="Times" charset="0"/>
              <a:cs typeface="Times New Roman" panose="02020603050405020304" pitchFamily="18" charset="0"/>
            </a:endParaRPr>
          </a:p>
        </c:rich>
      </c:tx>
      <c:layout>
        <c:manualLayout>
          <c:xMode val="edge"/>
          <c:yMode val="edge"/>
          <c:x val="0.25606400161518278"/>
          <c:y val="6.1602299712535932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Sheet13!$B$2</c:f>
              <c:strCache>
                <c:ptCount val="1"/>
                <c:pt idx="0">
                  <c:v>Mesh</c:v>
                </c:pt>
              </c:strCache>
            </c:strRef>
          </c:tx>
          <c:spPr>
            <a:solidFill>
              <a:srgbClr val="6B6B6B"/>
            </a:solidFill>
            <a:ln>
              <a:solidFill>
                <a:schemeClr val="tx1"/>
              </a:solidFill>
            </a:ln>
            <a:effectLst/>
          </c:spPr>
          <c:invertIfNegative val="0"/>
          <c:cat>
            <c:strRef>
              <c:f>Sheet13!$A$3:$A$27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Sheet13!$B$3:$B$27</c:f>
              <c:numCache>
                <c:formatCode>General</c:formatCode>
                <c:ptCount val="25"/>
                <c:pt idx="0">
                  <c:v>40</c:v>
                </c:pt>
                <c:pt idx="1">
                  <c:v>24</c:v>
                </c:pt>
                <c:pt idx="2">
                  <c:v>20</c:v>
                </c:pt>
                <c:pt idx="3">
                  <c:v>20</c:v>
                </c:pt>
                <c:pt idx="4">
                  <c:v>20</c:v>
                </c:pt>
                <c:pt idx="5">
                  <c:v>16</c:v>
                </c:pt>
                <c:pt idx="6">
                  <c:v>24</c:v>
                </c:pt>
                <c:pt idx="7">
                  <c:v>16</c:v>
                </c:pt>
                <c:pt idx="8">
                  <c:v>4</c:v>
                </c:pt>
                <c:pt idx="9">
                  <c:v>16</c:v>
                </c:pt>
                <c:pt idx="10">
                  <c:v>20</c:v>
                </c:pt>
                <c:pt idx="11">
                  <c:v>16</c:v>
                </c:pt>
                <c:pt idx="12">
                  <c:v>12</c:v>
                </c:pt>
                <c:pt idx="13">
                  <c:v>16</c:v>
                </c:pt>
                <c:pt idx="14">
                  <c:v>8</c:v>
                </c:pt>
                <c:pt idx="15">
                  <c:v>28</c:v>
                </c:pt>
                <c:pt idx="16">
                  <c:v>12</c:v>
                </c:pt>
                <c:pt idx="17">
                  <c:v>4</c:v>
                </c:pt>
                <c:pt idx="18">
                  <c:v>20</c:v>
                </c:pt>
                <c:pt idx="19">
                  <c:v>40</c:v>
                </c:pt>
                <c:pt idx="20">
                  <c:v>12</c:v>
                </c:pt>
                <c:pt idx="21">
                  <c:v>4</c:v>
                </c:pt>
                <c:pt idx="22">
                  <c:v>8</c:v>
                </c:pt>
                <c:pt idx="23">
                  <c:v>16</c:v>
                </c:pt>
                <c:pt idx="24">
                  <c:v>8</c:v>
                </c:pt>
              </c:numCache>
            </c:numRef>
          </c:val>
          <c:extLst>
            <c:ext xmlns:c16="http://schemas.microsoft.com/office/drawing/2014/chart" uri="{C3380CC4-5D6E-409C-BE32-E72D297353CC}">
              <c16:uniqueId val="{00000000-1C53-4684-BED2-FD1FE7BF0903}"/>
            </c:ext>
          </c:extLst>
        </c:ser>
        <c:ser>
          <c:idx val="2"/>
          <c:order val="1"/>
          <c:tx>
            <c:strRef>
              <c:f>Sheet13!$D$2</c:f>
              <c:strCache>
                <c:ptCount val="1"/>
                <c:pt idx="0">
                  <c:v>WNoC-CD</c:v>
                </c:pt>
              </c:strCache>
            </c:strRef>
          </c:tx>
          <c:spPr>
            <a:solidFill>
              <a:schemeClr val="tx1"/>
            </a:solidFill>
            <a:ln>
              <a:solidFill>
                <a:schemeClr val="tx1"/>
              </a:solidFill>
            </a:ln>
            <a:effectLst/>
          </c:spPr>
          <c:invertIfNegative val="0"/>
          <c:cat>
            <c:strRef>
              <c:f>Sheet13!$A$3:$A$27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Sheet13!$D$3:$D$27</c:f>
              <c:numCache>
                <c:formatCode>General</c:formatCode>
                <c:ptCount val="25"/>
                <c:pt idx="0">
                  <c:v>9</c:v>
                </c:pt>
                <c:pt idx="1">
                  <c:v>3</c:v>
                </c:pt>
                <c:pt idx="2">
                  <c:v>6</c:v>
                </c:pt>
                <c:pt idx="3">
                  <c:v>6</c:v>
                </c:pt>
                <c:pt idx="4">
                  <c:v>7</c:v>
                </c:pt>
                <c:pt idx="5">
                  <c:v>6</c:v>
                </c:pt>
                <c:pt idx="6">
                  <c:v>9</c:v>
                </c:pt>
                <c:pt idx="7">
                  <c:v>9</c:v>
                </c:pt>
                <c:pt idx="8">
                  <c:v>4</c:v>
                </c:pt>
                <c:pt idx="9">
                  <c:v>7</c:v>
                </c:pt>
                <c:pt idx="10">
                  <c:v>6</c:v>
                </c:pt>
                <c:pt idx="11">
                  <c:v>5</c:v>
                </c:pt>
                <c:pt idx="12">
                  <c:v>6</c:v>
                </c:pt>
                <c:pt idx="13">
                  <c:v>9</c:v>
                </c:pt>
                <c:pt idx="14">
                  <c:v>9</c:v>
                </c:pt>
                <c:pt idx="15">
                  <c:v>4</c:v>
                </c:pt>
                <c:pt idx="16">
                  <c:v>6</c:v>
                </c:pt>
                <c:pt idx="17">
                  <c:v>5</c:v>
                </c:pt>
                <c:pt idx="18">
                  <c:v>6</c:v>
                </c:pt>
                <c:pt idx="19">
                  <c:v>9</c:v>
                </c:pt>
                <c:pt idx="20">
                  <c:v>7</c:v>
                </c:pt>
                <c:pt idx="21">
                  <c:v>4</c:v>
                </c:pt>
                <c:pt idx="22">
                  <c:v>5</c:v>
                </c:pt>
                <c:pt idx="23">
                  <c:v>9</c:v>
                </c:pt>
                <c:pt idx="24">
                  <c:v>5</c:v>
                </c:pt>
              </c:numCache>
            </c:numRef>
          </c:val>
          <c:extLst>
            <c:ext xmlns:c16="http://schemas.microsoft.com/office/drawing/2014/chart" uri="{C3380CC4-5D6E-409C-BE32-E72D297353CC}">
              <c16:uniqueId val="{00000001-1C53-4684-BED2-FD1FE7BF0903}"/>
            </c:ext>
          </c:extLst>
        </c:ser>
        <c:ser>
          <c:idx val="3"/>
          <c:order val="2"/>
          <c:tx>
            <c:strRef>
              <c:f>Sheet13!$E$2</c:f>
              <c:strCache>
                <c:ptCount val="1"/>
                <c:pt idx="0">
                  <c:v>WNoC-DDs</c:v>
                </c:pt>
              </c:strCache>
            </c:strRef>
          </c:tx>
          <c:spPr>
            <a:pattFill prst="wdUpDiag">
              <a:fgClr>
                <a:schemeClr val="tx1"/>
              </a:fgClr>
              <a:bgClr>
                <a:schemeClr val="bg1"/>
              </a:bgClr>
            </a:pattFill>
            <a:ln>
              <a:solidFill>
                <a:schemeClr val="tx1"/>
              </a:solidFill>
            </a:ln>
            <a:effectLst/>
          </c:spPr>
          <c:invertIfNegative val="0"/>
          <c:cat>
            <c:strRef>
              <c:f>Sheet13!$A$3:$A$27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Sheet13!$E$3:$E$27</c:f>
              <c:numCache>
                <c:formatCode>General</c:formatCode>
                <c:ptCount val="25"/>
                <c:pt idx="0">
                  <c:v>7</c:v>
                </c:pt>
                <c:pt idx="1">
                  <c:v>1</c:v>
                </c:pt>
                <c:pt idx="2">
                  <c:v>4</c:v>
                </c:pt>
                <c:pt idx="3">
                  <c:v>4</c:v>
                </c:pt>
                <c:pt idx="4">
                  <c:v>5</c:v>
                </c:pt>
                <c:pt idx="5">
                  <c:v>4</c:v>
                </c:pt>
                <c:pt idx="6">
                  <c:v>7</c:v>
                </c:pt>
                <c:pt idx="7">
                  <c:v>7</c:v>
                </c:pt>
                <c:pt idx="8">
                  <c:v>2</c:v>
                </c:pt>
                <c:pt idx="9">
                  <c:v>5</c:v>
                </c:pt>
                <c:pt idx="10">
                  <c:v>4</c:v>
                </c:pt>
                <c:pt idx="11">
                  <c:v>3</c:v>
                </c:pt>
                <c:pt idx="12">
                  <c:v>4</c:v>
                </c:pt>
                <c:pt idx="13">
                  <c:v>7</c:v>
                </c:pt>
                <c:pt idx="14">
                  <c:v>7</c:v>
                </c:pt>
                <c:pt idx="15">
                  <c:v>2</c:v>
                </c:pt>
                <c:pt idx="16">
                  <c:v>4</c:v>
                </c:pt>
                <c:pt idx="17">
                  <c:v>2</c:v>
                </c:pt>
                <c:pt idx="18">
                  <c:v>4</c:v>
                </c:pt>
                <c:pt idx="19">
                  <c:v>7</c:v>
                </c:pt>
                <c:pt idx="20">
                  <c:v>6</c:v>
                </c:pt>
                <c:pt idx="21">
                  <c:v>2</c:v>
                </c:pt>
                <c:pt idx="22">
                  <c:v>4</c:v>
                </c:pt>
                <c:pt idx="23">
                  <c:v>8</c:v>
                </c:pt>
                <c:pt idx="24">
                  <c:v>4</c:v>
                </c:pt>
              </c:numCache>
            </c:numRef>
          </c:val>
          <c:extLst>
            <c:ext xmlns:c16="http://schemas.microsoft.com/office/drawing/2014/chart" uri="{C3380CC4-5D6E-409C-BE32-E72D297353CC}">
              <c16:uniqueId val="{00000002-1C53-4684-BED2-FD1FE7BF0903}"/>
            </c:ext>
          </c:extLst>
        </c:ser>
        <c:dLbls>
          <c:showLegendKey val="0"/>
          <c:showVal val="0"/>
          <c:showCatName val="0"/>
          <c:showSerName val="0"/>
          <c:showPercent val="0"/>
          <c:showBubbleSize val="0"/>
        </c:dLbls>
        <c:gapWidth val="75"/>
        <c:axId val="-947331040"/>
        <c:axId val="-947326528"/>
      </c:barChart>
      <c:catAx>
        <c:axId val="-94733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Times" charset="0"/>
                <a:ea typeface="Times" charset="0"/>
                <a:cs typeface="Times" charset="0"/>
              </a:defRPr>
            </a:pPr>
            <a:endParaRPr lang="en-US"/>
          </a:p>
        </c:txPr>
        <c:crossAx val="-947326528"/>
        <c:crosses val="autoZero"/>
        <c:auto val="1"/>
        <c:lblAlgn val="ctr"/>
        <c:lblOffset val="100"/>
        <c:noMultiLvlLbl val="0"/>
      </c:catAx>
      <c:valAx>
        <c:axId val="-947326528"/>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latin typeface="Times New Roman" panose="02020603050405020304" pitchFamily="18" charset="0"/>
                    <a:ea typeface="Times" charset="0"/>
                    <a:cs typeface="Times New Roman" panose="02020603050405020304" pitchFamily="18" charset="0"/>
                  </a:rPr>
                  <a:t>Number</a:t>
                </a:r>
                <a:r>
                  <a:rPr lang="en-US" b="1" baseline="0">
                    <a:solidFill>
                      <a:sysClr val="windowText" lastClr="000000"/>
                    </a:solidFill>
                    <a:latin typeface="Times New Roman" panose="02020603050405020304" pitchFamily="18" charset="0"/>
                    <a:ea typeface="Times" charset="0"/>
                    <a:cs typeface="Times New Roman" panose="02020603050405020304" pitchFamily="18" charset="0"/>
                  </a:rPr>
                  <a:t> of hops</a:t>
                </a:r>
                <a:endParaRPr lang="en-US" b="1">
                  <a:solidFill>
                    <a:sysClr val="windowText" lastClr="000000"/>
                  </a:solidFill>
                  <a:latin typeface="Times New Roman" panose="02020603050405020304" pitchFamily="18" charset="0"/>
                  <a:ea typeface="Times"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Times" charset="0"/>
                <a:cs typeface="Times New Roman" panose="02020603050405020304" pitchFamily="18" charset="0"/>
              </a:defRPr>
            </a:pPr>
            <a:endParaRPr lang="en-US"/>
          </a:p>
        </c:txPr>
        <c:crossAx val="-94733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Times"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ea typeface="Times" charset="0"/>
                <a:cs typeface="Times New Roman" panose="02020603050405020304" pitchFamily="18" charset="0"/>
              </a:rPr>
              <a:t>Power Consumption Compared to WNoC-DDs</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Sheet14!$B$2</c:f>
              <c:strCache>
                <c:ptCount val="1"/>
                <c:pt idx="0">
                  <c:v>Mesh</c:v>
                </c:pt>
              </c:strCache>
            </c:strRef>
          </c:tx>
          <c:spPr>
            <a:solidFill>
              <a:srgbClr val="6A6A6A"/>
            </a:solidFill>
            <a:ln>
              <a:solidFill>
                <a:schemeClr val="tx1"/>
              </a:solidFill>
            </a:ln>
            <a:effectLst/>
          </c:spPr>
          <c:invertIfNegative val="0"/>
          <c:cat>
            <c:strRef>
              <c:f>Sheet14!$A$3:$A$27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Sheet14!$B$3:$B$27</c:f>
              <c:numCache>
                <c:formatCode>General</c:formatCode>
                <c:ptCount val="25"/>
                <c:pt idx="0">
                  <c:v>111</c:v>
                </c:pt>
                <c:pt idx="1">
                  <c:v>73</c:v>
                </c:pt>
                <c:pt idx="2">
                  <c:v>71</c:v>
                </c:pt>
                <c:pt idx="3">
                  <c:v>71</c:v>
                </c:pt>
                <c:pt idx="4">
                  <c:v>71</c:v>
                </c:pt>
                <c:pt idx="5">
                  <c:v>63</c:v>
                </c:pt>
                <c:pt idx="6">
                  <c:v>79</c:v>
                </c:pt>
                <c:pt idx="7">
                  <c:v>63</c:v>
                </c:pt>
                <c:pt idx="8">
                  <c:v>39</c:v>
                </c:pt>
                <c:pt idx="9">
                  <c:v>63</c:v>
                </c:pt>
                <c:pt idx="10">
                  <c:v>71</c:v>
                </c:pt>
                <c:pt idx="11">
                  <c:v>63</c:v>
                </c:pt>
                <c:pt idx="12">
                  <c:v>55</c:v>
                </c:pt>
                <c:pt idx="13">
                  <c:v>63</c:v>
                </c:pt>
                <c:pt idx="14">
                  <c:v>47</c:v>
                </c:pt>
                <c:pt idx="15">
                  <c:v>87</c:v>
                </c:pt>
                <c:pt idx="16">
                  <c:v>55</c:v>
                </c:pt>
                <c:pt idx="17">
                  <c:v>39</c:v>
                </c:pt>
                <c:pt idx="18">
                  <c:v>71</c:v>
                </c:pt>
                <c:pt idx="19">
                  <c:v>111</c:v>
                </c:pt>
                <c:pt idx="20">
                  <c:v>55</c:v>
                </c:pt>
                <c:pt idx="21">
                  <c:v>39</c:v>
                </c:pt>
                <c:pt idx="22">
                  <c:v>47</c:v>
                </c:pt>
                <c:pt idx="23">
                  <c:v>63</c:v>
                </c:pt>
                <c:pt idx="24">
                  <c:v>47</c:v>
                </c:pt>
              </c:numCache>
            </c:numRef>
          </c:val>
          <c:extLst>
            <c:ext xmlns:c16="http://schemas.microsoft.com/office/drawing/2014/chart" uri="{C3380CC4-5D6E-409C-BE32-E72D297353CC}">
              <c16:uniqueId val="{00000000-535F-4E35-B8F9-811F29F66655}"/>
            </c:ext>
          </c:extLst>
        </c:ser>
        <c:ser>
          <c:idx val="2"/>
          <c:order val="1"/>
          <c:tx>
            <c:strRef>
              <c:f>Sheet14!$D$2</c:f>
              <c:strCache>
                <c:ptCount val="1"/>
                <c:pt idx="0">
                  <c:v>WNoC-CD</c:v>
                </c:pt>
              </c:strCache>
            </c:strRef>
          </c:tx>
          <c:spPr>
            <a:solidFill>
              <a:schemeClr val="tx1"/>
            </a:solidFill>
            <a:ln>
              <a:solidFill>
                <a:schemeClr val="tx1"/>
              </a:solidFill>
            </a:ln>
            <a:effectLst/>
          </c:spPr>
          <c:invertIfNegative val="0"/>
          <c:cat>
            <c:strRef>
              <c:f>Sheet14!$A$3:$A$27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Sheet14!$D$3:$D$27</c:f>
              <c:numCache>
                <c:formatCode>General</c:formatCode>
                <c:ptCount val="25"/>
                <c:pt idx="0">
                  <c:v>22.2</c:v>
                </c:pt>
                <c:pt idx="1">
                  <c:v>16.2</c:v>
                </c:pt>
                <c:pt idx="2">
                  <c:v>19.2</c:v>
                </c:pt>
                <c:pt idx="3">
                  <c:v>19.2</c:v>
                </c:pt>
                <c:pt idx="4">
                  <c:v>19.2</c:v>
                </c:pt>
                <c:pt idx="5">
                  <c:v>19.2</c:v>
                </c:pt>
                <c:pt idx="6">
                  <c:v>22.2</c:v>
                </c:pt>
                <c:pt idx="7">
                  <c:v>22.2</c:v>
                </c:pt>
                <c:pt idx="8">
                  <c:v>19.2</c:v>
                </c:pt>
                <c:pt idx="9">
                  <c:v>19.2</c:v>
                </c:pt>
                <c:pt idx="10">
                  <c:v>19.2</c:v>
                </c:pt>
                <c:pt idx="11">
                  <c:v>16.2</c:v>
                </c:pt>
                <c:pt idx="12">
                  <c:v>19.2</c:v>
                </c:pt>
                <c:pt idx="13">
                  <c:v>22.2</c:v>
                </c:pt>
                <c:pt idx="14">
                  <c:v>22.2</c:v>
                </c:pt>
                <c:pt idx="15">
                  <c:v>16.2</c:v>
                </c:pt>
                <c:pt idx="16">
                  <c:v>19.2</c:v>
                </c:pt>
                <c:pt idx="17">
                  <c:v>22.2</c:v>
                </c:pt>
                <c:pt idx="18">
                  <c:v>19.2</c:v>
                </c:pt>
                <c:pt idx="19">
                  <c:v>22.2</c:v>
                </c:pt>
                <c:pt idx="20">
                  <c:v>30.7</c:v>
                </c:pt>
                <c:pt idx="21">
                  <c:v>21.4</c:v>
                </c:pt>
                <c:pt idx="22">
                  <c:v>24.7</c:v>
                </c:pt>
                <c:pt idx="23">
                  <c:v>36.700000000000003</c:v>
                </c:pt>
                <c:pt idx="24">
                  <c:v>24.7</c:v>
                </c:pt>
              </c:numCache>
            </c:numRef>
          </c:val>
          <c:extLst>
            <c:ext xmlns:c16="http://schemas.microsoft.com/office/drawing/2014/chart" uri="{C3380CC4-5D6E-409C-BE32-E72D297353CC}">
              <c16:uniqueId val="{00000001-535F-4E35-B8F9-811F29F66655}"/>
            </c:ext>
          </c:extLst>
        </c:ser>
        <c:ser>
          <c:idx val="3"/>
          <c:order val="2"/>
          <c:tx>
            <c:strRef>
              <c:f>Sheet14!$E$2</c:f>
              <c:strCache>
                <c:ptCount val="1"/>
                <c:pt idx="0">
                  <c:v>WNoC-DDs</c:v>
                </c:pt>
              </c:strCache>
            </c:strRef>
          </c:tx>
          <c:spPr>
            <a:pattFill prst="wdUpDiag">
              <a:fgClr>
                <a:schemeClr val="tx1"/>
              </a:fgClr>
              <a:bgClr>
                <a:schemeClr val="bg1"/>
              </a:bgClr>
            </a:pattFill>
            <a:ln>
              <a:solidFill>
                <a:schemeClr val="tx1"/>
              </a:solidFill>
            </a:ln>
            <a:effectLst/>
          </c:spPr>
          <c:invertIfNegative val="0"/>
          <c:cat>
            <c:strRef>
              <c:f>Sheet14!$A$3:$A$27</c:f>
              <c:strCache>
                <c:ptCount val="25"/>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strCache>
            </c:strRef>
          </c:cat>
          <c:val>
            <c:numRef>
              <c:f>Sheet14!$E$3:$E$27</c:f>
              <c:numCache>
                <c:formatCode>General</c:formatCode>
                <c:ptCount val="25"/>
                <c:pt idx="0">
                  <c:v>14.8</c:v>
                </c:pt>
                <c:pt idx="1">
                  <c:v>11.8</c:v>
                </c:pt>
                <c:pt idx="2">
                  <c:v>11.8</c:v>
                </c:pt>
                <c:pt idx="3">
                  <c:v>11.8</c:v>
                </c:pt>
                <c:pt idx="4">
                  <c:v>11.8</c:v>
                </c:pt>
                <c:pt idx="5">
                  <c:v>11.8</c:v>
                </c:pt>
                <c:pt idx="6">
                  <c:v>14.8</c:v>
                </c:pt>
                <c:pt idx="7">
                  <c:v>14.8</c:v>
                </c:pt>
                <c:pt idx="8">
                  <c:v>11.8</c:v>
                </c:pt>
                <c:pt idx="9">
                  <c:v>11.8</c:v>
                </c:pt>
                <c:pt idx="10">
                  <c:v>11.8</c:v>
                </c:pt>
                <c:pt idx="11">
                  <c:v>11.8</c:v>
                </c:pt>
                <c:pt idx="12">
                  <c:v>11.8</c:v>
                </c:pt>
                <c:pt idx="13">
                  <c:v>14.8</c:v>
                </c:pt>
                <c:pt idx="14">
                  <c:v>14.8</c:v>
                </c:pt>
                <c:pt idx="15">
                  <c:v>11.8</c:v>
                </c:pt>
                <c:pt idx="16">
                  <c:v>11.8</c:v>
                </c:pt>
                <c:pt idx="17">
                  <c:v>11.8</c:v>
                </c:pt>
                <c:pt idx="18">
                  <c:v>11.8</c:v>
                </c:pt>
                <c:pt idx="19">
                  <c:v>14.8</c:v>
                </c:pt>
                <c:pt idx="20">
                  <c:v>38.299999999999997</c:v>
                </c:pt>
                <c:pt idx="21">
                  <c:v>26.3</c:v>
                </c:pt>
                <c:pt idx="22">
                  <c:v>32.299999999999997</c:v>
                </c:pt>
                <c:pt idx="23">
                  <c:v>44.3</c:v>
                </c:pt>
                <c:pt idx="24">
                  <c:v>32.299999999999997</c:v>
                </c:pt>
              </c:numCache>
            </c:numRef>
          </c:val>
          <c:extLst>
            <c:ext xmlns:c16="http://schemas.microsoft.com/office/drawing/2014/chart" uri="{C3380CC4-5D6E-409C-BE32-E72D297353CC}">
              <c16:uniqueId val="{00000002-535F-4E35-B8F9-811F29F66655}"/>
            </c:ext>
          </c:extLst>
        </c:ser>
        <c:dLbls>
          <c:showLegendKey val="0"/>
          <c:showVal val="0"/>
          <c:showCatName val="0"/>
          <c:showSerName val="0"/>
          <c:showPercent val="0"/>
          <c:showBubbleSize val="0"/>
        </c:dLbls>
        <c:gapWidth val="75"/>
        <c:axId val="-947477232"/>
        <c:axId val="-947472720"/>
      </c:barChart>
      <c:catAx>
        <c:axId val="-94747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Times" charset="0"/>
                <a:ea typeface="Times" charset="0"/>
                <a:cs typeface="Times" charset="0"/>
              </a:defRPr>
            </a:pPr>
            <a:endParaRPr lang="en-US"/>
          </a:p>
        </c:txPr>
        <c:crossAx val="-947472720"/>
        <c:crosses val="autoZero"/>
        <c:auto val="1"/>
        <c:lblAlgn val="ctr"/>
        <c:lblOffset val="100"/>
        <c:noMultiLvlLbl val="0"/>
      </c:catAx>
      <c:valAx>
        <c:axId val="-94747272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i="0" baseline="0">
                    <a:solidFill>
                      <a:schemeClr val="tx1"/>
                    </a:solidFill>
                    <a:effectLst/>
                    <a:latin typeface="Times" charset="0"/>
                    <a:ea typeface="Times" charset="0"/>
                    <a:cs typeface="Times" charset="0"/>
                  </a:rPr>
                  <a:t>Power Consumption (mW)</a:t>
                </a:r>
                <a:endParaRPr lang="en-US" sz="1000" b="1">
                  <a:solidFill>
                    <a:schemeClr val="tx1"/>
                  </a:solidFill>
                  <a:effectLst/>
                  <a:latin typeface="Times" charset="0"/>
                  <a:ea typeface="Times" charset="0"/>
                  <a:cs typeface="Times" charset="0"/>
                </a:endParaRPr>
              </a:p>
            </c:rich>
          </c:tx>
          <c:layout>
            <c:manualLayout>
              <c:xMode val="edge"/>
              <c:yMode val="edge"/>
              <c:x val="1.07913669064748E-2"/>
              <c:y val="0.153001239428404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Times" charset="0"/>
                <a:cs typeface="Times New Roman" panose="02020603050405020304" pitchFamily="18" charset="0"/>
              </a:defRPr>
            </a:pPr>
            <a:endParaRPr lang="en-US"/>
          </a:p>
        </c:txPr>
        <c:crossAx val="-94747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Times"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cs typeface="Times New Roman" panose="02020603050405020304" pitchFamily="18" charset="0"/>
              </a:rPr>
              <a:t>Communication Latency for Uniform and Non-Uniform Partition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Sheet2!$C$2</c:f>
              <c:strCache>
                <c:ptCount val="1"/>
                <c:pt idx="0">
                  <c:v>Uniform Subnets</c:v>
                </c:pt>
              </c:strCache>
            </c:strRef>
          </c:tx>
          <c:spPr>
            <a:solidFill>
              <a:srgbClr val="6A6A6A"/>
            </a:solidFill>
            <a:ln>
              <a:solidFill>
                <a:schemeClr val="tx1"/>
              </a:solid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Sheet2!$C$3:$C$33</c:f>
              <c:numCache>
                <c:formatCode>General</c:formatCode>
                <c:ptCount val="31"/>
                <c:pt idx="0">
                  <c:v>84</c:v>
                </c:pt>
                <c:pt idx="1">
                  <c:v>108</c:v>
                </c:pt>
                <c:pt idx="2">
                  <c:v>100</c:v>
                </c:pt>
                <c:pt idx="3">
                  <c:v>84</c:v>
                </c:pt>
                <c:pt idx="4">
                  <c:v>100</c:v>
                </c:pt>
                <c:pt idx="5">
                  <c:v>48</c:v>
                </c:pt>
                <c:pt idx="6">
                  <c:v>100</c:v>
                </c:pt>
                <c:pt idx="7">
                  <c:v>84</c:v>
                </c:pt>
                <c:pt idx="8">
                  <c:v>92</c:v>
                </c:pt>
                <c:pt idx="9">
                  <c:v>84</c:v>
                </c:pt>
                <c:pt idx="10">
                  <c:v>84</c:v>
                </c:pt>
                <c:pt idx="11">
                  <c:v>80</c:v>
                </c:pt>
                <c:pt idx="12">
                  <c:v>80</c:v>
                </c:pt>
                <c:pt idx="13">
                  <c:v>100</c:v>
                </c:pt>
                <c:pt idx="14">
                  <c:v>76</c:v>
                </c:pt>
                <c:pt idx="15">
                  <c:v>76</c:v>
                </c:pt>
                <c:pt idx="16">
                  <c:v>76</c:v>
                </c:pt>
                <c:pt idx="17">
                  <c:v>76</c:v>
                </c:pt>
                <c:pt idx="18">
                  <c:v>92</c:v>
                </c:pt>
                <c:pt idx="19">
                  <c:v>92</c:v>
                </c:pt>
                <c:pt idx="20">
                  <c:v>76</c:v>
                </c:pt>
                <c:pt idx="21">
                  <c:v>68</c:v>
                </c:pt>
                <c:pt idx="22">
                  <c:v>76</c:v>
                </c:pt>
                <c:pt idx="23">
                  <c:v>48</c:v>
                </c:pt>
                <c:pt idx="24">
                  <c:v>48</c:v>
                </c:pt>
                <c:pt idx="25">
                  <c:v>68</c:v>
                </c:pt>
                <c:pt idx="26">
                  <c:v>48</c:v>
                </c:pt>
                <c:pt idx="27">
                  <c:v>48</c:v>
                </c:pt>
                <c:pt idx="28">
                  <c:v>84</c:v>
                </c:pt>
                <c:pt idx="29">
                  <c:v>84</c:v>
                </c:pt>
                <c:pt idx="30">
                  <c:v>48</c:v>
                </c:pt>
              </c:numCache>
            </c:numRef>
          </c:val>
          <c:extLst>
            <c:ext xmlns:c16="http://schemas.microsoft.com/office/drawing/2014/chart" uri="{C3380CC4-5D6E-409C-BE32-E72D297353CC}">
              <c16:uniqueId val="{00000000-5058-4AD2-8A80-8B0CE1819E8C}"/>
            </c:ext>
          </c:extLst>
        </c:ser>
        <c:ser>
          <c:idx val="1"/>
          <c:order val="1"/>
          <c:tx>
            <c:strRef>
              <c:f>Sheet2!$D$2</c:f>
              <c:strCache>
                <c:ptCount val="1"/>
                <c:pt idx="0">
                  <c:v>Non-Uniform Subnets</c:v>
                </c:pt>
              </c:strCache>
            </c:strRef>
          </c:tx>
          <c:spPr>
            <a:solidFill>
              <a:schemeClr val="tx1"/>
            </a:solidFill>
            <a:ln>
              <a:solidFill>
                <a:schemeClr val="tx1"/>
              </a:solid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Sheet2!$D$3:$D$33</c:f>
              <c:numCache>
                <c:formatCode>General</c:formatCode>
                <c:ptCount val="31"/>
                <c:pt idx="0">
                  <c:v>48</c:v>
                </c:pt>
                <c:pt idx="1">
                  <c:v>76</c:v>
                </c:pt>
                <c:pt idx="2">
                  <c:v>68</c:v>
                </c:pt>
                <c:pt idx="3">
                  <c:v>56</c:v>
                </c:pt>
                <c:pt idx="4">
                  <c:v>68</c:v>
                </c:pt>
                <c:pt idx="5">
                  <c:v>48</c:v>
                </c:pt>
                <c:pt idx="6">
                  <c:v>76</c:v>
                </c:pt>
                <c:pt idx="7">
                  <c:v>56</c:v>
                </c:pt>
                <c:pt idx="8">
                  <c:v>84</c:v>
                </c:pt>
                <c:pt idx="9">
                  <c:v>92</c:v>
                </c:pt>
                <c:pt idx="10">
                  <c:v>84</c:v>
                </c:pt>
                <c:pt idx="11">
                  <c:v>92</c:v>
                </c:pt>
                <c:pt idx="12">
                  <c:v>92</c:v>
                </c:pt>
                <c:pt idx="13">
                  <c:v>68</c:v>
                </c:pt>
                <c:pt idx="14">
                  <c:v>68</c:v>
                </c:pt>
                <c:pt idx="15">
                  <c:v>68</c:v>
                </c:pt>
                <c:pt idx="16">
                  <c:v>68</c:v>
                </c:pt>
                <c:pt idx="17">
                  <c:v>76</c:v>
                </c:pt>
                <c:pt idx="18">
                  <c:v>96</c:v>
                </c:pt>
                <c:pt idx="19">
                  <c:v>100</c:v>
                </c:pt>
                <c:pt idx="20">
                  <c:v>56</c:v>
                </c:pt>
                <c:pt idx="21">
                  <c:v>60</c:v>
                </c:pt>
                <c:pt idx="22">
                  <c:v>76</c:v>
                </c:pt>
                <c:pt idx="23">
                  <c:v>48</c:v>
                </c:pt>
                <c:pt idx="24">
                  <c:v>48</c:v>
                </c:pt>
                <c:pt idx="25">
                  <c:v>60</c:v>
                </c:pt>
                <c:pt idx="26">
                  <c:v>48</c:v>
                </c:pt>
                <c:pt idx="27">
                  <c:v>84</c:v>
                </c:pt>
                <c:pt idx="28">
                  <c:v>48</c:v>
                </c:pt>
                <c:pt idx="29">
                  <c:v>48</c:v>
                </c:pt>
                <c:pt idx="30">
                  <c:v>84</c:v>
                </c:pt>
              </c:numCache>
            </c:numRef>
          </c:val>
          <c:extLst>
            <c:ext xmlns:c16="http://schemas.microsoft.com/office/drawing/2014/chart" uri="{C3380CC4-5D6E-409C-BE32-E72D297353CC}">
              <c16:uniqueId val="{00000001-5058-4AD2-8A80-8B0CE1819E8C}"/>
            </c:ext>
          </c:extLst>
        </c:ser>
        <c:dLbls>
          <c:showLegendKey val="0"/>
          <c:showVal val="0"/>
          <c:showCatName val="0"/>
          <c:showSerName val="0"/>
          <c:showPercent val="0"/>
          <c:showBubbleSize val="0"/>
        </c:dLbls>
        <c:gapWidth val="219"/>
        <c:axId val="414325032"/>
        <c:axId val="414325360"/>
      </c:barChart>
      <c:catAx>
        <c:axId val="41432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360"/>
        <c:crosses val="autoZero"/>
        <c:auto val="1"/>
        <c:lblAlgn val="ctr"/>
        <c:lblOffset val="100"/>
        <c:noMultiLvlLbl val="0"/>
      </c:catAx>
      <c:valAx>
        <c:axId val="41432536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latin typeface="Times New Roman" panose="02020603050405020304" pitchFamily="18" charset="0"/>
                    <a:cs typeface="Times New Roman" panose="02020603050405020304" pitchFamily="18" charset="0"/>
                  </a:rPr>
                  <a:t>Communication Latency (ms)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Times New Roman" panose="02020603050405020304" pitchFamily="18" charset="0"/>
                <a:cs typeface="Times New Roman" panose="02020603050405020304" pitchFamily="18" charset="0"/>
              </a:rPr>
              <a:t>Hop Count </a:t>
            </a:r>
            <a:r>
              <a:rPr lang="en-US" sz="2000" b="1" i="0" u="none" strike="noStrike" baseline="0" dirty="0">
                <a:solidFill>
                  <a:sysClr val="windowText" lastClr="000000"/>
                </a:solidFill>
                <a:effectLst/>
                <a:latin typeface="Times New Roman" panose="02020603050405020304" pitchFamily="18" charset="0"/>
                <a:cs typeface="Times New Roman" panose="02020603050405020304" pitchFamily="18" charset="0"/>
              </a:rPr>
              <a:t>for Uniform and Non-Uniform Partition</a:t>
            </a:r>
            <a:r>
              <a:rPr lang="en-US" sz="2000" b="1" dirty="0">
                <a:solidFill>
                  <a:sysClr val="windowText" lastClr="000000"/>
                </a:solidFill>
                <a:latin typeface="Times New Roman" panose="02020603050405020304" pitchFamily="18" charset="0"/>
                <a:cs typeface="Times New Roman" panose="02020603050405020304" pitchFamily="18" charset="0"/>
              </a:rPr>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Uniform Subnets</c:v>
                </c:pt>
              </c:strCache>
            </c:strRef>
          </c:tx>
          <c:spPr>
            <a:solidFill>
              <a:sysClr val="window" lastClr="FFFFFF">
                <a:lumMod val="50000"/>
              </a:sysClr>
            </a:solidFill>
            <a:ln>
              <a:no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Sheet4!$C$3:$C$33</c:f>
              <c:numCache>
                <c:formatCode>General</c:formatCode>
                <c:ptCount val="31"/>
                <c:pt idx="0">
                  <c:v>10</c:v>
                </c:pt>
                <c:pt idx="1">
                  <c:v>16</c:v>
                </c:pt>
                <c:pt idx="2">
                  <c:v>14</c:v>
                </c:pt>
                <c:pt idx="3">
                  <c:v>10</c:v>
                </c:pt>
                <c:pt idx="4">
                  <c:v>14</c:v>
                </c:pt>
                <c:pt idx="5">
                  <c:v>2</c:v>
                </c:pt>
                <c:pt idx="6">
                  <c:v>14</c:v>
                </c:pt>
                <c:pt idx="7">
                  <c:v>10</c:v>
                </c:pt>
                <c:pt idx="8">
                  <c:v>12</c:v>
                </c:pt>
                <c:pt idx="9">
                  <c:v>10</c:v>
                </c:pt>
                <c:pt idx="10">
                  <c:v>10</c:v>
                </c:pt>
                <c:pt idx="11">
                  <c:v>10</c:v>
                </c:pt>
                <c:pt idx="12">
                  <c:v>10</c:v>
                </c:pt>
                <c:pt idx="13">
                  <c:v>14</c:v>
                </c:pt>
                <c:pt idx="14">
                  <c:v>8</c:v>
                </c:pt>
                <c:pt idx="15">
                  <c:v>8</c:v>
                </c:pt>
                <c:pt idx="16">
                  <c:v>8</c:v>
                </c:pt>
                <c:pt idx="17">
                  <c:v>8</c:v>
                </c:pt>
                <c:pt idx="18">
                  <c:v>12</c:v>
                </c:pt>
                <c:pt idx="19">
                  <c:v>12</c:v>
                </c:pt>
                <c:pt idx="20">
                  <c:v>8</c:v>
                </c:pt>
                <c:pt idx="21">
                  <c:v>6</c:v>
                </c:pt>
                <c:pt idx="22">
                  <c:v>8</c:v>
                </c:pt>
                <c:pt idx="23">
                  <c:v>6</c:v>
                </c:pt>
                <c:pt idx="24">
                  <c:v>2</c:v>
                </c:pt>
                <c:pt idx="25">
                  <c:v>6</c:v>
                </c:pt>
                <c:pt idx="26">
                  <c:v>6</c:v>
                </c:pt>
                <c:pt idx="27">
                  <c:v>2</c:v>
                </c:pt>
                <c:pt idx="28">
                  <c:v>10</c:v>
                </c:pt>
                <c:pt idx="29">
                  <c:v>10</c:v>
                </c:pt>
                <c:pt idx="30">
                  <c:v>2</c:v>
                </c:pt>
              </c:numCache>
            </c:numRef>
          </c:val>
          <c:extLst>
            <c:ext xmlns:c16="http://schemas.microsoft.com/office/drawing/2014/chart" uri="{C3380CC4-5D6E-409C-BE32-E72D297353CC}">
              <c16:uniqueId val="{00000000-C53D-4935-9A16-6D88FC4475FF}"/>
            </c:ext>
          </c:extLst>
        </c:ser>
        <c:ser>
          <c:idx val="1"/>
          <c:order val="1"/>
          <c:tx>
            <c:strRef>
              <c:f>Sheet4!$D$2</c:f>
              <c:strCache>
                <c:ptCount val="1"/>
                <c:pt idx="0">
                  <c:v>Non-Uniform Subnets</c:v>
                </c:pt>
              </c:strCache>
            </c:strRef>
          </c:tx>
          <c:spPr>
            <a:solidFill>
              <a:sysClr val="windowText" lastClr="000000"/>
            </a:solidFill>
            <a:ln>
              <a:no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Sheet4!$D$3:$D$33</c:f>
              <c:numCache>
                <c:formatCode>General</c:formatCode>
                <c:ptCount val="31"/>
                <c:pt idx="0">
                  <c:v>2</c:v>
                </c:pt>
                <c:pt idx="1">
                  <c:v>8</c:v>
                </c:pt>
                <c:pt idx="2">
                  <c:v>6</c:v>
                </c:pt>
                <c:pt idx="3">
                  <c:v>2</c:v>
                </c:pt>
                <c:pt idx="4">
                  <c:v>6</c:v>
                </c:pt>
                <c:pt idx="5">
                  <c:v>3</c:v>
                </c:pt>
                <c:pt idx="6">
                  <c:v>6</c:v>
                </c:pt>
                <c:pt idx="7">
                  <c:v>4</c:v>
                </c:pt>
                <c:pt idx="8">
                  <c:v>10</c:v>
                </c:pt>
                <c:pt idx="9">
                  <c:v>12</c:v>
                </c:pt>
                <c:pt idx="10">
                  <c:v>10</c:v>
                </c:pt>
                <c:pt idx="11">
                  <c:v>12</c:v>
                </c:pt>
                <c:pt idx="12">
                  <c:v>12</c:v>
                </c:pt>
                <c:pt idx="13">
                  <c:v>6</c:v>
                </c:pt>
                <c:pt idx="14">
                  <c:v>6</c:v>
                </c:pt>
                <c:pt idx="15">
                  <c:v>6</c:v>
                </c:pt>
                <c:pt idx="16">
                  <c:v>6</c:v>
                </c:pt>
                <c:pt idx="17">
                  <c:v>8</c:v>
                </c:pt>
                <c:pt idx="18">
                  <c:v>14</c:v>
                </c:pt>
                <c:pt idx="19">
                  <c:v>14</c:v>
                </c:pt>
                <c:pt idx="20">
                  <c:v>4</c:v>
                </c:pt>
                <c:pt idx="21">
                  <c:v>4</c:v>
                </c:pt>
                <c:pt idx="22">
                  <c:v>8</c:v>
                </c:pt>
                <c:pt idx="23">
                  <c:v>3</c:v>
                </c:pt>
                <c:pt idx="24">
                  <c:v>2</c:v>
                </c:pt>
                <c:pt idx="25">
                  <c:v>4</c:v>
                </c:pt>
                <c:pt idx="26">
                  <c:v>3</c:v>
                </c:pt>
                <c:pt idx="27">
                  <c:v>10</c:v>
                </c:pt>
                <c:pt idx="28">
                  <c:v>2</c:v>
                </c:pt>
                <c:pt idx="29">
                  <c:v>2</c:v>
                </c:pt>
                <c:pt idx="30">
                  <c:v>10</c:v>
                </c:pt>
              </c:numCache>
            </c:numRef>
          </c:val>
          <c:extLst>
            <c:ext xmlns:c16="http://schemas.microsoft.com/office/drawing/2014/chart" uri="{C3380CC4-5D6E-409C-BE32-E72D297353CC}">
              <c16:uniqueId val="{00000001-C53D-4935-9A16-6D88FC4475FF}"/>
            </c:ext>
          </c:extLst>
        </c:ser>
        <c:dLbls>
          <c:showLegendKey val="0"/>
          <c:showVal val="0"/>
          <c:showCatName val="0"/>
          <c:showSerName val="0"/>
          <c:showPercent val="0"/>
          <c:showBubbleSize val="0"/>
        </c:dLbls>
        <c:gapWidth val="219"/>
        <c:axId val="414325032"/>
        <c:axId val="414325360"/>
      </c:barChart>
      <c:catAx>
        <c:axId val="41432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360"/>
        <c:crosses val="autoZero"/>
        <c:auto val="1"/>
        <c:lblAlgn val="ctr"/>
        <c:lblOffset val="100"/>
        <c:noMultiLvlLbl val="0"/>
      </c:catAx>
      <c:valAx>
        <c:axId val="41432536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latin typeface="Times New Roman" panose="02020603050405020304" pitchFamily="18" charset="0"/>
                    <a:cs typeface="Times New Roman" panose="02020603050405020304" pitchFamily="18" charset="0"/>
                  </a:rPr>
                  <a:t>Number of hops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2000" b="1" dirty="0">
                <a:solidFill>
                  <a:sysClr val="windowText" lastClr="000000"/>
                </a:solidFill>
                <a:latin typeface="Times New Roman" panose="02020603050405020304" pitchFamily="18" charset="0"/>
                <a:cs typeface="Times New Roman" panose="02020603050405020304" pitchFamily="18" charset="0"/>
              </a:rPr>
              <a:t>Power Consumption </a:t>
            </a:r>
            <a:r>
              <a:rPr lang="en-US" sz="2000" b="1" i="0" u="none" strike="noStrike" baseline="0" dirty="0">
                <a:solidFill>
                  <a:sysClr val="windowText" lastClr="000000"/>
                </a:solidFill>
                <a:effectLst/>
                <a:latin typeface="Times New Roman" panose="02020603050405020304" pitchFamily="18" charset="0"/>
                <a:cs typeface="Times New Roman" panose="02020603050405020304" pitchFamily="18" charset="0"/>
              </a:rPr>
              <a:t>for Uniform and Non-Uniform Partition</a:t>
            </a:r>
            <a:r>
              <a:rPr lang="en-US" sz="2000" b="1" dirty="0">
                <a:solidFill>
                  <a:sysClr val="windowText" lastClr="000000"/>
                </a:solidFill>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2"/>
          <c:order val="0"/>
          <c:tx>
            <c:strRef>
              <c:f>Sheet6!$C$2</c:f>
              <c:strCache>
                <c:ptCount val="1"/>
                <c:pt idx="0">
                  <c:v>Uniform Subnets</c:v>
                </c:pt>
              </c:strCache>
            </c:strRef>
          </c:tx>
          <c:spPr>
            <a:solidFill>
              <a:schemeClr val="bg1">
                <a:lumMod val="50000"/>
              </a:schemeClr>
            </a:solidFill>
            <a:ln>
              <a:no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Sheet6!$C$3:$C$33</c:f>
              <c:numCache>
                <c:formatCode>General</c:formatCode>
                <c:ptCount val="31"/>
                <c:pt idx="0">
                  <c:v>54.6</c:v>
                </c:pt>
                <c:pt idx="1">
                  <c:v>72.599999999999994</c:v>
                </c:pt>
                <c:pt idx="2">
                  <c:v>66.599999999999994</c:v>
                </c:pt>
                <c:pt idx="3">
                  <c:v>54.6</c:v>
                </c:pt>
                <c:pt idx="4">
                  <c:v>66.599999999999994</c:v>
                </c:pt>
                <c:pt idx="5">
                  <c:v>36.299999999999997</c:v>
                </c:pt>
                <c:pt idx="6">
                  <c:v>66.599999999999994</c:v>
                </c:pt>
                <c:pt idx="7">
                  <c:v>54.6</c:v>
                </c:pt>
                <c:pt idx="8">
                  <c:v>60.6</c:v>
                </c:pt>
                <c:pt idx="9">
                  <c:v>48.3</c:v>
                </c:pt>
                <c:pt idx="10">
                  <c:v>48.3</c:v>
                </c:pt>
                <c:pt idx="11">
                  <c:v>48.3</c:v>
                </c:pt>
                <c:pt idx="12">
                  <c:v>48.3</c:v>
                </c:pt>
                <c:pt idx="13">
                  <c:v>66.599999999999994</c:v>
                </c:pt>
                <c:pt idx="14">
                  <c:v>48.6</c:v>
                </c:pt>
                <c:pt idx="15">
                  <c:v>48.6</c:v>
                </c:pt>
                <c:pt idx="16">
                  <c:v>48.6</c:v>
                </c:pt>
                <c:pt idx="17">
                  <c:v>42.3</c:v>
                </c:pt>
                <c:pt idx="18">
                  <c:v>54.3</c:v>
                </c:pt>
                <c:pt idx="19">
                  <c:v>54.3</c:v>
                </c:pt>
                <c:pt idx="20">
                  <c:v>42.3</c:v>
                </c:pt>
                <c:pt idx="21">
                  <c:v>36.299999999999997</c:v>
                </c:pt>
                <c:pt idx="22">
                  <c:v>42.3</c:v>
                </c:pt>
                <c:pt idx="23">
                  <c:v>33.299999999999997</c:v>
                </c:pt>
                <c:pt idx="24">
                  <c:v>21.3</c:v>
                </c:pt>
                <c:pt idx="25">
                  <c:v>36.299999999999997</c:v>
                </c:pt>
                <c:pt idx="26">
                  <c:v>30.3</c:v>
                </c:pt>
                <c:pt idx="27">
                  <c:v>30.6</c:v>
                </c:pt>
                <c:pt idx="28">
                  <c:v>54.6</c:v>
                </c:pt>
                <c:pt idx="29">
                  <c:v>54.6</c:v>
                </c:pt>
                <c:pt idx="30">
                  <c:v>30.6</c:v>
                </c:pt>
              </c:numCache>
            </c:numRef>
          </c:val>
          <c:extLst>
            <c:ext xmlns:c16="http://schemas.microsoft.com/office/drawing/2014/chart" uri="{C3380CC4-5D6E-409C-BE32-E72D297353CC}">
              <c16:uniqueId val="{00000000-D87A-4377-8F6F-C0935D1F9D6D}"/>
            </c:ext>
          </c:extLst>
        </c:ser>
        <c:ser>
          <c:idx val="3"/>
          <c:order val="1"/>
          <c:tx>
            <c:strRef>
              <c:f>Sheet6!$D$2</c:f>
              <c:strCache>
                <c:ptCount val="1"/>
                <c:pt idx="0">
                  <c:v>Non-Uniform Subnets</c:v>
                </c:pt>
              </c:strCache>
            </c:strRef>
          </c:tx>
          <c:spPr>
            <a:solidFill>
              <a:schemeClr val="tx1"/>
            </a:solidFill>
            <a:ln>
              <a:noFill/>
            </a:ln>
            <a:effectLst/>
          </c:spPr>
          <c:invertIfNegative val="0"/>
          <c:cat>
            <c:multiLvlStrRef>
              <c:f>Sheet2!$A$3:$B$33</c:f>
              <c:multiLvlStrCache>
                <c:ptCount val="31"/>
                <c:lvl>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pt idx="14">
                    <c:v>T15</c:v>
                  </c:pt>
                  <c:pt idx="15">
                    <c:v>T16</c:v>
                  </c:pt>
                  <c:pt idx="16">
                    <c:v>T17</c:v>
                  </c:pt>
                  <c:pt idx="17">
                    <c:v>T18</c:v>
                  </c:pt>
                  <c:pt idx="18">
                    <c:v>T19</c:v>
                  </c:pt>
                  <c:pt idx="19">
                    <c:v>T20</c:v>
                  </c:pt>
                  <c:pt idx="20">
                    <c:v>T21</c:v>
                  </c:pt>
                  <c:pt idx="21">
                    <c:v>T22</c:v>
                  </c:pt>
                  <c:pt idx="22">
                    <c:v>T23</c:v>
                  </c:pt>
                  <c:pt idx="23">
                    <c:v>T24</c:v>
                  </c:pt>
                  <c:pt idx="24">
                    <c:v>T25</c:v>
                  </c:pt>
                  <c:pt idx="25">
                    <c:v>T26</c:v>
                  </c:pt>
                  <c:pt idx="26">
                    <c:v>T27</c:v>
                  </c:pt>
                  <c:pt idx="27">
                    <c:v>T28</c:v>
                  </c:pt>
                  <c:pt idx="28">
                    <c:v>T29</c:v>
                  </c:pt>
                  <c:pt idx="29">
                    <c:v>T30</c:v>
                  </c:pt>
                  <c:pt idx="30">
                    <c:v>T31</c:v>
                  </c:pt>
                </c:lvl>
                <c:lvl>
                  <c:pt idx="0">
                    <c:v>Job 1</c:v>
                  </c:pt>
                  <c:pt idx="5">
                    <c:v>Job 2</c:v>
                  </c:pt>
                  <c:pt idx="9">
                    <c:v>Job 3</c:v>
                  </c:pt>
                  <c:pt idx="13">
                    <c:v>Job 4</c:v>
                  </c:pt>
                  <c:pt idx="20">
                    <c:v>Job 5</c:v>
                  </c:pt>
                  <c:pt idx="27">
                    <c:v>Job 6</c:v>
                  </c:pt>
                </c:lvl>
              </c:multiLvlStrCache>
            </c:multiLvlStrRef>
          </c:cat>
          <c:val>
            <c:numRef>
              <c:f>Sheet6!$D$3:$D$33</c:f>
              <c:numCache>
                <c:formatCode>General</c:formatCode>
                <c:ptCount val="31"/>
                <c:pt idx="0">
                  <c:v>30.6</c:v>
                </c:pt>
                <c:pt idx="1">
                  <c:v>48.6</c:v>
                </c:pt>
                <c:pt idx="2">
                  <c:v>42.6</c:v>
                </c:pt>
                <c:pt idx="3">
                  <c:v>30.6</c:v>
                </c:pt>
                <c:pt idx="4">
                  <c:v>42.6</c:v>
                </c:pt>
                <c:pt idx="5">
                  <c:v>24.3</c:v>
                </c:pt>
                <c:pt idx="6">
                  <c:v>36.299999999999997</c:v>
                </c:pt>
                <c:pt idx="7">
                  <c:v>27.3</c:v>
                </c:pt>
                <c:pt idx="8">
                  <c:v>48.3</c:v>
                </c:pt>
                <c:pt idx="9">
                  <c:v>60.6</c:v>
                </c:pt>
                <c:pt idx="10">
                  <c:v>54.6</c:v>
                </c:pt>
                <c:pt idx="11">
                  <c:v>60.6</c:v>
                </c:pt>
                <c:pt idx="12">
                  <c:v>60.6</c:v>
                </c:pt>
                <c:pt idx="13">
                  <c:v>36.299999999999997</c:v>
                </c:pt>
                <c:pt idx="14">
                  <c:v>36.299999999999997</c:v>
                </c:pt>
                <c:pt idx="15">
                  <c:v>39.299999999999997</c:v>
                </c:pt>
                <c:pt idx="16">
                  <c:v>39.299999999999997</c:v>
                </c:pt>
                <c:pt idx="17">
                  <c:v>48.6</c:v>
                </c:pt>
                <c:pt idx="18">
                  <c:v>66.599999999999994</c:v>
                </c:pt>
                <c:pt idx="19">
                  <c:v>66.599999999999994</c:v>
                </c:pt>
                <c:pt idx="20">
                  <c:v>30.6</c:v>
                </c:pt>
                <c:pt idx="21">
                  <c:v>33.299999999999997</c:v>
                </c:pt>
                <c:pt idx="22">
                  <c:v>42.3</c:v>
                </c:pt>
                <c:pt idx="23">
                  <c:v>27.3</c:v>
                </c:pt>
                <c:pt idx="24">
                  <c:v>24.3</c:v>
                </c:pt>
                <c:pt idx="25">
                  <c:v>27.3</c:v>
                </c:pt>
                <c:pt idx="26">
                  <c:v>24.3</c:v>
                </c:pt>
                <c:pt idx="27">
                  <c:v>54.6</c:v>
                </c:pt>
                <c:pt idx="28">
                  <c:v>30.6</c:v>
                </c:pt>
                <c:pt idx="29">
                  <c:v>30.6</c:v>
                </c:pt>
                <c:pt idx="30">
                  <c:v>54.6</c:v>
                </c:pt>
              </c:numCache>
            </c:numRef>
          </c:val>
          <c:extLst>
            <c:ext xmlns:c16="http://schemas.microsoft.com/office/drawing/2014/chart" uri="{C3380CC4-5D6E-409C-BE32-E72D297353CC}">
              <c16:uniqueId val="{00000001-D87A-4377-8F6F-C0935D1F9D6D}"/>
            </c:ext>
          </c:extLst>
        </c:ser>
        <c:dLbls>
          <c:showLegendKey val="0"/>
          <c:showVal val="0"/>
          <c:showCatName val="0"/>
          <c:showSerName val="0"/>
          <c:showPercent val="0"/>
          <c:showBubbleSize val="0"/>
        </c:dLbls>
        <c:gapWidth val="219"/>
        <c:axId val="414325032"/>
        <c:axId val="414325360"/>
      </c:barChart>
      <c:catAx>
        <c:axId val="41432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360"/>
        <c:crosses val="autoZero"/>
        <c:auto val="1"/>
        <c:lblAlgn val="ctr"/>
        <c:lblOffset val="100"/>
        <c:noMultiLvlLbl val="0"/>
      </c:catAx>
      <c:valAx>
        <c:axId val="41432536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latin typeface="Times New Roman" panose="02020603050405020304" pitchFamily="18" charset="0"/>
                    <a:cs typeface="Times New Roman" panose="02020603050405020304" pitchFamily="18" charset="0"/>
                  </a:rPr>
                  <a:t>Power Consumption (mW)</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4325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7BB25-EA28-458C-9BEB-E185ECB03206}" type="datetimeFigureOut">
              <a:rPr lang="en-US" smtClean="0"/>
              <a:pPr/>
              <a:t>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C60F1-D9D7-452D-8F51-4FED64DC9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a:t>
            </a:fld>
            <a:endParaRPr lang="en-US"/>
          </a:p>
        </p:txBody>
      </p:sp>
    </p:spTree>
    <p:extLst>
      <p:ext uri="{BB962C8B-B14F-4D97-AF65-F5344CB8AC3E}">
        <p14:creationId xmlns:p14="http://schemas.microsoft.com/office/powerpoint/2010/main" val="117626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12</a:t>
            </a:fld>
            <a:endParaRPr lang="en-US"/>
          </a:p>
        </p:txBody>
      </p:sp>
    </p:spTree>
    <p:extLst>
      <p:ext uri="{BB962C8B-B14F-4D97-AF65-F5344CB8AC3E}">
        <p14:creationId xmlns:p14="http://schemas.microsoft.com/office/powerpoint/2010/main" val="158622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13</a:t>
            </a:fld>
            <a:endParaRPr lang="en-US"/>
          </a:p>
        </p:txBody>
      </p:sp>
    </p:spTree>
    <p:extLst>
      <p:ext uri="{BB962C8B-B14F-4D97-AF65-F5344CB8AC3E}">
        <p14:creationId xmlns:p14="http://schemas.microsoft.com/office/powerpoint/2010/main" val="213852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14</a:t>
            </a:fld>
            <a:endParaRPr lang="en-US" altLang="en-US"/>
          </a:p>
        </p:txBody>
      </p:sp>
    </p:spTree>
    <p:extLst>
      <p:ext uri="{BB962C8B-B14F-4D97-AF65-F5344CB8AC3E}">
        <p14:creationId xmlns:p14="http://schemas.microsoft.com/office/powerpoint/2010/main" val="123263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15</a:t>
            </a:fld>
            <a:endParaRPr lang="en-US"/>
          </a:p>
        </p:txBody>
      </p:sp>
    </p:spTree>
    <p:extLst>
      <p:ext uri="{BB962C8B-B14F-4D97-AF65-F5344CB8AC3E}">
        <p14:creationId xmlns:p14="http://schemas.microsoft.com/office/powerpoint/2010/main" val="326840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16</a:t>
            </a:fld>
            <a:endParaRPr lang="en-US"/>
          </a:p>
        </p:txBody>
      </p:sp>
    </p:spTree>
    <p:extLst>
      <p:ext uri="{BB962C8B-B14F-4D97-AF65-F5344CB8AC3E}">
        <p14:creationId xmlns:p14="http://schemas.microsoft.com/office/powerpoint/2010/main" val="285823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17</a:t>
            </a:fld>
            <a:endParaRPr lang="en-US"/>
          </a:p>
        </p:txBody>
      </p:sp>
    </p:spTree>
    <p:extLst>
      <p:ext uri="{BB962C8B-B14F-4D97-AF65-F5344CB8AC3E}">
        <p14:creationId xmlns:p14="http://schemas.microsoft.com/office/powerpoint/2010/main" val="190777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18</a:t>
            </a:fld>
            <a:endParaRPr lang="en-US"/>
          </a:p>
        </p:txBody>
      </p:sp>
    </p:spTree>
    <p:extLst>
      <p:ext uri="{BB962C8B-B14F-4D97-AF65-F5344CB8AC3E}">
        <p14:creationId xmlns:p14="http://schemas.microsoft.com/office/powerpoint/2010/main" val="326594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19</a:t>
            </a:fld>
            <a:endParaRPr lang="en-US"/>
          </a:p>
        </p:txBody>
      </p:sp>
    </p:spTree>
    <p:extLst>
      <p:ext uri="{BB962C8B-B14F-4D97-AF65-F5344CB8AC3E}">
        <p14:creationId xmlns:p14="http://schemas.microsoft.com/office/powerpoint/2010/main" val="2559423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20</a:t>
            </a:fld>
            <a:endParaRPr lang="en-US"/>
          </a:p>
        </p:txBody>
      </p:sp>
    </p:spTree>
    <p:extLst>
      <p:ext uri="{BB962C8B-B14F-4D97-AF65-F5344CB8AC3E}">
        <p14:creationId xmlns:p14="http://schemas.microsoft.com/office/powerpoint/2010/main" val="1929102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21</a:t>
            </a:fld>
            <a:endParaRPr lang="en-US"/>
          </a:p>
        </p:txBody>
      </p:sp>
    </p:spTree>
    <p:extLst>
      <p:ext uri="{BB962C8B-B14F-4D97-AF65-F5344CB8AC3E}">
        <p14:creationId xmlns:p14="http://schemas.microsoft.com/office/powerpoint/2010/main" val="117250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p:txBody>
          <a:bodyPr/>
          <a:lstStyle/>
          <a:p>
            <a:pPr defTabSz="913458">
              <a:defRPr/>
            </a:pPr>
            <a:fld id="{8D2A0359-7179-43BE-AFE5-5AA2D62FD271}" type="slidenum">
              <a:rPr lang="en-US" altLang="en-US" smtClean="0"/>
              <a:pPr defTabSz="913458">
                <a:defRPr/>
              </a:pPr>
              <a:t>2</a:t>
            </a:fld>
            <a:endParaRPr lang="en-US" altLang="en-US"/>
          </a:p>
        </p:txBody>
      </p:sp>
    </p:spTree>
    <p:extLst>
      <p:ext uri="{BB962C8B-B14F-4D97-AF65-F5344CB8AC3E}">
        <p14:creationId xmlns:p14="http://schemas.microsoft.com/office/powerpoint/2010/main" val="1480700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22</a:t>
            </a:fld>
            <a:endParaRPr lang="en-US" altLang="en-US"/>
          </a:p>
        </p:txBody>
      </p:sp>
    </p:spTree>
    <p:extLst>
      <p:ext uri="{BB962C8B-B14F-4D97-AF65-F5344CB8AC3E}">
        <p14:creationId xmlns:p14="http://schemas.microsoft.com/office/powerpoint/2010/main" val="3302257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23</a:t>
            </a:fld>
            <a:endParaRPr lang="en-US" altLang="en-US"/>
          </a:p>
        </p:txBody>
      </p:sp>
    </p:spTree>
    <p:extLst>
      <p:ext uri="{BB962C8B-B14F-4D97-AF65-F5344CB8AC3E}">
        <p14:creationId xmlns:p14="http://schemas.microsoft.com/office/powerpoint/2010/main" val="1807161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28</a:t>
            </a:fld>
            <a:endParaRPr lang="en-US"/>
          </a:p>
        </p:txBody>
      </p:sp>
    </p:spTree>
    <p:extLst>
      <p:ext uri="{BB962C8B-B14F-4D97-AF65-F5344CB8AC3E}">
        <p14:creationId xmlns:p14="http://schemas.microsoft.com/office/powerpoint/2010/main" val="329007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29</a:t>
            </a:fld>
            <a:endParaRPr lang="en-US"/>
          </a:p>
        </p:txBody>
      </p:sp>
    </p:spTree>
    <p:extLst>
      <p:ext uri="{BB962C8B-B14F-4D97-AF65-F5344CB8AC3E}">
        <p14:creationId xmlns:p14="http://schemas.microsoft.com/office/powerpoint/2010/main" val="359705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30</a:t>
            </a:fld>
            <a:endParaRPr lang="en-US"/>
          </a:p>
        </p:txBody>
      </p:sp>
    </p:spTree>
    <p:extLst>
      <p:ext uri="{BB962C8B-B14F-4D97-AF65-F5344CB8AC3E}">
        <p14:creationId xmlns:p14="http://schemas.microsoft.com/office/powerpoint/2010/main" val="219395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31</a:t>
            </a:fld>
            <a:endParaRPr lang="en-US" altLang="en-US"/>
          </a:p>
        </p:txBody>
      </p:sp>
    </p:spTree>
    <p:extLst>
      <p:ext uri="{BB962C8B-B14F-4D97-AF65-F5344CB8AC3E}">
        <p14:creationId xmlns:p14="http://schemas.microsoft.com/office/powerpoint/2010/main" val="2888879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34</a:t>
            </a:fld>
            <a:endParaRPr lang="en-US"/>
          </a:p>
        </p:txBody>
      </p:sp>
    </p:spTree>
    <p:extLst>
      <p:ext uri="{BB962C8B-B14F-4D97-AF65-F5344CB8AC3E}">
        <p14:creationId xmlns:p14="http://schemas.microsoft.com/office/powerpoint/2010/main" val="3747461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35</a:t>
            </a:fld>
            <a:endParaRPr lang="en-US"/>
          </a:p>
        </p:txBody>
      </p:sp>
    </p:spTree>
    <p:extLst>
      <p:ext uri="{BB962C8B-B14F-4D97-AF65-F5344CB8AC3E}">
        <p14:creationId xmlns:p14="http://schemas.microsoft.com/office/powerpoint/2010/main" val="2084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39</a:t>
            </a:fld>
            <a:endParaRPr lang="en-US" altLang="en-US"/>
          </a:p>
        </p:txBody>
      </p:sp>
    </p:spTree>
    <p:extLst>
      <p:ext uri="{BB962C8B-B14F-4D97-AF65-F5344CB8AC3E}">
        <p14:creationId xmlns:p14="http://schemas.microsoft.com/office/powerpoint/2010/main" val="3145308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42</a:t>
            </a:fld>
            <a:endParaRPr lang="en-US"/>
          </a:p>
        </p:txBody>
      </p:sp>
    </p:spTree>
    <p:extLst>
      <p:ext uri="{BB962C8B-B14F-4D97-AF65-F5344CB8AC3E}">
        <p14:creationId xmlns:p14="http://schemas.microsoft.com/office/powerpoint/2010/main" val="395176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3</a:t>
            </a:fld>
            <a:endParaRPr lang="en-US" altLang="en-US"/>
          </a:p>
        </p:txBody>
      </p:sp>
    </p:spTree>
    <p:extLst>
      <p:ext uri="{BB962C8B-B14F-4D97-AF65-F5344CB8AC3E}">
        <p14:creationId xmlns:p14="http://schemas.microsoft.com/office/powerpoint/2010/main" val="119189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44</a:t>
            </a:fld>
            <a:endParaRPr lang="en-US"/>
          </a:p>
        </p:txBody>
      </p:sp>
    </p:spTree>
    <p:extLst>
      <p:ext uri="{BB962C8B-B14F-4D97-AF65-F5344CB8AC3E}">
        <p14:creationId xmlns:p14="http://schemas.microsoft.com/office/powerpoint/2010/main" val="2247637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a:spLocks noGrp="1"/>
          </p:cNvSpPr>
          <p:nvPr>
            <p:ph type="sldNum" sz="quarter" idx="5"/>
          </p:nvPr>
        </p:nvSpPr>
        <p:spPr/>
        <p:txBody>
          <a:bodyPr/>
          <a:lstStyle/>
          <a:p>
            <a:pPr defTabSz="913458">
              <a:defRPr/>
            </a:pPr>
            <a:fld id="{4B59F6FA-735E-43A1-9A1C-DECA29104C3E}" type="slidenum">
              <a:rPr lang="en-US" altLang="en-US" smtClean="0"/>
              <a:pPr defTabSz="913458">
                <a:defRPr/>
              </a:pPr>
              <a:t>61</a:t>
            </a:fld>
            <a:endParaRPr lang="en-US" altLang="en-US"/>
          </a:p>
        </p:txBody>
      </p:sp>
    </p:spTree>
    <p:extLst>
      <p:ext uri="{BB962C8B-B14F-4D97-AF65-F5344CB8AC3E}">
        <p14:creationId xmlns:p14="http://schemas.microsoft.com/office/powerpoint/2010/main" val="220815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history of computer systems</a:t>
            </a:r>
          </a:p>
          <a:p>
            <a:r>
              <a:rPr lang="en-US" dirty="0"/>
              <a:t>	Performance (less execution time is better)</a:t>
            </a:r>
          </a:p>
          <a:p>
            <a:r>
              <a:rPr lang="en-US" dirty="0"/>
              <a:t>	Power (less consumption is better)</a:t>
            </a:r>
          </a:p>
          <a:p>
            <a:r>
              <a:rPr lang="en-US" dirty="0"/>
              <a:t>	Communication (less time is better)</a:t>
            </a:r>
          </a:p>
          <a:p>
            <a:r>
              <a:rPr lang="en-US" dirty="0"/>
              <a:t>	Cost (less is better)</a:t>
            </a:r>
          </a:p>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a:t>
            </a:fld>
            <a:endParaRPr lang="en-US"/>
          </a:p>
        </p:txBody>
      </p:sp>
    </p:spTree>
    <p:extLst>
      <p:ext uri="{BB962C8B-B14F-4D97-AF65-F5344CB8AC3E}">
        <p14:creationId xmlns:p14="http://schemas.microsoft.com/office/powerpoint/2010/main" val="84496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history of Intel processors</a:t>
            </a:r>
          </a:p>
          <a:p>
            <a:r>
              <a:rPr lang="en-US" dirty="0"/>
              <a:t>	Moore’s law (more number of transistors in a chip)</a:t>
            </a:r>
          </a:p>
          <a:p>
            <a:r>
              <a:rPr lang="en-US" dirty="0"/>
              <a:t>	Single-core to multicore architectures</a:t>
            </a:r>
          </a:p>
          <a:p>
            <a:r>
              <a:rPr lang="en-US" dirty="0"/>
              <a:t>	Network topology</a:t>
            </a:r>
          </a:p>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5</a:t>
            </a:fld>
            <a:endParaRPr lang="en-US"/>
          </a:p>
        </p:txBody>
      </p:sp>
    </p:spTree>
    <p:extLst>
      <p:ext uri="{BB962C8B-B14F-4D97-AF65-F5344CB8AC3E}">
        <p14:creationId xmlns:p14="http://schemas.microsoft.com/office/powerpoint/2010/main" val="403226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8</a:t>
            </a:fld>
            <a:endParaRPr lang="en-US"/>
          </a:p>
        </p:txBody>
      </p:sp>
    </p:spTree>
    <p:extLst>
      <p:ext uri="{BB962C8B-B14F-4D97-AF65-F5344CB8AC3E}">
        <p14:creationId xmlns:p14="http://schemas.microsoft.com/office/powerpoint/2010/main" val="84496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9</a:t>
            </a:fld>
            <a:endParaRPr lang="en-US"/>
          </a:p>
        </p:txBody>
      </p:sp>
    </p:spTree>
    <p:extLst>
      <p:ext uri="{BB962C8B-B14F-4D97-AF65-F5344CB8AC3E}">
        <p14:creationId xmlns:p14="http://schemas.microsoft.com/office/powerpoint/2010/main" val="283037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10</a:t>
            </a:fld>
            <a:endParaRPr lang="en-US"/>
          </a:p>
        </p:txBody>
      </p:sp>
    </p:spTree>
    <p:extLst>
      <p:ext uri="{BB962C8B-B14F-4D97-AF65-F5344CB8AC3E}">
        <p14:creationId xmlns:p14="http://schemas.microsoft.com/office/powerpoint/2010/main" val="3244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11</a:t>
            </a:fld>
            <a:endParaRPr lang="en-US"/>
          </a:p>
        </p:txBody>
      </p:sp>
    </p:spTree>
    <p:extLst>
      <p:ext uri="{BB962C8B-B14F-4D97-AF65-F5344CB8AC3E}">
        <p14:creationId xmlns:p14="http://schemas.microsoft.com/office/powerpoint/2010/main" val="215677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31750" y="6605588"/>
            <a:ext cx="9080500" cy="252412"/>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31750" y="0"/>
            <a:ext cx="9080500" cy="252413"/>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descr="wsu_horizontal_color.png"/>
          <p:cNvPicPr>
            <a:picLocks noChangeAspect="1"/>
          </p:cNvPicPr>
          <p:nvPr userDrawn="1"/>
        </p:nvPicPr>
        <p:blipFill>
          <a:blip r:embed="rId2" cstate="print"/>
          <a:srcRect/>
          <a:stretch>
            <a:fillRect/>
          </a:stretch>
        </p:blipFill>
        <p:spPr bwMode="auto">
          <a:xfrm>
            <a:off x="304800" y="485775"/>
            <a:ext cx="3590925" cy="809625"/>
          </a:xfrm>
          <a:prstGeom prst="rect">
            <a:avLst/>
          </a:prstGeom>
          <a:noFill/>
          <a:ln w="9525">
            <a:noFill/>
            <a:miter lim="800000"/>
            <a:headEnd/>
            <a:tailEnd/>
          </a:ln>
        </p:spPr>
      </p:pic>
      <p:sp>
        <p:nvSpPr>
          <p:cNvPr id="2" name="Title 1"/>
          <p:cNvSpPr>
            <a:spLocks noGrp="1"/>
          </p:cNvSpPr>
          <p:nvPr>
            <p:ph type="ctrTitle" hasCustomPrompt="1"/>
          </p:nvPr>
        </p:nvSpPr>
        <p:spPr>
          <a:xfrm>
            <a:off x="1219200" y="1676400"/>
            <a:ext cx="7620000" cy="1470025"/>
          </a:xfrm>
        </p:spPr>
        <p:txBody>
          <a:bodyPr>
            <a:normAutofit/>
          </a:bodyPr>
          <a:lstStyle>
            <a:lvl1pPr algn="ctr">
              <a:defRPr sz="2400">
                <a:solidFill>
                  <a:srgbClr val="0070C0"/>
                </a:solidFill>
                <a:latin typeface="Times New Roman" panose="02020603050405020304" pitchFamily="18" charset="0"/>
                <a:cs typeface="Times New Roman" panose="02020603050405020304" pitchFamily="18" charset="0"/>
              </a:defRPr>
            </a:lvl1pPr>
          </a:lstStyle>
          <a:p>
            <a:r>
              <a:rPr lang="en-US" dirty="0"/>
              <a:t>Directory-Based Wired-Wireless Network-on-Chip Architectures to Improve Performance</a:t>
            </a:r>
          </a:p>
        </p:txBody>
      </p:sp>
      <p:sp>
        <p:nvSpPr>
          <p:cNvPr id="3" name="Subtitle 2"/>
          <p:cNvSpPr>
            <a:spLocks noGrp="1"/>
          </p:cNvSpPr>
          <p:nvPr>
            <p:ph type="subTitle" idx="1" hasCustomPrompt="1"/>
          </p:nvPr>
        </p:nvSpPr>
        <p:spPr>
          <a:xfrm>
            <a:off x="1295400" y="3429000"/>
            <a:ext cx="4267200" cy="1752600"/>
          </a:xfrm>
        </p:spPr>
        <p:txBody>
          <a:bodyPr>
            <a:normAutofit/>
          </a:bodyPr>
          <a:lstStyle>
            <a:lvl1pPr marL="0" indent="0" algn="l">
              <a:lnSpc>
                <a:spcPct val="9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Title, Department</a:t>
            </a:r>
          </a:p>
          <a:p>
            <a:r>
              <a:rPr lang="en-US" dirty="0"/>
              <a:t>Date</a:t>
            </a:r>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2/13/2023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12" y="274638"/>
            <a:ext cx="8499987" cy="846239"/>
          </a:xfrm>
        </p:spPr>
        <p:txBody>
          <a:bodyPr/>
          <a:lstStyle/>
          <a:p>
            <a:r>
              <a:rPr lang="en-US" dirty="0"/>
              <a:t>Click to edit Master title style</a:t>
            </a:r>
          </a:p>
        </p:txBody>
      </p:sp>
      <p:sp>
        <p:nvSpPr>
          <p:cNvPr id="3" name="Content Placeholder 2"/>
          <p:cNvSpPr>
            <a:spLocks noGrp="1"/>
          </p:cNvSpPr>
          <p:nvPr>
            <p:ph idx="1"/>
          </p:nvPr>
        </p:nvSpPr>
        <p:spPr>
          <a:xfrm>
            <a:off x="339212"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2/13/2023</a:t>
            </a:fld>
            <a:endParaRPr lang="en-US"/>
          </a:p>
        </p:txBody>
      </p:sp>
      <p:sp>
        <p:nvSpPr>
          <p:cNvPr id="5" name="Footer Placeholder 4"/>
          <p:cNvSpPr>
            <a:spLocks noGrp="1"/>
          </p:cNvSpPr>
          <p:nvPr>
            <p:ph type="ftr" sz="quarter" idx="11"/>
          </p:nvPr>
        </p:nvSpPr>
        <p:spPr>
          <a:xfrm>
            <a:off x="3276600" y="6521450"/>
            <a:ext cx="762000" cy="239713"/>
          </a:xfrm>
        </p:spPr>
        <p:txBody>
          <a:bodyPr/>
          <a:lstStyle>
            <a:lvl1pPr>
              <a:defRPr/>
            </a:lvl1pPr>
          </a:lstStyle>
          <a:p>
            <a:pPr>
              <a:defRPr/>
            </a:pPr>
            <a:r>
              <a:rPr lang="en-US" dirty="0"/>
              <a:t>Chidella</a:t>
            </a:r>
          </a:p>
        </p:txBody>
      </p:sp>
      <p:pic>
        <p:nvPicPr>
          <p:cNvPr id="7" name="Picture 7">
            <a:extLst>
              <a:ext uri="{FF2B5EF4-FFF2-40B4-BE49-F238E27FC236}">
                <a16:creationId xmlns:a16="http://schemas.microsoft.com/office/drawing/2014/main" id="{4A49AEFE-4DA5-4E10-8031-D238C87B92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225" y="49209"/>
            <a:ext cx="1795575" cy="33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2" hasCustomPrompt="1"/>
          </p:nvPr>
        </p:nvSpPr>
        <p:spPr>
          <a:xfrm>
            <a:off x="-25990" y="6569733"/>
            <a:ext cx="685800" cy="228600"/>
          </a:xfrm>
        </p:spPr>
        <p:txBody>
          <a:bodyPr/>
          <a:lstStyle>
            <a:lvl1pPr marL="0" indent="0">
              <a:buNone/>
              <a:defRPr sz="1000" b="1" i="0">
                <a:latin typeface="Times New Roman" panose="02020603050405020304" pitchFamily="18" charset="0"/>
                <a:cs typeface="Times New Roman" panose="02020603050405020304" pitchFamily="18" charset="0"/>
              </a:defRPr>
            </a:lvl1pPr>
          </a:lstStyle>
          <a:p>
            <a:pPr lvl="0"/>
            <a:r>
              <a:rPr lang="en-US" dirty="0"/>
              <a:t>Chidella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2/13/2023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2/13/2023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2/13/2023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6"/>
          <p:cNvSpPr txBox="1">
            <a:spLocks/>
          </p:cNvSpPr>
          <p:nvPr userDrawn="1"/>
        </p:nvSpPr>
        <p:spPr>
          <a:xfrm>
            <a:off x="8305800" y="6510336"/>
            <a:ext cx="838200" cy="239713"/>
          </a:xfrm>
          <a:prstGeom prst="rect">
            <a:avLst/>
          </a:prstGeom>
        </p:spPr>
        <p:txBody>
          <a:bodyPr/>
          <a:lstStyle/>
          <a:p>
            <a:pPr algn="r" fontAlgn="auto">
              <a:spcBef>
                <a:spcPts val="0"/>
              </a:spcBef>
              <a:spcAft>
                <a:spcPts val="0"/>
              </a:spcAft>
              <a:defRPr/>
            </a:pPr>
            <a:fld id="{12073121-80F2-4A27-A972-3FCE9B2C70D8}" type="slidenum">
              <a:rPr lang="en-US" sz="1200" i="1">
                <a:solidFill>
                  <a:schemeClr val="tx1"/>
                </a:solidFill>
                <a:latin typeface="+mn-lt"/>
                <a:cs typeface="+mn-cs"/>
              </a:rPr>
              <a:pPr algn="r" fontAlgn="auto">
                <a:spcBef>
                  <a:spcPts val="0"/>
                </a:spcBef>
                <a:spcAft>
                  <a:spcPts val="0"/>
                </a:spcAft>
                <a:defRPr/>
              </a:pPr>
              <a:t>‹#›</a:t>
            </a:fld>
            <a:endParaRPr lang="en-US" sz="1200" i="1" dirty="0">
              <a:solidFill>
                <a:schemeClr val="tx1"/>
              </a:solidFill>
              <a:latin typeface="+mn-lt"/>
              <a:cs typeface="+mn-cs"/>
            </a:endParaRPr>
          </a:p>
        </p:txBody>
      </p:sp>
      <p:sp>
        <p:nvSpPr>
          <p:cNvPr id="1029" name="Title Placeholder 1"/>
          <p:cNvSpPr>
            <a:spLocks noGrp="1"/>
          </p:cNvSpPr>
          <p:nvPr>
            <p:ph type="title"/>
          </p:nvPr>
        </p:nvSpPr>
        <p:spPr bwMode="auto">
          <a:xfrm>
            <a:off x="339725" y="274638"/>
            <a:ext cx="8499475"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9372600" y="6324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2/13/2023</a:t>
            </a:fld>
            <a:endParaRPr lang="en-US" dirty="0"/>
          </a:p>
        </p:txBody>
      </p:sp>
      <p:sp>
        <p:nvSpPr>
          <p:cNvPr id="5" name="Footer Placeholder 4"/>
          <p:cNvSpPr>
            <a:spLocks noGrp="1"/>
          </p:cNvSpPr>
          <p:nvPr>
            <p:ph type="ftr" sz="quarter" idx="3"/>
          </p:nvPr>
        </p:nvSpPr>
        <p:spPr>
          <a:xfrm>
            <a:off x="-76200" y="6521721"/>
            <a:ext cx="762000" cy="239713"/>
          </a:xfrm>
          <a:prstGeom prst="rect">
            <a:avLst/>
          </a:prstGeom>
        </p:spPr>
        <p:txBody>
          <a:bodyPr vert="horz" lIns="91440" tIns="45720" rIns="91440" bIns="45720" rtlCol="0" anchor="ctr"/>
          <a:lstStyle>
            <a:lvl1pPr algn="ctr" fontAlgn="auto">
              <a:spcBef>
                <a:spcPts val="0"/>
              </a:spcBef>
              <a:spcAft>
                <a:spcPts val="0"/>
              </a:spcAft>
              <a:defRPr sz="1000" b="0" i="0" smtClean="0">
                <a:solidFill>
                  <a:schemeClr val="tx1">
                    <a:tint val="75000"/>
                  </a:schemeClr>
                </a:solidFill>
                <a:latin typeface="Times New Roman" panose="02020603050405020304" pitchFamily="18" charset="0"/>
                <a:cs typeface="Times New Roman" panose="02020603050405020304" pitchFamily="18" charset="0"/>
              </a:defRPr>
            </a:lvl1pPr>
          </a:lstStyle>
          <a:p>
            <a:pPr>
              <a:defRPr/>
            </a:pPr>
            <a:r>
              <a:rPr lang="en-US" dirty="0"/>
              <a:t>Chidella</a:t>
            </a:r>
          </a:p>
        </p:txBody>
      </p:sp>
      <p:cxnSp>
        <p:nvCxnSpPr>
          <p:cNvPr id="11" name="Straight Connector 10"/>
          <p:cNvCxnSpPr/>
          <p:nvPr userDrawn="1"/>
        </p:nvCxnSpPr>
        <p:spPr>
          <a:xfrm>
            <a:off x="76200" y="1143000"/>
            <a:ext cx="9067800"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1750" y="6746875"/>
            <a:ext cx="9080500" cy="111125"/>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lide Number Placeholder 6">
            <a:extLst>
              <a:ext uri="{FF2B5EF4-FFF2-40B4-BE49-F238E27FC236}">
                <a16:creationId xmlns:a16="http://schemas.microsoft.com/office/drawing/2014/main" id="{4AA8486E-77DA-4D57-9835-5AA4A977901E}"/>
              </a:ext>
            </a:extLst>
          </p:cNvPr>
          <p:cNvSpPr txBox="1">
            <a:spLocks/>
          </p:cNvSpPr>
          <p:nvPr userDrawn="1"/>
        </p:nvSpPr>
        <p:spPr>
          <a:xfrm>
            <a:off x="8305800" y="6324600"/>
            <a:ext cx="838200" cy="239713"/>
          </a:xfrm>
          <a:prstGeom prst="rect">
            <a:avLst/>
          </a:prstGeom>
        </p:spPr>
        <p:txBody>
          <a:bodyPr/>
          <a:lstStyle/>
          <a:p>
            <a:pPr algn="r" fontAlgn="auto">
              <a:spcBef>
                <a:spcPts val="0"/>
              </a:spcBef>
              <a:spcAft>
                <a:spcPts val="0"/>
              </a:spcAft>
              <a:defRPr/>
            </a:pPr>
            <a:r>
              <a:rPr lang="en-US" sz="1200" b="1" i="1" dirty="0">
                <a:solidFill>
                  <a:schemeClr val="tx1"/>
                </a:solidFill>
                <a:latin typeface="+mn-lt"/>
                <a:cs typeface="+mn-cs"/>
              </a:rPr>
              <a:t>Chidella</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728536"/>
            <a:ext cx="8382000" cy="1219200"/>
          </a:xfrm>
        </p:spPr>
        <p:txBody>
          <a:bodyPr>
            <a:noAutofit/>
          </a:bodyPr>
          <a:lstStyle/>
          <a:p>
            <a:r>
              <a:rPr lang="en-US" sz="2000" u="sng" dirty="0">
                <a:latin typeface="Times New Roman" pitchFamily="18" charset="0"/>
                <a:cs typeface="Times New Roman" pitchFamily="18" charset="0"/>
              </a:rPr>
              <a:t>Dissertation Defense</a:t>
            </a:r>
            <a:br>
              <a:rPr lang="en-US" sz="2000" u="sng" dirty="0">
                <a:latin typeface="Times New Roman" pitchFamily="18" charset="0"/>
                <a:cs typeface="Times New Roman" pitchFamily="18" charset="0"/>
              </a:rPr>
            </a:br>
            <a:r>
              <a:rPr lang="en-US" sz="2000" dirty="0">
                <a:solidFill>
                  <a:srgbClr val="CC823D"/>
                </a:solidFill>
                <a:latin typeface="Times New Roman" pitchFamily="18" charset="0"/>
                <a:cs typeface="Times New Roman" pitchFamily="18" charset="0"/>
              </a:rPr>
              <a:t/>
            </a:r>
            <a:br>
              <a:rPr lang="en-US" sz="2000" dirty="0">
                <a:solidFill>
                  <a:srgbClr val="CC823D"/>
                </a:solidFill>
                <a:latin typeface="Times New Roman" pitchFamily="18" charset="0"/>
                <a:cs typeface="Times New Roman" pitchFamily="18" charset="0"/>
              </a:rPr>
            </a:br>
            <a:r>
              <a:rPr lang="en-US" sz="2000" dirty="0">
                <a:solidFill>
                  <a:srgbClr val="CC823D"/>
                </a:solidFill>
              </a:rPr>
              <a:t>“DIRECTORY-BASED WIRED-WIRELESS NETWORK-ON-CHIP ARCHITECTURES TO IMPROVE PERFORMANCE”</a:t>
            </a:r>
            <a:endParaRPr lang="en-US" altLang="en-US" sz="2000" dirty="0">
              <a:solidFill>
                <a:srgbClr val="CC823D"/>
              </a:solidFill>
              <a:latin typeface="Cambria" pitchFamily="18" charset="0"/>
            </a:endParaRPr>
          </a:p>
        </p:txBody>
      </p:sp>
      <p:sp>
        <p:nvSpPr>
          <p:cNvPr id="13315" name="Subtitle 2"/>
          <p:cNvSpPr>
            <a:spLocks noGrp="1"/>
          </p:cNvSpPr>
          <p:nvPr>
            <p:ph type="subTitle" idx="1"/>
          </p:nvPr>
        </p:nvSpPr>
        <p:spPr>
          <a:xfrm>
            <a:off x="5229726" y="3228471"/>
            <a:ext cx="3505200" cy="1447800"/>
          </a:xfrm>
        </p:spPr>
        <p:txBody>
          <a:bodyPr>
            <a:normAutofit/>
          </a:bodyPr>
          <a:lstStyle/>
          <a:p>
            <a:r>
              <a:rPr lang="en-US" sz="2400" b="1" dirty="0">
                <a:latin typeface="Times" charset="0"/>
                <a:ea typeface="Times" charset="0"/>
                <a:cs typeface="Times" charset="0"/>
              </a:rPr>
              <a:t>Doctoral Candidate:</a:t>
            </a:r>
            <a:endParaRPr lang="en-US" altLang="en-US" sz="2400" b="1" dirty="0">
              <a:latin typeface="Cambria" pitchFamily="18" charset="0"/>
            </a:endParaRPr>
          </a:p>
          <a:p>
            <a:pPr marL="230188" lvl="1" algn="l">
              <a:lnSpc>
                <a:spcPct val="100000"/>
              </a:lnSpc>
              <a:spcBef>
                <a:spcPts val="0"/>
              </a:spcBef>
              <a:spcAft>
                <a:spcPts val="0"/>
              </a:spcAft>
            </a:pPr>
            <a:r>
              <a:rPr lang="en-US" altLang="en-US" sz="2000" b="1" dirty="0">
                <a:solidFill>
                  <a:schemeClr val="tx1"/>
                </a:solidFill>
                <a:latin typeface="Cambria" pitchFamily="18" charset="0"/>
              </a:rPr>
              <a:t>Kishore Konda Chidella</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EECS Department</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11/19/2018</a:t>
            </a:r>
          </a:p>
        </p:txBody>
      </p:sp>
      <p:cxnSp>
        <p:nvCxnSpPr>
          <p:cNvPr id="4" name="Straight Connector 3">
            <a:extLst>
              <a:ext uri="{FF2B5EF4-FFF2-40B4-BE49-F238E27FC236}">
                <a16:creationId xmlns:a16="http://schemas.microsoft.com/office/drawing/2014/main" id="{D24E7D82-9FCE-4E9C-A355-A6656B4715E5}"/>
              </a:ext>
            </a:extLst>
          </p:cNvPr>
          <p:cNvCxnSpPr>
            <a:cxnSpLocks/>
          </p:cNvCxnSpPr>
          <p:nvPr/>
        </p:nvCxnSpPr>
        <p:spPr>
          <a:xfrm>
            <a:off x="19859" y="1447800"/>
            <a:ext cx="9124141"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2A6385F4-619D-4ADD-AD39-A757DBC13C70}"/>
              </a:ext>
            </a:extLst>
          </p:cNvPr>
          <p:cNvSpPr txBox="1">
            <a:spLocks/>
          </p:cNvSpPr>
          <p:nvPr/>
        </p:nvSpPr>
        <p:spPr bwMode="auto">
          <a:xfrm>
            <a:off x="533400" y="4191000"/>
            <a:ext cx="464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600"/>
              </a:spcBef>
              <a:spcAft>
                <a:spcPts val="600"/>
              </a:spcAft>
              <a:buClr>
                <a:srgbClr val="FFC000"/>
              </a:buClr>
              <a:buFont typeface="Arial" charset="0"/>
              <a:buNone/>
              <a:defRPr sz="2000" kern="1200">
                <a:solidFill>
                  <a:schemeClr val="tx1"/>
                </a:solidFill>
                <a:latin typeface="Arial" pitchFamily="34" charset="0"/>
                <a:ea typeface="+mn-ea"/>
                <a:cs typeface="Arial" pitchFamily="34" charset="0"/>
              </a:defRPr>
            </a:lvl1pPr>
            <a:lvl2pPr marL="457200" indent="0" algn="ctr" rtl="0" fontAlgn="base">
              <a:lnSpc>
                <a:spcPct val="90000"/>
              </a:lnSpc>
              <a:spcBef>
                <a:spcPts val="400"/>
              </a:spcBef>
              <a:spcAft>
                <a:spcPts val="400"/>
              </a:spcAft>
              <a:buClr>
                <a:srgbClr val="FFC000"/>
              </a:buClr>
              <a:buFont typeface="Arial" charset="0"/>
              <a:buNone/>
              <a:defRPr sz="2400" kern="1200">
                <a:solidFill>
                  <a:schemeClr val="tx1">
                    <a:tint val="75000"/>
                  </a:schemeClr>
                </a:solidFill>
                <a:latin typeface="+mn-lt"/>
                <a:ea typeface="+mn-ea"/>
                <a:cs typeface="Arial" charset="0"/>
              </a:defRPr>
            </a:lvl2pPr>
            <a:lvl3pPr marL="914400" indent="0" algn="ctr" rtl="0" fontAlgn="base">
              <a:lnSpc>
                <a:spcPct val="90000"/>
              </a:lnSpc>
              <a:spcBef>
                <a:spcPts val="350"/>
              </a:spcBef>
              <a:spcAft>
                <a:spcPts val="350"/>
              </a:spcAft>
              <a:buClr>
                <a:srgbClr val="FFC000"/>
              </a:buClr>
              <a:buFont typeface="Arial" charset="0"/>
              <a:buNone/>
              <a:defRPr sz="2000" kern="1200">
                <a:solidFill>
                  <a:schemeClr val="tx1">
                    <a:tint val="75000"/>
                  </a:schemeClr>
                </a:solidFill>
                <a:latin typeface="+mn-lt"/>
                <a:ea typeface="+mn-ea"/>
                <a:cs typeface="Arial" charset="0"/>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Arial" charset="0"/>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2400" b="1" dirty="0">
                <a:latin typeface="Cambria" pitchFamily="18" charset="0"/>
              </a:rPr>
              <a:t>PhD Committee:</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Chair: Dr. A. Asaduzzaman</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Member: Dr. R. Asmatulu (ME)</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Member: Dr. H. He</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Member: Dr. W. Jewell</a:t>
            </a:r>
          </a:p>
          <a:p>
            <a:pPr marL="230188" lvl="1" algn="l">
              <a:lnSpc>
                <a:spcPct val="100000"/>
              </a:lnSpc>
              <a:spcBef>
                <a:spcPts val="0"/>
              </a:spcBef>
              <a:spcAft>
                <a:spcPts val="0"/>
              </a:spcAft>
            </a:pPr>
            <a:r>
              <a:rPr lang="en-US" sz="2000" b="1" dirty="0">
                <a:solidFill>
                  <a:schemeClr val="tx1"/>
                </a:solidFill>
                <a:latin typeface="Times" charset="0"/>
                <a:ea typeface="Times" charset="0"/>
                <a:cs typeface="Times" charset="0"/>
              </a:rPr>
              <a:t>Member: Dr. E. Sawan</a:t>
            </a:r>
          </a:p>
        </p:txBody>
      </p:sp>
    </p:spTree>
    <p:extLst>
      <p:ext uri="{BB962C8B-B14F-4D97-AF65-F5344CB8AC3E}">
        <p14:creationId xmlns:p14="http://schemas.microsoft.com/office/powerpoint/2010/main" val="11008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ea typeface="Times" charset="0"/>
                <a:cs typeface="Times" charset="0"/>
              </a:rPr>
              <a:t>Cache Coherence Example [1]</a:t>
            </a: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381750"/>
            <a:ext cx="8077200"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[1] Lilja, David J, “Cache coherence in large-scale shared-memory multiprocessors: issues and comparisons,” ACM Computing Surveys (CSUR), Vol. 25, No. 3, pp. 303-338, 1993</a:t>
            </a:r>
          </a:p>
        </p:txBody>
      </p:sp>
      <p:pic>
        <p:nvPicPr>
          <p:cNvPr id="8" name="Picture 7">
            <a:extLst>
              <a:ext uri="{FF2B5EF4-FFF2-40B4-BE49-F238E27FC236}">
                <a16:creationId xmlns:a16="http://schemas.microsoft.com/office/drawing/2014/main" id="{7E102E00-8A6F-4C26-A42B-7B2F31C7ABF2}"/>
              </a:ext>
            </a:extLst>
          </p:cNvPr>
          <p:cNvPicPr/>
          <p:nvPr/>
        </p:nvPicPr>
        <p:blipFill>
          <a:blip r:embed="rId3"/>
          <a:stretch>
            <a:fillRect/>
          </a:stretch>
        </p:blipFill>
        <p:spPr>
          <a:xfrm>
            <a:off x="214086" y="1514476"/>
            <a:ext cx="4953000" cy="4867274"/>
          </a:xfrm>
          <a:prstGeom prst="rect">
            <a:avLst/>
          </a:prstGeom>
        </p:spPr>
      </p:pic>
      <p:sp>
        <p:nvSpPr>
          <p:cNvPr id="5" name="TextBox 4">
            <a:extLst>
              <a:ext uri="{FF2B5EF4-FFF2-40B4-BE49-F238E27FC236}">
                <a16:creationId xmlns:a16="http://schemas.microsoft.com/office/drawing/2014/main" id="{92500ADD-624E-41C3-9A21-AECE3CC805B7}"/>
              </a:ext>
            </a:extLst>
          </p:cNvPr>
          <p:cNvSpPr txBox="1"/>
          <p:nvPr/>
        </p:nvSpPr>
        <p:spPr>
          <a:xfrm>
            <a:off x="5167086" y="1614786"/>
            <a:ext cx="3869410" cy="5416868"/>
          </a:xfrm>
          <a:prstGeom prst="rect">
            <a:avLst/>
          </a:prstGeom>
          <a:noFill/>
        </p:spPr>
        <p:txBody>
          <a:bodyPr wrap="square" rtlCol="0">
            <a:spAutoFit/>
          </a:bodyPr>
          <a:lstStyle/>
          <a:p>
            <a:r>
              <a:rPr lang="en-US" b="1" dirty="0">
                <a:solidFill>
                  <a:schemeClr val="accent1">
                    <a:lumMod val="50000"/>
                  </a:schemeClr>
                </a:solidFill>
                <a:latin typeface="Times" charset="0"/>
                <a:ea typeface="Times" charset="0"/>
                <a:cs typeface="Times" charset="0"/>
              </a:rPr>
              <a:t>To address Cache Coherence:</a:t>
            </a:r>
          </a:p>
          <a:p>
            <a:endParaRPr lang="en-US" b="1" dirty="0">
              <a:solidFill>
                <a:schemeClr val="accent1">
                  <a:lumMod val="50000"/>
                </a:schemeClr>
              </a:solidFill>
              <a:latin typeface="Times" charset="0"/>
              <a:cs typeface="Times" charset="0"/>
            </a:endParaRPr>
          </a:p>
          <a:p>
            <a:pPr marL="285750" indent="-285750">
              <a:buClr>
                <a:srgbClr val="AB7942"/>
              </a:buClr>
              <a:buFont typeface="Arial" panose="020B0604020202020204" pitchFamily="34" charset="0"/>
              <a:buChar char="•"/>
            </a:pPr>
            <a:r>
              <a:rPr lang="en-US" b="1" dirty="0">
                <a:solidFill>
                  <a:srgbClr val="AB7942"/>
                </a:solidFill>
                <a:latin typeface="Times" charset="0"/>
                <a:cs typeface="Times" charset="0"/>
              </a:rPr>
              <a:t>Snoopy protocols</a:t>
            </a:r>
            <a:r>
              <a:rPr lang="en-US" b="1" dirty="0">
                <a:latin typeface="Times" charset="0"/>
                <a:cs typeface="Times" charset="0"/>
              </a:rPr>
              <a:t>- </a:t>
            </a:r>
            <a:r>
              <a:rPr lang="en-US" sz="2000" dirty="0">
                <a:latin typeface="Times" charset="0"/>
                <a:cs typeface="Times" charset="0"/>
              </a:rPr>
              <a:t>Good for small networks &lt; 32-cores</a:t>
            </a:r>
          </a:p>
          <a:p>
            <a:pPr marL="285750" indent="-285750">
              <a:buClr>
                <a:srgbClr val="AB7942"/>
              </a:buClr>
              <a:buFont typeface="Arial" panose="020B0604020202020204" pitchFamily="34" charset="0"/>
              <a:buChar char="•"/>
            </a:pPr>
            <a:r>
              <a:rPr lang="en-US" sz="2000" b="1" dirty="0">
                <a:latin typeface="Times" charset="0"/>
                <a:cs typeface="Times" charset="0"/>
              </a:rPr>
              <a:t>Limitations</a:t>
            </a:r>
            <a:r>
              <a:rPr lang="en-US" sz="2000" dirty="0">
                <a:latin typeface="Times" charset="0"/>
                <a:cs typeface="Times" charset="0"/>
              </a:rPr>
              <a:t> in bandwidth, Scalability</a:t>
            </a:r>
          </a:p>
          <a:p>
            <a:pPr marL="285750" indent="-285750">
              <a:buClr>
                <a:srgbClr val="AB7942"/>
              </a:buClr>
              <a:buFont typeface="Arial" panose="020B0604020202020204" pitchFamily="34" charset="0"/>
              <a:buChar char="•"/>
            </a:pPr>
            <a:r>
              <a:rPr lang="en-US" b="1" dirty="0">
                <a:solidFill>
                  <a:srgbClr val="AB7942"/>
                </a:solidFill>
                <a:latin typeface="Times" charset="0"/>
                <a:cs typeface="Times" charset="0"/>
              </a:rPr>
              <a:t>Directory protocols- </a:t>
            </a:r>
            <a:r>
              <a:rPr lang="en-US" sz="2000" dirty="0">
                <a:latin typeface="Times New Roman" panose="02020603050405020304" pitchFamily="18" charset="0"/>
                <a:cs typeface="Times New Roman" panose="02020603050405020304" pitchFamily="18" charset="0"/>
              </a:rPr>
              <a:t>Address the issues of snoopy protocols</a:t>
            </a:r>
          </a:p>
          <a:p>
            <a:pPr marL="285750" indent="-285750">
              <a:buClr>
                <a:srgbClr val="AB7942"/>
              </a:buClr>
              <a:buFont typeface="Arial" panose="020B0604020202020204" pitchFamily="34" charset="0"/>
              <a:buChar char="•"/>
            </a:pPr>
            <a:r>
              <a:rPr lang="en-US" b="1" dirty="0">
                <a:solidFill>
                  <a:srgbClr val="AB7942"/>
                </a:solidFill>
                <a:latin typeface="Times" charset="0"/>
                <a:cs typeface="Times" charset="0"/>
              </a:rPr>
              <a:t>MESI protocols- </a:t>
            </a:r>
            <a:r>
              <a:rPr lang="en-US" b="1" dirty="0">
                <a:latin typeface="Times New Roman" panose="02020603050405020304" pitchFamily="18" charset="0"/>
                <a:cs typeface="Times New Roman" panose="02020603050405020304" pitchFamily="18" charset="0"/>
              </a:rPr>
              <a:t>Modified (M), Exclusive (E), Shared (S), and Invalid (I)</a:t>
            </a:r>
            <a:endParaRPr lang="en-US" b="1" dirty="0">
              <a:solidFill>
                <a:srgbClr val="AB7942"/>
              </a:solidFill>
              <a:latin typeface="Times New Roman" panose="02020603050405020304" pitchFamily="18" charset="0"/>
              <a:cs typeface="Times New Roman" panose="02020603050405020304" pitchFamily="18" charset="0"/>
            </a:endParaRPr>
          </a:p>
          <a:p>
            <a:pPr marL="285750" indent="-285750">
              <a:buClr>
                <a:srgbClr val="AB7942"/>
              </a:buClr>
              <a:buFont typeface="Arial" panose="020B0604020202020204" pitchFamily="34" charset="0"/>
              <a:buChar char="•"/>
            </a:pPr>
            <a:r>
              <a:rPr lang="en-US" sz="2000" dirty="0">
                <a:latin typeface="Times" charset="0"/>
                <a:cs typeface="Times" charset="0"/>
              </a:rPr>
              <a:t>Uses write-back policy and avoids bus invalidation</a:t>
            </a:r>
          </a:p>
          <a:p>
            <a:pPr marL="285750" indent="-285750">
              <a:buClr>
                <a:srgbClr val="AB7942"/>
              </a:buClr>
              <a:buFont typeface="Arial" panose="020B0604020202020204" pitchFamily="34" charset="0"/>
              <a:buChar char="•"/>
            </a:pPr>
            <a:r>
              <a:rPr lang="en-US" sz="2000" b="1" dirty="0">
                <a:latin typeface="Times" charset="0"/>
                <a:cs typeface="Times" charset="0"/>
              </a:rPr>
              <a:t>Limitations</a:t>
            </a:r>
            <a:r>
              <a:rPr lang="en-US" sz="2000" dirty="0">
                <a:latin typeface="Times" charset="0"/>
                <a:cs typeface="Times" charset="0"/>
              </a:rPr>
              <a:t> for continuous read and write which will cause main memory to flush every time </a:t>
            </a:r>
          </a:p>
          <a:p>
            <a:pPr marL="285750" indent="-285750">
              <a:buClr>
                <a:srgbClr val="AB7942"/>
              </a:buClr>
              <a:buFont typeface="Arial" panose="020B0604020202020204" pitchFamily="34" charset="0"/>
              <a:buChar char="•"/>
            </a:pPr>
            <a:endParaRPr lang="en-US" dirty="0"/>
          </a:p>
          <a:p>
            <a:pPr marL="285750" indent="-285750">
              <a:buClr>
                <a:srgbClr val="AB7942"/>
              </a:buClr>
              <a:buFont typeface="Arial" panose="020B0604020202020204" pitchFamily="34" charset="0"/>
              <a:buChar char="•"/>
            </a:pPr>
            <a:endParaRPr lang="en-US" dirty="0"/>
          </a:p>
        </p:txBody>
      </p:sp>
    </p:spTree>
    <p:extLst>
      <p:ext uri="{BB962C8B-B14F-4D97-AF65-F5344CB8AC3E}">
        <p14:creationId xmlns:p14="http://schemas.microsoft.com/office/powerpoint/2010/main" val="11305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cs typeface="Times" charset="0"/>
              </a:rPr>
              <a:t>Performance Issues of Network Topologies</a:t>
            </a:r>
          </a:p>
          <a:p>
            <a:pPr algn="just">
              <a:buClr>
                <a:srgbClr val="CC823D"/>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Multiple nodes or cores are connected to communicate with each other, which is referred to as network topology.</a:t>
            </a:r>
            <a:endParaRPr lang="en-US" sz="2000" dirty="0">
              <a:latin typeface="Times" charset="0"/>
              <a:ea typeface="Times" charset="0"/>
              <a:cs typeface="Times" charset="0"/>
            </a:endParaRPr>
          </a:p>
          <a:p>
            <a:pPr algn="just">
              <a:buClr>
                <a:srgbClr val="CC823D"/>
              </a:buClr>
              <a:buFont typeface="Arial" panose="020B0604020202020204" pitchFamily="34" charset="0"/>
              <a:buChar char="•"/>
            </a:pPr>
            <a:r>
              <a:rPr lang="en-US" sz="2000" dirty="0">
                <a:latin typeface="Times" charset="0"/>
                <a:ea typeface="Times" charset="0"/>
                <a:cs typeface="Times" charset="0"/>
              </a:rPr>
              <a:t>The performance of any network topology depends upon all the components used in that network [1].</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Some topologies with greater trade-off abilities are bus, ring, crossbar, and mesh topologies and all of these are wired interconnects.</a:t>
            </a:r>
          </a:p>
          <a:p>
            <a:pPr algn="just">
              <a:buClr>
                <a:srgbClr val="CC823D"/>
              </a:buClr>
            </a:pPr>
            <a:r>
              <a:rPr lang="en-US" sz="2000" dirty="0">
                <a:latin typeface="Times New Roman" panose="02020603050405020304" pitchFamily="18" charset="0"/>
                <a:cs typeface="Times New Roman" panose="02020603050405020304" pitchFamily="18" charset="0"/>
              </a:rPr>
              <a:t>Wired interconnects can cause delay, power loss, and scalability issues. </a:t>
            </a:r>
          </a:p>
          <a:p>
            <a:pPr algn="just">
              <a:buClr>
                <a:srgbClr val="CC823D"/>
              </a:buClr>
            </a:pPr>
            <a:r>
              <a:rPr lang="en-US" sz="2000" dirty="0">
                <a:latin typeface="Times New Roman" panose="02020603050405020304" pitchFamily="18" charset="0"/>
                <a:cs typeface="Times New Roman" panose="02020603050405020304" pitchFamily="18" charset="0"/>
              </a:rPr>
              <a:t>On-chip interconnects with wireless techniques are introduced to address the issues of wired interconnects [2].</a:t>
            </a: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F0EF89D-50AC-434B-B17A-F24B36E46226}"/>
              </a:ext>
            </a:extLst>
          </p:cNvPr>
          <p:cNvSpPr/>
          <p:nvPr/>
        </p:nvSpPr>
        <p:spPr>
          <a:xfrm>
            <a:off x="0" y="5920026"/>
            <a:ext cx="8458200" cy="861774"/>
          </a:xfrm>
          <a:prstGeom prst="rect">
            <a:avLst/>
          </a:prstGeom>
        </p:spPr>
        <p:txBody>
          <a:bodyPr wrap="square">
            <a:spAutoFit/>
          </a:bodyPr>
          <a:lstStyle/>
          <a:p>
            <a:pPr marL="0" indent="0" algn="just">
              <a:spcBef>
                <a:spcPts val="0"/>
              </a:spcBef>
              <a:spcAft>
                <a:spcPts val="0"/>
              </a:spcAft>
              <a:buClr>
                <a:srgbClr val="CC823D"/>
              </a:buClr>
              <a:buNone/>
            </a:pPr>
            <a:r>
              <a:rPr lang="en-US" sz="1000" dirty="0">
                <a:latin typeface="Times" charset="0"/>
                <a:ea typeface="Times" charset="0"/>
                <a:cs typeface="Times" charset="0"/>
              </a:rPr>
              <a:t>[1] </a:t>
            </a:r>
            <a:r>
              <a:rPr lang="en-US" sz="1000" dirty="0" err="1">
                <a:latin typeface="Times" charset="0"/>
                <a:ea typeface="Times" charset="0"/>
                <a:cs typeface="Times" charset="0"/>
              </a:rPr>
              <a:t>Gilabert</a:t>
            </a:r>
            <a:r>
              <a:rPr lang="en-US" sz="1000" dirty="0">
                <a:latin typeface="Times" charset="0"/>
                <a:ea typeface="Times" charset="0"/>
                <a:cs typeface="Times" charset="0"/>
              </a:rPr>
              <a:t>, F., Daniele Ludovici, Simone </a:t>
            </a:r>
            <a:r>
              <a:rPr lang="en-US" sz="1000" dirty="0" err="1">
                <a:latin typeface="Times" charset="0"/>
                <a:ea typeface="Times" charset="0"/>
                <a:cs typeface="Times" charset="0"/>
              </a:rPr>
              <a:t>Medardoni</a:t>
            </a:r>
            <a:r>
              <a:rPr lang="en-US" sz="1000" dirty="0">
                <a:latin typeface="Times" charset="0"/>
                <a:ea typeface="Times" charset="0"/>
                <a:cs typeface="Times" charset="0"/>
              </a:rPr>
              <a:t>, Davide </a:t>
            </a:r>
            <a:r>
              <a:rPr lang="en-US" sz="1000" dirty="0" err="1">
                <a:latin typeface="Times" charset="0"/>
                <a:ea typeface="Times" charset="0"/>
                <a:cs typeface="Times" charset="0"/>
              </a:rPr>
              <a:t>Bertozzi</a:t>
            </a:r>
            <a:r>
              <a:rPr lang="en-US" sz="1000" dirty="0">
                <a:latin typeface="Times" charset="0"/>
                <a:ea typeface="Times" charset="0"/>
                <a:cs typeface="Times" charset="0"/>
              </a:rPr>
              <a:t>, Luca </a:t>
            </a:r>
            <a:r>
              <a:rPr lang="en-US" sz="1000" dirty="0" err="1">
                <a:latin typeface="Times" charset="0"/>
                <a:ea typeface="Times" charset="0"/>
                <a:cs typeface="Times" charset="0"/>
              </a:rPr>
              <a:t>Benini</a:t>
            </a:r>
            <a:r>
              <a:rPr lang="en-US" sz="1000" dirty="0">
                <a:latin typeface="Times" charset="0"/>
                <a:ea typeface="Times" charset="0"/>
                <a:cs typeface="Times" charset="0"/>
              </a:rPr>
              <a:t>, and Georgi </a:t>
            </a:r>
            <a:r>
              <a:rPr lang="en-US" sz="1000" dirty="0" err="1">
                <a:latin typeface="Times" charset="0"/>
                <a:ea typeface="Times" charset="0"/>
                <a:cs typeface="Times" charset="0"/>
              </a:rPr>
              <a:t>Nedeltchev</a:t>
            </a:r>
            <a:r>
              <a:rPr lang="en-US" sz="1000" dirty="0">
                <a:latin typeface="Times" charset="0"/>
                <a:ea typeface="Times" charset="0"/>
                <a:cs typeface="Times" charset="0"/>
              </a:rPr>
              <a:t> </a:t>
            </a:r>
            <a:r>
              <a:rPr lang="en-US" sz="1000" dirty="0" err="1">
                <a:latin typeface="Times" charset="0"/>
                <a:ea typeface="Times" charset="0"/>
                <a:cs typeface="Times" charset="0"/>
              </a:rPr>
              <a:t>Gaydadjiev</a:t>
            </a:r>
            <a:r>
              <a:rPr lang="en-US" sz="1000" dirty="0">
                <a:latin typeface="Times" charset="0"/>
                <a:ea typeface="Times" charset="0"/>
                <a:cs typeface="Times" charset="0"/>
              </a:rPr>
              <a:t>, “Designing regular network-on-chip topologies under technology, architecture and software constraints,” In International Conference on Complex, Intelligent and Software Intensive Systems, pp. 681-687, IEEE, 2009</a:t>
            </a:r>
            <a:endParaRPr lang="en-US" sz="1000" dirty="0">
              <a:solidFill>
                <a:srgbClr val="222222"/>
              </a:solidFill>
              <a:latin typeface="Times" charset="0"/>
              <a:ea typeface="Times" charset="0"/>
              <a:cs typeface="Times" charset="0"/>
            </a:endParaRPr>
          </a:p>
          <a:p>
            <a:r>
              <a:rPr lang="en-US" sz="1000" dirty="0">
                <a:solidFill>
                  <a:srgbClr val="222222"/>
                </a:solidFill>
                <a:latin typeface="Times" charset="0"/>
                <a:ea typeface="Times" charset="0"/>
                <a:cs typeface="Times" charset="0"/>
              </a:rPr>
              <a:t>[2] Wang, Chifeng, Wen-Hsiang Hu, and Nader Bagherzadeh, “A wireless network-on-chip design for multicore platforms,” In Parallel, Distributed and Network-Based Processing (PDP), 2011 19th </a:t>
            </a:r>
            <a:r>
              <a:rPr lang="en-US" sz="1000" dirty="0" err="1">
                <a:solidFill>
                  <a:srgbClr val="222222"/>
                </a:solidFill>
                <a:latin typeface="Times" charset="0"/>
                <a:ea typeface="Times" charset="0"/>
                <a:cs typeface="Times" charset="0"/>
              </a:rPr>
              <a:t>Euromicro</a:t>
            </a:r>
            <a:r>
              <a:rPr lang="en-US" sz="1000" dirty="0">
                <a:solidFill>
                  <a:srgbClr val="222222"/>
                </a:solidFill>
                <a:latin typeface="Times" charset="0"/>
                <a:ea typeface="Times" charset="0"/>
                <a:cs typeface="Times" charset="0"/>
              </a:rPr>
              <a:t> International Conference on, pp. 409-416. IEEE, 2011</a:t>
            </a:r>
            <a:endParaRPr lang="en-US" sz="1000" dirty="0">
              <a:latin typeface="Times" charset="0"/>
              <a:ea typeface="Times" charset="0"/>
              <a:cs typeface="Times" charset="0"/>
            </a:endParaRPr>
          </a:p>
        </p:txBody>
      </p:sp>
    </p:spTree>
    <p:extLst>
      <p:ext uri="{BB962C8B-B14F-4D97-AF65-F5344CB8AC3E}">
        <p14:creationId xmlns:p14="http://schemas.microsoft.com/office/powerpoint/2010/main" val="394074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cs typeface="Times" charset="0"/>
              </a:rPr>
              <a:t>Problem Description</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In traditional mesh architecture, communication latency, hop count, and power consumption are high due to its architecture design and routing protocol.</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Mesh architecture is completely wired interconnects and thus having scaling issues.</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As the number of cores increase, the complexity of controlling the architecture in terms of latency, wired/wireless links are always challenging.</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Cache coherence due to incoherent cached data.</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By using the entire architecture for a single task, leads to poor utilization of cores and boosts power consumption for nothing.</a:t>
            </a:r>
          </a:p>
          <a:p>
            <a:pPr algn="just">
              <a:buClr>
                <a:srgbClr val="CC823D"/>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Uniform partition leads to underutilization of cores and more power consumption for smaller applications.</a:t>
            </a: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11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cs typeface="Times" charset="0"/>
              </a:rPr>
              <a:t>Contributions</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In this work, we propose a novel architecture with uniform and non-uniform partition of subnets that enhances performance with minimal energy using wireless routers and directories.</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Centralized directory to reduce cache coherence, data synchronization, communication latency and in addition, the system consequentially reduces power consumption.  </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Distributed directories to overcome centralized directory issues such as network size, traffic, and bandwidth. The performance is improved compared to traditional mesh, traditional WNoC, and WNoC architecture with centralized directory.</a:t>
            </a:r>
          </a:p>
          <a:p>
            <a:pPr algn="just">
              <a:buClr>
                <a:srgbClr val="CC823D"/>
              </a:buClr>
              <a:buFont typeface="Arial" panose="020B0604020202020204" pitchFamily="34" charset="0"/>
              <a:buChar char="•"/>
            </a:pPr>
            <a:r>
              <a:rPr lang="en-US" sz="2000" dirty="0">
                <a:latin typeface="Times New Roman" panose="02020603050405020304" pitchFamily="18" charset="0"/>
                <a:ea typeface="Times" charset="0"/>
                <a:cs typeface="Times New Roman" panose="02020603050405020304" pitchFamily="18" charset="0"/>
              </a:rPr>
              <a:t>Partition of subnets in a uniform or non-uniform passion to improve balanced workloads. Non-uniform subnets are better for large core architectures and to assign different size of jobs/applications to a specific subnet.</a:t>
            </a: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44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latin typeface="Cambria" pitchFamily="18" charset="0"/>
              </a:rPr>
              <a:t> </a:t>
            </a:r>
            <a:r>
              <a:rPr lang="en-US" altLang="en-US" b="1" dirty="0">
                <a:solidFill>
                  <a:schemeClr val="bg1">
                    <a:lumMod val="50000"/>
                  </a:schemeClr>
                </a:solidFill>
                <a:latin typeface="Cambria" pitchFamily="18" charset="0"/>
              </a:rPr>
              <a:t>Introduction</a:t>
            </a:r>
          </a:p>
          <a:p>
            <a:pPr lvl="1" algn="just">
              <a:buClr>
                <a:srgbClr val="CC823D"/>
              </a:buClr>
              <a:buFont typeface="Wingdings" pitchFamily="2" charset="2"/>
              <a:buChar char="q"/>
            </a:pPr>
            <a:r>
              <a:rPr lang="en-US" altLang="en-US" b="1" dirty="0">
                <a:solidFill>
                  <a:srgbClr val="CC823D"/>
                </a:solidFill>
                <a:latin typeface="Cambria" pitchFamily="18" charset="0"/>
              </a:rPr>
              <a:t> Literature Survey</a:t>
            </a:r>
          </a:p>
          <a:p>
            <a:pPr lvl="1" algn="just">
              <a:buClr>
                <a:srgbClr val="CC823D"/>
              </a:buClr>
              <a:buFont typeface="Wingdings" pitchFamily="2" charset="2"/>
              <a:buChar char="q"/>
            </a:pPr>
            <a:r>
              <a:rPr lang="en-US" altLang="en-US" b="1" dirty="0">
                <a:latin typeface="Cambria" pitchFamily="18" charset="0"/>
              </a:rPr>
              <a:t> Proposed Directory-Based </a:t>
            </a:r>
          </a:p>
          <a:p>
            <a:pPr marL="457200" lvl="1" indent="0" algn="just">
              <a:buClr>
                <a:srgbClr val="CC823D"/>
              </a:buClr>
              <a:buNone/>
            </a:pPr>
            <a:r>
              <a:rPr lang="en-US" altLang="en-US" b="1" dirty="0">
                <a:latin typeface="Cambria" pitchFamily="18" charset="0"/>
              </a:rPr>
              <a:t>	Wireless Network-on-Chip Architectures</a:t>
            </a:r>
          </a:p>
          <a:p>
            <a:pPr lvl="1" algn="just">
              <a:buClr>
                <a:srgbClr val="CC823D"/>
              </a:buClr>
              <a:buFont typeface="Wingdings" pitchFamily="2" charset="2"/>
              <a:buChar char="q"/>
            </a:pPr>
            <a:r>
              <a:rPr lang="en-US" altLang="en-US" b="1" dirty="0">
                <a:latin typeface="Cambria" pitchFamily="18" charset="0"/>
              </a:rPr>
              <a:t> Experimental Details</a:t>
            </a:r>
          </a:p>
          <a:p>
            <a:pPr lvl="1" algn="just">
              <a:buClr>
                <a:srgbClr val="CC823D"/>
              </a:buClr>
              <a:buFont typeface="Wingdings" pitchFamily="2" charset="2"/>
              <a:buChar char="q"/>
            </a:pPr>
            <a:r>
              <a:rPr lang="en-US" altLang="en-US" b="1" dirty="0">
                <a:latin typeface="Cambria" pitchFamily="18" charset="0"/>
              </a:rPr>
              <a:t> Results and Discussion</a:t>
            </a:r>
          </a:p>
          <a:p>
            <a:pPr lvl="1" algn="just">
              <a:buClr>
                <a:srgbClr val="CC823D"/>
              </a:buClr>
              <a:buFont typeface="Wingdings" pitchFamily="2" charset="2"/>
              <a:buChar char="q"/>
            </a:pPr>
            <a:r>
              <a:rPr lang="en-US" altLang="en-US" b="1" dirty="0">
                <a:latin typeface="Cambria" pitchFamily="18" charset="0"/>
              </a:rPr>
              <a:t> 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279797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a:t>
            </a:r>
            <a:r>
              <a:rPr lang="en-US" sz="2000" b="1" dirty="0">
                <a:solidFill>
                  <a:schemeClr val="accent1">
                    <a:lumMod val="50000"/>
                  </a:schemeClr>
                </a:solidFill>
                <a:latin typeface="Times" charset="0"/>
                <a:ea typeface="Times" charset="0"/>
                <a:cs typeface="Times" charset="0"/>
              </a:rPr>
              <a:t>Cache Memory Hierarchy</a:t>
            </a:r>
            <a:endParaRPr lang="en-US" sz="2000" b="1" dirty="0">
              <a:solidFill>
                <a:srgbClr val="AB7942"/>
              </a:solidFill>
            </a:endParaRPr>
          </a:p>
          <a:p>
            <a:pPr algn="just">
              <a:buClr>
                <a:srgbClr val="CC823D"/>
              </a:buClr>
              <a:buFont typeface="Wingdings"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750" y="6227802"/>
            <a:ext cx="9118600" cy="553998"/>
          </a:xfrm>
          <a:prstGeom prst="rect">
            <a:avLst/>
          </a:prstGeom>
        </p:spPr>
        <p:txBody>
          <a:bodyPr wrap="square">
            <a:spAutoFit/>
          </a:bodyPr>
          <a:lstStyle/>
          <a:p>
            <a:r>
              <a:rPr lang="en-US" sz="1000" dirty="0">
                <a:latin typeface="Times" charset="0"/>
                <a:ea typeface="Times" charset="0"/>
                <a:cs typeface="Times" charset="0"/>
              </a:rPr>
              <a:t>[1] Scott Mueller, and Mark Edward Soper, “ Microprocessor Types and Specifications,” 2001, http://www.informit.com/articles/article.aspx?p=130978&amp;seqNum=4.</a:t>
            </a:r>
          </a:p>
          <a:p>
            <a:r>
              <a:rPr lang="en-US" sz="1000" dirty="0">
                <a:latin typeface="Times" charset="0"/>
                <a:ea typeface="Times" charset="0"/>
                <a:cs typeface="Times" charset="0"/>
              </a:rPr>
              <a:t>[2] Asaduzzaman, Abu, Mark P. Allen, and Tania </a:t>
            </a:r>
            <a:r>
              <a:rPr lang="en-US" sz="1000" dirty="0" err="1">
                <a:latin typeface="Times" charset="0"/>
                <a:ea typeface="Times" charset="0"/>
                <a:cs typeface="Times" charset="0"/>
              </a:rPr>
              <a:t>Jareen</a:t>
            </a:r>
            <a:r>
              <a:rPr lang="en-US" sz="1000" dirty="0">
                <a:latin typeface="Times" charset="0"/>
                <a:ea typeface="Times" charset="0"/>
                <a:cs typeface="Times" charset="0"/>
              </a:rPr>
              <a:t>, “An effective locking-free caching technique for power-aware multicore computing systems,” </a:t>
            </a:r>
          </a:p>
          <a:p>
            <a:r>
              <a:rPr lang="en-US" sz="1000" dirty="0">
                <a:latin typeface="Times" charset="0"/>
                <a:ea typeface="Times" charset="0"/>
                <a:cs typeface="Times" charset="0"/>
              </a:rPr>
              <a:t>In Informatics, Electronics &amp; Vision (ICIEV), 2014 International Conference on, pp. 1-6, IEEE, 2014</a:t>
            </a:r>
          </a:p>
        </p:txBody>
      </p:sp>
      <p:sp>
        <p:nvSpPr>
          <p:cNvPr id="4" name="TextBox 3">
            <a:extLst>
              <a:ext uri="{FF2B5EF4-FFF2-40B4-BE49-F238E27FC236}">
                <a16:creationId xmlns:a16="http://schemas.microsoft.com/office/drawing/2014/main" id="{A3F8F438-2667-4424-A914-CEF5DDBAF72F}"/>
              </a:ext>
            </a:extLst>
          </p:cNvPr>
          <p:cNvSpPr txBox="1"/>
          <p:nvPr/>
        </p:nvSpPr>
        <p:spPr>
          <a:xfrm>
            <a:off x="272840" y="1466563"/>
            <a:ext cx="3460960"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Single-core Celeron processor [1]</a:t>
            </a:r>
          </a:p>
        </p:txBody>
      </p:sp>
      <p:sp>
        <p:nvSpPr>
          <p:cNvPr id="10" name="TextBox 9">
            <a:extLst>
              <a:ext uri="{FF2B5EF4-FFF2-40B4-BE49-F238E27FC236}">
                <a16:creationId xmlns:a16="http://schemas.microsoft.com/office/drawing/2014/main" id="{7C41B979-5CF7-4204-BAFB-A7FE675E799C}"/>
              </a:ext>
            </a:extLst>
          </p:cNvPr>
          <p:cNvSpPr txBox="1"/>
          <p:nvPr/>
        </p:nvSpPr>
        <p:spPr>
          <a:xfrm>
            <a:off x="4572000" y="1466563"/>
            <a:ext cx="3974018"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Intel-like quad-core architecture [2]</a:t>
            </a:r>
          </a:p>
        </p:txBody>
      </p:sp>
      <p:sp>
        <p:nvSpPr>
          <p:cNvPr id="13" name="TextBox 12">
            <a:extLst>
              <a:ext uri="{FF2B5EF4-FFF2-40B4-BE49-F238E27FC236}">
                <a16:creationId xmlns:a16="http://schemas.microsoft.com/office/drawing/2014/main" id="{5C799D88-16D4-4F98-934A-3FCFEAE4CB75}"/>
              </a:ext>
            </a:extLst>
          </p:cNvPr>
          <p:cNvSpPr txBox="1"/>
          <p:nvPr/>
        </p:nvSpPr>
        <p:spPr>
          <a:xfrm>
            <a:off x="3352800" y="1350794"/>
            <a:ext cx="1981200" cy="369332"/>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E464B3D7-E150-478C-BC9E-B8D955FC10A0}"/>
              </a:ext>
            </a:extLst>
          </p:cNvPr>
          <p:cNvSpPr txBox="1"/>
          <p:nvPr/>
        </p:nvSpPr>
        <p:spPr>
          <a:xfrm>
            <a:off x="685800" y="4460316"/>
            <a:ext cx="1981200" cy="369332"/>
          </a:xfrm>
          <a:prstGeom prst="rect">
            <a:avLst/>
          </a:prstGeom>
          <a:noFill/>
        </p:spPr>
        <p:txBody>
          <a:bodyPr wrap="square" rtlCol="0">
            <a:spAutoFit/>
          </a:bodyPr>
          <a:lstStyle/>
          <a:p>
            <a:endParaRPr lang="en-US" dirty="0"/>
          </a:p>
        </p:txBody>
      </p:sp>
      <p:graphicFrame>
        <p:nvGraphicFramePr>
          <p:cNvPr id="15" name="Table 14">
            <a:extLst>
              <a:ext uri="{FF2B5EF4-FFF2-40B4-BE49-F238E27FC236}">
                <a16:creationId xmlns:a16="http://schemas.microsoft.com/office/drawing/2014/main" id="{A22B5BE3-8791-47E0-AABB-BE99967B4DDE}"/>
              </a:ext>
            </a:extLst>
          </p:cNvPr>
          <p:cNvGraphicFramePr>
            <a:graphicFrameLocks noGrp="1"/>
          </p:cNvGraphicFramePr>
          <p:nvPr>
            <p:extLst>
              <p:ext uri="{D42A27DB-BD31-4B8C-83A1-F6EECF244321}">
                <p14:modId xmlns:p14="http://schemas.microsoft.com/office/powerpoint/2010/main" val="3767563409"/>
              </p:ext>
            </p:extLst>
          </p:nvPr>
        </p:nvGraphicFramePr>
        <p:xfrm>
          <a:off x="313298" y="4868755"/>
          <a:ext cx="8651190" cy="1280160"/>
        </p:xfrm>
        <a:graphic>
          <a:graphicData uri="http://schemas.openxmlformats.org/drawingml/2006/table">
            <a:tbl>
              <a:tblPr firstRow="1" bandRow="1">
                <a:tableStyleId>{5C22544A-7EE6-4342-B048-85BDC9FD1C3A}</a:tableStyleId>
              </a:tblPr>
              <a:tblGrid>
                <a:gridCol w="4718831">
                  <a:extLst>
                    <a:ext uri="{9D8B030D-6E8A-4147-A177-3AD203B41FA5}">
                      <a16:colId xmlns:a16="http://schemas.microsoft.com/office/drawing/2014/main" val="3437527204"/>
                    </a:ext>
                  </a:extLst>
                </a:gridCol>
                <a:gridCol w="3932359">
                  <a:extLst>
                    <a:ext uri="{9D8B030D-6E8A-4147-A177-3AD203B41FA5}">
                      <a16:colId xmlns:a16="http://schemas.microsoft.com/office/drawing/2014/main" val="2160124695"/>
                    </a:ext>
                  </a:extLst>
                </a:gridCol>
              </a:tblGrid>
              <a:tr h="341936">
                <a:tc>
                  <a:txBody>
                    <a:bodyPr/>
                    <a:lstStyle/>
                    <a:p>
                      <a:pPr algn="l"/>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extLst>
                  <a:ext uri="{0D108BD9-81ED-4DB2-BD59-A6C34878D82A}">
                    <a16:rowId xmlns:a16="http://schemas.microsoft.com/office/drawing/2014/main" val="2883845875"/>
                  </a:ext>
                </a:extLst>
              </a:tr>
              <a:tr h="818960">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Latency</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Only sequential tasks</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Power consumption</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Cache coherence</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Latency</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Power consumption with cache miss </a:t>
                      </a:r>
                    </a:p>
                  </a:txBody>
                  <a:tcPr>
                    <a:noFill/>
                  </a:tcPr>
                </a:tc>
                <a:extLst>
                  <a:ext uri="{0D108BD9-81ED-4DB2-BD59-A6C34878D82A}">
                    <a16:rowId xmlns:a16="http://schemas.microsoft.com/office/drawing/2014/main" val="2642065750"/>
                  </a:ext>
                </a:extLst>
              </a:tr>
            </a:tbl>
          </a:graphicData>
        </a:graphic>
      </p:graphicFrame>
      <p:pic>
        <p:nvPicPr>
          <p:cNvPr id="12" name="Picture 11">
            <a:extLst>
              <a:ext uri="{FF2B5EF4-FFF2-40B4-BE49-F238E27FC236}">
                <a16:creationId xmlns:a16="http://schemas.microsoft.com/office/drawing/2014/main" id="{5E985F8D-EF67-47CA-A8F4-E095A50CFDAB}"/>
              </a:ext>
            </a:extLst>
          </p:cNvPr>
          <p:cNvPicPr/>
          <p:nvPr/>
        </p:nvPicPr>
        <p:blipFill>
          <a:blip r:embed="rId3"/>
          <a:stretch>
            <a:fillRect/>
          </a:stretch>
        </p:blipFill>
        <p:spPr>
          <a:xfrm>
            <a:off x="190398" y="1910805"/>
            <a:ext cx="3124200" cy="3007986"/>
          </a:xfrm>
          <a:prstGeom prst="rect">
            <a:avLst/>
          </a:prstGeom>
        </p:spPr>
      </p:pic>
      <p:pic>
        <p:nvPicPr>
          <p:cNvPr id="16" name="Picture 15">
            <a:extLst>
              <a:ext uri="{FF2B5EF4-FFF2-40B4-BE49-F238E27FC236}">
                <a16:creationId xmlns:a16="http://schemas.microsoft.com/office/drawing/2014/main" id="{63A2928F-463C-4779-8365-1024E039D1A7}"/>
              </a:ext>
            </a:extLst>
          </p:cNvPr>
          <p:cNvPicPr/>
          <p:nvPr/>
        </p:nvPicPr>
        <p:blipFill>
          <a:blip r:embed="rId4">
            <a:extLst>
              <a:ext uri="{28A0092B-C50C-407E-A947-70E740481C1C}">
                <a14:useLocalDpi xmlns:a14="http://schemas.microsoft.com/office/drawing/2010/main" val="0"/>
              </a:ext>
            </a:extLst>
          </a:blip>
          <a:stretch>
            <a:fillRect/>
          </a:stretch>
        </p:blipFill>
        <p:spPr>
          <a:xfrm>
            <a:off x="3593321" y="1781604"/>
            <a:ext cx="5372100" cy="3114675"/>
          </a:xfrm>
          <a:prstGeom prst="rect">
            <a:avLst/>
          </a:prstGeom>
        </p:spPr>
      </p:pic>
    </p:spTree>
    <p:extLst>
      <p:ext uri="{BB962C8B-B14F-4D97-AF65-F5344CB8AC3E}">
        <p14:creationId xmlns:p14="http://schemas.microsoft.com/office/powerpoint/2010/main" val="68096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Directory-based DASH Architecture </a:t>
            </a:r>
          </a:p>
          <a:p>
            <a:pPr algn="just">
              <a:buClr>
                <a:srgbClr val="CC823D"/>
              </a:buClr>
              <a:buFont typeface="Arial" panose="020B0604020202020204" pitchFamily="34" charset="0"/>
              <a:buChar char="•"/>
            </a:pPr>
            <a:r>
              <a:rPr lang="en-US" sz="2000" b="1" dirty="0">
                <a:solidFill>
                  <a:schemeClr val="accent1">
                    <a:lumMod val="50000"/>
                  </a:schemeClr>
                </a:solidFill>
                <a:latin typeface="Times" charset="0"/>
                <a:ea typeface="Times" charset="0"/>
                <a:cs typeface="Times" charset="0"/>
              </a:rPr>
              <a:t>Directory Architecture for </a:t>
            </a:r>
            <a:r>
              <a:rPr lang="en-US" sz="2000" b="1" dirty="0" err="1">
                <a:solidFill>
                  <a:schemeClr val="accent1">
                    <a:lumMod val="50000"/>
                  </a:schemeClr>
                </a:solidFill>
                <a:latin typeface="Times" charset="0"/>
                <a:ea typeface="Times" charset="0"/>
                <a:cs typeface="Times" charset="0"/>
              </a:rPr>
              <a:t>SHared</a:t>
            </a:r>
            <a:r>
              <a:rPr lang="en-US" sz="2000" b="1" dirty="0">
                <a:solidFill>
                  <a:schemeClr val="accent1">
                    <a:lumMod val="50000"/>
                  </a:schemeClr>
                </a:solidFill>
                <a:latin typeface="Times" charset="0"/>
                <a:ea typeface="Times" charset="0"/>
                <a:cs typeface="Times" charset="0"/>
              </a:rPr>
              <a:t> Memory (DASH) Multiprocessor [1]</a:t>
            </a: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477000"/>
            <a:ext cx="8077200" cy="246221"/>
          </a:xfrm>
          <a:prstGeom prst="rect">
            <a:avLst/>
          </a:prstGeom>
        </p:spPr>
        <p:txBody>
          <a:bodyPr wrap="square">
            <a:spAutoFit/>
          </a:bodyPr>
          <a:lstStyle/>
          <a:p>
            <a:r>
              <a:rPr lang="en-US" sz="1000" dirty="0">
                <a:latin typeface="Times" panose="02020603050405020304" pitchFamily="18" charset="0"/>
                <a:cs typeface="Times" panose="02020603050405020304" pitchFamily="18" charset="0"/>
              </a:rPr>
              <a:t>[1] D. </a:t>
            </a:r>
            <a:r>
              <a:rPr lang="en-US" sz="1000" dirty="0" err="1">
                <a:latin typeface="Times" panose="02020603050405020304" pitchFamily="18" charset="0"/>
                <a:cs typeface="Times" panose="02020603050405020304" pitchFamily="18" charset="0"/>
              </a:rPr>
              <a:t>Lenoski</a:t>
            </a:r>
            <a:r>
              <a:rPr lang="en-US" sz="1000" dirty="0">
                <a:latin typeface="Times" panose="02020603050405020304" pitchFamily="18" charset="0"/>
                <a:cs typeface="Times" panose="02020603050405020304" pitchFamily="18" charset="0"/>
              </a:rPr>
              <a:t>, J. Laudon, K. </a:t>
            </a:r>
            <a:r>
              <a:rPr lang="en-US" sz="1000" dirty="0" err="1">
                <a:latin typeface="Times" panose="02020603050405020304" pitchFamily="18" charset="0"/>
                <a:cs typeface="Times" panose="02020603050405020304" pitchFamily="18" charset="0"/>
              </a:rPr>
              <a:t>Gharachorloo</a:t>
            </a:r>
            <a:r>
              <a:rPr lang="en-US" sz="1000" dirty="0">
                <a:latin typeface="Times" panose="02020603050405020304" pitchFamily="18" charset="0"/>
                <a:cs typeface="Times" panose="02020603050405020304" pitchFamily="18" charset="0"/>
              </a:rPr>
              <a:t>, W. D. Weber, et al., “The Stanford dash multiprocessor,” in J. of Computer, Vol. 25, No. 3, pp. 63-79, 1992</a:t>
            </a:r>
          </a:p>
        </p:txBody>
      </p:sp>
      <p:pic>
        <p:nvPicPr>
          <p:cNvPr id="5" name="Picture 4">
            <a:extLst>
              <a:ext uri="{FF2B5EF4-FFF2-40B4-BE49-F238E27FC236}">
                <a16:creationId xmlns:a16="http://schemas.microsoft.com/office/drawing/2014/main" id="{3CF59582-C8D5-4E4D-B313-867E1FCDBD9E}"/>
              </a:ext>
            </a:extLst>
          </p:cNvPr>
          <p:cNvPicPr>
            <a:picLocks noChangeAspect="1"/>
          </p:cNvPicPr>
          <p:nvPr/>
        </p:nvPicPr>
        <p:blipFill>
          <a:blip r:embed="rId3"/>
          <a:stretch>
            <a:fillRect/>
          </a:stretch>
        </p:blipFill>
        <p:spPr>
          <a:xfrm>
            <a:off x="1020007" y="2209800"/>
            <a:ext cx="7175993" cy="3811290"/>
          </a:xfrm>
          <a:prstGeom prst="rect">
            <a:avLst/>
          </a:prstGeom>
        </p:spPr>
      </p:pic>
    </p:spTree>
    <p:extLst>
      <p:ext uri="{BB962C8B-B14F-4D97-AF65-F5344CB8AC3E}">
        <p14:creationId xmlns:p14="http://schemas.microsoft.com/office/powerpoint/2010/main" val="259856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Directory-based DASH Architecture (+)</a:t>
            </a:r>
          </a:p>
          <a:p>
            <a:pPr algn="just">
              <a:buClr>
                <a:srgbClr val="CC823D"/>
              </a:buClr>
            </a:pPr>
            <a:r>
              <a:rPr lang="en-US" sz="2000" dirty="0">
                <a:latin typeface="Times" charset="0"/>
                <a:ea typeface="Times" charset="0"/>
                <a:cs typeface="Times" charset="0"/>
              </a:rPr>
              <a:t>Stanford DASH architecture is considered in this work because of its directory-based cache coherence protocol and high scalability [1]. </a:t>
            </a:r>
          </a:p>
          <a:p>
            <a:pPr algn="just">
              <a:buClr>
                <a:srgbClr val="CC823D"/>
              </a:buClr>
            </a:pPr>
            <a:r>
              <a:rPr lang="en-US" sz="2000" dirty="0">
                <a:latin typeface="Times" charset="0"/>
                <a:ea typeface="Times" charset="0"/>
                <a:cs typeface="Times" charset="0"/>
              </a:rPr>
              <a:t>Directory Architecture for </a:t>
            </a:r>
            <a:r>
              <a:rPr lang="en-US" sz="2000" dirty="0" err="1">
                <a:latin typeface="Times" charset="0"/>
                <a:ea typeface="Times" charset="0"/>
                <a:cs typeface="Times" charset="0"/>
              </a:rPr>
              <a:t>SHared</a:t>
            </a:r>
            <a:r>
              <a:rPr lang="en-US" sz="2000" dirty="0">
                <a:latin typeface="Times" charset="0"/>
                <a:ea typeface="Times" charset="0"/>
                <a:cs typeface="Times" charset="0"/>
              </a:rPr>
              <a:t> Memory (DASH) protocol does not rely on broadcast messages and instead uses point-to-point messages sent between processors and memories to keep caches consistent. </a:t>
            </a:r>
          </a:p>
          <a:p>
            <a:pPr algn="just">
              <a:buClr>
                <a:srgbClr val="CC823D"/>
              </a:buClr>
            </a:pPr>
            <a:r>
              <a:rPr lang="en-US" sz="2000" dirty="0">
                <a:latin typeface="Times" charset="0"/>
                <a:ea typeface="Times" charset="0"/>
                <a:cs typeface="Times" charset="0"/>
              </a:rPr>
              <a:t>The physical memory or the main memory is distributed among all the clusters in such a manner that the memory is accessible from each and every core. </a:t>
            </a:r>
          </a:p>
          <a:p>
            <a:pPr algn="just">
              <a:buClr>
                <a:srgbClr val="CC823D"/>
              </a:buClr>
            </a:pPr>
            <a:r>
              <a:rPr lang="en-US" sz="2000" dirty="0">
                <a:latin typeface="Times" charset="0"/>
                <a:ea typeface="Times" charset="0"/>
                <a:cs typeface="Times" charset="0"/>
              </a:rPr>
              <a:t>In DASH architecture, shared memory provides a major reduction in the communication latency.</a:t>
            </a: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381690"/>
            <a:ext cx="8077200"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[1] Chen, Xian, </a:t>
            </a:r>
            <a:r>
              <a:rPr lang="en-US" sz="1000" dirty="0" err="1">
                <a:latin typeface="Times New Roman" panose="02020603050405020304" pitchFamily="18" charset="0"/>
                <a:cs typeface="Times New Roman" panose="02020603050405020304" pitchFamily="18" charset="0"/>
              </a:rPr>
              <a:t>Wenzhi</a:t>
            </a:r>
            <a:r>
              <a:rPr lang="en-US" sz="1000" dirty="0">
                <a:latin typeface="Times New Roman" panose="02020603050405020304" pitchFamily="18" charset="0"/>
                <a:cs typeface="Times New Roman" panose="02020603050405020304" pitchFamily="18" charset="0"/>
              </a:rPr>
              <a:t> Chen, </a:t>
            </a:r>
            <a:r>
              <a:rPr lang="en-US" sz="1000" dirty="0" err="1">
                <a:latin typeface="Times New Roman" panose="02020603050405020304" pitchFamily="18" charset="0"/>
                <a:cs typeface="Times New Roman" panose="02020603050405020304" pitchFamily="18" charset="0"/>
              </a:rPr>
              <a:t>Shuiqiao</a:t>
            </a:r>
            <a:r>
              <a:rPr lang="en-US" sz="1000" dirty="0">
                <a:latin typeface="Times New Roman" panose="02020603050405020304" pitchFamily="18" charset="0"/>
                <a:cs typeface="Times New Roman" panose="02020603050405020304" pitchFamily="18" charset="0"/>
              </a:rPr>
              <a:t> Yang, </a:t>
            </a:r>
            <a:r>
              <a:rPr lang="en-US" sz="1000" dirty="0" err="1">
                <a:latin typeface="Times New Roman" panose="02020603050405020304" pitchFamily="18" charset="0"/>
                <a:cs typeface="Times New Roman" panose="02020603050405020304" pitchFamily="18" charset="0"/>
              </a:rPr>
              <a:t>Zhongyong</a:t>
            </a:r>
            <a:r>
              <a:rPr lang="en-US" sz="1000" dirty="0">
                <a:latin typeface="Times New Roman" panose="02020603050405020304" pitchFamily="18" charset="0"/>
                <a:cs typeface="Times New Roman" panose="02020603050405020304" pitchFamily="18" charset="0"/>
              </a:rPr>
              <a:t> Lu, and </a:t>
            </a:r>
            <a:r>
              <a:rPr lang="en-US" sz="1000" dirty="0" err="1">
                <a:latin typeface="Times New Roman" panose="02020603050405020304" pitchFamily="18" charset="0"/>
                <a:cs typeface="Times New Roman" panose="02020603050405020304" pitchFamily="18" charset="0"/>
              </a:rPr>
              <a:t>Zonghui</a:t>
            </a:r>
            <a:r>
              <a:rPr lang="en-US" sz="1000" dirty="0">
                <a:latin typeface="Times New Roman" panose="02020603050405020304" pitchFamily="18" charset="0"/>
                <a:cs typeface="Times New Roman" panose="02020603050405020304" pitchFamily="18" charset="0"/>
              </a:rPr>
              <a:t> Wang, "DASH: A duplication-aware flash cache architecture in virtualization environment," In 2014 20th IEEE International Conference on Parallel and Distributed Systems (ICPADS), pp. 842-847. IEEE, 2014</a:t>
            </a:r>
          </a:p>
        </p:txBody>
      </p:sp>
    </p:spTree>
    <p:extLst>
      <p:ext uri="{BB962C8B-B14F-4D97-AF65-F5344CB8AC3E}">
        <p14:creationId xmlns:p14="http://schemas.microsoft.com/office/powerpoint/2010/main" val="161254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Interconnection Network Topologies [1], [2]</a:t>
            </a: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191250"/>
            <a:ext cx="8077200" cy="553998"/>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[1] Dally, William James, and Brian Patrick Towles, “Principles and practices of interconnection networks,” Elsevier, 2004.</a:t>
            </a:r>
          </a:p>
          <a:p>
            <a:r>
              <a:rPr lang="en-US" sz="1000" dirty="0">
                <a:latin typeface="Times New Roman" panose="02020603050405020304" pitchFamily="18" charset="0"/>
                <a:cs typeface="Times New Roman" panose="02020603050405020304" pitchFamily="18" charset="0"/>
              </a:rPr>
              <a:t>[2] L. Cheng, N. </a:t>
            </a:r>
            <a:r>
              <a:rPr lang="en-US" sz="1000" dirty="0" err="1">
                <a:latin typeface="Times New Roman" panose="02020603050405020304" pitchFamily="18" charset="0"/>
                <a:cs typeface="Times New Roman" panose="02020603050405020304" pitchFamily="18" charset="0"/>
              </a:rPr>
              <a:t>Muralimanohar</a:t>
            </a:r>
            <a:r>
              <a:rPr lang="en-US" sz="1000" dirty="0">
                <a:latin typeface="Times New Roman" panose="02020603050405020304" pitchFamily="18" charset="0"/>
                <a:cs typeface="Times New Roman" panose="02020603050405020304" pitchFamily="18" charset="0"/>
              </a:rPr>
              <a:t>, K. Ramani, R. </a:t>
            </a:r>
            <a:r>
              <a:rPr lang="en-US" sz="1000" dirty="0" err="1">
                <a:latin typeface="Times New Roman" panose="02020603050405020304" pitchFamily="18" charset="0"/>
                <a:cs typeface="Times New Roman" panose="02020603050405020304" pitchFamily="18" charset="0"/>
              </a:rPr>
              <a:t>Balasubramonian</a:t>
            </a:r>
            <a:r>
              <a:rPr lang="en-US" sz="1000" dirty="0">
                <a:latin typeface="Times New Roman" panose="02020603050405020304" pitchFamily="18" charset="0"/>
                <a:cs typeface="Times New Roman" panose="02020603050405020304" pitchFamily="18" charset="0"/>
              </a:rPr>
              <a:t>, et al., “Interconnect-aware coherence protocols for chip multi-processors,” in ACM SIGARCH Computer Architecture News, Vol. 34, No. 2, pp. 339-351, 2006</a:t>
            </a:r>
          </a:p>
        </p:txBody>
      </p:sp>
      <p:grpSp>
        <p:nvGrpSpPr>
          <p:cNvPr id="5" name="Group 19">
            <a:extLst>
              <a:ext uri="{FF2B5EF4-FFF2-40B4-BE49-F238E27FC236}">
                <a16:creationId xmlns:a16="http://schemas.microsoft.com/office/drawing/2014/main" id="{7EB37C95-13C2-444C-ACF4-75BC7F9AAD79}"/>
              </a:ext>
            </a:extLst>
          </p:cNvPr>
          <p:cNvGrpSpPr>
            <a:grpSpLocks/>
          </p:cNvGrpSpPr>
          <p:nvPr/>
        </p:nvGrpSpPr>
        <p:grpSpPr bwMode="auto">
          <a:xfrm>
            <a:off x="6621058" y="1712675"/>
            <a:ext cx="2196371" cy="1828723"/>
            <a:chOff x="1647" y="1944"/>
            <a:chExt cx="738" cy="574"/>
          </a:xfrm>
        </p:grpSpPr>
        <p:grpSp>
          <p:nvGrpSpPr>
            <p:cNvPr id="7" name="Group 20">
              <a:extLst>
                <a:ext uri="{FF2B5EF4-FFF2-40B4-BE49-F238E27FC236}">
                  <a16:creationId xmlns:a16="http://schemas.microsoft.com/office/drawing/2014/main" id="{2D975871-0204-4A73-A8C5-FB9DAC9CEACB}"/>
                </a:ext>
              </a:extLst>
            </p:cNvPr>
            <p:cNvGrpSpPr>
              <a:grpSpLocks/>
            </p:cNvGrpSpPr>
            <p:nvPr/>
          </p:nvGrpSpPr>
          <p:grpSpPr bwMode="auto">
            <a:xfrm>
              <a:off x="1673" y="1969"/>
              <a:ext cx="688" cy="531"/>
              <a:chOff x="1673" y="1969"/>
              <a:chExt cx="688" cy="531"/>
            </a:xfrm>
          </p:grpSpPr>
          <p:sp>
            <p:nvSpPr>
              <p:cNvPr id="29" name="Rectangle 21">
                <a:extLst>
                  <a:ext uri="{FF2B5EF4-FFF2-40B4-BE49-F238E27FC236}">
                    <a16:creationId xmlns:a16="http://schemas.microsoft.com/office/drawing/2014/main" id="{AB6293EF-6578-4698-85B1-E30292C7480F}"/>
                  </a:ext>
                </a:extLst>
              </p:cNvPr>
              <p:cNvSpPr>
                <a:spLocks noChangeArrowheads="1"/>
              </p:cNvSpPr>
              <p:nvPr/>
            </p:nvSpPr>
            <p:spPr bwMode="auto">
              <a:xfrm>
                <a:off x="1673" y="1969"/>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0" name="Rectangle 22">
                <a:extLst>
                  <a:ext uri="{FF2B5EF4-FFF2-40B4-BE49-F238E27FC236}">
                    <a16:creationId xmlns:a16="http://schemas.microsoft.com/office/drawing/2014/main" id="{E60C59A4-C3CD-4783-80BB-EBE13F2776B2}"/>
                  </a:ext>
                </a:extLst>
              </p:cNvPr>
              <p:cNvSpPr>
                <a:spLocks noChangeArrowheads="1"/>
              </p:cNvSpPr>
              <p:nvPr/>
            </p:nvSpPr>
            <p:spPr bwMode="auto">
              <a:xfrm>
                <a:off x="1845" y="1969"/>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0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1" name="Rectangle 23">
                <a:extLst>
                  <a:ext uri="{FF2B5EF4-FFF2-40B4-BE49-F238E27FC236}">
                    <a16:creationId xmlns:a16="http://schemas.microsoft.com/office/drawing/2014/main" id="{F7B52862-28FF-4D75-B78F-960CDA5888B4}"/>
                  </a:ext>
                </a:extLst>
              </p:cNvPr>
              <p:cNvSpPr>
                <a:spLocks noChangeArrowheads="1"/>
              </p:cNvSpPr>
              <p:nvPr/>
            </p:nvSpPr>
            <p:spPr bwMode="auto">
              <a:xfrm>
                <a:off x="2017" y="1969"/>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2" name="Rectangle 24">
                <a:extLst>
                  <a:ext uri="{FF2B5EF4-FFF2-40B4-BE49-F238E27FC236}">
                    <a16:creationId xmlns:a16="http://schemas.microsoft.com/office/drawing/2014/main" id="{9B9B8A0F-5533-4891-BD9A-52C0AE5FC5B7}"/>
                  </a:ext>
                </a:extLst>
              </p:cNvPr>
              <p:cNvSpPr>
                <a:spLocks noChangeArrowheads="1"/>
              </p:cNvSpPr>
              <p:nvPr/>
            </p:nvSpPr>
            <p:spPr bwMode="auto">
              <a:xfrm>
                <a:off x="2189" y="1969"/>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3" name="Rectangle 25">
                <a:extLst>
                  <a:ext uri="{FF2B5EF4-FFF2-40B4-BE49-F238E27FC236}">
                    <a16:creationId xmlns:a16="http://schemas.microsoft.com/office/drawing/2014/main" id="{07EC49FC-F774-45FC-97AF-7745D5FAB9FF}"/>
                  </a:ext>
                </a:extLst>
              </p:cNvPr>
              <p:cNvSpPr>
                <a:spLocks noChangeArrowheads="1"/>
              </p:cNvSpPr>
              <p:nvPr/>
            </p:nvSpPr>
            <p:spPr bwMode="auto">
              <a:xfrm>
                <a:off x="1673" y="2146"/>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4" name="Rectangle 26">
                <a:extLst>
                  <a:ext uri="{FF2B5EF4-FFF2-40B4-BE49-F238E27FC236}">
                    <a16:creationId xmlns:a16="http://schemas.microsoft.com/office/drawing/2014/main" id="{3CE8C83E-DE7A-4B4A-A0A6-78513053CC04}"/>
                  </a:ext>
                </a:extLst>
              </p:cNvPr>
              <p:cNvSpPr>
                <a:spLocks noChangeArrowheads="1"/>
              </p:cNvSpPr>
              <p:nvPr/>
            </p:nvSpPr>
            <p:spPr bwMode="auto">
              <a:xfrm>
                <a:off x="1845" y="2146"/>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5" name="Rectangle 27">
                <a:extLst>
                  <a:ext uri="{FF2B5EF4-FFF2-40B4-BE49-F238E27FC236}">
                    <a16:creationId xmlns:a16="http://schemas.microsoft.com/office/drawing/2014/main" id="{EA9EEE94-141C-4779-BD64-D5FD8C50756F}"/>
                  </a:ext>
                </a:extLst>
              </p:cNvPr>
              <p:cNvSpPr>
                <a:spLocks noChangeArrowheads="1"/>
              </p:cNvSpPr>
              <p:nvPr/>
            </p:nvSpPr>
            <p:spPr bwMode="auto">
              <a:xfrm>
                <a:off x="2017" y="2146"/>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6" name="Rectangle 28">
                <a:extLst>
                  <a:ext uri="{FF2B5EF4-FFF2-40B4-BE49-F238E27FC236}">
                    <a16:creationId xmlns:a16="http://schemas.microsoft.com/office/drawing/2014/main" id="{761F1509-AF50-4B81-BC45-F9B0D48C1007}"/>
                  </a:ext>
                </a:extLst>
              </p:cNvPr>
              <p:cNvSpPr>
                <a:spLocks noChangeArrowheads="1"/>
              </p:cNvSpPr>
              <p:nvPr/>
            </p:nvSpPr>
            <p:spPr bwMode="auto">
              <a:xfrm>
                <a:off x="2189" y="2146"/>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7" name="Rectangle 29">
                <a:extLst>
                  <a:ext uri="{FF2B5EF4-FFF2-40B4-BE49-F238E27FC236}">
                    <a16:creationId xmlns:a16="http://schemas.microsoft.com/office/drawing/2014/main" id="{E9C93989-BC13-4A81-B30C-BE766CACA252}"/>
                  </a:ext>
                </a:extLst>
              </p:cNvPr>
              <p:cNvSpPr>
                <a:spLocks noChangeArrowheads="1"/>
              </p:cNvSpPr>
              <p:nvPr/>
            </p:nvSpPr>
            <p:spPr bwMode="auto">
              <a:xfrm>
                <a:off x="1673" y="2323"/>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8" name="Rectangle 30">
                <a:extLst>
                  <a:ext uri="{FF2B5EF4-FFF2-40B4-BE49-F238E27FC236}">
                    <a16:creationId xmlns:a16="http://schemas.microsoft.com/office/drawing/2014/main" id="{4EE23519-47DF-4CB4-ABB1-9FC1E8B7218B}"/>
                  </a:ext>
                </a:extLst>
              </p:cNvPr>
              <p:cNvSpPr>
                <a:spLocks noChangeArrowheads="1"/>
              </p:cNvSpPr>
              <p:nvPr/>
            </p:nvSpPr>
            <p:spPr bwMode="auto">
              <a:xfrm>
                <a:off x="1845" y="2323"/>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39" name="Rectangle 31">
                <a:extLst>
                  <a:ext uri="{FF2B5EF4-FFF2-40B4-BE49-F238E27FC236}">
                    <a16:creationId xmlns:a16="http://schemas.microsoft.com/office/drawing/2014/main" id="{C8F6368B-366E-4743-BC26-3E6CABD6A47D}"/>
                  </a:ext>
                </a:extLst>
              </p:cNvPr>
              <p:cNvSpPr>
                <a:spLocks noChangeArrowheads="1"/>
              </p:cNvSpPr>
              <p:nvPr/>
            </p:nvSpPr>
            <p:spPr bwMode="auto">
              <a:xfrm>
                <a:off x="2189" y="2323"/>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40" name="Rectangle 32">
                <a:extLst>
                  <a:ext uri="{FF2B5EF4-FFF2-40B4-BE49-F238E27FC236}">
                    <a16:creationId xmlns:a16="http://schemas.microsoft.com/office/drawing/2014/main" id="{9723FE1E-6FF4-42C0-B7DF-9EE861D211DD}"/>
                  </a:ext>
                </a:extLst>
              </p:cNvPr>
              <p:cNvSpPr>
                <a:spLocks noChangeArrowheads="1"/>
              </p:cNvSpPr>
              <p:nvPr/>
            </p:nvSpPr>
            <p:spPr bwMode="auto">
              <a:xfrm>
                <a:off x="2017" y="2323"/>
                <a:ext cx="172" cy="17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grpSp>
        <p:grpSp>
          <p:nvGrpSpPr>
            <p:cNvPr id="8" name="Group 33">
              <a:extLst>
                <a:ext uri="{FF2B5EF4-FFF2-40B4-BE49-F238E27FC236}">
                  <a16:creationId xmlns:a16="http://schemas.microsoft.com/office/drawing/2014/main" id="{98475634-88D8-41A7-BC9B-D1A8FEA36445}"/>
                </a:ext>
              </a:extLst>
            </p:cNvPr>
            <p:cNvGrpSpPr>
              <a:grpSpLocks/>
            </p:cNvGrpSpPr>
            <p:nvPr/>
          </p:nvGrpSpPr>
          <p:grpSpPr bwMode="auto">
            <a:xfrm>
              <a:off x="1647" y="1944"/>
              <a:ext cx="738" cy="574"/>
              <a:chOff x="1647" y="1944"/>
              <a:chExt cx="738" cy="574"/>
            </a:xfrm>
          </p:grpSpPr>
          <p:sp>
            <p:nvSpPr>
              <p:cNvPr id="9" name="Rectangle 34">
                <a:extLst>
                  <a:ext uri="{FF2B5EF4-FFF2-40B4-BE49-F238E27FC236}">
                    <a16:creationId xmlns:a16="http://schemas.microsoft.com/office/drawing/2014/main" id="{F5ECD34B-6C8C-4DF8-86B1-9D42EBB96D6E}"/>
                  </a:ext>
                </a:extLst>
              </p:cNvPr>
              <p:cNvSpPr>
                <a:spLocks noChangeArrowheads="1"/>
              </p:cNvSpPr>
              <p:nvPr/>
            </p:nvSpPr>
            <p:spPr bwMode="auto">
              <a:xfrm>
                <a:off x="1650" y="2121"/>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0" name="Rectangle 35">
                <a:extLst>
                  <a:ext uri="{FF2B5EF4-FFF2-40B4-BE49-F238E27FC236}">
                    <a16:creationId xmlns:a16="http://schemas.microsoft.com/office/drawing/2014/main" id="{B3240AFC-1B34-4DBB-9E0A-9BA8CFD8E643}"/>
                  </a:ext>
                </a:extLst>
              </p:cNvPr>
              <p:cNvSpPr>
                <a:spLocks noChangeArrowheads="1"/>
              </p:cNvSpPr>
              <p:nvPr/>
            </p:nvSpPr>
            <p:spPr bwMode="auto">
              <a:xfrm>
                <a:off x="1819" y="2118"/>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1" name="Rectangle 36">
                <a:extLst>
                  <a:ext uri="{FF2B5EF4-FFF2-40B4-BE49-F238E27FC236}">
                    <a16:creationId xmlns:a16="http://schemas.microsoft.com/office/drawing/2014/main" id="{278EB8A8-243D-4BEE-9079-F35DAD65972A}"/>
                  </a:ext>
                </a:extLst>
              </p:cNvPr>
              <p:cNvSpPr>
                <a:spLocks noChangeArrowheads="1"/>
              </p:cNvSpPr>
              <p:nvPr/>
            </p:nvSpPr>
            <p:spPr bwMode="auto">
              <a:xfrm>
                <a:off x="1991" y="2118"/>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2" name="Rectangle 37">
                <a:extLst>
                  <a:ext uri="{FF2B5EF4-FFF2-40B4-BE49-F238E27FC236}">
                    <a16:creationId xmlns:a16="http://schemas.microsoft.com/office/drawing/2014/main" id="{F0D7E53A-7026-4906-BE82-8732B72557BA}"/>
                  </a:ext>
                </a:extLst>
              </p:cNvPr>
              <p:cNvSpPr>
                <a:spLocks noChangeArrowheads="1"/>
              </p:cNvSpPr>
              <p:nvPr/>
            </p:nvSpPr>
            <p:spPr bwMode="auto">
              <a:xfrm>
                <a:off x="2163" y="2118"/>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3" name="Rectangle 38">
                <a:extLst>
                  <a:ext uri="{FF2B5EF4-FFF2-40B4-BE49-F238E27FC236}">
                    <a16:creationId xmlns:a16="http://schemas.microsoft.com/office/drawing/2014/main" id="{A3AB50C5-34EF-4B1F-B7AF-4BE3CDC6EDD0}"/>
                  </a:ext>
                </a:extLst>
              </p:cNvPr>
              <p:cNvSpPr>
                <a:spLocks noChangeArrowheads="1"/>
              </p:cNvSpPr>
              <p:nvPr/>
            </p:nvSpPr>
            <p:spPr bwMode="auto">
              <a:xfrm>
                <a:off x="2332" y="2121"/>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4" name="Rectangle 39">
                <a:extLst>
                  <a:ext uri="{FF2B5EF4-FFF2-40B4-BE49-F238E27FC236}">
                    <a16:creationId xmlns:a16="http://schemas.microsoft.com/office/drawing/2014/main" id="{7C3F4A82-9932-49D9-9AA1-E85837DE3DE3}"/>
                  </a:ext>
                </a:extLst>
              </p:cNvPr>
              <p:cNvSpPr>
                <a:spLocks noChangeArrowheads="1"/>
              </p:cNvSpPr>
              <p:nvPr/>
            </p:nvSpPr>
            <p:spPr bwMode="auto">
              <a:xfrm>
                <a:off x="1994" y="2293"/>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5" name="Rectangle 40">
                <a:extLst>
                  <a:ext uri="{FF2B5EF4-FFF2-40B4-BE49-F238E27FC236}">
                    <a16:creationId xmlns:a16="http://schemas.microsoft.com/office/drawing/2014/main" id="{EDA349E1-90B4-4BD2-8AEF-86CBE4FC9450}"/>
                  </a:ext>
                </a:extLst>
              </p:cNvPr>
              <p:cNvSpPr>
                <a:spLocks noChangeArrowheads="1"/>
              </p:cNvSpPr>
              <p:nvPr/>
            </p:nvSpPr>
            <p:spPr bwMode="auto">
              <a:xfrm>
                <a:off x="2165" y="2468"/>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6" name="Rectangle 41">
                <a:extLst>
                  <a:ext uri="{FF2B5EF4-FFF2-40B4-BE49-F238E27FC236}">
                    <a16:creationId xmlns:a16="http://schemas.microsoft.com/office/drawing/2014/main" id="{94070B20-27CD-4FFF-AF5C-8641F149C09D}"/>
                  </a:ext>
                </a:extLst>
              </p:cNvPr>
              <p:cNvSpPr>
                <a:spLocks noChangeArrowheads="1"/>
              </p:cNvSpPr>
              <p:nvPr/>
            </p:nvSpPr>
            <p:spPr bwMode="auto">
              <a:xfrm>
                <a:off x="2332" y="2471"/>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7" name="Rectangle 42">
                <a:extLst>
                  <a:ext uri="{FF2B5EF4-FFF2-40B4-BE49-F238E27FC236}">
                    <a16:creationId xmlns:a16="http://schemas.microsoft.com/office/drawing/2014/main" id="{4A070EC0-D35A-47A6-9432-BC81E7440E27}"/>
                  </a:ext>
                </a:extLst>
              </p:cNvPr>
              <p:cNvSpPr>
                <a:spLocks noChangeArrowheads="1"/>
              </p:cNvSpPr>
              <p:nvPr/>
            </p:nvSpPr>
            <p:spPr bwMode="auto">
              <a:xfrm>
                <a:off x="1647" y="2293"/>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8" name="Rectangle 43">
                <a:extLst>
                  <a:ext uri="{FF2B5EF4-FFF2-40B4-BE49-F238E27FC236}">
                    <a16:creationId xmlns:a16="http://schemas.microsoft.com/office/drawing/2014/main" id="{63FC19B3-9417-4EDD-9DD2-ED4763706182}"/>
                  </a:ext>
                </a:extLst>
              </p:cNvPr>
              <p:cNvSpPr>
                <a:spLocks noChangeArrowheads="1"/>
              </p:cNvSpPr>
              <p:nvPr/>
            </p:nvSpPr>
            <p:spPr bwMode="auto">
              <a:xfrm>
                <a:off x="1818" y="2296"/>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19" name="Rectangle 44">
                <a:extLst>
                  <a:ext uri="{FF2B5EF4-FFF2-40B4-BE49-F238E27FC236}">
                    <a16:creationId xmlns:a16="http://schemas.microsoft.com/office/drawing/2014/main" id="{A1D10BB1-5AD2-4267-849F-8A49896AA247}"/>
                  </a:ext>
                </a:extLst>
              </p:cNvPr>
              <p:cNvSpPr>
                <a:spLocks noChangeArrowheads="1"/>
              </p:cNvSpPr>
              <p:nvPr/>
            </p:nvSpPr>
            <p:spPr bwMode="auto">
              <a:xfrm>
                <a:off x="2165" y="2293"/>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0" name="Rectangle 45">
                <a:extLst>
                  <a:ext uri="{FF2B5EF4-FFF2-40B4-BE49-F238E27FC236}">
                    <a16:creationId xmlns:a16="http://schemas.microsoft.com/office/drawing/2014/main" id="{B68B58F5-6506-4D6C-B63F-9539107D0871}"/>
                  </a:ext>
                </a:extLst>
              </p:cNvPr>
              <p:cNvSpPr>
                <a:spLocks noChangeArrowheads="1"/>
              </p:cNvSpPr>
              <p:nvPr/>
            </p:nvSpPr>
            <p:spPr bwMode="auto">
              <a:xfrm>
                <a:off x="2338" y="2296"/>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1" name="Rectangle 46">
                <a:extLst>
                  <a:ext uri="{FF2B5EF4-FFF2-40B4-BE49-F238E27FC236}">
                    <a16:creationId xmlns:a16="http://schemas.microsoft.com/office/drawing/2014/main" id="{E58D7E5F-C6EE-4214-9E4E-94BFE48E2A26}"/>
                  </a:ext>
                </a:extLst>
              </p:cNvPr>
              <p:cNvSpPr>
                <a:spLocks noChangeArrowheads="1"/>
              </p:cNvSpPr>
              <p:nvPr/>
            </p:nvSpPr>
            <p:spPr bwMode="auto">
              <a:xfrm>
                <a:off x="1988" y="2468"/>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2" name="Rectangle 47">
                <a:extLst>
                  <a:ext uri="{FF2B5EF4-FFF2-40B4-BE49-F238E27FC236}">
                    <a16:creationId xmlns:a16="http://schemas.microsoft.com/office/drawing/2014/main" id="{A1C90AA2-1566-49A2-8762-8A630B88EEBD}"/>
                  </a:ext>
                </a:extLst>
              </p:cNvPr>
              <p:cNvSpPr>
                <a:spLocks noChangeArrowheads="1"/>
              </p:cNvSpPr>
              <p:nvPr/>
            </p:nvSpPr>
            <p:spPr bwMode="auto">
              <a:xfrm>
                <a:off x="1810" y="2471"/>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3" name="Rectangle 48">
                <a:extLst>
                  <a:ext uri="{FF2B5EF4-FFF2-40B4-BE49-F238E27FC236}">
                    <a16:creationId xmlns:a16="http://schemas.microsoft.com/office/drawing/2014/main" id="{111E1BE4-D58D-45AC-A0D5-AD0E486CF91A}"/>
                  </a:ext>
                </a:extLst>
              </p:cNvPr>
              <p:cNvSpPr>
                <a:spLocks noChangeArrowheads="1"/>
              </p:cNvSpPr>
              <p:nvPr/>
            </p:nvSpPr>
            <p:spPr bwMode="auto">
              <a:xfrm>
                <a:off x="1647" y="2465"/>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4" name="Rectangle 49">
                <a:extLst>
                  <a:ext uri="{FF2B5EF4-FFF2-40B4-BE49-F238E27FC236}">
                    <a16:creationId xmlns:a16="http://schemas.microsoft.com/office/drawing/2014/main" id="{4C697351-2D22-46E8-8D1D-F3986019FB7B}"/>
                  </a:ext>
                </a:extLst>
              </p:cNvPr>
              <p:cNvSpPr>
                <a:spLocks noChangeArrowheads="1"/>
              </p:cNvSpPr>
              <p:nvPr/>
            </p:nvSpPr>
            <p:spPr bwMode="auto">
              <a:xfrm>
                <a:off x="1653" y="1949"/>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5" name="Rectangle 50">
                <a:extLst>
                  <a:ext uri="{FF2B5EF4-FFF2-40B4-BE49-F238E27FC236}">
                    <a16:creationId xmlns:a16="http://schemas.microsoft.com/office/drawing/2014/main" id="{D8513D52-1BE5-40FE-B28F-1CC66626DA85}"/>
                  </a:ext>
                </a:extLst>
              </p:cNvPr>
              <p:cNvSpPr>
                <a:spLocks noChangeArrowheads="1"/>
              </p:cNvSpPr>
              <p:nvPr/>
            </p:nvSpPr>
            <p:spPr bwMode="auto">
              <a:xfrm>
                <a:off x="1822" y="1944"/>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6" name="Rectangle 51">
                <a:extLst>
                  <a:ext uri="{FF2B5EF4-FFF2-40B4-BE49-F238E27FC236}">
                    <a16:creationId xmlns:a16="http://schemas.microsoft.com/office/drawing/2014/main" id="{CED605F1-44D2-410D-950E-3D083EFC7227}"/>
                  </a:ext>
                </a:extLst>
              </p:cNvPr>
              <p:cNvSpPr>
                <a:spLocks noChangeArrowheads="1"/>
              </p:cNvSpPr>
              <p:nvPr/>
            </p:nvSpPr>
            <p:spPr bwMode="auto">
              <a:xfrm>
                <a:off x="1990" y="1946"/>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7" name="Rectangle 52">
                <a:extLst>
                  <a:ext uri="{FF2B5EF4-FFF2-40B4-BE49-F238E27FC236}">
                    <a16:creationId xmlns:a16="http://schemas.microsoft.com/office/drawing/2014/main" id="{3071C0E9-6029-4423-9FBA-717DF6D5CBFE}"/>
                  </a:ext>
                </a:extLst>
              </p:cNvPr>
              <p:cNvSpPr>
                <a:spLocks noChangeArrowheads="1"/>
              </p:cNvSpPr>
              <p:nvPr/>
            </p:nvSpPr>
            <p:spPr bwMode="auto">
              <a:xfrm>
                <a:off x="2159" y="1946"/>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sp>
            <p:nvSpPr>
              <p:cNvPr id="28" name="Rectangle 53">
                <a:extLst>
                  <a:ext uri="{FF2B5EF4-FFF2-40B4-BE49-F238E27FC236}">
                    <a16:creationId xmlns:a16="http://schemas.microsoft.com/office/drawing/2014/main" id="{24ABA8D8-AB83-495C-8E92-AF8223D48DAF}"/>
                  </a:ext>
                </a:extLst>
              </p:cNvPr>
              <p:cNvSpPr>
                <a:spLocks noChangeArrowheads="1"/>
              </p:cNvSpPr>
              <p:nvPr/>
            </p:nvSpPr>
            <p:spPr bwMode="auto">
              <a:xfrm>
                <a:off x="2329" y="1944"/>
                <a:ext cx="47" cy="47"/>
              </a:xfrm>
              <a:prstGeom prst="rect">
                <a:avLst/>
              </a:prstGeom>
              <a:solidFill>
                <a:srgbClr val="339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mn-cs"/>
                </a:endParaRPr>
              </a:p>
            </p:txBody>
          </p:sp>
        </p:grpSp>
      </p:grpSp>
      <p:pic>
        <p:nvPicPr>
          <p:cNvPr id="41" name="Picture 40">
            <a:extLst>
              <a:ext uri="{FF2B5EF4-FFF2-40B4-BE49-F238E27FC236}">
                <a16:creationId xmlns:a16="http://schemas.microsoft.com/office/drawing/2014/main" id="{118BDAE9-7688-448B-9836-7A3C4E3795BA}"/>
              </a:ext>
            </a:extLst>
          </p:cNvPr>
          <p:cNvPicPr>
            <a:picLocks noChangeAspect="1"/>
          </p:cNvPicPr>
          <p:nvPr/>
        </p:nvPicPr>
        <p:blipFill>
          <a:blip r:embed="rId3"/>
          <a:stretch>
            <a:fillRect/>
          </a:stretch>
        </p:blipFill>
        <p:spPr>
          <a:xfrm>
            <a:off x="3318186" y="1655174"/>
            <a:ext cx="2808393" cy="1973198"/>
          </a:xfrm>
          <a:prstGeom prst="rect">
            <a:avLst/>
          </a:prstGeom>
        </p:spPr>
      </p:pic>
      <p:pic>
        <p:nvPicPr>
          <p:cNvPr id="42" name="Picture 41">
            <a:extLst>
              <a:ext uri="{FF2B5EF4-FFF2-40B4-BE49-F238E27FC236}">
                <a16:creationId xmlns:a16="http://schemas.microsoft.com/office/drawing/2014/main" id="{5306FF3B-82BE-47BF-A69A-B711F671EDCD}"/>
              </a:ext>
            </a:extLst>
          </p:cNvPr>
          <p:cNvPicPr>
            <a:picLocks noChangeAspect="1"/>
          </p:cNvPicPr>
          <p:nvPr/>
        </p:nvPicPr>
        <p:blipFill>
          <a:blip r:embed="rId4"/>
          <a:stretch>
            <a:fillRect/>
          </a:stretch>
        </p:blipFill>
        <p:spPr>
          <a:xfrm>
            <a:off x="54772" y="1655174"/>
            <a:ext cx="2990850" cy="1973198"/>
          </a:xfrm>
          <a:prstGeom prst="rect">
            <a:avLst/>
          </a:prstGeom>
        </p:spPr>
      </p:pic>
      <p:sp>
        <p:nvSpPr>
          <p:cNvPr id="43" name="TextBox 42">
            <a:extLst>
              <a:ext uri="{FF2B5EF4-FFF2-40B4-BE49-F238E27FC236}">
                <a16:creationId xmlns:a16="http://schemas.microsoft.com/office/drawing/2014/main" id="{CBBD38B2-C29D-4062-9A15-32C0414A3ECD}"/>
              </a:ext>
            </a:extLst>
          </p:cNvPr>
          <p:cNvSpPr txBox="1"/>
          <p:nvPr/>
        </p:nvSpPr>
        <p:spPr>
          <a:xfrm>
            <a:off x="7005622" y="3659698"/>
            <a:ext cx="13763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 2D-Mesh</a:t>
            </a:r>
          </a:p>
        </p:txBody>
      </p:sp>
      <p:sp>
        <p:nvSpPr>
          <p:cNvPr id="44" name="TextBox 43">
            <a:extLst>
              <a:ext uri="{FF2B5EF4-FFF2-40B4-BE49-F238E27FC236}">
                <a16:creationId xmlns:a16="http://schemas.microsoft.com/office/drawing/2014/main" id="{A227BB50-28DE-45A5-8290-364482129CFE}"/>
              </a:ext>
            </a:extLst>
          </p:cNvPr>
          <p:cNvSpPr txBox="1"/>
          <p:nvPr/>
        </p:nvSpPr>
        <p:spPr>
          <a:xfrm>
            <a:off x="3990714" y="3659698"/>
            <a:ext cx="12670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 Crossbar</a:t>
            </a:r>
          </a:p>
        </p:txBody>
      </p:sp>
      <p:sp>
        <p:nvSpPr>
          <p:cNvPr id="45" name="TextBox 44">
            <a:extLst>
              <a:ext uri="{FF2B5EF4-FFF2-40B4-BE49-F238E27FC236}">
                <a16:creationId xmlns:a16="http://schemas.microsoft.com/office/drawing/2014/main" id="{24C5E4BC-A262-4A61-9E83-B795226DE57F}"/>
              </a:ext>
            </a:extLst>
          </p:cNvPr>
          <p:cNvSpPr txBox="1"/>
          <p:nvPr/>
        </p:nvSpPr>
        <p:spPr>
          <a:xfrm>
            <a:off x="847980" y="3681023"/>
            <a:ext cx="84365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Bus</a:t>
            </a:r>
          </a:p>
        </p:txBody>
      </p:sp>
      <p:graphicFrame>
        <p:nvGraphicFramePr>
          <p:cNvPr id="46" name="Table 45">
            <a:extLst>
              <a:ext uri="{FF2B5EF4-FFF2-40B4-BE49-F238E27FC236}">
                <a16:creationId xmlns:a16="http://schemas.microsoft.com/office/drawing/2014/main" id="{465AF2EF-D435-4578-9F35-F2CDE2CDE36B}"/>
              </a:ext>
            </a:extLst>
          </p:cNvPr>
          <p:cNvGraphicFramePr>
            <a:graphicFrameLocks noGrp="1"/>
          </p:cNvGraphicFramePr>
          <p:nvPr>
            <p:extLst>
              <p:ext uri="{D42A27DB-BD31-4B8C-83A1-F6EECF244321}">
                <p14:modId xmlns:p14="http://schemas.microsoft.com/office/powerpoint/2010/main" val="2423694915"/>
              </p:ext>
            </p:extLst>
          </p:nvPr>
        </p:nvGraphicFramePr>
        <p:xfrm>
          <a:off x="98018" y="3954408"/>
          <a:ext cx="8969780" cy="1920240"/>
        </p:xfrm>
        <a:graphic>
          <a:graphicData uri="http://schemas.openxmlformats.org/drawingml/2006/table">
            <a:tbl>
              <a:tblPr firstRow="1" bandRow="1">
                <a:tableStyleId>{5C22544A-7EE6-4342-B048-85BDC9FD1C3A}</a:tableStyleId>
              </a:tblPr>
              <a:tblGrid>
                <a:gridCol w="3253653">
                  <a:extLst>
                    <a:ext uri="{9D8B030D-6E8A-4147-A177-3AD203B41FA5}">
                      <a16:colId xmlns:a16="http://schemas.microsoft.com/office/drawing/2014/main" val="4066146419"/>
                    </a:ext>
                  </a:extLst>
                </a:gridCol>
                <a:gridCol w="3116705">
                  <a:extLst>
                    <a:ext uri="{9D8B030D-6E8A-4147-A177-3AD203B41FA5}">
                      <a16:colId xmlns:a16="http://schemas.microsoft.com/office/drawing/2014/main" val="1933168975"/>
                    </a:ext>
                  </a:extLst>
                </a:gridCol>
                <a:gridCol w="2599422">
                  <a:extLst>
                    <a:ext uri="{9D8B030D-6E8A-4147-A177-3AD203B41FA5}">
                      <a16:colId xmlns:a16="http://schemas.microsoft.com/office/drawing/2014/main" val="1868572810"/>
                    </a:ext>
                  </a:extLst>
                </a:gridCol>
              </a:tblGrid>
              <a:tr h="235519">
                <a:tc>
                  <a:txBody>
                    <a:bodyPr/>
                    <a:lstStyle/>
                    <a:p>
                      <a:pPr algn="ctr"/>
                      <a:r>
                        <a:rPr lang="en-US" sz="1800" b="1" dirty="0">
                          <a:solidFill>
                            <a:srgbClr val="F0A22E">
                              <a:lumMod val="50000"/>
                            </a:srgbClr>
                          </a:solidFill>
                          <a:latin typeface="Times" charset="0"/>
                          <a:ea typeface="Times" charset="0"/>
                          <a:cs typeface="Times" charset="0"/>
                        </a:rPr>
                        <a:t>Bus</a:t>
                      </a:r>
                      <a:endParaRPr lang="en-US" dirty="0"/>
                    </a:p>
                  </a:txBody>
                  <a:tcPr anchor="ctr">
                    <a:noFill/>
                  </a:tcPr>
                </a:tc>
                <a:tc>
                  <a:txBody>
                    <a:bodyPr/>
                    <a:lstStyle/>
                    <a:p>
                      <a:pPr algn="ctr"/>
                      <a:r>
                        <a:rPr lang="en-US" sz="1800" b="1" dirty="0">
                          <a:solidFill>
                            <a:srgbClr val="F0A22E">
                              <a:lumMod val="50000"/>
                            </a:srgbClr>
                          </a:solidFill>
                          <a:latin typeface="Times" charset="0"/>
                          <a:ea typeface="Times" charset="0"/>
                          <a:cs typeface="Times" charset="0"/>
                        </a:rPr>
                        <a:t>Crossbar</a:t>
                      </a:r>
                      <a:endParaRPr lang="en-US" dirty="0"/>
                    </a:p>
                  </a:txBody>
                  <a:tcPr anchor="ctr">
                    <a:noFill/>
                  </a:tcPr>
                </a:tc>
                <a:tc>
                  <a:txBody>
                    <a:bodyPr/>
                    <a:lstStyle/>
                    <a:p>
                      <a:pPr algn="ctr"/>
                      <a:r>
                        <a:rPr lang="en-US" sz="1800" b="1" dirty="0">
                          <a:solidFill>
                            <a:srgbClr val="F0A22E">
                              <a:lumMod val="50000"/>
                            </a:srgbClr>
                          </a:solidFill>
                          <a:latin typeface="Times" charset="0"/>
                          <a:ea typeface="Times" charset="0"/>
                          <a:cs typeface="Times" charset="0"/>
                        </a:rPr>
                        <a:t>Mesh</a:t>
                      </a:r>
                      <a:endParaRPr lang="en-US" dirty="0"/>
                    </a:p>
                  </a:txBody>
                  <a:tcPr anchor="ctr">
                    <a:noFill/>
                  </a:tcPr>
                </a:tc>
                <a:extLst>
                  <a:ext uri="{0D108BD9-81ED-4DB2-BD59-A6C34878D82A}">
                    <a16:rowId xmlns:a16="http://schemas.microsoft.com/office/drawing/2014/main" val="3216116572"/>
                  </a:ext>
                </a:extLst>
              </a:tr>
              <a:tr h="299163">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Good for small networks</a:t>
                      </a:r>
                    </a:p>
                  </a:txBody>
                  <a:tcPr>
                    <a:noFill/>
                  </a:tcPr>
                </a:tc>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Good throughput network with low latency</a:t>
                      </a:r>
                    </a:p>
                  </a:txBody>
                  <a:tcPr>
                    <a:noFill/>
                  </a:tcPr>
                </a:tc>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Easy, low router complexity, feasibility</a:t>
                      </a:r>
                    </a:p>
                  </a:txBody>
                  <a:tcPr>
                    <a:noFill/>
                  </a:tcPr>
                </a:tc>
                <a:extLst>
                  <a:ext uri="{0D108BD9-81ED-4DB2-BD59-A6C34878D82A}">
                    <a16:rowId xmlns:a16="http://schemas.microsoft.com/office/drawing/2014/main" val="2284168941"/>
                  </a:ext>
                </a:extLst>
              </a:tr>
              <a:tr h="580731">
                <a:tc>
                  <a:txBody>
                    <a:bodyPr/>
                    <a:lstStyle/>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Limitations- Traffic, scalability</a:t>
                      </a:r>
                    </a:p>
                    <a:p>
                      <a:endParaRPr lang="en-US" dirty="0">
                        <a:latin typeface="Times New Roman" panose="02020603050405020304" pitchFamily="18" charset="0"/>
                        <a:cs typeface="Times New Roman" panose="02020603050405020304" pitchFamily="18" charset="0"/>
                      </a:endParaRPr>
                    </a:p>
                  </a:txBody>
                  <a:tcPr>
                    <a:noFill/>
                  </a:tcPr>
                </a:tc>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Limitations- Expensive, scalability, more switches required</a:t>
                      </a:r>
                    </a:p>
                  </a:txBody>
                  <a:tcPr>
                    <a:noFill/>
                  </a:tcPr>
                </a:tc>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Limitations- Network congestion, scalability, latency</a:t>
                      </a:r>
                    </a:p>
                  </a:txBody>
                  <a:tcPr>
                    <a:noFill/>
                  </a:tcPr>
                </a:tc>
                <a:extLst>
                  <a:ext uri="{0D108BD9-81ED-4DB2-BD59-A6C34878D82A}">
                    <a16:rowId xmlns:a16="http://schemas.microsoft.com/office/drawing/2014/main" val="4052746342"/>
                  </a:ext>
                </a:extLst>
              </a:tr>
            </a:tbl>
          </a:graphicData>
        </a:graphic>
      </p:graphicFrame>
    </p:spTree>
    <p:extLst>
      <p:ext uri="{BB962C8B-B14F-4D97-AF65-F5344CB8AC3E}">
        <p14:creationId xmlns:p14="http://schemas.microsoft.com/office/powerpoint/2010/main" val="146213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E8280CFB-0A7C-4798-9E4D-C32E9A4D66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571" y="1563125"/>
            <a:ext cx="4657725" cy="4133850"/>
          </a:xfrm>
          <a:prstGeom prst="rect">
            <a:avLst/>
          </a:prstGeom>
          <a:noFill/>
          <a:ln>
            <a:noFill/>
          </a:ln>
        </p:spPr>
      </p:pic>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Wired-Wireless Network-on-Chip Topology [1]</a:t>
            </a: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076950"/>
            <a:ext cx="8077200" cy="70788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[1] </a:t>
            </a:r>
            <a:r>
              <a:rPr lang="en-US" sz="1000" dirty="0" err="1">
                <a:latin typeface="Times New Roman" panose="02020603050405020304" pitchFamily="18" charset="0"/>
                <a:cs typeface="Times New Roman" panose="02020603050405020304" pitchFamily="18" charset="0"/>
              </a:rPr>
              <a:t>DiTomaso</a:t>
            </a:r>
            <a:r>
              <a:rPr lang="en-US" sz="1000" dirty="0">
                <a:latin typeface="Times New Roman" panose="02020603050405020304" pitchFamily="18" charset="0"/>
                <a:cs typeface="Times New Roman" panose="02020603050405020304" pitchFamily="18" charset="0"/>
              </a:rPr>
              <a:t>, Dominic, </a:t>
            </a:r>
            <a:r>
              <a:rPr lang="en-US" sz="1000" dirty="0" err="1">
                <a:latin typeface="Times New Roman" panose="02020603050405020304" pitchFamily="18" charset="0"/>
                <a:cs typeface="Times New Roman" panose="02020603050405020304" pitchFamily="18" charset="0"/>
              </a:rPr>
              <a:t>Avinash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Kodi</a:t>
            </a:r>
            <a:r>
              <a:rPr lang="en-US" sz="1000" dirty="0">
                <a:latin typeface="Times New Roman" panose="02020603050405020304" pitchFamily="18" charset="0"/>
                <a:cs typeface="Times New Roman" panose="02020603050405020304" pitchFamily="18" charset="0"/>
              </a:rPr>
              <a:t>, David </a:t>
            </a:r>
            <a:r>
              <a:rPr lang="en-US" sz="1000" dirty="0" err="1">
                <a:latin typeface="Times New Roman" panose="02020603050405020304" pitchFamily="18" charset="0"/>
                <a:cs typeface="Times New Roman" panose="02020603050405020304" pitchFamily="18" charset="0"/>
              </a:rPr>
              <a:t>Matolak</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Savas</a:t>
            </a:r>
            <a:r>
              <a:rPr lang="en-US" sz="1000" dirty="0">
                <a:latin typeface="Times New Roman" panose="02020603050405020304" pitchFamily="18" charset="0"/>
                <a:cs typeface="Times New Roman" panose="02020603050405020304" pitchFamily="18" charset="0"/>
              </a:rPr>
              <a:t> Kaya, </a:t>
            </a:r>
            <a:r>
              <a:rPr lang="en-US" sz="1000" dirty="0" err="1">
                <a:latin typeface="Times New Roman" panose="02020603050405020304" pitchFamily="18" charset="0"/>
                <a:cs typeface="Times New Roman" panose="02020603050405020304" pitchFamily="18" charset="0"/>
              </a:rPr>
              <a:t>Soumyasanta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Laha</a:t>
            </a:r>
            <a:r>
              <a:rPr lang="en-US" sz="1000" dirty="0">
                <a:latin typeface="Times New Roman" panose="02020603050405020304" pitchFamily="18" charset="0"/>
                <a:cs typeface="Times New Roman" panose="02020603050405020304" pitchFamily="18" charset="0"/>
              </a:rPr>
              <a:t>, and William </a:t>
            </a:r>
            <a:r>
              <a:rPr lang="en-US" sz="1000" dirty="0" err="1">
                <a:latin typeface="Times New Roman" panose="02020603050405020304" pitchFamily="18" charset="0"/>
                <a:cs typeface="Times New Roman" panose="02020603050405020304" pitchFamily="18" charset="0"/>
              </a:rPr>
              <a:t>Rayess</a:t>
            </a:r>
            <a:r>
              <a:rPr lang="en-US" sz="1000" dirty="0">
                <a:latin typeface="Times New Roman" panose="02020603050405020304" pitchFamily="18" charset="0"/>
                <a:cs typeface="Times New Roman" panose="02020603050405020304" pitchFamily="18" charset="0"/>
              </a:rPr>
              <a:t>, “A-</a:t>
            </a:r>
            <a:r>
              <a:rPr lang="en-US" sz="1000" dirty="0" err="1">
                <a:latin typeface="Times New Roman" panose="02020603050405020304" pitchFamily="18" charset="0"/>
                <a:cs typeface="Times New Roman" panose="02020603050405020304" pitchFamily="18" charset="0"/>
              </a:rPr>
              <a:t>WiNoC</a:t>
            </a:r>
            <a:r>
              <a:rPr lang="en-US" sz="1000" dirty="0">
                <a:latin typeface="Times New Roman" panose="02020603050405020304" pitchFamily="18" charset="0"/>
                <a:cs typeface="Times New Roman" panose="02020603050405020304" pitchFamily="18" charset="0"/>
              </a:rPr>
              <a:t>: Adaptive wireless network-on-chip architecture for chip multiprocessors,” IEEE Transactions on Parallel and Distributed Systems 26, No. 12, pp. 3289-3302, 2015</a:t>
            </a:r>
          </a:p>
          <a:p>
            <a:r>
              <a:rPr lang="en-US" sz="1000" dirty="0">
                <a:latin typeface="Times New Roman" panose="02020603050405020304" pitchFamily="18" charset="0"/>
                <a:cs typeface="Times New Roman" panose="02020603050405020304" pitchFamily="18" charset="0"/>
              </a:rPr>
              <a:t>[2] Zhang, Wang, </a:t>
            </a:r>
            <a:r>
              <a:rPr lang="en-US" sz="1000" dirty="0" err="1">
                <a:latin typeface="Times New Roman" panose="02020603050405020304" pitchFamily="18" charset="0"/>
                <a:cs typeface="Times New Roman" panose="02020603050405020304" pitchFamily="18" charset="0"/>
              </a:rPr>
              <a:t>Ligang</a:t>
            </a:r>
            <a:r>
              <a:rPr lang="en-US" sz="1000" dirty="0">
                <a:latin typeface="Times New Roman" panose="02020603050405020304" pitchFamily="18" charset="0"/>
                <a:cs typeface="Times New Roman" panose="02020603050405020304" pitchFamily="18" charset="0"/>
              </a:rPr>
              <a:t> Hou, </a:t>
            </a:r>
            <a:r>
              <a:rPr lang="en-US" sz="1000" dirty="0" err="1">
                <a:latin typeface="Times New Roman" panose="02020603050405020304" pitchFamily="18" charset="0"/>
                <a:cs typeface="Times New Roman" panose="02020603050405020304" pitchFamily="18" charset="0"/>
              </a:rPr>
              <a:t>Jinhui</a:t>
            </a:r>
            <a:r>
              <a:rPr lang="en-US" sz="1000" dirty="0">
                <a:latin typeface="Times New Roman" panose="02020603050405020304" pitchFamily="18" charset="0"/>
                <a:cs typeface="Times New Roman" panose="02020603050405020304" pitchFamily="18" charset="0"/>
              </a:rPr>
              <a:t> Wang, </a:t>
            </a:r>
            <a:r>
              <a:rPr lang="en-US" sz="1000" dirty="0" err="1">
                <a:latin typeface="Times New Roman" panose="02020603050405020304" pitchFamily="18" charset="0"/>
                <a:cs typeface="Times New Roman" panose="02020603050405020304" pitchFamily="18" charset="0"/>
              </a:rPr>
              <a:t>Shuqin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Geng</a:t>
            </a:r>
            <a:r>
              <a:rPr lang="en-US" sz="1000" dirty="0">
                <a:latin typeface="Times New Roman" panose="02020603050405020304" pitchFamily="18" charset="0"/>
                <a:cs typeface="Times New Roman" panose="02020603050405020304" pitchFamily="18" charset="0"/>
              </a:rPr>
              <a:t>, and </a:t>
            </a:r>
            <a:r>
              <a:rPr lang="en-US" sz="1000" dirty="0" err="1">
                <a:latin typeface="Times New Roman" panose="02020603050405020304" pitchFamily="18" charset="0"/>
                <a:cs typeface="Times New Roman" panose="02020603050405020304" pitchFamily="18" charset="0"/>
              </a:rPr>
              <a:t>Wuchen</a:t>
            </a:r>
            <a:r>
              <a:rPr lang="en-US" sz="1000" dirty="0">
                <a:latin typeface="Times New Roman" panose="02020603050405020304" pitchFamily="18" charset="0"/>
                <a:cs typeface="Times New Roman" panose="02020603050405020304" pitchFamily="18" charset="0"/>
              </a:rPr>
              <a:t> Wu, “Comparison research between </a:t>
            </a:r>
            <a:r>
              <a:rPr lang="en-US" sz="1000" dirty="0" err="1">
                <a:latin typeface="Times New Roman" panose="02020603050405020304" pitchFamily="18" charset="0"/>
                <a:cs typeface="Times New Roman" panose="02020603050405020304" pitchFamily="18" charset="0"/>
              </a:rPr>
              <a:t>xy</a:t>
            </a:r>
            <a:r>
              <a:rPr lang="en-US" sz="1000" dirty="0">
                <a:latin typeface="Times New Roman" panose="02020603050405020304" pitchFamily="18" charset="0"/>
                <a:cs typeface="Times New Roman" panose="02020603050405020304" pitchFamily="18" charset="0"/>
              </a:rPr>
              <a:t> and odd-even routing algorithm of a 2-dimension 3x3 mesh topology network-on-chip,” In Intelligent Systems, 2009. GCIS'09. WRI Global Congress on, Vol. 3, pp. 329-333, IEEE, 2009</a:t>
            </a:r>
          </a:p>
        </p:txBody>
      </p:sp>
      <p:sp>
        <p:nvSpPr>
          <p:cNvPr id="48" name="TextBox 47">
            <a:extLst>
              <a:ext uri="{FF2B5EF4-FFF2-40B4-BE49-F238E27FC236}">
                <a16:creationId xmlns:a16="http://schemas.microsoft.com/office/drawing/2014/main" id="{FECF6A8D-30A8-437F-BD10-8E8070E1B463}"/>
              </a:ext>
            </a:extLst>
          </p:cNvPr>
          <p:cNvSpPr txBox="1"/>
          <p:nvPr/>
        </p:nvSpPr>
        <p:spPr>
          <a:xfrm>
            <a:off x="533400" y="5819001"/>
            <a:ext cx="38862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 Wireless Network-on-Chip (WNoC) Topology</a:t>
            </a:r>
          </a:p>
        </p:txBody>
      </p:sp>
      <p:graphicFrame>
        <p:nvGraphicFramePr>
          <p:cNvPr id="52" name="Table 51">
            <a:extLst>
              <a:ext uri="{FF2B5EF4-FFF2-40B4-BE49-F238E27FC236}">
                <a16:creationId xmlns:a16="http://schemas.microsoft.com/office/drawing/2014/main" id="{F4D8CE90-8787-40DE-A2A9-9053043AFCCE}"/>
              </a:ext>
            </a:extLst>
          </p:cNvPr>
          <p:cNvGraphicFramePr>
            <a:graphicFrameLocks noGrp="1"/>
          </p:cNvGraphicFramePr>
          <p:nvPr>
            <p:extLst>
              <p:ext uri="{D42A27DB-BD31-4B8C-83A1-F6EECF244321}">
                <p14:modId xmlns:p14="http://schemas.microsoft.com/office/powerpoint/2010/main" val="3153220721"/>
              </p:ext>
            </p:extLst>
          </p:nvPr>
        </p:nvGraphicFramePr>
        <p:xfrm>
          <a:off x="5181600" y="1563124"/>
          <a:ext cx="3657599" cy="4151876"/>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1868572810"/>
                    </a:ext>
                  </a:extLst>
                </a:gridCol>
              </a:tblGrid>
              <a:tr h="790834">
                <a:tc>
                  <a:txBody>
                    <a:bodyPr/>
                    <a:lstStyle/>
                    <a:p>
                      <a:pPr algn="ctr"/>
                      <a:r>
                        <a:rPr lang="en-US" sz="1800" b="1" dirty="0">
                          <a:solidFill>
                            <a:srgbClr val="F0A22E">
                              <a:lumMod val="50000"/>
                            </a:srgbClr>
                          </a:solidFill>
                          <a:latin typeface="Times" charset="0"/>
                          <a:ea typeface="Times" charset="0"/>
                          <a:cs typeface="Times" charset="0"/>
                        </a:rPr>
                        <a:t>WNoC Topology</a:t>
                      </a:r>
                      <a:endParaRPr lang="en-US" dirty="0"/>
                    </a:p>
                  </a:txBody>
                  <a:tcPr anchor="ctr">
                    <a:noFill/>
                  </a:tcPr>
                </a:tc>
                <a:extLst>
                  <a:ext uri="{0D108BD9-81ED-4DB2-BD59-A6C34878D82A}">
                    <a16:rowId xmlns:a16="http://schemas.microsoft.com/office/drawing/2014/main" val="3216116572"/>
                  </a:ext>
                </a:extLst>
              </a:tr>
              <a:tr h="1977084">
                <a:tc>
                  <a:txBody>
                    <a:bodyPr/>
                    <a:lstStyle/>
                    <a:p>
                      <a:pPr marL="285750" indent="-285750">
                        <a:buClr>
                          <a:srgbClr val="AB7942"/>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Uniform partition of subnets</a:t>
                      </a:r>
                    </a:p>
                    <a:p>
                      <a:pPr marL="285750" indent="-285750">
                        <a:buClr>
                          <a:srgbClr val="AB7942"/>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Center wired routers are replaced with wireless router</a:t>
                      </a:r>
                    </a:p>
                    <a:p>
                      <a:pPr marL="285750" indent="-285750">
                        <a:buClr>
                          <a:srgbClr val="AB7942"/>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XY routing algorithm [2]</a:t>
                      </a:r>
                    </a:p>
                  </a:txBody>
                  <a:tcPr>
                    <a:noFill/>
                  </a:tcPr>
                </a:tc>
                <a:extLst>
                  <a:ext uri="{0D108BD9-81ED-4DB2-BD59-A6C34878D82A}">
                    <a16:rowId xmlns:a16="http://schemas.microsoft.com/office/drawing/2014/main" val="2284168941"/>
                  </a:ext>
                </a:extLst>
              </a:tr>
              <a:tr h="1383958">
                <a:tc>
                  <a:txBody>
                    <a:bodyPr/>
                    <a:lstStyle/>
                    <a:p>
                      <a:pPr marL="285750" indent="-285750">
                        <a:buClr>
                          <a:srgbClr val="AB7942"/>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Limitations- Broadcasting, bandwidth, latency</a:t>
                      </a:r>
                    </a:p>
                  </a:txBody>
                  <a:tcPr>
                    <a:noFill/>
                  </a:tcPr>
                </a:tc>
                <a:extLst>
                  <a:ext uri="{0D108BD9-81ED-4DB2-BD59-A6C34878D82A}">
                    <a16:rowId xmlns:a16="http://schemas.microsoft.com/office/drawing/2014/main" val="4052746342"/>
                  </a:ext>
                </a:extLst>
              </a:tr>
            </a:tbl>
          </a:graphicData>
        </a:graphic>
      </p:graphicFrame>
    </p:spTree>
    <p:extLst>
      <p:ext uri="{BB962C8B-B14F-4D97-AF65-F5344CB8AC3E}">
        <p14:creationId xmlns:p14="http://schemas.microsoft.com/office/powerpoint/2010/main" val="345282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9512" y="25400"/>
            <a:ext cx="8229600" cy="1020762"/>
          </a:xfrm>
        </p:spPr>
        <p:txBody>
          <a:bodyPr/>
          <a:lstStyle/>
          <a:p>
            <a:r>
              <a:rPr lang="en-US" altLang="en-US" b="1" dirty="0">
                <a:solidFill>
                  <a:srgbClr val="005490"/>
                </a:solidFill>
                <a:latin typeface="Times New Roman" panose="02020603050405020304" pitchFamily="18" charset="0"/>
                <a:cs typeface="Times New Roman" panose="02020603050405020304" pitchFamily="18" charset="0"/>
              </a:rPr>
              <a:t>About Me</a:t>
            </a:r>
          </a:p>
        </p:txBody>
      </p:sp>
      <p:sp>
        <p:nvSpPr>
          <p:cNvPr id="8" name="Content Placeholder 2"/>
          <p:cNvSpPr>
            <a:spLocks noGrp="1"/>
          </p:cNvSpPr>
          <p:nvPr>
            <p:ph idx="1"/>
          </p:nvPr>
        </p:nvSpPr>
        <p:spPr>
          <a:xfrm>
            <a:off x="179512" y="1264920"/>
            <a:ext cx="8856984" cy="5059680"/>
          </a:xfrm>
        </p:spPr>
        <p:txBody>
          <a:bodyPr/>
          <a:lstStyle/>
          <a:p>
            <a:pPr algn="just" eaLnBrk="1" hangingPunct="1">
              <a:buClr>
                <a:srgbClr val="CC823D"/>
              </a:buClr>
              <a:buFont typeface="Wingdings" pitchFamily="2" charset="2"/>
              <a:buChar char="q"/>
            </a:pPr>
            <a:r>
              <a:rPr lang="en-US" altLang="en-US" sz="2000" dirty="0">
                <a:latin typeface="Times" charset="0"/>
                <a:ea typeface="Times" charset="0"/>
                <a:cs typeface="Times" charset="0"/>
              </a:rPr>
              <a:t>Kishore Konda Chidella, pursuing Ph.D. degree in Electrical Engineering and Computer Science.</a:t>
            </a:r>
          </a:p>
          <a:p>
            <a:pPr algn="just" eaLnBrk="1" hangingPunct="1">
              <a:buClr>
                <a:srgbClr val="CC823D"/>
              </a:buClr>
              <a:buFont typeface="Wingdings" pitchFamily="2" charset="2"/>
              <a:buChar char="q"/>
            </a:pPr>
            <a:r>
              <a:rPr lang="en-US" altLang="en-US" sz="2000" dirty="0">
                <a:latin typeface="Times" charset="0"/>
                <a:ea typeface="Times" charset="0"/>
                <a:cs typeface="Times" charset="0"/>
              </a:rPr>
              <a:t>Assistant Professor in the Department of Electronics and Communication at JNTU, INDIA from 2008 to 2013.</a:t>
            </a:r>
          </a:p>
          <a:p>
            <a:pPr algn="just" eaLnBrk="1" hangingPunct="1">
              <a:buClr>
                <a:srgbClr val="CC823D"/>
              </a:buClr>
              <a:buFont typeface="Wingdings" pitchFamily="2" charset="2"/>
              <a:buChar char="q"/>
            </a:pPr>
            <a:r>
              <a:rPr lang="en-US" altLang="en-US" sz="2000" dirty="0">
                <a:latin typeface="Times" charset="0"/>
                <a:ea typeface="Times" charset="0"/>
                <a:cs typeface="Times" charset="0"/>
              </a:rPr>
              <a:t>Five selected publications (out of a total of 14):</a:t>
            </a:r>
          </a:p>
          <a:p>
            <a:pPr indent="-225425" algn="just">
              <a:spcBef>
                <a:spcPts val="0"/>
              </a:spcBef>
              <a:spcAft>
                <a:spcPts val="0"/>
              </a:spcAft>
              <a:buClr>
                <a:srgbClr val="CC823D"/>
              </a:buClr>
            </a:pPr>
            <a:r>
              <a:rPr lang="en-US" sz="1600" b="1" dirty="0">
                <a:latin typeface="Times New Roman" panose="02020603050405020304" pitchFamily="18" charset="0"/>
                <a:ea typeface="Times" charset="0"/>
                <a:cs typeface="Times New Roman" panose="02020603050405020304" pitchFamily="18" charset="0"/>
              </a:rPr>
              <a:t>Kishore K. Chidella, </a:t>
            </a:r>
            <a:r>
              <a:rPr lang="en-US" sz="1600" dirty="0">
                <a:latin typeface="Times New Roman" panose="02020603050405020304" pitchFamily="18" charset="0"/>
                <a:ea typeface="Times" charset="0"/>
                <a:cs typeface="Times New Roman" panose="02020603050405020304" pitchFamily="18" charset="0"/>
              </a:rPr>
              <a:t>Abu Asaduzzaman, and Abdulrahman Almohaimeed, “Impact of Non-Uniform Subnets on the Performance of Wireless Network-on-Chip Architectures,” </a:t>
            </a:r>
            <a:r>
              <a:rPr lang="en-US" sz="1600" i="1" dirty="0">
                <a:latin typeface="Times New Roman" panose="02020603050405020304" pitchFamily="18" charset="0"/>
                <a:ea typeface="Times" charset="0"/>
                <a:cs typeface="Times New Roman" panose="02020603050405020304" pitchFamily="18" charset="0"/>
              </a:rPr>
              <a:t>(under review), IEEE CCWC, 2019</a:t>
            </a:r>
            <a:r>
              <a:rPr lang="en-US" sz="1600" dirty="0">
                <a:latin typeface="Times New Roman" panose="02020603050405020304" pitchFamily="18" charset="0"/>
                <a:ea typeface="Times"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indent="-225425" algn="just">
              <a:spcBef>
                <a:spcPts val="0"/>
              </a:spcBef>
              <a:spcAft>
                <a:spcPts val="0"/>
              </a:spcAft>
              <a:buClr>
                <a:srgbClr val="CC823D"/>
              </a:buClr>
            </a:pPr>
            <a:r>
              <a:rPr lang="en-US" sz="1600" b="1" dirty="0">
                <a:latin typeface="Times New Roman" panose="02020603050405020304" pitchFamily="18" charset="0"/>
                <a:cs typeface="Times New Roman" panose="02020603050405020304" pitchFamily="18" charset="0"/>
              </a:rPr>
              <a:t>Kishore K. Chidella</a:t>
            </a:r>
            <a:r>
              <a:rPr lang="en-US" sz="1600" dirty="0">
                <a:latin typeface="Times New Roman" panose="02020603050405020304" pitchFamily="18" charset="0"/>
                <a:ea typeface="Times" charset="0"/>
                <a:cs typeface="Times New Roman" panose="02020603050405020304" pitchFamily="18" charset="0"/>
              </a:rPr>
              <a:t> and Abu Asaduzzaman, “A Novel Wireless Network-on-Chip Architecture with Distributed Directories for Faster Execution and Minimal Energy,” </a:t>
            </a:r>
            <a:r>
              <a:rPr lang="en-US" sz="1600" i="1" dirty="0">
                <a:latin typeface="Times New Roman" panose="02020603050405020304" pitchFamily="18" charset="0"/>
                <a:ea typeface="Times" charset="0"/>
                <a:cs typeface="Times New Roman" panose="02020603050405020304" pitchFamily="18" charset="0"/>
              </a:rPr>
              <a:t>ELSEVIER Journal on Computers &amp; Electrical Engineering</a:t>
            </a:r>
            <a:r>
              <a:rPr lang="en-US" sz="1600" dirty="0">
                <a:latin typeface="Times New Roman" panose="02020603050405020304" pitchFamily="18" charset="0"/>
                <a:ea typeface="Times" charset="0"/>
                <a:cs typeface="Times New Roman" panose="02020603050405020304" pitchFamily="18" charset="0"/>
              </a:rPr>
              <a:t>, No. 65, pp. 18-31, 2018.</a:t>
            </a:r>
          </a:p>
          <a:p>
            <a:pPr indent="-225425" algn="just">
              <a:spcBef>
                <a:spcPts val="0"/>
              </a:spcBef>
              <a:spcAft>
                <a:spcPts val="0"/>
              </a:spcAft>
              <a:buClr>
                <a:srgbClr val="CC823D"/>
              </a:buClr>
            </a:pPr>
            <a:r>
              <a:rPr lang="en-US" sz="1600" dirty="0">
                <a:latin typeface="Times New Roman" panose="02020603050405020304" pitchFamily="18" charset="0"/>
                <a:ea typeface="Times" charset="0"/>
                <a:cs typeface="Times New Roman" panose="02020603050405020304" pitchFamily="18" charset="0"/>
              </a:rPr>
              <a:t>Abu Asaduzzaman, </a:t>
            </a:r>
            <a:r>
              <a:rPr lang="en-US" sz="1600" b="1" dirty="0">
                <a:latin typeface="Times New Roman" panose="02020603050405020304" pitchFamily="18" charset="0"/>
                <a:ea typeface="Times" charset="0"/>
                <a:cs typeface="Times New Roman" panose="02020603050405020304" pitchFamily="18" charset="0"/>
              </a:rPr>
              <a:t>Kishore K. Chidella,</a:t>
            </a:r>
            <a:r>
              <a:rPr lang="en-US" sz="1600" dirty="0">
                <a:latin typeface="Times New Roman" panose="02020603050405020304" pitchFamily="18" charset="0"/>
                <a:ea typeface="Times" charset="0"/>
                <a:cs typeface="Times New Roman" panose="02020603050405020304" pitchFamily="18" charset="0"/>
              </a:rPr>
              <a:t> and Divya Vardha, “An Energy-Efficient Directory Based Multicore Architecture with Wireless Routers to Minimize the Communication Latency,” </a:t>
            </a:r>
            <a:r>
              <a:rPr lang="en-US" sz="1600" i="1" dirty="0">
                <a:latin typeface="Times New Roman" panose="02020603050405020304" pitchFamily="18" charset="0"/>
                <a:ea typeface="Times" charset="0"/>
                <a:cs typeface="Times New Roman" panose="02020603050405020304" pitchFamily="18" charset="0"/>
              </a:rPr>
              <a:t>IEEE Transactions on Parallel and Distributed Systems</a:t>
            </a:r>
            <a:r>
              <a:rPr lang="en-US" sz="1600" dirty="0">
                <a:latin typeface="Times New Roman" panose="02020603050405020304" pitchFamily="18" charset="0"/>
                <a:ea typeface="Times" charset="0"/>
                <a:cs typeface="Times New Roman" panose="02020603050405020304" pitchFamily="18" charset="0"/>
              </a:rPr>
              <a:t>, Vol. 28, No. 2, pp. 374-385, 2017.</a:t>
            </a:r>
            <a:endParaRPr lang="en-US" sz="1600" dirty="0">
              <a:latin typeface="Times New Roman" panose="02020603050405020304" pitchFamily="18" charset="0"/>
              <a:cs typeface="Times New Roman" panose="02020603050405020304" pitchFamily="18" charset="0"/>
            </a:endParaRPr>
          </a:p>
          <a:p>
            <a:pPr indent="-225425" algn="just">
              <a:spcBef>
                <a:spcPts val="0"/>
              </a:spcBef>
              <a:spcAft>
                <a:spcPts val="0"/>
              </a:spcAft>
              <a:buClr>
                <a:srgbClr val="CC823D"/>
              </a:buClr>
            </a:pPr>
            <a:r>
              <a:rPr lang="en-US" sz="1600" b="1" dirty="0">
                <a:latin typeface="Times New Roman" panose="02020603050405020304" pitchFamily="18" charset="0"/>
                <a:cs typeface="Times New Roman" panose="02020603050405020304" pitchFamily="18" charset="0"/>
              </a:rPr>
              <a:t>Kishore K. Chidella</a:t>
            </a:r>
            <a:r>
              <a:rPr lang="en-US" sz="1600" dirty="0">
                <a:latin typeface="Times New Roman" panose="02020603050405020304" pitchFamily="18" charset="0"/>
                <a:cs typeface="Times New Roman" panose="02020603050405020304" pitchFamily="18" charset="0"/>
              </a:rPr>
              <a:t> and Abu Asaduzzaman, “Prior Detection of Explosives to Defeat Tragic Attacks using Knowledge Based Sensor Networks,” IEEE Green Technologies Conference (</a:t>
            </a:r>
            <a:r>
              <a:rPr lang="en-US" sz="1600" dirty="0" err="1">
                <a:latin typeface="Times New Roman" panose="02020603050405020304" pitchFamily="18" charset="0"/>
                <a:cs typeface="Times New Roman" panose="02020603050405020304" pitchFamily="18" charset="0"/>
              </a:rPr>
              <a:t>GreenTech</a:t>
            </a:r>
            <a:r>
              <a:rPr lang="en-US" sz="1600" dirty="0">
                <a:latin typeface="Times New Roman" panose="02020603050405020304" pitchFamily="18" charset="0"/>
                <a:cs typeface="Times New Roman" panose="02020603050405020304" pitchFamily="18" charset="0"/>
              </a:rPr>
              <a:t>), Denver, Colorado, Mar. 29-31, 2017.</a:t>
            </a:r>
          </a:p>
          <a:p>
            <a:pPr indent="-225425" algn="just" eaLnBrk="1" hangingPunct="1">
              <a:spcBef>
                <a:spcPts val="0"/>
              </a:spcBef>
              <a:spcAft>
                <a:spcPts val="0"/>
              </a:spcAft>
              <a:buClr>
                <a:srgbClr val="CC823D"/>
              </a:buClr>
            </a:pPr>
            <a:r>
              <a:rPr lang="en-US" sz="1600" dirty="0">
                <a:latin typeface="Times New Roman" panose="02020603050405020304" pitchFamily="18" charset="0"/>
                <a:cs typeface="Times New Roman" panose="02020603050405020304" pitchFamily="18" charset="0"/>
              </a:rPr>
              <a:t>Abu Asaduzzaman and </a:t>
            </a:r>
            <a:r>
              <a:rPr lang="en-US" sz="1600" b="1" dirty="0">
                <a:latin typeface="Times New Roman" panose="02020603050405020304" pitchFamily="18" charset="0"/>
                <a:cs typeface="Times New Roman" panose="02020603050405020304" pitchFamily="18" charset="0"/>
              </a:rPr>
              <a:t>Kishore K. Chidella,</a:t>
            </a:r>
            <a:r>
              <a:rPr lang="en-US" sz="1600" dirty="0">
                <a:latin typeface="Times New Roman" panose="02020603050405020304" pitchFamily="18" charset="0"/>
                <a:cs typeface="Times New Roman" panose="02020603050405020304" pitchFamily="18" charset="0"/>
              </a:rPr>
              <a:t> “A Novel Directory Based Hybrid Cache Coherence Protocol for Shared-Memory Multiprocessors,” </a:t>
            </a:r>
            <a:r>
              <a:rPr lang="en-US" sz="1600" i="1" dirty="0">
                <a:latin typeface="Times New Roman" panose="02020603050405020304" pitchFamily="18" charset="0"/>
                <a:cs typeface="Times New Roman" panose="02020603050405020304" pitchFamily="18" charset="0"/>
              </a:rPr>
              <a:t>IEEE Symposium on Phased Array Systems and Technology (PAST),</a:t>
            </a:r>
            <a:r>
              <a:rPr lang="en-US" sz="1600" dirty="0">
                <a:latin typeface="Times New Roman" panose="02020603050405020304" pitchFamily="18" charset="0"/>
                <a:cs typeface="Times New Roman" panose="02020603050405020304" pitchFamily="18" charset="0"/>
              </a:rPr>
              <a:t> Boston, Massachusetts, Oct. 18-21, 2016.</a:t>
            </a:r>
          </a:p>
        </p:txBody>
      </p:sp>
    </p:spTree>
    <p:extLst>
      <p:ext uri="{BB962C8B-B14F-4D97-AF65-F5344CB8AC3E}">
        <p14:creationId xmlns:p14="http://schemas.microsoft.com/office/powerpoint/2010/main" val="14153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9D15CE-528A-4F27-B633-1945B52E14CF}"/>
              </a:ext>
            </a:extLst>
          </p:cNvPr>
          <p:cNvPicPr>
            <a:picLocks noChangeAspect="1"/>
          </p:cNvPicPr>
          <p:nvPr/>
        </p:nvPicPr>
        <p:blipFill>
          <a:blip r:embed="rId3"/>
          <a:stretch>
            <a:fillRect/>
          </a:stretch>
        </p:blipFill>
        <p:spPr>
          <a:xfrm>
            <a:off x="5254169" y="1445256"/>
            <a:ext cx="3744217" cy="2491740"/>
          </a:xfrm>
          <a:prstGeom prst="rect">
            <a:avLst/>
          </a:prstGeom>
        </p:spPr>
      </p:pic>
      <p:sp>
        <p:nvSpPr>
          <p:cNvPr id="10" name="Rectangle 9">
            <a:extLst>
              <a:ext uri="{FF2B5EF4-FFF2-40B4-BE49-F238E27FC236}">
                <a16:creationId xmlns:a16="http://schemas.microsoft.com/office/drawing/2014/main" id="{A5814DE1-1BF0-4E4C-96D4-1C2BEDD124A8}"/>
              </a:ext>
            </a:extLst>
          </p:cNvPr>
          <p:cNvSpPr/>
          <p:nvPr/>
        </p:nvSpPr>
        <p:spPr>
          <a:xfrm>
            <a:off x="6397170" y="3798487"/>
            <a:ext cx="2040430" cy="369332"/>
          </a:xfrm>
          <a:prstGeom prst="rect">
            <a:avLst/>
          </a:prstGeom>
        </p:spPr>
        <p:txBody>
          <a:bodyPr wrap="none">
            <a:spAutoFit/>
          </a:bodyPr>
          <a:lstStyle/>
          <a:p>
            <a:r>
              <a:rPr lang="en-US" sz="1200" dirty="0">
                <a:latin typeface="Times" charset="0"/>
                <a:ea typeface="Times" charset="0"/>
                <a:cs typeface="Times" charset="0"/>
              </a:rPr>
              <a:t>A 4x4 2D NePA Architecture</a:t>
            </a:r>
            <a:r>
              <a:rPr lang="en-US" dirty="0"/>
              <a:t> </a:t>
            </a:r>
          </a:p>
        </p:txBody>
      </p:sp>
      <p:pic>
        <p:nvPicPr>
          <p:cNvPr id="11" name="Picture 10">
            <a:extLst>
              <a:ext uri="{FF2B5EF4-FFF2-40B4-BE49-F238E27FC236}">
                <a16:creationId xmlns:a16="http://schemas.microsoft.com/office/drawing/2014/main" id="{F2C7B8D0-6E88-4351-AB99-D91B06D4BDAB}"/>
              </a:ext>
            </a:extLst>
          </p:cNvPr>
          <p:cNvPicPr>
            <a:picLocks noChangeAspect="1"/>
          </p:cNvPicPr>
          <p:nvPr/>
        </p:nvPicPr>
        <p:blipFill>
          <a:blip r:embed="rId4"/>
          <a:stretch>
            <a:fillRect/>
          </a:stretch>
        </p:blipFill>
        <p:spPr>
          <a:xfrm>
            <a:off x="5254169" y="4246559"/>
            <a:ext cx="3866008" cy="1976437"/>
          </a:xfrm>
          <a:prstGeom prst="rect">
            <a:avLst/>
          </a:prstGeom>
        </p:spPr>
      </p:pic>
      <p:sp>
        <p:nvSpPr>
          <p:cNvPr id="12" name="Rectangle 11">
            <a:extLst>
              <a:ext uri="{FF2B5EF4-FFF2-40B4-BE49-F238E27FC236}">
                <a16:creationId xmlns:a16="http://schemas.microsoft.com/office/drawing/2014/main" id="{F0F0D16F-FA2A-4972-8529-A26B2B965B16}"/>
              </a:ext>
            </a:extLst>
          </p:cNvPr>
          <p:cNvSpPr/>
          <p:nvPr/>
        </p:nvSpPr>
        <p:spPr>
          <a:xfrm>
            <a:off x="6397170" y="6151727"/>
            <a:ext cx="2087559" cy="276999"/>
          </a:xfrm>
          <a:prstGeom prst="rect">
            <a:avLst/>
          </a:prstGeom>
        </p:spPr>
        <p:txBody>
          <a:bodyPr wrap="none">
            <a:spAutoFit/>
          </a:bodyPr>
          <a:lstStyle/>
          <a:p>
            <a:r>
              <a:rPr lang="en-US" sz="1200" dirty="0">
                <a:latin typeface="Times" charset="0"/>
                <a:ea typeface="Times" charset="0"/>
                <a:cs typeface="Times" charset="0"/>
              </a:rPr>
              <a:t>NePA Router Port Description </a:t>
            </a:r>
          </a:p>
        </p:txBody>
      </p:sp>
      <p:sp>
        <p:nvSpPr>
          <p:cNvPr id="13" name="Rectangle 12">
            <a:extLst>
              <a:ext uri="{FF2B5EF4-FFF2-40B4-BE49-F238E27FC236}">
                <a16:creationId xmlns:a16="http://schemas.microsoft.com/office/drawing/2014/main" id="{0AAF196F-6403-45DE-9693-C99D8001A4D3}"/>
              </a:ext>
            </a:extLst>
          </p:cNvPr>
          <p:cNvSpPr/>
          <p:nvPr/>
        </p:nvSpPr>
        <p:spPr>
          <a:xfrm>
            <a:off x="0" y="6324600"/>
            <a:ext cx="8155825" cy="400110"/>
          </a:xfrm>
          <a:prstGeom prst="rect">
            <a:avLst/>
          </a:prstGeom>
        </p:spPr>
        <p:txBody>
          <a:bodyPr wrap="square">
            <a:spAutoFit/>
          </a:bodyPr>
          <a:lstStyle/>
          <a:p>
            <a:r>
              <a:rPr lang="en-US" sz="1000" dirty="0">
                <a:solidFill>
                  <a:srgbClr val="222222"/>
                </a:solidFill>
                <a:latin typeface="Times" charset="0"/>
                <a:ea typeface="Times" charset="0"/>
                <a:cs typeface="Times" charset="0"/>
              </a:rPr>
              <a:t>[1] Wang, Chifeng, Wen-Hsiang Hu, and Nader Bagherzadeh, “A wireless network-on-chip design for multicore platforms,” In Parallel, Distributed and Network-Based Processing (PDP), 2011 19th </a:t>
            </a:r>
            <a:r>
              <a:rPr lang="en-US" sz="1000" dirty="0" err="1">
                <a:solidFill>
                  <a:srgbClr val="222222"/>
                </a:solidFill>
                <a:latin typeface="Times" charset="0"/>
                <a:ea typeface="Times" charset="0"/>
                <a:cs typeface="Times" charset="0"/>
              </a:rPr>
              <a:t>Euromicro</a:t>
            </a:r>
            <a:r>
              <a:rPr lang="en-US" sz="1000" dirty="0">
                <a:solidFill>
                  <a:srgbClr val="222222"/>
                </a:solidFill>
                <a:latin typeface="Times" charset="0"/>
                <a:ea typeface="Times" charset="0"/>
                <a:cs typeface="Times" charset="0"/>
              </a:rPr>
              <a:t> International Conference on, pp. 409-416, IEEE, 2011           </a:t>
            </a: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Wired-Wireless Network-on-Chip Topology </a:t>
            </a: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a:buClr>
                <a:srgbClr val="CC823D"/>
              </a:buClr>
              <a:buFont typeface="Wingdings" panose="05000000000000000000" pitchFamily="2" charset="2"/>
              <a:buChar char="§"/>
            </a:pPr>
            <a:endParaRPr lang="en-US" sz="2000" dirty="0">
              <a:latin typeface="Times" charset="0"/>
              <a:ea typeface="Times" charset="0"/>
              <a:cs typeface="Times" charset="0"/>
            </a:endParaRPr>
          </a:p>
        </p:txBody>
      </p:sp>
      <p:sp>
        <p:nvSpPr>
          <p:cNvPr id="8" name="Content Placeholder 2">
            <a:extLst>
              <a:ext uri="{FF2B5EF4-FFF2-40B4-BE49-F238E27FC236}">
                <a16:creationId xmlns:a16="http://schemas.microsoft.com/office/drawing/2014/main" id="{B5781AD2-56EC-474A-928C-86DEBD0E1275}"/>
              </a:ext>
            </a:extLst>
          </p:cNvPr>
          <p:cNvSpPr txBox="1">
            <a:spLocks/>
          </p:cNvSpPr>
          <p:nvPr/>
        </p:nvSpPr>
        <p:spPr bwMode="auto">
          <a:xfrm>
            <a:off x="76199" y="1625443"/>
            <a:ext cx="5105399"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C823D"/>
              </a:buClr>
              <a:buFont typeface="Arial" charset="0"/>
              <a:buNone/>
            </a:pPr>
            <a:r>
              <a:rPr lang="en-US" sz="2000" b="1" dirty="0">
                <a:solidFill>
                  <a:srgbClr val="CC823D"/>
                </a:solidFill>
                <a:latin typeface="Times New Roman" pitchFamily="18" charset="0"/>
                <a:cs typeface="Times New Roman" pitchFamily="18" charset="0"/>
              </a:rPr>
              <a:t>WNoC Topology</a:t>
            </a:r>
          </a:p>
          <a:p>
            <a:pPr algn="just">
              <a:buClr>
                <a:srgbClr val="CC823D"/>
              </a:buClr>
            </a:pPr>
            <a:r>
              <a:rPr lang="en-US" sz="1900" dirty="0">
                <a:latin typeface="Times" charset="0"/>
                <a:ea typeface="Times" charset="0"/>
                <a:cs typeface="Times" charset="0"/>
              </a:rPr>
              <a:t>The basic component in a WNoC architecture is a network based processor array (NePA) [1].</a:t>
            </a:r>
          </a:p>
          <a:p>
            <a:pPr algn="just">
              <a:buClr>
                <a:srgbClr val="CC823D"/>
              </a:buClr>
            </a:pPr>
            <a:r>
              <a:rPr lang="en-US" sz="1900" dirty="0">
                <a:latin typeface="Times" charset="0"/>
                <a:ea typeface="Times" charset="0"/>
                <a:cs typeface="Times" charset="0"/>
              </a:rPr>
              <a:t>Each and every processing element (PE) consists of a processor core, network interface (NI), and a router.</a:t>
            </a:r>
          </a:p>
          <a:p>
            <a:pPr algn="just">
              <a:buClr>
                <a:srgbClr val="CC823D"/>
              </a:buClr>
            </a:pPr>
            <a:r>
              <a:rPr lang="en-US" sz="1900" dirty="0">
                <a:latin typeface="Times" charset="0"/>
                <a:ea typeface="Times" charset="0"/>
                <a:cs typeface="Times" charset="0"/>
              </a:rPr>
              <a:t>Each of these routers has two bidirectional 64-bit links that forms an East and a West subnet. </a:t>
            </a:r>
          </a:p>
          <a:p>
            <a:pPr algn="just">
              <a:buClr>
                <a:srgbClr val="CC823D"/>
              </a:buClr>
            </a:pPr>
            <a:r>
              <a:rPr lang="en-US" sz="1900" dirty="0">
                <a:latin typeface="Times" charset="0"/>
                <a:ea typeface="Times" charset="0"/>
                <a:cs typeface="Times" charset="0"/>
              </a:rPr>
              <a:t>Whenever a packet is to be transmitted, it is injected into the router via internal port (Int) and directs to destination by following through East subnet or West subnet.</a:t>
            </a:r>
          </a:p>
          <a:p>
            <a:pPr marL="0" indent="0">
              <a:buFont typeface="Arial" charset="0"/>
              <a:buNone/>
            </a:pPr>
            <a:endParaRPr lang="en-US" dirty="0"/>
          </a:p>
        </p:txBody>
      </p:sp>
    </p:spTree>
    <p:extLst>
      <p:ext uri="{BB962C8B-B14F-4D97-AF65-F5344CB8AC3E}">
        <p14:creationId xmlns:p14="http://schemas.microsoft.com/office/powerpoint/2010/main" val="2741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Literature Survey (+): </a:t>
            </a:r>
            <a:r>
              <a:rPr lang="en-US" sz="2000" b="1" dirty="0">
                <a:solidFill>
                  <a:schemeClr val="accent1">
                    <a:lumMod val="50000"/>
                  </a:schemeClr>
                </a:solidFill>
                <a:latin typeface="Times" charset="0"/>
                <a:cs typeface="Times" charset="0"/>
              </a:rPr>
              <a:t>Uniform and Non-Uniform Partition of Subnets</a:t>
            </a:r>
          </a:p>
          <a:p>
            <a:pPr algn="just">
              <a:buClr>
                <a:srgbClr val="CC823D"/>
              </a:buClr>
            </a:pPr>
            <a:r>
              <a:rPr lang="en-US" sz="2000" b="1" dirty="0">
                <a:solidFill>
                  <a:schemeClr val="accent1">
                    <a:lumMod val="50000"/>
                  </a:schemeClr>
                </a:solidFill>
                <a:latin typeface="Times" charset="0"/>
                <a:cs typeface="Times" charset="0"/>
              </a:rPr>
              <a:t>Uniform Partition</a:t>
            </a:r>
            <a:endParaRPr lang="en-US" sz="2000" dirty="0">
              <a:latin typeface="Times" charset="0"/>
              <a:ea typeface="Times" charset="0"/>
              <a:cs typeface="Times" charset="0"/>
            </a:endParaRPr>
          </a:p>
          <a:p>
            <a:pPr algn="just">
              <a:buClr>
                <a:srgbClr val="CC823D"/>
              </a:buClr>
            </a:pPr>
            <a:r>
              <a:rPr lang="en-US" sz="2000" dirty="0">
                <a:latin typeface="Times" charset="0"/>
                <a:ea typeface="Times" charset="0"/>
                <a:cs typeface="Times" charset="0"/>
              </a:rPr>
              <a:t>Subnet mechanism plays a vital role in routing [1].</a:t>
            </a:r>
          </a:p>
          <a:p>
            <a:pPr algn="just">
              <a:buClr>
                <a:srgbClr val="CC823D"/>
              </a:buClr>
            </a:pPr>
            <a:r>
              <a:rPr lang="en-US" sz="2000" dirty="0">
                <a:latin typeface="Times" charset="0"/>
                <a:ea typeface="Times" charset="0"/>
                <a:cs typeface="Times" charset="0"/>
              </a:rPr>
              <a:t>Good for smaller core architectures. </a:t>
            </a:r>
          </a:p>
          <a:p>
            <a:pPr algn="just">
              <a:buClr>
                <a:srgbClr val="CC823D"/>
              </a:buClr>
            </a:pPr>
            <a:r>
              <a:rPr lang="en-US" sz="2000" b="1" dirty="0">
                <a:latin typeface="Times" charset="0"/>
                <a:ea typeface="Times" charset="0"/>
                <a:cs typeface="Times" charset="0"/>
              </a:rPr>
              <a:t>Limitations:</a:t>
            </a:r>
            <a:r>
              <a:rPr lang="en-US" sz="2000" dirty="0">
                <a:latin typeface="Times" charset="0"/>
                <a:ea typeface="Times" charset="0"/>
                <a:cs typeface="Times" charset="0"/>
              </a:rPr>
              <a:t> Useful for only fixed size applications, cores underutilization for smaller applications. </a:t>
            </a:r>
          </a:p>
          <a:p>
            <a:pPr algn="just">
              <a:buClr>
                <a:srgbClr val="CC823D"/>
              </a:buClr>
            </a:pPr>
            <a:r>
              <a:rPr lang="en-US" sz="2000" b="1" dirty="0">
                <a:solidFill>
                  <a:schemeClr val="accent1">
                    <a:lumMod val="50000"/>
                  </a:schemeClr>
                </a:solidFill>
                <a:latin typeface="Times" charset="0"/>
                <a:cs typeface="Times" charset="0"/>
              </a:rPr>
              <a:t>Non-uniform Partition</a:t>
            </a:r>
            <a:endParaRPr lang="en-US" sz="2000" dirty="0">
              <a:latin typeface="Times" charset="0"/>
              <a:ea typeface="Times" charset="0"/>
              <a:cs typeface="Times" charset="0"/>
            </a:endParaRPr>
          </a:p>
          <a:p>
            <a:pPr algn="just">
              <a:buClr>
                <a:srgbClr val="CC823D"/>
              </a:buClr>
            </a:pPr>
            <a:r>
              <a:rPr lang="en-US" sz="2000" dirty="0">
                <a:latin typeface="Times" charset="0"/>
                <a:ea typeface="Times" charset="0"/>
                <a:cs typeface="Times" charset="0"/>
              </a:rPr>
              <a:t>Pre-defined irregular topologies can improve performance compared to regular topologies [2].</a:t>
            </a:r>
          </a:p>
          <a:p>
            <a:pPr algn="just">
              <a:buClr>
                <a:srgbClr val="CC823D"/>
              </a:buClr>
            </a:pPr>
            <a:r>
              <a:rPr lang="en-US" sz="2000" dirty="0">
                <a:latin typeface="Times" charset="0"/>
                <a:ea typeface="Times" charset="0"/>
                <a:cs typeface="Times" charset="0"/>
              </a:rPr>
              <a:t>Useful for even size and odd size number of cores. </a:t>
            </a:r>
          </a:p>
          <a:p>
            <a:pPr algn="just">
              <a:buClr>
                <a:srgbClr val="CC823D"/>
              </a:buClr>
            </a:pPr>
            <a:r>
              <a:rPr lang="en-US" sz="2000" dirty="0">
                <a:latin typeface="Times" charset="0"/>
                <a:ea typeface="Times" charset="0"/>
                <a:cs typeface="Times" charset="0"/>
              </a:rPr>
              <a:t>Good for distinct size of applications as well as fixed size of applications.</a:t>
            </a:r>
          </a:p>
          <a:p>
            <a:pPr algn="just">
              <a:buClr>
                <a:srgbClr val="CC823D"/>
              </a:buClr>
            </a:pPr>
            <a:r>
              <a:rPr lang="en-US" sz="2000" b="1" dirty="0">
                <a:latin typeface="Times" charset="0"/>
                <a:ea typeface="Times" charset="0"/>
                <a:cs typeface="Times" charset="0"/>
              </a:rPr>
              <a:t>Limitations:</a:t>
            </a:r>
            <a:r>
              <a:rPr lang="en-US" sz="2000" dirty="0">
                <a:latin typeface="Times" charset="0"/>
                <a:ea typeface="Times" charset="0"/>
                <a:cs typeface="Times" charset="0"/>
              </a:rPr>
              <a:t> Complexities in design for dynamic non-uniform subnet partition. </a:t>
            </a:r>
          </a:p>
          <a:p>
            <a:pPr algn="just">
              <a:buClr>
                <a:srgbClr val="CC823D"/>
              </a:buClr>
            </a:pPr>
            <a:endParaRPr lang="en-US" sz="2000" dirty="0">
              <a:latin typeface="Times" charset="0"/>
              <a:ea typeface="Times" charset="0"/>
              <a:cs typeface="Times" charset="0"/>
            </a:endParaRPr>
          </a:p>
          <a:p>
            <a:pPr marL="0" indent="0" algn="just">
              <a:buClr>
                <a:srgbClr val="CC823D"/>
              </a:buClr>
              <a:buNone/>
            </a:pPr>
            <a:endParaRPr lang="en-US" sz="2000" dirty="0">
              <a:latin typeface="Times New Roman" panose="02020603050405020304" pitchFamily="18" charset="0"/>
              <a:ea typeface="Times" charset="0"/>
              <a:cs typeface="Times New Roman" panose="02020603050405020304" pitchFamily="18" charset="0"/>
            </a:endParaRPr>
          </a:p>
          <a:p>
            <a:pPr>
              <a:buClr>
                <a:srgbClr val="CC823D"/>
              </a:buClr>
              <a:buFont typeface="Wingdings" panose="05000000000000000000" pitchFamily="2" charset="2"/>
              <a:buChar char="§"/>
            </a:pPr>
            <a:endParaRPr lang="en-US" sz="2000" b="1" dirty="0">
              <a:solidFill>
                <a:schemeClr val="accent1">
                  <a:lumMod val="50000"/>
                </a:schemeClr>
              </a:solidFill>
              <a:latin typeface="Times" charset="0"/>
              <a:ea typeface="Times" charset="0"/>
              <a:cs typeface="Times" charset="0"/>
            </a:endParaRPr>
          </a:p>
          <a:p>
            <a:pPr marL="0" indent="0">
              <a:buClr>
                <a:srgbClr val="CC823D"/>
              </a:buClr>
              <a:buNone/>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057900"/>
            <a:ext cx="8229600" cy="707886"/>
          </a:xfrm>
          <a:prstGeom prst="rect">
            <a:avLst/>
          </a:prstGeom>
        </p:spPr>
        <p:txBody>
          <a:bodyPr wrap="square">
            <a:spAutoFit/>
          </a:bodyPr>
          <a:lstStyle/>
          <a:p>
            <a:pPr algn="just"/>
            <a:r>
              <a:rPr lang="en-US" sz="1000" dirty="0">
                <a:latin typeface="Times New Roman" panose="02020603050405020304" pitchFamily="18" charset="0"/>
                <a:cs typeface="Times New Roman" panose="02020603050405020304" pitchFamily="18" charset="0"/>
              </a:rPr>
              <a:t>[1] Han, Xing, </a:t>
            </a:r>
            <a:r>
              <a:rPr lang="en-US" sz="1000" dirty="0" err="1">
                <a:latin typeface="Times New Roman" panose="02020603050405020304" pitchFamily="18" charset="0"/>
                <a:cs typeface="Times New Roman" panose="02020603050405020304" pitchFamily="18" charset="0"/>
              </a:rPr>
              <a:t>Yuzhuo</a:t>
            </a:r>
            <a:r>
              <a:rPr lang="en-US" sz="1000" dirty="0">
                <a:latin typeface="Times New Roman" panose="02020603050405020304" pitchFamily="18" charset="0"/>
                <a:cs typeface="Times New Roman" panose="02020603050405020304" pitchFamily="18" charset="0"/>
              </a:rPr>
              <a:t> Fu, Jiang </a:t>
            </a:r>
            <a:r>
              <a:rPr lang="en-US" sz="1000" dirty="0" err="1">
                <a:latin typeface="Times New Roman" panose="02020603050405020304" pitchFamily="18" charset="0"/>
                <a:cs typeface="Times New Roman" panose="02020603050405020304" pitchFamily="18" charset="0"/>
              </a:rPr>
              <a:t>Jiang</a:t>
            </a:r>
            <a:r>
              <a:rPr lang="en-US" sz="1000" dirty="0">
                <a:latin typeface="Times New Roman" panose="02020603050405020304" pitchFamily="18" charset="0"/>
                <a:cs typeface="Times New Roman" panose="02020603050405020304" pitchFamily="18" charset="0"/>
              </a:rPr>
              <a:t>, and Chang Wang, “A Subnetting Mechanism with Low Cost Deadlock-Free Design for Irregular Topologies in NoC-based Manycore Processors,” In Information Science and Control Engineering (ICISCE), 2016 3rd International Conference on, pp. 110-114. IEEE, 2016</a:t>
            </a:r>
          </a:p>
          <a:p>
            <a:pPr algn="just"/>
            <a:r>
              <a:rPr lang="en-US" sz="1000" dirty="0">
                <a:latin typeface="Times New Roman" panose="02020603050405020304" pitchFamily="18" charset="0"/>
                <a:cs typeface="Times New Roman" panose="02020603050405020304" pitchFamily="18" charset="0"/>
              </a:rPr>
              <a:t>[2] Romanov, A. Yu, and I. I. Romanova, “Use of irregular topologies for the synthesis of networks-on-chip,” In Electronics and Nanotechnology (ELNANO), 2015 IEEE 35th International Conference on, pp. 445-449. IEEE, 2015</a:t>
            </a:r>
          </a:p>
        </p:txBody>
      </p:sp>
    </p:spTree>
    <p:extLst>
      <p:ext uri="{BB962C8B-B14F-4D97-AF65-F5344CB8AC3E}">
        <p14:creationId xmlns:p14="http://schemas.microsoft.com/office/powerpoint/2010/main" val="294413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solidFill>
                  <a:srgbClr val="CC823D"/>
                </a:solidFill>
                <a:latin typeface="Cambria" pitchFamily="18" charset="0"/>
              </a:rPr>
              <a:t> </a:t>
            </a:r>
            <a:r>
              <a:rPr lang="en-US" altLang="en-US" b="1" dirty="0">
                <a:solidFill>
                  <a:schemeClr val="bg1">
                    <a:lumMod val="50000"/>
                  </a:schemeClr>
                </a:solidFill>
                <a:latin typeface="Cambria" pitchFamily="18" charset="0"/>
              </a:rPr>
              <a:t>Introduction</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Literature Survey</a:t>
            </a:r>
          </a:p>
          <a:p>
            <a:pPr lvl="1" algn="just">
              <a:buClr>
                <a:srgbClr val="CC823D"/>
              </a:buClr>
              <a:buFont typeface="Wingdings" pitchFamily="2" charset="2"/>
              <a:buChar char="q"/>
            </a:pPr>
            <a:r>
              <a:rPr lang="en-US" altLang="en-US" b="1" dirty="0">
                <a:latin typeface="Cambria" pitchFamily="18" charset="0"/>
              </a:rPr>
              <a:t> </a:t>
            </a:r>
            <a:r>
              <a:rPr lang="en-US" altLang="en-US" b="1" dirty="0">
                <a:solidFill>
                  <a:srgbClr val="CC823D"/>
                </a:solidFill>
                <a:latin typeface="Cambria" pitchFamily="18" charset="0"/>
              </a:rPr>
              <a:t>Proposed Directory-Based </a:t>
            </a:r>
          </a:p>
          <a:p>
            <a:pPr marL="457200" lvl="1" indent="0" algn="just">
              <a:buClr>
                <a:srgbClr val="CC823D"/>
              </a:buClr>
              <a:buNone/>
            </a:pPr>
            <a:r>
              <a:rPr lang="en-US" altLang="en-US" b="1" dirty="0">
                <a:solidFill>
                  <a:srgbClr val="CC823D"/>
                </a:solidFill>
                <a:latin typeface="Cambria" pitchFamily="18" charset="0"/>
              </a:rPr>
              <a:t>	Wireless Network-on-Chip Architectures</a:t>
            </a:r>
          </a:p>
          <a:p>
            <a:pPr lvl="1" algn="just">
              <a:buClr>
                <a:srgbClr val="CC823D"/>
              </a:buClr>
              <a:buFont typeface="Wingdings" pitchFamily="2" charset="2"/>
              <a:buChar char="q"/>
            </a:pPr>
            <a:r>
              <a:rPr lang="en-US" altLang="en-US" b="1" dirty="0">
                <a:latin typeface="Cambria" pitchFamily="18" charset="0"/>
              </a:rPr>
              <a:t> Experimental Details</a:t>
            </a:r>
          </a:p>
          <a:p>
            <a:pPr lvl="1" algn="just">
              <a:buClr>
                <a:srgbClr val="CC823D"/>
              </a:buClr>
              <a:buFont typeface="Wingdings" pitchFamily="2" charset="2"/>
              <a:buChar char="q"/>
            </a:pPr>
            <a:r>
              <a:rPr lang="en-US" altLang="en-US" b="1" dirty="0">
                <a:latin typeface="Cambria" pitchFamily="18" charset="0"/>
              </a:rPr>
              <a:t> Results and Discussion</a:t>
            </a:r>
          </a:p>
          <a:p>
            <a:pPr lvl="1" algn="just">
              <a:buClr>
                <a:srgbClr val="CC823D"/>
              </a:buClr>
              <a:buFont typeface="Wingdings" pitchFamily="2" charset="2"/>
              <a:buChar char="q"/>
            </a:pPr>
            <a:r>
              <a:rPr lang="en-US" altLang="en-US" b="1" dirty="0">
                <a:latin typeface="Cambria" pitchFamily="18" charset="0"/>
              </a:rPr>
              <a:t> 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212824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a:buClr>
                <a:srgbClr val="CC823D"/>
              </a:buClr>
              <a:buFont typeface="Wingdings" pitchFamily="2" charset="2"/>
              <a:buChar char="q"/>
            </a:pPr>
            <a:r>
              <a:rPr lang="en-US" altLang="en-US" b="1" dirty="0">
                <a:solidFill>
                  <a:srgbClr val="CC823D"/>
                </a:solidFill>
                <a:latin typeface="Cambria" pitchFamily="18" charset="0"/>
              </a:rPr>
              <a:t>Proposed Architectures:</a:t>
            </a:r>
          </a:p>
          <a:p>
            <a:pPr lvl="2">
              <a:buClr>
                <a:srgbClr val="CC823D"/>
              </a:buClr>
              <a:buFont typeface="Arial" panose="020B0604020202020204" pitchFamily="34" charset="0"/>
              <a:buChar char="•"/>
            </a:pPr>
            <a:endParaRPr lang="en-US" altLang="en-US" sz="1800" b="1" dirty="0">
              <a:solidFill>
                <a:srgbClr val="AB7942"/>
              </a:solidFill>
              <a:latin typeface="Cambria" pitchFamily="18" charset="0"/>
            </a:endParaRPr>
          </a:p>
          <a:p>
            <a:pPr lvl="2">
              <a:buClr>
                <a:srgbClr val="CC823D"/>
              </a:buClr>
              <a:buFont typeface="Arial" panose="020B0604020202020204" pitchFamily="34" charset="0"/>
              <a:buChar char="•"/>
            </a:pPr>
            <a:r>
              <a:rPr lang="en-US" altLang="en-US" sz="1800" b="1" dirty="0">
                <a:solidFill>
                  <a:srgbClr val="AB7942"/>
                </a:solidFill>
                <a:latin typeface="Cambria" pitchFamily="18" charset="0"/>
              </a:rPr>
              <a:t>Proposed Architecture 1: </a:t>
            </a:r>
            <a:r>
              <a:rPr lang="en-US" altLang="en-US" sz="1800" b="1" dirty="0">
                <a:latin typeface="Cambria" pitchFamily="18" charset="0"/>
              </a:rPr>
              <a:t>Uniform Partition of Subnets in WNoC Architecture with Centralized Directory  (WNoC-CD)</a:t>
            </a:r>
          </a:p>
          <a:p>
            <a:pPr lvl="2">
              <a:buClr>
                <a:srgbClr val="CC823D"/>
              </a:buClr>
              <a:buFont typeface="Arial" panose="020B0604020202020204" pitchFamily="34" charset="0"/>
              <a:buChar char="•"/>
            </a:pPr>
            <a:endParaRPr lang="en-US" altLang="en-US" sz="1800" b="1" dirty="0">
              <a:latin typeface="Cambria" pitchFamily="18" charset="0"/>
            </a:endParaRPr>
          </a:p>
          <a:p>
            <a:pPr lvl="2">
              <a:buClr>
                <a:srgbClr val="CC823D"/>
              </a:buClr>
              <a:buFont typeface="Arial" panose="020B0604020202020204" pitchFamily="34" charset="0"/>
              <a:buChar char="•"/>
            </a:pPr>
            <a:r>
              <a:rPr lang="en-US" altLang="en-US" sz="1800" b="1" dirty="0">
                <a:solidFill>
                  <a:srgbClr val="AB7942"/>
                </a:solidFill>
                <a:latin typeface="Cambria" pitchFamily="18" charset="0"/>
              </a:rPr>
              <a:t>Proposed Architecture 2: </a:t>
            </a:r>
            <a:r>
              <a:rPr lang="en-US" altLang="en-US" sz="1800" b="1" dirty="0">
                <a:latin typeface="Cambria" pitchFamily="18" charset="0"/>
              </a:rPr>
              <a:t>Uniform Partition of Subnets in WNoC Architecture with Distributed Directories (WNoC-DDs)</a:t>
            </a:r>
          </a:p>
          <a:p>
            <a:pPr lvl="2">
              <a:buClr>
                <a:srgbClr val="CC823D"/>
              </a:buClr>
              <a:buFont typeface="Arial" panose="020B0604020202020204" pitchFamily="34" charset="0"/>
              <a:buChar char="•"/>
            </a:pPr>
            <a:endParaRPr lang="en-US" altLang="en-US" sz="1800" b="1" dirty="0">
              <a:latin typeface="Cambria" pitchFamily="18" charset="0"/>
            </a:endParaRPr>
          </a:p>
          <a:p>
            <a:pPr lvl="2">
              <a:buClr>
                <a:srgbClr val="CC823D"/>
              </a:buClr>
              <a:buFont typeface="Arial" panose="020B0604020202020204" pitchFamily="34" charset="0"/>
              <a:buChar char="•"/>
            </a:pPr>
            <a:r>
              <a:rPr lang="en-US" altLang="en-US" sz="1800" b="1" dirty="0">
                <a:solidFill>
                  <a:srgbClr val="AB7942"/>
                </a:solidFill>
                <a:latin typeface="Cambria" pitchFamily="18" charset="0"/>
              </a:rPr>
              <a:t>Proposed Architecture 3: </a:t>
            </a:r>
            <a:r>
              <a:rPr lang="en-US" altLang="en-US" sz="1800" b="1" dirty="0">
                <a:latin typeface="Cambria" pitchFamily="18" charset="0"/>
              </a:rPr>
              <a:t>Non-Uniform Partition of Subnets in WNoC Architecture with Distributed Directories </a:t>
            </a:r>
            <a:r>
              <a:rPr lang="en-US" altLang="en-US" b="1" dirty="0">
                <a:latin typeface="Cambria" pitchFamily="18" charset="0"/>
              </a:rPr>
              <a:t>	</a:t>
            </a:r>
          </a:p>
        </p:txBody>
      </p:sp>
    </p:spTree>
    <p:extLst>
      <p:ext uri="{BB962C8B-B14F-4D97-AF65-F5344CB8AC3E}">
        <p14:creationId xmlns:p14="http://schemas.microsoft.com/office/powerpoint/2010/main" val="227333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92" y="1246326"/>
            <a:ext cx="8918307" cy="47244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Proposed Architecture 1: WNoC-CD</a:t>
            </a:r>
            <a:endParaRPr lang="en-US" sz="2400" b="1" dirty="0">
              <a:latin typeface="Times New Roman" panose="02020603050405020304" pitchFamily="18" charset="0"/>
              <a:cs typeface="Times New Roman" panose="02020603050405020304" pitchFamily="18" charset="0"/>
            </a:endParaRPr>
          </a:p>
          <a:p>
            <a:pPr algn="just">
              <a:buClr>
                <a:srgbClr val="CC823D"/>
              </a:buClr>
            </a:pPr>
            <a:r>
              <a:rPr lang="en-US" sz="2000" dirty="0">
                <a:latin typeface="Times" charset="0"/>
                <a:ea typeface="Times" charset="0"/>
                <a:cs typeface="Times" charset="0"/>
              </a:rPr>
              <a:t>The proposed architecture is a hybrid combination of the WNoC architecture and the DASH architecture.</a:t>
            </a:r>
          </a:p>
          <a:p>
            <a:pPr algn="just">
              <a:buClr>
                <a:srgbClr val="CC823D"/>
              </a:buClr>
            </a:pPr>
            <a:r>
              <a:rPr lang="en-US" sz="2000" dirty="0">
                <a:latin typeface="Times" charset="0"/>
                <a:ea typeface="Times" charset="0"/>
                <a:cs typeface="Times" charset="0"/>
              </a:rPr>
              <a:t>The major goal of the proposed multicore architecture is to reduce the communication latency among the cores by decreasing the number of hops.</a:t>
            </a:r>
            <a:endParaRPr lang="en-US" sz="2000" b="1" dirty="0">
              <a:latin typeface="Times" charset="0"/>
              <a:ea typeface="Times" charset="0"/>
              <a:cs typeface="Times" charset="0"/>
            </a:endParaRPr>
          </a:p>
          <a:p>
            <a:pPr algn="just">
              <a:buClr>
                <a:srgbClr val="CC823D"/>
              </a:buClr>
            </a:pPr>
            <a:r>
              <a:rPr lang="en-US" sz="2000" dirty="0">
                <a:latin typeface="Times" charset="0"/>
                <a:ea typeface="Times" charset="0"/>
                <a:cs typeface="Times" charset="0"/>
              </a:rPr>
              <a:t>The key design considerations include:</a:t>
            </a:r>
          </a:p>
          <a:p>
            <a:pPr lvl="2" algn="just">
              <a:buClr>
                <a:srgbClr val="CC823D"/>
              </a:buClr>
              <a:buFont typeface="Wingdings" charset="2"/>
              <a:buChar char="ü"/>
            </a:pPr>
            <a:r>
              <a:rPr lang="en-US" dirty="0">
                <a:latin typeface="Times" charset="0"/>
                <a:ea typeface="Times" charset="0"/>
                <a:cs typeface="Times" charset="0"/>
              </a:rPr>
              <a:t>Grouping cores </a:t>
            </a:r>
          </a:p>
          <a:p>
            <a:pPr lvl="2" algn="just">
              <a:buClr>
                <a:srgbClr val="CC823D"/>
              </a:buClr>
              <a:buFont typeface="Wingdings" charset="2"/>
              <a:buChar char="ü"/>
            </a:pPr>
            <a:r>
              <a:rPr lang="en-US" dirty="0">
                <a:latin typeface="Times" charset="0"/>
                <a:ea typeface="Times" charset="0"/>
                <a:cs typeface="Times" charset="0"/>
              </a:rPr>
              <a:t>Designing directory</a:t>
            </a:r>
          </a:p>
          <a:p>
            <a:pPr lvl="2" algn="just">
              <a:buClr>
                <a:srgbClr val="CC823D"/>
              </a:buClr>
              <a:buFont typeface="Wingdings" charset="2"/>
              <a:buChar char="ü"/>
            </a:pPr>
            <a:r>
              <a:rPr lang="en-US" dirty="0">
                <a:latin typeface="Times" charset="0"/>
                <a:ea typeface="Times" charset="0"/>
                <a:cs typeface="Times" charset="0"/>
              </a:rPr>
              <a:t>Directory mechanism</a:t>
            </a:r>
            <a:r>
              <a:rPr lang="en-US" sz="1600" b="1"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29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93" y="1246326"/>
            <a:ext cx="5870307" cy="47244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Proposed Architecture 1: WNoC-CD (+)</a:t>
            </a:r>
            <a:endParaRPr lang="en-US" sz="2400" b="1" dirty="0">
              <a:latin typeface="Times New Roman" panose="02020603050405020304" pitchFamily="18" charset="0"/>
              <a:cs typeface="Times New Roman" panose="02020603050405020304" pitchFamily="18" charset="0"/>
            </a:endParaRPr>
          </a:p>
          <a:p>
            <a:pPr marL="342900" lvl="2" indent="-342900">
              <a:spcBef>
                <a:spcPts val="600"/>
              </a:spcBef>
              <a:spcAft>
                <a:spcPts val="600"/>
              </a:spcAft>
              <a:buClr>
                <a:srgbClr val="CC823D"/>
              </a:buClr>
              <a:buFont typeface="Wingdings" charset="2"/>
              <a:buChar char="§"/>
            </a:pPr>
            <a:r>
              <a:rPr lang="en-US" b="1" dirty="0">
                <a:solidFill>
                  <a:srgbClr val="CC823D"/>
                </a:solidFill>
                <a:latin typeface="Times New Roman" panose="02020603050405020304" pitchFamily="18" charset="0"/>
                <a:ea typeface="Times" charset="0"/>
                <a:cs typeface="Times New Roman" panose="02020603050405020304" pitchFamily="18" charset="0"/>
              </a:rPr>
              <a:t>Grouping cores </a:t>
            </a:r>
            <a:endParaRPr lang="en-US" b="1" dirty="0">
              <a:solidFill>
                <a:srgbClr val="CC823D"/>
              </a:solidFill>
              <a:latin typeface="Times New Roman" panose="02020603050405020304" pitchFamily="18" charset="0"/>
              <a:cs typeface="Times New Roman" panose="02020603050405020304" pitchFamily="18" charset="0"/>
            </a:endParaRPr>
          </a:p>
          <a:p>
            <a:pPr algn="just">
              <a:buClr>
                <a:srgbClr val="CC823D"/>
              </a:buClr>
            </a:pPr>
            <a:r>
              <a:rPr lang="en-US" sz="2000" dirty="0">
                <a:latin typeface="Times" charset="0"/>
                <a:ea typeface="Times" charset="0"/>
                <a:cs typeface="Times" charset="0"/>
              </a:rPr>
              <a:t>Considering a 6x6 mesh topology, the cores are grouped into 3x3-core subnets, forming four quadrants. </a:t>
            </a:r>
          </a:p>
          <a:p>
            <a:pPr algn="just">
              <a:buClr>
                <a:srgbClr val="CC823D"/>
              </a:buClr>
            </a:pPr>
            <a:r>
              <a:rPr lang="en-US" sz="2000" dirty="0">
                <a:latin typeface="Times" charset="0"/>
                <a:ea typeface="Times" charset="0"/>
                <a:cs typeface="Times" charset="0"/>
              </a:rPr>
              <a:t>All the cores inside a subnet are local to the subnet and the cores outside of a subnet are remote cores for that subnet. </a:t>
            </a:r>
          </a:p>
          <a:p>
            <a:pPr algn="just">
              <a:buClr>
                <a:srgbClr val="CC823D"/>
              </a:buClr>
            </a:pPr>
            <a:r>
              <a:rPr lang="en-US" sz="2000" dirty="0">
                <a:latin typeface="Times" charset="0"/>
                <a:ea typeface="Times" charset="0"/>
                <a:cs typeface="Times" charset="0"/>
              </a:rPr>
              <a:t>A centralized directory with wireless router is proposed and is equally available to all other subnets [1]. </a:t>
            </a:r>
          </a:p>
          <a:p>
            <a:pPr algn="just">
              <a:buClr>
                <a:srgbClr val="CC823D"/>
              </a:buClr>
            </a:pPr>
            <a:r>
              <a:rPr lang="en-US" sz="2000" dirty="0">
                <a:latin typeface="Times" charset="0"/>
                <a:ea typeface="Times" charset="0"/>
                <a:cs typeface="Times" charset="0"/>
              </a:rPr>
              <a:t>Subnet sends a request to the centralized directory through its center-core wireless router for the requested block of data, if it is not in local subnet.</a:t>
            </a:r>
          </a:p>
          <a:p>
            <a:pPr marL="914400" lvl="2" indent="0" algn="just">
              <a:buClr>
                <a:srgbClr val="CC823D"/>
              </a:buClr>
              <a:buNone/>
            </a:pPr>
            <a:r>
              <a:rPr lang="en-US" sz="1600" b="1"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4" name="Content Placeholder 164"/>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943600" y="2133600"/>
            <a:ext cx="3124200" cy="3429000"/>
          </a:xfrm>
          <a:prstGeom prst="rect">
            <a:avLst/>
          </a:prstGeom>
          <a:noFill/>
          <a:ln w="9525">
            <a:noFill/>
            <a:miter lim="800000"/>
            <a:headEnd/>
            <a:tailEnd/>
          </a:ln>
        </p:spPr>
      </p:pic>
      <p:sp>
        <p:nvSpPr>
          <p:cNvPr id="7" name="Rectangle 6">
            <a:extLst>
              <a:ext uri="{FF2B5EF4-FFF2-40B4-BE49-F238E27FC236}">
                <a16:creationId xmlns:a16="http://schemas.microsoft.com/office/drawing/2014/main" id="{19788A15-8870-4BDB-93E3-70B4186AB845}"/>
              </a:ext>
            </a:extLst>
          </p:cNvPr>
          <p:cNvSpPr/>
          <p:nvPr/>
        </p:nvSpPr>
        <p:spPr>
          <a:xfrm>
            <a:off x="0" y="6381750"/>
            <a:ext cx="8229600" cy="400110"/>
          </a:xfrm>
          <a:prstGeom prst="rect">
            <a:avLst/>
          </a:prstGeom>
        </p:spPr>
        <p:txBody>
          <a:bodyPr wrap="square">
            <a:spAutoFit/>
          </a:bodyPr>
          <a:lstStyle/>
          <a:p>
            <a:pPr algn="just"/>
            <a:r>
              <a:rPr lang="en-US" sz="1000" dirty="0">
                <a:latin typeface="Times New Roman" panose="02020603050405020304" pitchFamily="18" charset="0"/>
                <a:cs typeface="Times New Roman" panose="02020603050405020304" pitchFamily="18" charset="0"/>
              </a:rPr>
              <a:t>[1] Asaduzzaman, Abu, Kishore K. Chidella, and </a:t>
            </a:r>
            <a:r>
              <a:rPr lang="en-US" sz="1000" dirty="0" err="1">
                <a:latin typeface="Times New Roman" panose="02020603050405020304" pitchFamily="18" charset="0"/>
                <a:cs typeface="Times New Roman" panose="02020603050405020304" pitchFamily="18" charset="0"/>
              </a:rPr>
              <a:t>Divya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Vardha</a:t>
            </a:r>
            <a:r>
              <a:rPr lang="en-US" sz="1000" dirty="0">
                <a:latin typeface="Times New Roman" panose="02020603050405020304" pitchFamily="18" charset="0"/>
                <a:cs typeface="Times New Roman" panose="02020603050405020304" pitchFamily="18" charset="0"/>
              </a:rPr>
              <a:t>, “An energy-efficient directory based multicore architecture with wireless routers to minimize the communication latency,” IEEE Transactions on Parallel and Distributed Systems, Vol. 28, No. 2, pp. 374-385, 2017</a:t>
            </a:r>
          </a:p>
        </p:txBody>
      </p:sp>
    </p:spTree>
    <p:extLst>
      <p:ext uri="{BB962C8B-B14F-4D97-AF65-F5344CB8AC3E}">
        <p14:creationId xmlns:p14="http://schemas.microsoft.com/office/powerpoint/2010/main" val="20297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93" y="1246326"/>
            <a:ext cx="8784976" cy="47244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Proposed Architecture 1: WNoC-CD (+)</a:t>
            </a:r>
            <a:endParaRPr lang="en-US" sz="2400" b="1" dirty="0">
              <a:latin typeface="Times New Roman" panose="02020603050405020304" pitchFamily="18" charset="0"/>
              <a:cs typeface="Times New Roman" panose="02020603050405020304" pitchFamily="18" charset="0"/>
            </a:endParaRPr>
          </a:p>
          <a:p>
            <a:pPr>
              <a:buClr>
                <a:srgbClr val="CC823D"/>
              </a:buClr>
              <a:buFont typeface="Wingdings" charset="2"/>
              <a:buChar char="§"/>
            </a:pPr>
            <a:r>
              <a:rPr lang="en-US" sz="2000" b="1" dirty="0">
                <a:solidFill>
                  <a:srgbClr val="CC823D"/>
                </a:solidFill>
                <a:latin typeface="Times New Roman" panose="02020603050405020304" pitchFamily="18" charset="0"/>
                <a:cs typeface="Times New Roman" panose="02020603050405020304" pitchFamily="18" charset="0"/>
              </a:rPr>
              <a:t>Designing Directory</a:t>
            </a:r>
          </a:p>
          <a:p>
            <a:pPr>
              <a:buClr>
                <a:srgbClr val="CC823D"/>
              </a:buClr>
            </a:pPr>
            <a:r>
              <a:rPr lang="en-US" sz="2000" dirty="0">
                <a:latin typeface="Times New Roman" panose="02020603050405020304" pitchFamily="18" charset="0"/>
                <a:cs typeface="Times New Roman" panose="02020603050405020304" pitchFamily="18" charset="0"/>
              </a:rPr>
              <a:t>Size of the memory in each cache = 1 KB (1024 Bytes)</a:t>
            </a:r>
          </a:p>
          <a:p>
            <a:pPr>
              <a:buClr>
                <a:srgbClr val="CC823D"/>
              </a:buClr>
            </a:pPr>
            <a:r>
              <a:rPr lang="en-US" sz="2000" dirty="0">
                <a:latin typeface="Times New Roman" panose="02020603050405020304" pitchFamily="18" charset="0"/>
                <a:cs typeface="Times New Roman" panose="02020603050405020304" pitchFamily="18" charset="0"/>
              </a:rPr>
              <a:t>Each cache line = 128 Bytes</a:t>
            </a:r>
          </a:p>
          <a:p>
            <a:pPr>
              <a:buClr>
                <a:srgbClr val="CC823D"/>
              </a:buClr>
            </a:pPr>
            <a:r>
              <a:rPr lang="en-US" sz="2000" dirty="0">
                <a:latin typeface="Times New Roman" panose="02020603050405020304" pitchFamily="18" charset="0"/>
                <a:cs typeface="Times New Roman" panose="02020603050405020304" pitchFamily="18" charset="0"/>
              </a:rPr>
              <a:t>Number of blocks in each core = 1024 / 128 = 8</a:t>
            </a:r>
          </a:p>
          <a:p>
            <a:pPr>
              <a:buClr>
                <a:srgbClr val="CC823D"/>
              </a:buClr>
            </a:pPr>
            <a:r>
              <a:rPr lang="en-US" sz="2000" dirty="0">
                <a:latin typeface="Times New Roman" panose="02020603050405020304" pitchFamily="18" charset="0"/>
                <a:cs typeface="Times New Roman" panose="02020603050405020304" pitchFamily="18" charset="0"/>
              </a:rPr>
              <a:t>So, each core consists of 8 blocks each of which is 128 bytes</a:t>
            </a:r>
          </a:p>
          <a:p>
            <a:pPr lvl="2" algn="just">
              <a:buClr>
                <a:srgbClr val="CC823D"/>
              </a:buClr>
              <a:buFont typeface="Wingdings" charset="2"/>
              <a:buChar char="ü"/>
            </a:pPr>
            <a:endParaRPr lang="en-US" sz="1600" b="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75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60" y="1246076"/>
            <a:ext cx="8921140" cy="5307124"/>
          </a:xfrm>
        </p:spPr>
        <p:txBody>
          <a:bodyPr>
            <a:normAutofit/>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Proposed Architecture 1: WNoC-CD (+)</a:t>
            </a:r>
          </a:p>
          <a:p>
            <a:pPr>
              <a:buClr>
                <a:srgbClr val="CC823D"/>
              </a:buClr>
              <a:buFont typeface="Wingdings" charset="2"/>
              <a:buChar char="§"/>
            </a:pPr>
            <a:r>
              <a:rPr lang="en-US" sz="2000" b="1" dirty="0">
                <a:solidFill>
                  <a:srgbClr val="CC823D"/>
                </a:solidFill>
                <a:latin typeface="Times New Roman" panose="02020603050405020304" pitchFamily="18" charset="0"/>
                <a:cs typeface="Times New Roman" panose="02020603050405020304" pitchFamily="18" charset="0"/>
              </a:rPr>
              <a:t>Directory Mechanism: Status Update using Customized MESI Protocol</a:t>
            </a:r>
          </a:p>
          <a:p>
            <a:pPr>
              <a:buClr>
                <a:srgbClr val="CC823D"/>
              </a:buClr>
              <a:buFont typeface="Wingdings" charset="2"/>
              <a:buChar char="§"/>
            </a:pPr>
            <a:r>
              <a:rPr lang="en-US" sz="1800" b="1" dirty="0">
                <a:solidFill>
                  <a:srgbClr val="CC823D"/>
                </a:solidFill>
                <a:latin typeface="Times New Roman" panose="02020603050405020304" pitchFamily="18" charset="0"/>
                <a:cs typeface="Times New Roman" panose="02020603050405020304" pitchFamily="18" charset="0"/>
              </a:rPr>
              <a:t>Read or Write in Block 4</a:t>
            </a:r>
          </a:p>
          <a:p>
            <a:pPr marL="0" indent="0" algn="ctr">
              <a:lnSpc>
                <a:spcPct val="100000"/>
              </a:lnSpc>
              <a:spcBef>
                <a:spcPts val="0"/>
              </a:spcBef>
              <a:spcAft>
                <a:spcPts val="0"/>
              </a:spcAft>
              <a:buNone/>
            </a:pPr>
            <a:r>
              <a:rPr lang="en-US" sz="1600" dirty="0">
                <a:latin typeface="Times" charset="0"/>
                <a:ea typeface="Times" charset="0"/>
                <a:cs typeface="Times" charset="0"/>
              </a:rPr>
              <a:t>TABLE I</a:t>
            </a:r>
          </a:p>
          <a:p>
            <a:pPr marL="0" indent="0" algn="ctr">
              <a:lnSpc>
                <a:spcPct val="100000"/>
              </a:lnSpc>
              <a:spcBef>
                <a:spcPts val="0"/>
              </a:spcBef>
              <a:spcAft>
                <a:spcPts val="0"/>
              </a:spcAft>
              <a:buNone/>
            </a:pPr>
            <a:r>
              <a:rPr lang="en-US" sz="1600" dirty="0">
                <a:latin typeface="Times" charset="0"/>
                <a:ea typeface="Times" charset="0"/>
                <a:cs typeface="Times" charset="0"/>
              </a:rPr>
              <a:t>A row in directory that shows initial stage of core-1</a:t>
            </a:r>
          </a:p>
          <a:p>
            <a:pPr marL="0" indent="0" algn="ctr">
              <a:buClr>
                <a:srgbClr val="CC823D"/>
              </a:buClr>
              <a:buNone/>
            </a:pPr>
            <a:endParaRPr lang="en-US" sz="1600" b="1" dirty="0">
              <a:solidFill>
                <a:srgbClr val="CC823D"/>
              </a:solidFill>
              <a:latin typeface="Times" charset="0"/>
              <a:ea typeface="Times" charset="0"/>
              <a:cs typeface="Times" charset="0"/>
            </a:endParaRPr>
          </a:p>
          <a:p>
            <a:pPr marL="0" indent="0" algn="ctr">
              <a:buClr>
                <a:srgbClr val="CC823D"/>
              </a:buClr>
              <a:buNone/>
            </a:pPr>
            <a:endParaRPr lang="en-US" sz="1600" b="1" dirty="0">
              <a:solidFill>
                <a:srgbClr val="CC823D"/>
              </a:solidFill>
              <a:latin typeface="Times" charset="0"/>
              <a:ea typeface="Times" charset="0"/>
              <a:cs typeface="Times" charset="0"/>
            </a:endParaRPr>
          </a:p>
          <a:p>
            <a:pPr marL="0" indent="0" algn="ctr">
              <a:lnSpc>
                <a:spcPct val="100000"/>
              </a:lnSpc>
              <a:spcBef>
                <a:spcPts val="0"/>
              </a:spcBef>
              <a:spcAft>
                <a:spcPts val="0"/>
              </a:spcAft>
              <a:buNone/>
            </a:pPr>
            <a:endParaRPr lang="en-US" sz="1600" dirty="0">
              <a:latin typeface="Times" charset="0"/>
              <a:ea typeface="Times" charset="0"/>
              <a:cs typeface="Times" charset="0"/>
            </a:endParaRPr>
          </a:p>
          <a:p>
            <a:pPr marL="0" indent="0" algn="ctr">
              <a:lnSpc>
                <a:spcPct val="100000"/>
              </a:lnSpc>
              <a:spcBef>
                <a:spcPts val="0"/>
              </a:spcBef>
              <a:spcAft>
                <a:spcPts val="0"/>
              </a:spcAft>
              <a:buNone/>
            </a:pPr>
            <a:r>
              <a:rPr lang="en-US" sz="1600" dirty="0">
                <a:latin typeface="Times" charset="0"/>
                <a:ea typeface="Times" charset="0"/>
                <a:cs typeface="Times" charset="0"/>
              </a:rPr>
              <a:t>TABLE II</a:t>
            </a:r>
          </a:p>
          <a:p>
            <a:pPr marL="0" indent="0" algn="ctr">
              <a:lnSpc>
                <a:spcPct val="100000"/>
              </a:lnSpc>
              <a:spcBef>
                <a:spcPts val="0"/>
              </a:spcBef>
              <a:spcAft>
                <a:spcPts val="0"/>
              </a:spcAft>
              <a:buNone/>
            </a:pPr>
            <a:r>
              <a:rPr lang="en-US" sz="1600" dirty="0">
                <a:latin typeface="Times" charset="0"/>
                <a:ea typeface="Times" charset="0"/>
                <a:cs typeface="Times" charset="0"/>
              </a:rPr>
              <a:t>A row in directory showing changes after reading a block by core-1</a:t>
            </a:r>
          </a:p>
          <a:p>
            <a:pPr marL="0" indent="0" algn="ctr">
              <a:buClr>
                <a:srgbClr val="CC823D"/>
              </a:buClr>
              <a:buNone/>
            </a:pPr>
            <a:endParaRPr lang="en-US" sz="1600" b="1" dirty="0">
              <a:solidFill>
                <a:srgbClr val="CC823D"/>
              </a:solidFill>
              <a:latin typeface="Times" charset="0"/>
              <a:ea typeface="Times" charset="0"/>
              <a:cs typeface="Times" charset="0"/>
            </a:endParaRPr>
          </a:p>
          <a:p>
            <a:pPr marL="0" indent="0" algn="ctr">
              <a:buClr>
                <a:srgbClr val="CC823D"/>
              </a:buClr>
              <a:buNone/>
            </a:pPr>
            <a:endParaRPr lang="en-US" sz="1600" b="1" dirty="0">
              <a:solidFill>
                <a:srgbClr val="CC823D"/>
              </a:solidFill>
              <a:latin typeface="Times" charset="0"/>
              <a:ea typeface="Times" charset="0"/>
              <a:cs typeface="Times" charset="0"/>
            </a:endParaRPr>
          </a:p>
          <a:p>
            <a:pPr marL="0" indent="0" algn="ctr">
              <a:lnSpc>
                <a:spcPct val="100000"/>
              </a:lnSpc>
              <a:spcBef>
                <a:spcPts val="0"/>
              </a:spcBef>
              <a:spcAft>
                <a:spcPts val="0"/>
              </a:spcAft>
              <a:buNone/>
            </a:pPr>
            <a:endParaRPr lang="en-US" sz="1600" dirty="0">
              <a:latin typeface="Times" charset="0"/>
              <a:ea typeface="Times" charset="0"/>
              <a:cs typeface="Times" charset="0"/>
            </a:endParaRPr>
          </a:p>
          <a:p>
            <a:pPr marL="0" indent="0" algn="ctr">
              <a:lnSpc>
                <a:spcPct val="100000"/>
              </a:lnSpc>
              <a:spcBef>
                <a:spcPts val="0"/>
              </a:spcBef>
              <a:spcAft>
                <a:spcPts val="0"/>
              </a:spcAft>
              <a:buNone/>
            </a:pPr>
            <a:r>
              <a:rPr lang="en-US" sz="1600" dirty="0">
                <a:latin typeface="Times" charset="0"/>
                <a:ea typeface="Times" charset="0"/>
                <a:cs typeface="Times" charset="0"/>
              </a:rPr>
              <a:t>TABLE III</a:t>
            </a:r>
          </a:p>
          <a:p>
            <a:pPr marL="0" indent="0" algn="ctr">
              <a:lnSpc>
                <a:spcPct val="100000"/>
              </a:lnSpc>
              <a:spcBef>
                <a:spcPts val="0"/>
              </a:spcBef>
              <a:spcAft>
                <a:spcPts val="0"/>
              </a:spcAft>
              <a:buNone/>
            </a:pPr>
            <a:r>
              <a:rPr lang="en-US" sz="1600" dirty="0">
                <a:latin typeface="Times" charset="0"/>
                <a:ea typeface="Times" charset="0"/>
                <a:cs typeface="Times" charset="0"/>
              </a:rPr>
              <a:t>A row in directory showing changes for write in a block of core-1 </a:t>
            </a:r>
          </a:p>
          <a:p>
            <a:pPr marL="0" indent="0" algn="ctr">
              <a:buClr>
                <a:srgbClr val="CC823D"/>
              </a:buClr>
              <a:buNone/>
            </a:pPr>
            <a:endParaRPr lang="en-US" sz="1600" b="1" dirty="0">
              <a:solidFill>
                <a:srgbClr val="CC823D"/>
              </a:solidFill>
              <a:latin typeface="Times" charset="0"/>
              <a:ea typeface="Times" charset="0"/>
              <a:cs typeface="Times" charset="0"/>
            </a:endParaRPr>
          </a:p>
        </p:txBody>
      </p:sp>
      <p:sp>
        <p:nvSpPr>
          <p:cNvPr id="7" name="TextBox 6"/>
          <p:cNvSpPr txBox="1"/>
          <p:nvPr/>
        </p:nvSpPr>
        <p:spPr>
          <a:xfrm>
            <a:off x="2895600" y="3048000"/>
            <a:ext cx="762000" cy="369332"/>
          </a:xfrm>
          <a:prstGeom prst="rect">
            <a:avLst/>
          </a:prstGeom>
          <a:noFill/>
        </p:spPr>
        <p:txBody>
          <a:bodyPr wrap="square" rtlCol="0">
            <a:spAutoFit/>
          </a:bodyPr>
          <a:lstStyle/>
          <a:p>
            <a:endParaRPr lang="en-US" dirty="0"/>
          </a:p>
        </p:txBody>
      </p:sp>
      <p:sp>
        <p:nvSpPr>
          <p:cNvPr id="9" name="Title 1">
            <a:extLst>
              <a:ext uri="{FF2B5EF4-FFF2-40B4-BE49-F238E27FC236}">
                <a16:creationId xmlns:a16="http://schemas.microsoft.com/office/drawing/2014/main" id="{CE4CA310-FB8E-4D9C-A0CB-7CBCC99D1A54}"/>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457200" y="3091637"/>
          <a:ext cx="8001001" cy="750072"/>
        </p:xfrm>
        <a:graphic>
          <a:graphicData uri="http://schemas.openxmlformats.org/drawingml/2006/table">
            <a:tbl>
              <a:tblPr firstRow="1" firstCol="1" bandRow="1">
                <a:tableStyleId>{5C22544A-7EE6-4342-B048-85BDC9FD1C3A}</a:tableStyleId>
              </a:tblPr>
              <a:tblGrid>
                <a:gridCol w="785190">
                  <a:extLst>
                    <a:ext uri="{9D8B030D-6E8A-4147-A177-3AD203B41FA5}">
                      <a16:colId xmlns:a16="http://schemas.microsoft.com/office/drawing/2014/main" val="20000"/>
                    </a:ext>
                  </a:extLst>
                </a:gridCol>
                <a:gridCol w="905244">
                  <a:extLst>
                    <a:ext uri="{9D8B030D-6E8A-4147-A177-3AD203B41FA5}">
                      <a16:colId xmlns:a16="http://schemas.microsoft.com/office/drawing/2014/main" val="20001"/>
                    </a:ext>
                  </a:extLst>
                </a:gridCol>
                <a:gridCol w="905244">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905244">
                  <a:extLst>
                    <a:ext uri="{9D8B030D-6E8A-4147-A177-3AD203B41FA5}">
                      <a16:colId xmlns:a16="http://schemas.microsoft.com/office/drawing/2014/main" val="20004"/>
                    </a:ext>
                  </a:extLst>
                </a:gridCol>
                <a:gridCol w="905244">
                  <a:extLst>
                    <a:ext uri="{9D8B030D-6E8A-4147-A177-3AD203B41FA5}">
                      <a16:colId xmlns:a16="http://schemas.microsoft.com/office/drawing/2014/main" val="20005"/>
                    </a:ext>
                  </a:extLst>
                </a:gridCol>
                <a:gridCol w="905244">
                  <a:extLst>
                    <a:ext uri="{9D8B030D-6E8A-4147-A177-3AD203B41FA5}">
                      <a16:colId xmlns:a16="http://schemas.microsoft.com/office/drawing/2014/main" val="20006"/>
                    </a:ext>
                  </a:extLst>
                </a:gridCol>
                <a:gridCol w="905244">
                  <a:extLst>
                    <a:ext uri="{9D8B030D-6E8A-4147-A177-3AD203B41FA5}">
                      <a16:colId xmlns:a16="http://schemas.microsoft.com/office/drawing/2014/main" val="20007"/>
                    </a:ext>
                  </a:extLst>
                </a:gridCol>
                <a:gridCol w="879103">
                  <a:extLst>
                    <a:ext uri="{9D8B030D-6E8A-4147-A177-3AD203B41FA5}">
                      <a16:colId xmlns:a16="http://schemas.microsoft.com/office/drawing/2014/main" val="20008"/>
                    </a:ext>
                  </a:extLst>
                </a:gridCol>
              </a:tblGrid>
              <a:tr h="50808">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 #</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1</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2</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3</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4</a:t>
                      </a:r>
                      <a:endParaRPr lang="en-US" sz="1200" dirty="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5</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6</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7</a:t>
                      </a:r>
                      <a:endParaRPr lang="en-US" sz="120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0"/>
                  </a:ext>
                </a:extLst>
              </a:tr>
              <a:tr h="539760">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Core1</a:t>
                      </a:r>
                    </a:p>
                    <a:p>
                      <a:pPr marL="0" marR="0" algn="ctr">
                        <a:lnSpc>
                          <a:spcPct val="115000"/>
                        </a:lnSpc>
                        <a:spcBef>
                          <a:spcPts val="0"/>
                        </a:spcBef>
                        <a:spcAft>
                          <a:spcPts val="0"/>
                        </a:spcAft>
                      </a:pPr>
                      <a:r>
                        <a:rPr lang="en-US" sz="1200" dirty="0">
                          <a:effectLst/>
                          <a:latin typeface="Times" charset="0"/>
                          <a:ea typeface="Times" charset="0"/>
                          <a:cs typeface="Times" charset="0"/>
                        </a:rPr>
                        <a:t>(0,0.0)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solidFill>
                            <a:schemeClr val="tx1"/>
                          </a:solidFill>
                          <a:effectLst/>
                          <a:latin typeface="Times" charset="0"/>
                          <a:ea typeface="Times" charset="0"/>
                          <a:cs typeface="Times" charset="0"/>
                        </a:rPr>
                        <a:t>0</a:t>
                      </a:r>
                      <a:r>
                        <a:rPr lang="en-US" sz="1200" dirty="0">
                          <a:effectLst/>
                          <a:latin typeface="Times" charset="0"/>
                          <a:ea typeface="Times" charset="0"/>
                          <a:cs typeface="Times" charset="0"/>
                        </a:rPr>
                        <a:t>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Empty</a:t>
                      </a:r>
                      <a:endParaRPr lang="en-US" sz="1200" dirty="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457200" y="4538851"/>
          <a:ext cx="8001001" cy="725198"/>
        </p:xfrm>
        <a:graphic>
          <a:graphicData uri="http://schemas.openxmlformats.org/drawingml/2006/table">
            <a:tbl>
              <a:tblPr firstRow="1" firstCol="1" bandRow="1">
                <a:tableStyleId>{5C22544A-7EE6-4342-B048-85BDC9FD1C3A}</a:tableStyleId>
              </a:tblPr>
              <a:tblGrid>
                <a:gridCol w="793765">
                  <a:extLst>
                    <a:ext uri="{9D8B030D-6E8A-4147-A177-3AD203B41FA5}">
                      <a16:colId xmlns:a16="http://schemas.microsoft.com/office/drawing/2014/main" val="20000"/>
                    </a:ext>
                  </a:extLst>
                </a:gridCol>
                <a:gridCol w="913742">
                  <a:extLst>
                    <a:ext uri="{9D8B030D-6E8A-4147-A177-3AD203B41FA5}">
                      <a16:colId xmlns:a16="http://schemas.microsoft.com/office/drawing/2014/main" val="20001"/>
                    </a:ext>
                  </a:extLst>
                </a:gridCol>
                <a:gridCol w="913742">
                  <a:extLst>
                    <a:ext uri="{9D8B030D-6E8A-4147-A177-3AD203B41FA5}">
                      <a16:colId xmlns:a16="http://schemas.microsoft.com/office/drawing/2014/main" val="20002"/>
                    </a:ext>
                  </a:extLst>
                </a:gridCol>
                <a:gridCol w="888787">
                  <a:extLst>
                    <a:ext uri="{9D8B030D-6E8A-4147-A177-3AD203B41FA5}">
                      <a16:colId xmlns:a16="http://schemas.microsoft.com/office/drawing/2014/main" val="20003"/>
                    </a:ext>
                  </a:extLst>
                </a:gridCol>
                <a:gridCol w="913742">
                  <a:extLst>
                    <a:ext uri="{9D8B030D-6E8A-4147-A177-3AD203B41FA5}">
                      <a16:colId xmlns:a16="http://schemas.microsoft.com/office/drawing/2014/main" val="20004"/>
                    </a:ext>
                  </a:extLst>
                </a:gridCol>
                <a:gridCol w="901264">
                  <a:extLst>
                    <a:ext uri="{9D8B030D-6E8A-4147-A177-3AD203B41FA5}">
                      <a16:colId xmlns:a16="http://schemas.microsoft.com/office/drawing/2014/main" val="20005"/>
                    </a:ext>
                  </a:extLst>
                </a:gridCol>
                <a:gridCol w="873430">
                  <a:extLst>
                    <a:ext uri="{9D8B030D-6E8A-4147-A177-3AD203B41FA5}">
                      <a16:colId xmlns:a16="http://schemas.microsoft.com/office/drawing/2014/main" val="20006"/>
                    </a:ext>
                  </a:extLst>
                </a:gridCol>
                <a:gridCol w="913742">
                  <a:extLst>
                    <a:ext uri="{9D8B030D-6E8A-4147-A177-3AD203B41FA5}">
                      <a16:colId xmlns:a16="http://schemas.microsoft.com/office/drawing/2014/main" val="20007"/>
                    </a:ext>
                  </a:extLst>
                </a:gridCol>
                <a:gridCol w="888787">
                  <a:extLst>
                    <a:ext uri="{9D8B030D-6E8A-4147-A177-3AD203B41FA5}">
                      <a16:colId xmlns:a16="http://schemas.microsoft.com/office/drawing/2014/main" val="20008"/>
                    </a:ext>
                  </a:extLst>
                </a:gridCol>
              </a:tblGrid>
              <a:tr h="209156">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 #</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1</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2</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3</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4</a:t>
                      </a:r>
                      <a:endParaRPr lang="en-US" sz="1200" dirty="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5</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6</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7</a:t>
                      </a:r>
                      <a:endParaRPr lang="en-US" sz="120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0"/>
                  </a:ext>
                </a:extLst>
              </a:tr>
              <a:tr h="514886">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Core1</a:t>
                      </a:r>
                    </a:p>
                    <a:p>
                      <a:pPr marL="0" marR="0" algn="ctr">
                        <a:lnSpc>
                          <a:spcPct val="115000"/>
                        </a:lnSpc>
                        <a:spcBef>
                          <a:spcPts val="0"/>
                        </a:spcBef>
                        <a:spcAft>
                          <a:spcPts val="0"/>
                        </a:spcAft>
                      </a:pPr>
                      <a:r>
                        <a:rPr lang="en-US" sz="1200" dirty="0">
                          <a:effectLst/>
                          <a:latin typeface="Times" charset="0"/>
                          <a:ea typeface="Times" charset="0"/>
                          <a:cs typeface="Times" charset="0"/>
                        </a:rPr>
                        <a:t>(0,0.0)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0 Addr</a:t>
                      </a:r>
                    </a:p>
                    <a:p>
                      <a:pPr marL="0" marR="0" algn="ctr">
                        <a:lnSpc>
                          <a:spcPct val="115000"/>
                        </a:lnSpc>
                        <a:spcBef>
                          <a:spcPts val="0"/>
                        </a:spcBef>
                        <a:spcAft>
                          <a:spcPts val="0"/>
                        </a:spcAft>
                      </a:pPr>
                      <a:r>
                        <a:rPr lang="en-US" sz="1200">
                          <a:effectLst/>
                          <a:latin typeface="Times" charset="0"/>
                          <a:ea typeface="Times" charset="0"/>
                          <a:cs typeface="Times" charset="0"/>
                        </a:rPr>
                        <a:t>  Empty</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E 100th</a:t>
                      </a:r>
                    </a:p>
                    <a:p>
                      <a:pPr marL="0" marR="0" algn="ctr">
                        <a:lnSpc>
                          <a:spcPct val="115000"/>
                        </a:lnSpc>
                        <a:spcBef>
                          <a:spcPts val="0"/>
                        </a:spcBef>
                        <a:spcAft>
                          <a:spcPts val="0"/>
                        </a:spcAft>
                      </a:pPr>
                      <a:r>
                        <a:rPr lang="en-US" sz="1200" dirty="0">
                          <a:effectLst/>
                          <a:latin typeface="Times" charset="0"/>
                          <a:ea typeface="Times" charset="0"/>
                          <a:cs typeface="Times" charset="0"/>
                        </a:rPr>
                        <a:t>Blk</a:t>
                      </a:r>
                      <a:endParaRPr lang="en-US" sz="1200" dirty="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Empty</a:t>
                      </a:r>
                      <a:endParaRPr lang="en-US" sz="1200" dirty="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457202" y="5974667"/>
          <a:ext cx="8000999" cy="732663"/>
        </p:xfrm>
        <a:graphic>
          <a:graphicData uri="http://schemas.openxmlformats.org/drawingml/2006/table">
            <a:tbl>
              <a:tblPr firstRow="1" firstCol="1" bandRow="1">
                <a:tableStyleId>{5C22544A-7EE6-4342-B048-85BDC9FD1C3A}</a:tableStyleId>
              </a:tblPr>
              <a:tblGrid>
                <a:gridCol w="784839">
                  <a:extLst>
                    <a:ext uri="{9D8B030D-6E8A-4147-A177-3AD203B41FA5}">
                      <a16:colId xmlns:a16="http://schemas.microsoft.com/office/drawing/2014/main" val="20000"/>
                    </a:ext>
                  </a:extLst>
                </a:gridCol>
                <a:gridCol w="905219">
                  <a:extLst>
                    <a:ext uri="{9D8B030D-6E8A-4147-A177-3AD203B41FA5}">
                      <a16:colId xmlns:a16="http://schemas.microsoft.com/office/drawing/2014/main" val="20001"/>
                    </a:ext>
                  </a:extLst>
                </a:gridCol>
                <a:gridCol w="905219">
                  <a:extLst>
                    <a:ext uri="{9D8B030D-6E8A-4147-A177-3AD203B41FA5}">
                      <a16:colId xmlns:a16="http://schemas.microsoft.com/office/drawing/2014/main" val="20002"/>
                    </a:ext>
                  </a:extLst>
                </a:gridCol>
                <a:gridCol w="905219">
                  <a:extLst>
                    <a:ext uri="{9D8B030D-6E8A-4147-A177-3AD203B41FA5}">
                      <a16:colId xmlns:a16="http://schemas.microsoft.com/office/drawing/2014/main" val="20003"/>
                    </a:ext>
                  </a:extLst>
                </a:gridCol>
                <a:gridCol w="905219">
                  <a:extLst>
                    <a:ext uri="{9D8B030D-6E8A-4147-A177-3AD203B41FA5}">
                      <a16:colId xmlns:a16="http://schemas.microsoft.com/office/drawing/2014/main" val="20004"/>
                    </a:ext>
                  </a:extLst>
                </a:gridCol>
                <a:gridCol w="906167">
                  <a:extLst>
                    <a:ext uri="{9D8B030D-6E8A-4147-A177-3AD203B41FA5}">
                      <a16:colId xmlns:a16="http://schemas.microsoft.com/office/drawing/2014/main" val="20005"/>
                    </a:ext>
                  </a:extLst>
                </a:gridCol>
                <a:gridCol w="905219">
                  <a:extLst>
                    <a:ext uri="{9D8B030D-6E8A-4147-A177-3AD203B41FA5}">
                      <a16:colId xmlns:a16="http://schemas.microsoft.com/office/drawing/2014/main" val="20006"/>
                    </a:ext>
                  </a:extLst>
                </a:gridCol>
                <a:gridCol w="905219">
                  <a:extLst>
                    <a:ext uri="{9D8B030D-6E8A-4147-A177-3AD203B41FA5}">
                      <a16:colId xmlns:a16="http://schemas.microsoft.com/office/drawing/2014/main" val="20007"/>
                    </a:ext>
                  </a:extLst>
                </a:gridCol>
                <a:gridCol w="878679">
                  <a:extLst>
                    <a:ext uri="{9D8B030D-6E8A-4147-A177-3AD203B41FA5}">
                      <a16:colId xmlns:a16="http://schemas.microsoft.com/office/drawing/2014/main" val="20008"/>
                    </a:ext>
                  </a:extLst>
                </a:gridCol>
              </a:tblGrid>
              <a:tr h="172977">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 #</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1</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2</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3</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4</a:t>
                      </a:r>
                      <a:endParaRPr lang="en-US" sz="120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Block 5</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6</a:t>
                      </a:r>
                      <a:endParaRPr lang="en-US" sz="120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a:effectLst/>
                          <a:latin typeface="Times" charset="0"/>
                          <a:ea typeface="Times" charset="0"/>
                          <a:cs typeface="Times" charset="0"/>
                        </a:rPr>
                        <a:t>Block 7</a:t>
                      </a:r>
                      <a:endParaRPr lang="en-US" sz="120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0"/>
                  </a:ext>
                </a:extLst>
              </a:tr>
              <a:tr h="522351">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Core1</a:t>
                      </a:r>
                    </a:p>
                    <a:p>
                      <a:pPr marL="0" marR="0" algn="ctr">
                        <a:lnSpc>
                          <a:spcPct val="115000"/>
                        </a:lnSpc>
                        <a:spcBef>
                          <a:spcPts val="0"/>
                        </a:spcBef>
                        <a:spcAft>
                          <a:spcPts val="0"/>
                        </a:spcAft>
                      </a:pPr>
                      <a:r>
                        <a:rPr lang="en-US" sz="1200" dirty="0">
                          <a:effectLst/>
                          <a:latin typeface="Times" charset="0"/>
                          <a:ea typeface="Times" charset="0"/>
                          <a:cs typeface="Times" charset="0"/>
                        </a:rPr>
                        <a:t>(0,0.0)</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M100th</a:t>
                      </a:r>
                    </a:p>
                    <a:p>
                      <a:pPr marL="0" marR="0" algn="ctr">
                        <a:lnSpc>
                          <a:spcPct val="115000"/>
                        </a:lnSpc>
                        <a:spcBef>
                          <a:spcPts val="0"/>
                        </a:spcBef>
                        <a:spcAft>
                          <a:spcPts val="0"/>
                        </a:spcAft>
                      </a:pPr>
                      <a:r>
                        <a:rPr lang="en-US" sz="1200" dirty="0">
                          <a:effectLst/>
                          <a:latin typeface="Times" charset="0"/>
                          <a:ea typeface="Times" charset="0"/>
                          <a:cs typeface="Times" charset="0"/>
                        </a:rPr>
                        <a:t>Blk</a:t>
                      </a:r>
                      <a:endParaRPr lang="en-US" sz="1200" dirty="0">
                        <a:solidFill>
                          <a:srgbClr val="000000"/>
                        </a:solidFill>
                        <a:effectLst/>
                        <a:latin typeface="Times" charset="0"/>
                        <a:ea typeface="Times" charset="0"/>
                        <a:cs typeface="Times" charset="0"/>
                      </a:endParaRPr>
                    </a:p>
                  </a:txBody>
                  <a:tcPr marL="47625" marR="47625"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  Empty</a:t>
                      </a:r>
                      <a:endParaRPr lang="en-US" sz="1200" dirty="0">
                        <a:solidFill>
                          <a:srgbClr val="000000"/>
                        </a:solidFill>
                        <a:effectLst/>
                        <a:latin typeface="Times" charset="0"/>
                        <a:ea typeface="Times" charset="0"/>
                        <a:cs typeface="Times" charset="0"/>
                      </a:endParaRPr>
                    </a:p>
                  </a:txBody>
                  <a:tcPr marL="47625" marR="47625" marT="0" marB="0" anchor="ctr"/>
                </a:tc>
                <a:tc>
                  <a:txBody>
                    <a:bodyPr/>
                    <a:lstStyle/>
                    <a:p>
                      <a:pPr marL="0" marR="0" algn="ctr">
                        <a:lnSpc>
                          <a:spcPct val="115000"/>
                        </a:lnSpc>
                        <a:spcBef>
                          <a:spcPts val="0"/>
                        </a:spcBef>
                        <a:spcAft>
                          <a:spcPts val="0"/>
                        </a:spcAft>
                      </a:pPr>
                      <a:r>
                        <a:rPr lang="en-US" sz="1200" dirty="0">
                          <a:effectLst/>
                          <a:latin typeface="Times" charset="0"/>
                          <a:ea typeface="Times" charset="0"/>
                          <a:cs typeface="Times" charset="0"/>
                        </a:rPr>
                        <a:t>0 Addr</a:t>
                      </a:r>
                    </a:p>
                    <a:p>
                      <a:pPr marL="0" marR="0" algn="ctr">
                        <a:lnSpc>
                          <a:spcPct val="115000"/>
                        </a:lnSpc>
                        <a:spcBef>
                          <a:spcPts val="0"/>
                        </a:spcBef>
                        <a:spcAft>
                          <a:spcPts val="0"/>
                        </a:spcAft>
                      </a:pPr>
                      <a:r>
                        <a:rPr lang="en-US" sz="1200" dirty="0">
                          <a:effectLst/>
                          <a:latin typeface="Times" charset="0"/>
                          <a:ea typeface="Times" charset="0"/>
                          <a:cs typeface="Times" charset="0"/>
                        </a:rPr>
                        <a:t>Empty</a:t>
                      </a:r>
                      <a:endParaRPr lang="en-US" sz="1200" dirty="0">
                        <a:solidFill>
                          <a:srgbClr val="000000"/>
                        </a:solidFill>
                        <a:effectLst/>
                        <a:latin typeface="Times" charset="0"/>
                        <a:ea typeface="Times" charset="0"/>
                        <a:cs typeface="Times" charset="0"/>
                      </a:endParaRPr>
                    </a:p>
                  </a:txBody>
                  <a:tcPr marL="47625" marR="47625"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859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93" y="1246326"/>
            <a:ext cx="5870307" cy="47244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Proposed Architecture 2: WNoC-DDs </a:t>
            </a:r>
            <a:endParaRPr lang="en-US" b="1" dirty="0">
              <a:solidFill>
                <a:srgbClr val="CC823D"/>
              </a:solidFill>
              <a:latin typeface="Times New Roman" panose="02020603050405020304" pitchFamily="18" charset="0"/>
              <a:cs typeface="Times New Roman" panose="02020603050405020304" pitchFamily="18" charset="0"/>
            </a:endParaRPr>
          </a:p>
          <a:p>
            <a:pPr algn="just">
              <a:buClr>
                <a:srgbClr val="CC823D"/>
              </a:buClr>
            </a:pPr>
            <a:r>
              <a:rPr lang="en-US" sz="2000" dirty="0">
                <a:latin typeface="Times New Roman"/>
                <a:cs typeface="Times New Roman"/>
              </a:rPr>
              <a:t>The directory contains the information of all other subnets that includes data sync, minimal routing path, and it is integrated with wireless router in the central core (Core-4) of each subnet.</a:t>
            </a:r>
          </a:p>
          <a:p>
            <a:pPr algn="just">
              <a:buClr>
                <a:srgbClr val="CC823D"/>
              </a:buClr>
            </a:pPr>
            <a:r>
              <a:rPr lang="en-US" sz="2000" dirty="0">
                <a:latin typeface="Times New Roman"/>
                <a:cs typeface="Times New Roman"/>
              </a:rPr>
              <a:t>The proposed system is based on distributed directories and the architecture design of each directory is identical with equal priority [1].</a:t>
            </a:r>
          </a:p>
          <a:p>
            <a:pPr algn="just">
              <a:buClr>
                <a:srgbClr val="CC823D"/>
              </a:buClr>
            </a:pPr>
            <a:r>
              <a:rPr lang="en-US" sz="2000" dirty="0">
                <a:latin typeface="Times New Roman"/>
                <a:cs typeface="Times New Roman"/>
              </a:rPr>
              <a:t>The directory contains cores’ subnet addresses, status of each cached block, and addresses of the blocks that have been cached.</a:t>
            </a:r>
          </a:p>
          <a:p>
            <a:pPr algn="just">
              <a:buClr>
                <a:srgbClr val="CC823D"/>
              </a:buClr>
            </a:pPr>
            <a:r>
              <a:rPr lang="en-US" sz="2000" dirty="0">
                <a:latin typeface="Times New Roman"/>
                <a:cs typeface="Times New Roman"/>
              </a:rPr>
              <a:t>The directory is dynamic.</a:t>
            </a:r>
          </a:p>
          <a:p>
            <a:pPr algn="just">
              <a:buClr>
                <a:srgbClr val="CC823D"/>
              </a:buClr>
            </a:pPr>
            <a:endParaRPr lang="en-US" sz="2000" dirty="0">
              <a:latin typeface="Times" charset="0"/>
              <a:ea typeface="Times" charset="0"/>
              <a:cs typeface="Times" charset="0"/>
            </a:endParaRPr>
          </a:p>
          <a:p>
            <a:pPr marL="914400" lvl="2" indent="0" algn="just">
              <a:buClr>
                <a:srgbClr val="CC823D"/>
              </a:buClr>
              <a:buNone/>
            </a:pPr>
            <a:r>
              <a:rPr lang="en-US" sz="1600" b="1"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5" name="Content Placeholder 4"/>
          <p:cNvPicPr>
            <a:picLocks/>
          </p:cNvPicPr>
          <p:nvPr/>
        </p:nvPicPr>
        <p:blipFill rotWithShape="1">
          <a:blip r:embed="rId3">
            <a:extLst>
              <a:ext uri="{28A0092B-C50C-407E-A947-70E740481C1C}">
                <a14:useLocalDpi xmlns:a14="http://schemas.microsoft.com/office/drawing/2010/main" val="0"/>
              </a:ext>
            </a:extLst>
          </a:blip>
          <a:stretch/>
        </p:blipFill>
        <p:spPr bwMode="auto">
          <a:xfrm>
            <a:off x="5943600" y="1828800"/>
            <a:ext cx="3062288" cy="3363774"/>
          </a:xfrm>
          <a:prstGeom prst="rect">
            <a:avLst/>
          </a:prstGeom>
          <a:noFill/>
          <a:ln w="9525">
            <a:noFill/>
            <a:miter lim="800000"/>
            <a:headEnd/>
            <a:tailEnd/>
          </a:ln>
        </p:spPr>
      </p:pic>
      <p:sp>
        <p:nvSpPr>
          <p:cNvPr id="7" name="TextBox 6"/>
          <p:cNvSpPr txBox="1"/>
          <p:nvPr/>
        </p:nvSpPr>
        <p:spPr>
          <a:xfrm>
            <a:off x="32859" y="6324600"/>
            <a:ext cx="8120541" cy="400110"/>
          </a:xfrm>
          <a:prstGeom prst="rect">
            <a:avLst/>
          </a:prstGeom>
          <a:noFill/>
        </p:spPr>
        <p:txBody>
          <a:bodyPr wrap="square" rtlCol="0">
            <a:spAutoFit/>
          </a:bodyPr>
          <a:lstStyle/>
          <a:p>
            <a:pPr indent="-225425" algn="just">
              <a:spcBef>
                <a:spcPts val="0"/>
              </a:spcBef>
              <a:spcAft>
                <a:spcPts val="0"/>
              </a:spcAft>
              <a:buClr>
                <a:srgbClr val="CC823D"/>
              </a:buClr>
            </a:pPr>
            <a:r>
              <a:rPr lang="en-US" sz="1000" dirty="0">
                <a:latin typeface="Times New Roman" panose="02020603050405020304" pitchFamily="18" charset="0"/>
                <a:cs typeface="Times New Roman" panose="02020603050405020304" pitchFamily="18" charset="0"/>
              </a:rPr>
              <a:t>[1] Chidella, Kishore K., and Abu Asaduzzaman, “A novel Wireless Network-on-Chip architecture with distributed directories for faster execution and minimal energy,” Computers &amp; Electrical Engineering, Vol. 65, pp. 18-31, 2018</a:t>
            </a:r>
            <a:endParaRPr lang="en-US" sz="1000" dirty="0">
              <a:latin typeface="Times New Roman" panose="02020603050405020304" pitchFamily="18" charset="0"/>
              <a:ea typeface="Times" charset="0"/>
              <a:cs typeface="Times New Roman" panose="02020603050405020304" pitchFamily="18" charset="0"/>
            </a:endParaRPr>
          </a:p>
        </p:txBody>
      </p:sp>
    </p:spTree>
    <p:extLst>
      <p:ext uri="{BB962C8B-B14F-4D97-AF65-F5344CB8AC3E}">
        <p14:creationId xmlns:p14="http://schemas.microsoft.com/office/powerpoint/2010/main" val="123897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19" y="1565066"/>
            <a:ext cx="4451081" cy="4724400"/>
          </a:xfrm>
        </p:spPr>
        <p:txBody>
          <a:bodyPr/>
          <a:lstStyle/>
          <a:p>
            <a:pPr algn="just">
              <a:buClr>
                <a:srgbClr val="CC823D"/>
              </a:buClr>
            </a:pPr>
            <a:r>
              <a:rPr lang="en-US" sz="2000" b="1" dirty="0">
                <a:solidFill>
                  <a:srgbClr val="CC823D"/>
                </a:solidFill>
                <a:latin typeface="Times New Roman" panose="02020603050405020304" pitchFamily="18" charset="0"/>
                <a:cs typeface="Times New Roman" panose="02020603050405020304" pitchFamily="18" charset="0"/>
              </a:rPr>
              <a:t>Uniform Partition of Subnets [1]</a:t>
            </a:r>
            <a:endParaRPr lang="en-US" sz="2000" dirty="0">
              <a:latin typeface="Times New Roman"/>
              <a:cs typeface="Times New Roman"/>
            </a:endParaRPr>
          </a:p>
          <a:p>
            <a:pPr algn="just">
              <a:buClr>
                <a:srgbClr val="CC823D"/>
              </a:buClr>
            </a:pPr>
            <a:r>
              <a:rPr lang="en-US" sz="2000" dirty="0">
                <a:latin typeface="Times New Roman" panose="02020603050405020304" pitchFamily="18" charset="0"/>
                <a:cs typeface="Times New Roman" panose="02020603050405020304" pitchFamily="18" charset="0"/>
              </a:rPr>
              <a:t>Finding a center for even subnet size is always challenging.</a:t>
            </a:r>
          </a:p>
          <a:p>
            <a:pPr algn="just">
              <a:buClr>
                <a:srgbClr val="CC823D"/>
              </a:buClr>
            </a:pPr>
            <a:r>
              <a:rPr lang="en-US" sz="2000" dirty="0">
                <a:latin typeface="Times New Roman" panose="02020603050405020304" pitchFamily="18" charset="0"/>
                <a:cs typeface="Times New Roman" panose="02020603050405020304" pitchFamily="18" charset="0"/>
              </a:rPr>
              <a:t>The opportunity for being center-core is of equal priority to the cores 9, 10, 17, and 18.</a:t>
            </a:r>
          </a:p>
          <a:p>
            <a:pPr algn="just">
              <a:buClr>
                <a:srgbClr val="CC823D"/>
              </a:buClr>
            </a:pPr>
            <a:r>
              <a:rPr lang="en-US" sz="2000" dirty="0">
                <a:latin typeface="Times New Roman" panose="02020603050405020304" pitchFamily="18" charset="0"/>
                <a:cs typeface="Times New Roman" panose="02020603050405020304" pitchFamily="18" charset="0"/>
              </a:rPr>
              <a:t>Uniform partition leads to underutilization of cores and more power consumption for smaller applications.</a:t>
            </a:r>
          </a:p>
          <a:p>
            <a:pPr algn="just">
              <a:buClr>
                <a:srgbClr val="CC823D"/>
              </a:buClr>
            </a:pPr>
            <a:r>
              <a:rPr lang="en-US" sz="2000" dirty="0">
                <a:latin typeface="Times New Roman"/>
                <a:cs typeface="Times New Roman"/>
              </a:rPr>
              <a:t>Random size of applications are not well entertained.</a:t>
            </a:r>
          </a:p>
          <a:p>
            <a:pPr algn="just">
              <a:buClr>
                <a:srgbClr val="CC823D"/>
              </a:buClr>
            </a:pPr>
            <a:endParaRPr lang="en-US" sz="2000" dirty="0">
              <a:latin typeface="Times" charset="0"/>
              <a:ea typeface="Times" charset="0"/>
              <a:cs typeface="Times" charset="0"/>
            </a:endParaRPr>
          </a:p>
          <a:p>
            <a:pPr marL="914400" lvl="2" indent="0" algn="just">
              <a:buClr>
                <a:srgbClr val="CC823D"/>
              </a:buClr>
              <a:buNone/>
            </a:pPr>
            <a:r>
              <a:rPr lang="en-US" sz="1600" b="1"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859" y="6324600"/>
            <a:ext cx="8120541" cy="400110"/>
          </a:xfrm>
          <a:prstGeom prst="rect">
            <a:avLst/>
          </a:prstGeom>
          <a:noFill/>
        </p:spPr>
        <p:txBody>
          <a:bodyPr wrap="square" rtlCol="0">
            <a:spAutoFit/>
          </a:bodyPr>
          <a:lstStyle/>
          <a:p>
            <a:pPr indent="-225425" algn="just">
              <a:spcBef>
                <a:spcPts val="0"/>
              </a:spcBef>
              <a:spcAft>
                <a:spcPts val="0"/>
              </a:spcAft>
              <a:buClr>
                <a:srgbClr val="CC823D"/>
              </a:buClr>
            </a:pPr>
            <a:r>
              <a:rPr lang="en-US" sz="1000" dirty="0">
                <a:latin typeface="Times New Roman" panose="02020603050405020304" pitchFamily="18" charset="0"/>
                <a:cs typeface="Times New Roman" panose="02020603050405020304" pitchFamily="18" charset="0"/>
              </a:rPr>
              <a:t>[1] Kishore K. Chidella, Abu Asaduzzaman, and Abdulrahman </a:t>
            </a:r>
            <a:r>
              <a:rPr lang="en-US" sz="1000" dirty="0" err="1">
                <a:latin typeface="Times New Roman" panose="02020603050405020304" pitchFamily="18" charset="0"/>
                <a:cs typeface="Times New Roman" panose="02020603050405020304" pitchFamily="18" charset="0"/>
              </a:rPr>
              <a:t>Almohaimeed</a:t>
            </a:r>
            <a:r>
              <a:rPr lang="en-US" sz="1000" dirty="0">
                <a:latin typeface="Times New Roman" panose="02020603050405020304" pitchFamily="18" charset="0"/>
                <a:cs typeface="Times New Roman" panose="02020603050405020304" pitchFamily="18" charset="0"/>
              </a:rPr>
              <a:t>, “Impact of Non-Uniform Subnets on the Performance of Wireless Network-on-Chip Architectures,” (under review), IEEE CCWC, 2019</a:t>
            </a:r>
            <a:endParaRPr lang="en-US" sz="1000" dirty="0">
              <a:latin typeface="Times New Roman" panose="02020603050405020304" pitchFamily="18" charset="0"/>
              <a:ea typeface="Times" charset="0"/>
              <a:cs typeface="Times New Roman" panose="02020603050405020304" pitchFamily="18" charset="0"/>
            </a:endParaRPr>
          </a:p>
        </p:txBody>
      </p:sp>
      <p:pic>
        <p:nvPicPr>
          <p:cNvPr id="8" name="Picture 7">
            <a:extLst>
              <a:ext uri="{FF2B5EF4-FFF2-40B4-BE49-F238E27FC236}">
                <a16:creationId xmlns:a16="http://schemas.microsoft.com/office/drawing/2014/main" id="{560A4F64-C88D-472C-A9DC-89A876141D6C}"/>
              </a:ext>
            </a:extLst>
          </p:cNvPr>
          <p:cNvPicPr/>
          <p:nvPr/>
        </p:nvPicPr>
        <p:blipFill>
          <a:blip r:embed="rId3"/>
          <a:stretch>
            <a:fillRect/>
          </a:stretch>
        </p:blipFill>
        <p:spPr>
          <a:xfrm>
            <a:off x="4657724" y="1859616"/>
            <a:ext cx="4365357" cy="4160908"/>
          </a:xfrm>
          <a:prstGeom prst="rect">
            <a:avLst/>
          </a:prstGeom>
        </p:spPr>
      </p:pic>
      <p:sp>
        <p:nvSpPr>
          <p:cNvPr id="2" name="Rectangle 1">
            <a:extLst>
              <a:ext uri="{FF2B5EF4-FFF2-40B4-BE49-F238E27FC236}">
                <a16:creationId xmlns:a16="http://schemas.microsoft.com/office/drawing/2014/main" id="{87C286BE-D526-4D33-BDCF-5560E6770F78}"/>
              </a:ext>
            </a:extLst>
          </p:cNvPr>
          <p:cNvSpPr/>
          <p:nvPr/>
        </p:nvSpPr>
        <p:spPr>
          <a:xfrm>
            <a:off x="49009" y="1186209"/>
            <a:ext cx="9301970" cy="369332"/>
          </a:xfrm>
          <a:prstGeom prst="rect">
            <a:avLst/>
          </a:prstGeom>
        </p:spPr>
        <p:txBody>
          <a:bodyPr wrap="none">
            <a:spAutoFit/>
          </a:bodyPr>
          <a:lstStyle/>
          <a:p>
            <a:pPr>
              <a:buClr>
                <a:srgbClr val="CC823D"/>
              </a:buClr>
            </a:pPr>
            <a:r>
              <a:rPr lang="en-US" b="1" dirty="0">
                <a:solidFill>
                  <a:srgbClr val="CC823D"/>
                </a:solidFill>
                <a:latin typeface="Times New Roman" panose="02020603050405020304" pitchFamily="18" charset="0"/>
                <a:cs typeface="Times New Roman" panose="02020603050405020304" pitchFamily="18" charset="0"/>
              </a:rPr>
              <a:t>Proposed Architecture 3: Uniform and Non-Uniform Partition of Subnets in WNoC-DDs  </a:t>
            </a:r>
          </a:p>
        </p:txBody>
      </p:sp>
    </p:spTree>
    <p:extLst>
      <p:ext uri="{BB962C8B-B14F-4D97-AF65-F5344CB8AC3E}">
        <p14:creationId xmlns:p14="http://schemas.microsoft.com/office/powerpoint/2010/main" val="40595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solidFill>
                  <a:srgbClr val="CC823D"/>
                </a:solidFill>
                <a:latin typeface="Cambria" pitchFamily="18" charset="0"/>
              </a:rPr>
              <a:t> Introduction</a:t>
            </a:r>
          </a:p>
          <a:p>
            <a:pPr lvl="1" algn="just">
              <a:buClr>
                <a:srgbClr val="CC823D"/>
              </a:buClr>
              <a:buFont typeface="Wingdings" pitchFamily="2" charset="2"/>
              <a:buChar char="q"/>
            </a:pPr>
            <a:r>
              <a:rPr lang="en-US" altLang="en-US" b="1" dirty="0">
                <a:latin typeface="Cambria" pitchFamily="18" charset="0"/>
              </a:rPr>
              <a:t> Literature Survey</a:t>
            </a:r>
          </a:p>
          <a:p>
            <a:pPr lvl="1" algn="just">
              <a:buClr>
                <a:srgbClr val="CC823D"/>
              </a:buClr>
              <a:buFont typeface="Wingdings" pitchFamily="2" charset="2"/>
              <a:buChar char="q"/>
            </a:pPr>
            <a:r>
              <a:rPr lang="en-US" altLang="en-US" b="1" dirty="0">
                <a:latin typeface="Cambria" pitchFamily="18" charset="0"/>
              </a:rPr>
              <a:t> Proposed Directory-Based </a:t>
            </a:r>
          </a:p>
          <a:p>
            <a:pPr marL="457200" lvl="1" indent="0" algn="just">
              <a:buClr>
                <a:srgbClr val="CC823D"/>
              </a:buClr>
              <a:buNone/>
            </a:pPr>
            <a:r>
              <a:rPr lang="en-US" altLang="en-US" b="1" dirty="0">
                <a:latin typeface="Cambria" pitchFamily="18" charset="0"/>
              </a:rPr>
              <a:t>	Wireless Network-on-Chip Architectures</a:t>
            </a:r>
          </a:p>
          <a:p>
            <a:pPr lvl="1" algn="just">
              <a:buClr>
                <a:srgbClr val="CC823D"/>
              </a:buClr>
              <a:buFont typeface="Wingdings" pitchFamily="2" charset="2"/>
              <a:buChar char="q"/>
            </a:pPr>
            <a:r>
              <a:rPr lang="en-US" altLang="en-US" b="1" dirty="0">
                <a:latin typeface="Cambria" pitchFamily="18" charset="0"/>
              </a:rPr>
              <a:t> Experimental Details</a:t>
            </a:r>
          </a:p>
          <a:p>
            <a:pPr lvl="1" algn="just">
              <a:buClr>
                <a:srgbClr val="CC823D"/>
              </a:buClr>
              <a:buFont typeface="Wingdings" pitchFamily="2" charset="2"/>
              <a:buChar char="q"/>
            </a:pPr>
            <a:r>
              <a:rPr lang="en-US" altLang="en-US" b="1" dirty="0">
                <a:latin typeface="Cambria" pitchFamily="18" charset="0"/>
              </a:rPr>
              <a:t> Results and Discussion</a:t>
            </a:r>
          </a:p>
          <a:p>
            <a:pPr lvl="1" algn="just">
              <a:buClr>
                <a:srgbClr val="CC823D"/>
              </a:buClr>
              <a:buFont typeface="Wingdings" pitchFamily="2" charset="2"/>
              <a:buChar char="q"/>
            </a:pPr>
            <a:r>
              <a:rPr lang="en-US" altLang="en-US" b="1" dirty="0">
                <a:latin typeface="Cambria" pitchFamily="18" charset="0"/>
              </a:rPr>
              <a:t> 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1087037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19" y="1565066"/>
            <a:ext cx="4451081" cy="4724400"/>
          </a:xfrm>
        </p:spPr>
        <p:txBody>
          <a:bodyPr/>
          <a:lstStyle/>
          <a:p>
            <a:pPr algn="just">
              <a:buClr>
                <a:srgbClr val="CC823D"/>
              </a:buClr>
            </a:pPr>
            <a:r>
              <a:rPr lang="en-US" sz="2000" b="1" dirty="0">
                <a:solidFill>
                  <a:srgbClr val="CC823D"/>
                </a:solidFill>
                <a:latin typeface="Times New Roman" panose="02020603050405020304" pitchFamily="18" charset="0"/>
                <a:cs typeface="Times New Roman" panose="02020603050405020304" pitchFamily="18" charset="0"/>
              </a:rPr>
              <a:t>Non-Uniform Partition of Subnets</a:t>
            </a:r>
            <a:endParaRPr lang="en-US" sz="2000" dirty="0">
              <a:latin typeface="Times New Roman"/>
              <a:cs typeface="Times New Roman"/>
            </a:endParaRPr>
          </a:p>
          <a:p>
            <a:pPr algn="just">
              <a:buClr>
                <a:srgbClr val="CC823D"/>
              </a:buClr>
            </a:pPr>
            <a:r>
              <a:rPr lang="en-US" sz="2000" dirty="0">
                <a:latin typeface="Times New Roman" panose="02020603050405020304" pitchFamily="18" charset="0"/>
                <a:cs typeface="Times New Roman" panose="02020603050405020304" pitchFamily="18" charset="0"/>
              </a:rPr>
              <a:t>Distinct size of partitions improve performance.</a:t>
            </a:r>
          </a:p>
          <a:p>
            <a:pPr algn="just">
              <a:buClr>
                <a:srgbClr val="CC823D"/>
              </a:buClr>
            </a:pPr>
            <a:r>
              <a:rPr lang="en-US" sz="2000" dirty="0">
                <a:latin typeface="Times New Roman" panose="02020603050405020304" pitchFamily="18" charset="0"/>
                <a:cs typeface="Times New Roman" panose="02020603050405020304" pitchFamily="18" charset="0"/>
              </a:rPr>
              <a:t>Selection of closer center core is possible.</a:t>
            </a:r>
          </a:p>
          <a:p>
            <a:pPr algn="just">
              <a:buClr>
                <a:srgbClr val="CC823D"/>
              </a:buClr>
            </a:pPr>
            <a:r>
              <a:rPr lang="en-US" sz="2000" dirty="0">
                <a:latin typeface="Times New Roman" panose="02020603050405020304" pitchFamily="18" charset="0"/>
                <a:cs typeface="Times New Roman" panose="02020603050405020304" pitchFamily="18" charset="0"/>
              </a:rPr>
              <a:t>Applications with different sizes can be easily accommodated.</a:t>
            </a:r>
          </a:p>
          <a:p>
            <a:pPr algn="just">
              <a:buClr>
                <a:srgbClr val="CC823D"/>
              </a:buClr>
            </a:pPr>
            <a:r>
              <a:rPr lang="en-US" sz="2000" dirty="0">
                <a:latin typeface="Times New Roman"/>
                <a:cs typeface="Times New Roman"/>
              </a:rPr>
              <a:t>Core utilization is satisfactory.</a:t>
            </a:r>
          </a:p>
          <a:p>
            <a:pPr algn="just">
              <a:buClr>
                <a:srgbClr val="CC823D"/>
              </a:buClr>
            </a:pPr>
            <a:r>
              <a:rPr lang="en-US" sz="2000" dirty="0">
                <a:latin typeface="Times New Roman"/>
                <a:cs typeface="Times New Roman"/>
              </a:rPr>
              <a:t>Center core selection in each subnet improves the routing path strategy and thus reduces latency and power consumption.</a:t>
            </a:r>
          </a:p>
          <a:p>
            <a:pPr algn="just">
              <a:buClr>
                <a:srgbClr val="CC823D"/>
              </a:buClr>
            </a:pPr>
            <a:endParaRPr lang="en-US" sz="2000" dirty="0">
              <a:latin typeface="Times" charset="0"/>
              <a:ea typeface="Times" charset="0"/>
              <a:cs typeface="Times" charset="0"/>
            </a:endParaRPr>
          </a:p>
          <a:p>
            <a:pPr marL="914400" lvl="2" indent="0" algn="just">
              <a:buClr>
                <a:srgbClr val="CC823D"/>
              </a:buClr>
              <a:buNone/>
            </a:pPr>
            <a:r>
              <a:rPr lang="en-US" sz="1600" b="1"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CB3FA211-928A-432A-B43A-2160EC718FAE}"/>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859" y="6324600"/>
            <a:ext cx="8120541" cy="400110"/>
          </a:xfrm>
          <a:prstGeom prst="rect">
            <a:avLst/>
          </a:prstGeom>
          <a:noFill/>
        </p:spPr>
        <p:txBody>
          <a:bodyPr wrap="square" rtlCol="0">
            <a:spAutoFit/>
          </a:bodyPr>
          <a:lstStyle/>
          <a:p>
            <a:pPr indent="-225425" algn="just">
              <a:spcBef>
                <a:spcPts val="0"/>
              </a:spcBef>
              <a:spcAft>
                <a:spcPts val="0"/>
              </a:spcAft>
              <a:buClr>
                <a:srgbClr val="CC823D"/>
              </a:buClr>
            </a:pPr>
            <a:r>
              <a:rPr lang="en-US" sz="1000" dirty="0">
                <a:latin typeface="Times New Roman" panose="02020603050405020304" pitchFamily="18" charset="0"/>
                <a:cs typeface="Times New Roman" panose="02020603050405020304" pitchFamily="18" charset="0"/>
              </a:rPr>
              <a:t>[1] Kishore K. Chidella, Abu Asaduzzaman, and Abdulrahman </a:t>
            </a:r>
            <a:r>
              <a:rPr lang="en-US" sz="1000" dirty="0" err="1">
                <a:latin typeface="Times New Roman" panose="02020603050405020304" pitchFamily="18" charset="0"/>
                <a:cs typeface="Times New Roman" panose="02020603050405020304" pitchFamily="18" charset="0"/>
              </a:rPr>
              <a:t>Almohaimeed</a:t>
            </a:r>
            <a:r>
              <a:rPr lang="en-US" sz="1000" dirty="0">
                <a:latin typeface="Times New Roman" panose="02020603050405020304" pitchFamily="18" charset="0"/>
                <a:cs typeface="Times New Roman" panose="02020603050405020304" pitchFamily="18" charset="0"/>
              </a:rPr>
              <a:t>, “Impact of Non-Uniform Subnets on the Performance of Wireless Network-on-Chip Architectures,” (under review), IEEE CCWC, 2019</a:t>
            </a:r>
            <a:endParaRPr lang="en-US" sz="1000" dirty="0">
              <a:latin typeface="Times New Roman" panose="02020603050405020304" pitchFamily="18" charset="0"/>
              <a:ea typeface="Times" charset="0"/>
              <a:cs typeface="Times New Roman" panose="02020603050405020304" pitchFamily="18" charset="0"/>
            </a:endParaRPr>
          </a:p>
        </p:txBody>
      </p:sp>
      <p:sp>
        <p:nvSpPr>
          <p:cNvPr id="2" name="Rectangle 1">
            <a:extLst>
              <a:ext uri="{FF2B5EF4-FFF2-40B4-BE49-F238E27FC236}">
                <a16:creationId xmlns:a16="http://schemas.microsoft.com/office/drawing/2014/main" id="{87C286BE-D526-4D33-BDCF-5560E6770F78}"/>
              </a:ext>
            </a:extLst>
          </p:cNvPr>
          <p:cNvSpPr/>
          <p:nvPr/>
        </p:nvSpPr>
        <p:spPr>
          <a:xfrm>
            <a:off x="49009" y="1186209"/>
            <a:ext cx="9051902" cy="369332"/>
          </a:xfrm>
          <a:prstGeom prst="rect">
            <a:avLst/>
          </a:prstGeom>
        </p:spPr>
        <p:txBody>
          <a:bodyPr wrap="none">
            <a:spAutoFit/>
          </a:bodyPr>
          <a:lstStyle/>
          <a:p>
            <a:pPr>
              <a:buClr>
                <a:srgbClr val="CC823D"/>
              </a:buClr>
            </a:pPr>
            <a:r>
              <a:rPr lang="en-US" b="1" dirty="0">
                <a:solidFill>
                  <a:srgbClr val="CC823D"/>
                </a:solidFill>
                <a:latin typeface="Times New Roman" panose="02020603050405020304" pitchFamily="18" charset="0"/>
                <a:cs typeface="Times New Roman" panose="02020603050405020304" pitchFamily="18" charset="0"/>
              </a:rPr>
              <a:t>Proposed Architecture 3: Uniform and Non-Uniform Partition of Subnets in WNoC-DDs </a:t>
            </a:r>
          </a:p>
        </p:txBody>
      </p:sp>
      <p:pic>
        <p:nvPicPr>
          <p:cNvPr id="9" name="Picture 8">
            <a:extLst>
              <a:ext uri="{FF2B5EF4-FFF2-40B4-BE49-F238E27FC236}">
                <a16:creationId xmlns:a16="http://schemas.microsoft.com/office/drawing/2014/main" id="{FA418033-1F00-4570-8838-DD6740E27F73}"/>
              </a:ext>
            </a:extLst>
          </p:cNvPr>
          <p:cNvPicPr/>
          <p:nvPr/>
        </p:nvPicPr>
        <p:blipFill>
          <a:blip r:embed="rId3">
            <a:extLst>
              <a:ext uri="{28A0092B-C50C-407E-A947-70E740481C1C}">
                <a14:useLocalDpi xmlns:a14="http://schemas.microsoft.com/office/drawing/2010/main" val="0"/>
              </a:ext>
            </a:extLst>
          </a:blip>
          <a:stretch>
            <a:fillRect/>
          </a:stretch>
        </p:blipFill>
        <p:spPr>
          <a:xfrm>
            <a:off x="4533900" y="1526966"/>
            <a:ext cx="4470830" cy="4308893"/>
          </a:xfrm>
          <a:prstGeom prst="rect">
            <a:avLst/>
          </a:prstGeom>
        </p:spPr>
      </p:pic>
    </p:spTree>
    <p:extLst>
      <p:ext uri="{BB962C8B-B14F-4D97-AF65-F5344CB8AC3E}">
        <p14:creationId xmlns:p14="http://schemas.microsoft.com/office/powerpoint/2010/main" val="388390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solidFill>
                  <a:srgbClr val="CC823D"/>
                </a:solidFill>
                <a:latin typeface="Cambria" pitchFamily="18" charset="0"/>
              </a:rPr>
              <a:t> </a:t>
            </a:r>
            <a:r>
              <a:rPr lang="en-US" altLang="en-US" b="1" dirty="0">
                <a:solidFill>
                  <a:schemeClr val="bg1">
                    <a:lumMod val="50000"/>
                  </a:schemeClr>
                </a:solidFill>
                <a:latin typeface="Cambria" pitchFamily="18" charset="0"/>
              </a:rPr>
              <a:t>Introduction</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Literature Survey</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Proposed Directory-Based </a:t>
            </a:r>
          </a:p>
          <a:p>
            <a:pPr marL="457200" lvl="1" indent="0" algn="just">
              <a:buClr>
                <a:srgbClr val="CC823D"/>
              </a:buClr>
              <a:buNone/>
            </a:pPr>
            <a:r>
              <a:rPr lang="en-US" altLang="en-US" b="1" dirty="0">
                <a:solidFill>
                  <a:schemeClr val="bg1">
                    <a:lumMod val="50000"/>
                  </a:schemeClr>
                </a:solidFill>
                <a:latin typeface="Cambria" pitchFamily="18" charset="0"/>
              </a:rPr>
              <a:t>	Wireless Network-on-Chip Architectures</a:t>
            </a:r>
          </a:p>
          <a:p>
            <a:pPr lvl="1" algn="just">
              <a:buClr>
                <a:srgbClr val="CC823D"/>
              </a:buClr>
              <a:buFont typeface="Wingdings" pitchFamily="2" charset="2"/>
              <a:buChar char="q"/>
            </a:pPr>
            <a:r>
              <a:rPr lang="en-US" altLang="en-US" b="1" dirty="0">
                <a:solidFill>
                  <a:srgbClr val="CC823D"/>
                </a:solidFill>
                <a:latin typeface="Cambria" pitchFamily="18" charset="0"/>
              </a:rPr>
              <a:t> Experimental Details</a:t>
            </a:r>
            <a:endParaRPr lang="en-US" altLang="en-US" b="1" dirty="0">
              <a:latin typeface="Cambria" pitchFamily="18" charset="0"/>
            </a:endParaRPr>
          </a:p>
          <a:p>
            <a:pPr lvl="1" algn="just">
              <a:buClr>
                <a:srgbClr val="CC823D"/>
              </a:buClr>
              <a:buFont typeface="Wingdings" pitchFamily="2" charset="2"/>
              <a:buChar char="q"/>
            </a:pPr>
            <a:r>
              <a:rPr lang="en-US" altLang="en-US" b="1" dirty="0">
                <a:latin typeface="Cambria" pitchFamily="18" charset="0"/>
              </a:rPr>
              <a:t> Results and Discussion</a:t>
            </a:r>
          </a:p>
          <a:p>
            <a:pPr lvl="1" algn="just">
              <a:buClr>
                <a:srgbClr val="CC823D"/>
              </a:buClr>
              <a:buFont typeface="Wingdings" pitchFamily="2" charset="2"/>
              <a:buChar char="q"/>
            </a:pPr>
            <a:r>
              <a:rPr lang="en-US" altLang="en-US" b="1" dirty="0">
                <a:latin typeface="Cambria" pitchFamily="18" charset="0"/>
              </a:rPr>
              <a:t> 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281279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5720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Experimental Details </a:t>
            </a:r>
          </a:p>
          <a:p>
            <a:pPr>
              <a:buClr>
                <a:srgbClr val="CC823D"/>
              </a:buClr>
              <a:buFont typeface="Wingdings" charset="2"/>
              <a:buChar char="§"/>
            </a:pPr>
            <a:r>
              <a:rPr lang="en-US" sz="2000" b="1" dirty="0">
                <a:solidFill>
                  <a:srgbClr val="CC823D"/>
                </a:solidFill>
                <a:latin typeface="Times" charset="0"/>
                <a:ea typeface="Times" charset="0"/>
                <a:cs typeface="Times" charset="0"/>
              </a:rPr>
              <a:t>Assumptions for Calculating Communication Latency and Hop Count</a:t>
            </a:r>
          </a:p>
          <a:p>
            <a:pPr lvl="0">
              <a:lnSpc>
                <a:spcPct val="150000"/>
              </a:lnSpc>
              <a:buClr>
                <a:srgbClr val="CC823D"/>
              </a:buClr>
            </a:pPr>
            <a:r>
              <a:rPr lang="en-US" sz="2400" dirty="0">
                <a:latin typeface="Times New Roman" pitchFamily="18" charset="0"/>
                <a:cs typeface="Times New Roman" pitchFamily="18" charset="0"/>
              </a:rPr>
              <a:t>Delay caused due to the intermediate cores = 4 units</a:t>
            </a:r>
          </a:p>
          <a:p>
            <a:pPr lvl="0">
              <a:lnSpc>
                <a:spcPct val="150000"/>
              </a:lnSpc>
              <a:buClr>
                <a:srgbClr val="CC823D"/>
              </a:buClr>
            </a:pPr>
            <a:r>
              <a:rPr lang="en-US" sz="2400" dirty="0">
                <a:latin typeface="Times New Roman" pitchFamily="18" charset="0"/>
                <a:cs typeface="Times New Roman" pitchFamily="18" charset="0"/>
              </a:rPr>
              <a:t>Delay caused due to the destination core = 40 units</a:t>
            </a:r>
          </a:p>
          <a:p>
            <a:pPr lvl="0">
              <a:lnSpc>
                <a:spcPct val="150000"/>
              </a:lnSpc>
              <a:buClr>
                <a:srgbClr val="CC823D"/>
              </a:buClr>
            </a:pPr>
            <a:r>
              <a:rPr lang="en-US" sz="2400" dirty="0">
                <a:latin typeface="Times New Roman" pitchFamily="18" charset="0"/>
                <a:cs typeface="Times New Roman" pitchFamily="18" charset="0"/>
              </a:rPr>
              <a:t>Delay between directly connected cores = 1 unit</a:t>
            </a:r>
          </a:p>
          <a:p>
            <a:pPr lvl="0">
              <a:lnSpc>
                <a:spcPct val="150000"/>
              </a:lnSpc>
              <a:buClr>
                <a:srgbClr val="CC823D"/>
              </a:buClr>
            </a:pPr>
            <a:r>
              <a:rPr lang="en-US" sz="2400" dirty="0">
                <a:latin typeface="Times New Roman" pitchFamily="18" charset="0"/>
                <a:cs typeface="Times New Roman" pitchFamily="18" charset="0"/>
              </a:rPr>
              <a:t>Delay between wireless router cores = 1 unit</a:t>
            </a:r>
          </a:p>
        </p:txBody>
      </p:sp>
      <p:sp>
        <p:nvSpPr>
          <p:cNvPr id="7" name="Title 1">
            <a:extLst>
              <a:ext uri="{FF2B5EF4-FFF2-40B4-BE49-F238E27FC236}">
                <a16:creationId xmlns:a16="http://schemas.microsoft.com/office/drawing/2014/main" id="{AEE5CE82-BF41-4C9C-9FFC-DF60EE4542D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41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000" b="1" dirty="0">
                <a:solidFill>
                  <a:srgbClr val="CC823D"/>
                </a:solidFill>
                <a:latin typeface="Times New Roman" pitchFamily="18" charset="0"/>
                <a:cs typeface="Times New Roman" pitchFamily="18" charset="0"/>
              </a:rPr>
              <a:t>Considerations and Assumptions for Power Calculations (WNoC-CD)</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5431781"/>
              </p:ext>
            </p:extLst>
          </p:nvPr>
        </p:nvGraphicFramePr>
        <p:xfrm>
          <a:off x="304800" y="1676401"/>
          <a:ext cx="8153400" cy="4419599"/>
        </p:xfrm>
        <a:graphic>
          <a:graphicData uri="http://schemas.openxmlformats.org/drawingml/2006/table">
            <a:tbl>
              <a:tblPr firstRow="1" bandRow="1">
                <a:tableStyleId>{5C22544A-7EE6-4342-B048-85BDC9FD1C3A}</a:tableStyleId>
              </a:tblPr>
              <a:tblGrid>
                <a:gridCol w="421196">
                  <a:extLst>
                    <a:ext uri="{9D8B030D-6E8A-4147-A177-3AD203B41FA5}">
                      <a16:colId xmlns:a16="http://schemas.microsoft.com/office/drawing/2014/main" val="20000"/>
                    </a:ext>
                  </a:extLst>
                </a:gridCol>
                <a:gridCol w="468420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73207">
                <a:tc>
                  <a:txBody>
                    <a:bodyPr/>
                    <a:lstStyle/>
                    <a:p>
                      <a:pPr marL="0" marR="0" indent="0" algn="r">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No</a:t>
                      </a:r>
                      <a:r>
                        <a:rPr lang="en-US" sz="1000" b="1" kern="800" dirty="0">
                          <a:effectLst/>
                          <a:latin typeface="Times New Roman" panose="02020603050405020304" pitchFamily="18" charset="0"/>
                          <a:cs typeface="Times New Roman" panose="02020603050405020304" pitchFamily="18" charset="0"/>
                        </a:rPr>
                        <a:t>.</a:t>
                      </a:r>
                      <a:endParaRPr lang="en-US" sz="1000" b="1"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chorCtr="1"/>
                </a:tc>
                <a:tc>
                  <a:txBody>
                    <a:bodyPr/>
                    <a:lstStyle/>
                    <a:p>
                      <a:pPr marL="0" marR="0" indent="0" algn="just">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Consideration</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chorCtr="1"/>
                </a:tc>
                <a:tc>
                  <a:txBody>
                    <a:bodyPr/>
                    <a:lstStyle/>
                    <a:p>
                      <a:pPr marL="0" marR="0" indent="0" algn="l">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Notation</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chorCtr="1"/>
                </a:tc>
                <a:tc>
                  <a:txBody>
                    <a:bodyPr/>
                    <a:lstStyle/>
                    <a:p>
                      <a:pPr marL="0" marR="0" indent="0" algn="ctr">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Power (Unit)</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chorCtr="1"/>
                </a:tc>
                <a:extLst>
                  <a:ext uri="{0D108BD9-81ED-4DB2-BD59-A6C34878D82A}">
                    <a16:rowId xmlns:a16="http://schemas.microsoft.com/office/drawing/2014/main" val="10000"/>
                  </a:ext>
                </a:extLst>
              </a:tr>
              <a:tr h="272865">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1</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a wired link</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wr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1.0</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72865">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2</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a wireless link</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wl</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1.1</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7141">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3</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a core with wired router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cwr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3.0</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2865">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4</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Core average of network- Mesh</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canw</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19.5</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2865">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5</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Average links of wired network-Mesh</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alwr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5.5</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2865">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6</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Number of wired links</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N</a:t>
                      </a:r>
                      <a:r>
                        <a:rPr lang="en-US" sz="1400" b="0" kern="800" baseline="-25000" dirty="0">
                          <a:effectLst/>
                          <a:latin typeface="Times New Roman" panose="02020603050405020304" pitchFamily="18" charset="0"/>
                          <a:cs typeface="Times New Roman" panose="02020603050405020304" pitchFamily="18" charset="0"/>
                        </a:rPr>
                        <a:t>wr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(vary)</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2865">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7</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Number of cores wired</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N</a:t>
                      </a:r>
                      <a:r>
                        <a:rPr lang="en-US" sz="1400" b="0" kern="800" baseline="-25000" dirty="0">
                          <a:effectLst/>
                          <a:latin typeface="Times New Roman" panose="02020603050405020304" pitchFamily="18" charset="0"/>
                          <a:cs typeface="Times New Roman" panose="02020603050405020304" pitchFamily="18" charset="0"/>
                        </a:rPr>
                        <a:t>cwr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(vary)</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2865">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8</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Number of wireless links</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err="1">
                          <a:effectLst/>
                          <a:latin typeface="Times New Roman" panose="02020603050405020304" pitchFamily="18" charset="0"/>
                          <a:cs typeface="Times New Roman" panose="02020603050405020304" pitchFamily="18" charset="0"/>
                        </a:rPr>
                        <a:t>N</a:t>
                      </a:r>
                      <a:r>
                        <a:rPr lang="en-US" sz="1400" b="0" kern="800" baseline="-25000" dirty="0" err="1">
                          <a:effectLst/>
                          <a:latin typeface="Times New Roman" panose="02020603050405020304" pitchFamily="18" charset="0"/>
                          <a:cs typeface="Times New Roman" panose="02020603050405020304" pitchFamily="18" charset="0"/>
                        </a:rPr>
                        <a:t>wl</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(vary)</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3641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9</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a core with a wireless router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cwl</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3.3</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3641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10</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the wired links in a subnet on an average </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awrsn</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2.5</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33641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11</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between source and directory-WNoC-CD</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sdr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(vary)</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7714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12</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the directory- WNoC-CD</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dr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6.0</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3641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13</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by the directory core in WNoC-CD</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cdr</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9.3</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336411">
                <a:tc>
                  <a:txBody>
                    <a:bodyPr/>
                    <a:lstStyle/>
                    <a:p>
                      <a:pPr marL="0" marR="0" indent="0" algn="ctr">
                        <a:lnSpc>
                          <a:spcPts val="1150"/>
                        </a:lnSpc>
                        <a:spcBef>
                          <a:spcPts val="0"/>
                        </a:spcBef>
                        <a:spcAft>
                          <a:spcPts val="0"/>
                        </a:spcAft>
                      </a:pPr>
                      <a:r>
                        <a:rPr lang="en-US" sz="1400" b="0" kern="800">
                          <a:effectLst/>
                          <a:latin typeface="Times New Roman" panose="02020603050405020304" pitchFamily="18" charset="0"/>
                          <a:cs typeface="Times New Roman" panose="02020603050405020304" pitchFamily="18" charset="0"/>
                        </a:rPr>
                        <a:t>14</a:t>
                      </a:r>
                      <a:endParaRPr lang="en-US" sz="1400" b="0" kern="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l">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Power consumed between destination to source in WNoC-CD</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P</a:t>
                      </a:r>
                      <a:r>
                        <a:rPr lang="en-US" sz="1400" b="0" kern="800" baseline="-25000" dirty="0">
                          <a:effectLst/>
                          <a:latin typeface="Times New Roman" panose="02020603050405020304" pitchFamily="18" charset="0"/>
                          <a:cs typeface="Times New Roman" panose="02020603050405020304" pitchFamily="18" charset="0"/>
                        </a:rPr>
                        <a:t>ds</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indent="0" algn="ctr">
                        <a:lnSpc>
                          <a:spcPts val="1150"/>
                        </a:lnSpc>
                        <a:spcBef>
                          <a:spcPts val="0"/>
                        </a:spcBef>
                        <a:spcAft>
                          <a:spcPts val="0"/>
                        </a:spcAft>
                      </a:pPr>
                      <a:r>
                        <a:rPr lang="en-US" sz="1400" b="0" kern="800" dirty="0">
                          <a:effectLst/>
                          <a:latin typeface="Times New Roman" panose="02020603050405020304" pitchFamily="18" charset="0"/>
                          <a:cs typeface="Times New Roman" panose="02020603050405020304" pitchFamily="18" charset="0"/>
                        </a:rPr>
                        <a:t>(vary)</a:t>
                      </a:r>
                      <a:endParaRPr lang="en-US" sz="1400" b="0" kern="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46052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000" b="1" dirty="0">
                <a:solidFill>
                  <a:srgbClr val="CC823D"/>
                </a:solidFill>
                <a:latin typeface="Times New Roman" pitchFamily="18" charset="0"/>
                <a:cs typeface="Times New Roman" pitchFamily="18" charset="0"/>
              </a:rPr>
              <a:t>Considerations and Assumptions for Power Calculations (WNoC-DDs)</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7" name="Content Placeholder 5"/>
          <p:cNvSpPr txBox="1">
            <a:spLocks/>
          </p:cNvSpPr>
          <p:nvPr/>
        </p:nvSpPr>
        <p:spPr>
          <a:xfrm>
            <a:off x="71500" y="1828800"/>
            <a:ext cx="8928992" cy="1440160"/>
          </a:xfrm>
          <a:prstGeom prst="rect">
            <a:avLst/>
          </a:prstGeom>
        </p:spPr>
        <p:txBody>
          <a:bodyPr/>
          <a:lst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C823D"/>
              </a:buClr>
            </a:pPr>
            <a:r>
              <a:rPr lang="en-US" sz="2400" dirty="0">
                <a:latin typeface="Times New Roman" panose="02020603050405020304" pitchFamily="18" charset="0"/>
                <a:cs typeface="Times New Roman" panose="02020603050405020304" pitchFamily="18" charset="0"/>
              </a:rPr>
              <a:t>The considerations and assumptions are similar to WNoC-CD.</a:t>
            </a:r>
          </a:p>
          <a:p>
            <a:pPr algn="just">
              <a:buClr>
                <a:srgbClr val="CC823D"/>
              </a:buClr>
            </a:pPr>
            <a:r>
              <a:rPr lang="en-US" sz="2400" dirty="0">
                <a:latin typeface="Times New Roman" panose="02020603050405020304" pitchFamily="18" charset="0"/>
                <a:cs typeface="Times New Roman" panose="02020603050405020304" pitchFamily="18" charset="0"/>
              </a:rPr>
              <a:t>However, there are some additional assumptions due to introduction of distributed directories.</a:t>
            </a:r>
          </a:p>
        </p:txBody>
      </p:sp>
      <p:graphicFrame>
        <p:nvGraphicFramePr>
          <p:cNvPr id="2" name="Table 1"/>
          <p:cNvGraphicFramePr>
            <a:graphicFrameLocks noGrp="1"/>
          </p:cNvGraphicFramePr>
          <p:nvPr>
            <p:extLst/>
          </p:nvPr>
        </p:nvGraphicFramePr>
        <p:xfrm>
          <a:off x="571500" y="3224681"/>
          <a:ext cx="7924800" cy="20320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508000">
                <a:tc>
                  <a:txBody>
                    <a:bodyPr/>
                    <a:lstStyle/>
                    <a:p>
                      <a:pPr marL="0" marR="0" indent="0" algn="r">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No.</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31266" marR="31266" marT="0" marB="0" anchor="ctr" anchorCtr="1"/>
                </a:tc>
                <a:tc>
                  <a:txBody>
                    <a:bodyPr/>
                    <a:lstStyle/>
                    <a:p>
                      <a:pPr marL="0" marR="0" indent="0" algn="just">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Consideration</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31266" marR="31266" marT="0" marB="0" anchor="ctr" anchorCtr="1"/>
                </a:tc>
                <a:tc>
                  <a:txBody>
                    <a:bodyPr/>
                    <a:lstStyle/>
                    <a:p>
                      <a:pPr marL="0" marR="0" indent="0" algn="l">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Notation</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31266" marR="31266" marT="0" marB="0" anchor="ctr" anchorCtr="1"/>
                </a:tc>
                <a:tc>
                  <a:txBody>
                    <a:bodyPr/>
                    <a:lstStyle/>
                    <a:p>
                      <a:pPr marL="0" marR="0" indent="0" algn="l">
                        <a:lnSpc>
                          <a:spcPts val="1150"/>
                        </a:lnSpc>
                        <a:spcBef>
                          <a:spcPts val="0"/>
                        </a:spcBef>
                        <a:spcAft>
                          <a:spcPts val="0"/>
                        </a:spcAft>
                      </a:pPr>
                      <a:r>
                        <a:rPr lang="en-US" sz="1600" b="1" kern="800" dirty="0">
                          <a:effectLst/>
                          <a:latin typeface="Times New Roman" panose="02020603050405020304" pitchFamily="18" charset="0"/>
                          <a:cs typeface="Times New Roman" panose="02020603050405020304" pitchFamily="18" charset="0"/>
                        </a:rPr>
                        <a:t>Power (mW)</a:t>
                      </a:r>
                      <a:endParaRPr lang="en-US" sz="1600" b="1" kern="800" dirty="0">
                        <a:effectLst/>
                        <a:latin typeface="Times New Roman" panose="02020603050405020304" pitchFamily="18" charset="0"/>
                        <a:ea typeface="Times New Roman"/>
                        <a:cs typeface="Times New Roman" panose="02020603050405020304" pitchFamily="18" charset="0"/>
                      </a:endParaRPr>
                    </a:p>
                  </a:txBody>
                  <a:tcPr marL="31266" marR="31266" marT="0" marB="0" anchor="ctr" anchorCtr="1"/>
                </a:tc>
                <a:extLst>
                  <a:ext uri="{0D108BD9-81ED-4DB2-BD59-A6C34878D82A}">
                    <a16:rowId xmlns:a16="http://schemas.microsoft.com/office/drawing/2014/main" val="10000"/>
                  </a:ext>
                </a:extLst>
              </a:tr>
              <a:tr h="508000">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l">
                        <a:lnSpc>
                          <a:spcPct val="10000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Power consumed between source and distributed directories</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b="0" kern="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sdd</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(vary)</a:t>
                      </a:r>
                      <a:endParaRPr lang="en-US" sz="1600" b="0" kern="800">
                        <a:effectLst/>
                        <a:latin typeface="Palatino"/>
                        <a:ea typeface="Times New Roman" panose="02020603050405020304" pitchFamily="18" charset="0"/>
                        <a:cs typeface="Times New Roman" panose="02020603050405020304" pitchFamily="18" charset="0"/>
                      </a:endParaRPr>
                    </a:p>
                  </a:txBody>
                  <a:tcPr marL="31266" marR="31266" marT="0" marB="0" anchor="ctr"/>
                </a:tc>
                <a:extLst>
                  <a:ext uri="{0D108BD9-81ED-4DB2-BD59-A6C34878D82A}">
                    <a16:rowId xmlns:a16="http://schemas.microsoft.com/office/drawing/2014/main" val="10001"/>
                  </a:ext>
                </a:extLst>
              </a:tr>
              <a:tr h="508000">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l">
                        <a:lnSpc>
                          <a:spcPct val="10000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Power consumed by each of the distributed directories with wireless router</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b="0" kern="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ddr</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extLst>
                  <a:ext uri="{0D108BD9-81ED-4DB2-BD59-A6C34878D82A}">
                    <a16:rowId xmlns:a16="http://schemas.microsoft.com/office/drawing/2014/main" val="10002"/>
                  </a:ext>
                </a:extLst>
              </a:tr>
              <a:tr h="508000">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l">
                        <a:lnSpc>
                          <a:spcPct val="10000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Power consumed between destination to source distributed directories</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b="0" kern="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dsddr</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tc>
                  <a:txBody>
                    <a:bodyPr/>
                    <a:lstStyle/>
                    <a:p>
                      <a:pPr marL="0" marR="0" indent="0" algn="ctr">
                        <a:lnSpc>
                          <a:spcPts val="1150"/>
                        </a:lnSpc>
                        <a:spcBef>
                          <a:spcPts val="0"/>
                        </a:spcBef>
                        <a:spcAft>
                          <a:spcPts val="0"/>
                        </a:spcAft>
                      </a:pPr>
                      <a:r>
                        <a:rPr lang="en-US" sz="1600" b="0" kern="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(vary)</a:t>
                      </a:r>
                      <a:endParaRPr lang="en-US" sz="1600" b="0" kern="800" dirty="0">
                        <a:effectLst/>
                        <a:latin typeface="Palatino"/>
                        <a:ea typeface="Times New Roman" panose="02020603050405020304" pitchFamily="18" charset="0"/>
                        <a:cs typeface="Times New Roman" panose="02020603050405020304" pitchFamily="18" charset="0"/>
                      </a:endParaRPr>
                    </a:p>
                  </a:txBody>
                  <a:tcPr marL="31266" marR="31266"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58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45720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Experimental Details:</a:t>
            </a:r>
            <a:endParaRPr lang="en-US" sz="2400" b="1" dirty="0">
              <a:solidFill>
                <a:srgbClr val="CC823D"/>
              </a:solidFill>
              <a:latin typeface="Times" charset="0"/>
              <a:ea typeface="Times" charset="0"/>
              <a:cs typeface="Times" charset="0"/>
            </a:endParaRPr>
          </a:p>
          <a:p>
            <a:pPr>
              <a:buClr>
                <a:srgbClr val="CC823D"/>
              </a:buClr>
              <a:buFont typeface="Wingdings" charset="2"/>
              <a:buChar char="§"/>
            </a:pPr>
            <a:r>
              <a:rPr lang="en-US" sz="2000" b="1" dirty="0">
                <a:solidFill>
                  <a:srgbClr val="CC823D"/>
                </a:solidFill>
                <a:latin typeface="Times" charset="0"/>
                <a:ea typeface="Times" charset="0"/>
                <a:cs typeface="Times" charset="0"/>
              </a:rPr>
              <a:t>Simulation Tool : VisualSim Architect 15</a:t>
            </a:r>
          </a:p>
          <a:p>
            <a:pPr algn="just">
              <a:buClr>
                <a:srgbClr val="CC823D"/>
              </a:buClr>
            </a:pPr>
            <a:r>
              <a:rPr lang="en-US" sz="2000" dirty="0">
                <a:latin typeface="Times" charset="0"/>
                <a:ea typeface="Times" charset="0"/>
                <a:cs typeface="Times" charset="0"/>
              </a:rPr>
              <a:t>We use VisualSim Architect [1] (a world-class modeling and simulation platform suitable for computing systems), tool to model and simulate the systems.</a:t>
            </a:r>
          </a:p>
          <a:p>
            <a:pPr algn="just">
              <a:buClr>
                <a:srgbClr val="CC823D"/>
              </a:buClr>
            </a:pPr>
            <a:r>
              <a:rPr lang="en-US" sz="2000" dirty="0">
                <a:latin typeface="Times" charset="0"/>
                <a:ea typeface="Times" charset="0"/>
                <a:cs typeface="Times" charset="0"/>
              </a:rPr>
              <a:t>The sequence of tasks is generated using VisualSim Architect 15 tool to calculate communication delay, hop count, and power consumption in all the three architectures. </a:t>
            </a:r>
          </a:p>
          <a:p>
            <a:pPr algn="just">
              <a:buClr>
                <a:srgbClr val="CC823D"/>
              </a:buClr>
            </a:pPr>
            <a:r>
              <a:rPr lang="en-US" sz="2000" dirty="0">
                <a:latin typeface="Times" charset="0"/>
                <a:ea typeface="Times" charset="0"/>
                <a:cs typeface="Times" charset="0"/>
              </a:rPr>
              <a:t>VisualSim Architect allows us to calculate and analyze performance trade-offs using bandwidth utilization, communication response time/delay, routing metrics and power consumption.</a:t>
            </a:r>
            <a:endParaRPr lang="en-US" sz="2000" b="1" dirty="0">
              <a:solidFill>
                <a:srgbClr val="CC823D"/>
              </a:solidFill>
              <a:latin typeface="Times" charset="0"/>
              <a:ea typeface="Times" charset="0"/>
              <a:cs typeface="Times" charset="0"/>
            </a:endParaRPr>
          </a:p>
        </p:txBody>
      </p:sp>
      <p:sp>
        <p:nvSpPr>
          <p:cNvPr id="4" name="TextBox 3"/>
          <p:cNvSpPr txBox="1"/>
          <p:nvPr/>
        </p:nvSpPr>
        <p:spPr>
          <a:xfrm>
            <a:off x="0" y="6477000"/>
            <a:ext cx="4895892" cy="246221"/>
          </a:xfrm>
          <a:prstGeom prst="rect">
            <a:avLst/>
          </a:prstGeom>
          <a:noFill/>
        </p:spPr>
        <p:txBody>
          <a:bodyPr wrap="none" rtlCol="0">
            <a:spAutoFit/>
          </a:bodyPr>
          <a:lstStyle/>
          <a:p>
            <a:r>
              <a:rPr lang="en-US" sz="1000" dirty="0">
                <a:latin typeface="Times" charset="0"/>
                <a:ea typeface="Times" charset="0"/>
                <a:cs typeface="Times" charset="0"/>
              </a:rPr>
              <a:t>[1] VisualSim Architect. Mirabilis Design. http://</a:t>
            </a:r>
            <a:r>
              <a:rPr lang="en-US" sz="1000" dirty="0" err="1">
                <a:latin typeface="Times" charset="0"/>
                <a:ea typeface="Times" charset="0"/>
                <a:cs typeface="Times" charset="0"/>
              </a:rPr>
              <a:t>mirabilisdesign.com</a:t>
            </a:r>
            <a:r>
              <a:rPr lang="en-US" sz="1000" dirty="0">
                <a:latin typeface="Times" charset="0"/>
                <a:ea typeface="Times" charset="0"/>
                <a:cs typeface="Times" charset="0"/>
              </a:rPr>
              <a:t>/new/</a:t>
            </a:r>
            <a:r>
              <a:rPr lang="en-US" sz="1000" dirty="0" err="1">
                <a:latin typeface="Times" charset="0"/>
                <a:ea typeface="Times" charset="0"/>
                <a:cs typeface="Times" charset="0"/>
              </a:rPr>
              <a:t>visualsim</a:t>
            </a:r>
            <a:r>
              <a:rPr lang="en-US" sz="1000" dirty="0">
                <a:latin typeface="Times" charset="0"/>
                <a:ea typeface="Times" charset="0"/>
                <a:cs typeface="Times" charset="0"/>
              </a:rPr>
              <a:t>/; 2016</a:t>
            </a:r>
          </a:p>
        </p:txBody>
      </p:sp>
      <p:sp>
        <p:nvSpPr>
          <p:cNvPr id="7" name="Title 1">
            <a:extLst>
              <a:ext uri="{FF2B5EF4-FFF2-40B4-BE49-F238E27FC236}">
                <a16:creationId xmlns:a16="http://schemas.microsoft.com/office/drawing/2014/main" id="{AEE5CE82-BF41-4C9C-9FFC-DF60EE4542D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30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E5CE82-BF41-4C9C-9FFC-DF60EE4542D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763000" cy="45720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Experimental Details: </a:t>
            </a:r>
            <a:r>
              <a:rPr lang="en-US" sz="2400" b="1" dirty="0">
                <a:solidFill>
                  <a:srgbClr val="CC823D"/>
                </a:solidFill>
                <a:latin typeface="Times" charset="0"/>
                <a:ea typeface="Times" charset="0"/>
                <a:cs typeface="Times" charset="0"/>
              </a:rPr>
              <a:t>Tool Used (+)</a:t>
            </a:r>
          </a:p>
          <a:p>
            <a:pPr>
              <a:buClr>
                <a:srgbClr val="CC823D"/>
              </a:buClr>
              <a:buFont typeface="Wingdings" charset="2"/>
              <a:buChar char="§"/>
            </a:pPr>
            <a:r>
              <a:rPr lang="en-US" sz="2000" b="1" dirty="0">
                <a:solidFill>
                  <a:srgbClr val="CC823D"/>
                </a:solidFill>
                <a:latin typeface="Times" charset="0"/>
                <a:ea typeface="Times" charset="0"/>
                <a:cs typeface="Times" charset="0"/>
              </a:rPr>
              <a:t>VisualSim Model: Subnet with Directory and Wireless Router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2103120"/>
            <a:ext cx="7391400" cy="4572000"/>
          </a:xfrm>
          <a:prstGeom prst="rect">
            <a:avLst/>
          </a:prstGeom>
        </p:spPr>
      </p:pic>
      <p:pic>
        <p:nvPicPr>
          <p:cNvPr id="6" name="Content Placeholder 4"/>
          <p:cNvPicPr>
            <a:picLocks/>
          </p:cNvPicPr>
          <p:nvPr/>
        </p:nvPicPr>
        <p:blipFill rotWithShape="1">
          <a:blip r:embed="rId3">
            <a:extLst>
              <a:ext uri="{28A0092B-C50C-407E-A947-70E740481C1C}">
                <a14:useLocalDpi xmlns:a14="http://schemas.microsoft.com/office/drawing/2010/main" val="0"/>
              </a:ext>
            </a:extLst>
          </a:blip>
          <a:stretch/>
        </p:blipFill>
        <p:spPr bwMode="auto">
          <a:xfrm>
            <a:off x="7278052" y="3124200"/>
            <a:ext cx="1568768" cy="1752600"/>
          </a:xfrm>
          <a:prstGeom prst="rect">
            <a:avLst/>
          </a:prstGeom>
          <a:noFill/>
          <a:ln w="9525">
            <a:noFill/>
            <a:miter lim="800000"/>
            <a:headEnd/>
            <a:tailEnd/>
          </a:ln>
        </p:spPr>
      </p:pic>
      <p:pic>
        <p:nvPicPr>
          <p:cNvPr id="8" name="Content Placeholder 4"/>
          <p:cNvPicPr>
            <a:picLocks/>
          </p:cNvPicPr>
          <p:nvPr/>
        </p:nvPicPr>
        <p:blipFill rotWithShape="1">
          <a:blip r:embed="rId3">
            <a:extLst>
              <a:ext uri="{28A0092B-C50C-407E-A947-70E740481C1C}">
                <a14:useLocalDpi xmlns:a14="http://schemas.microsoft.com/office/drawing/2010/main" val="0"/>
              </a:ext>
            </a:extLst>
          </a:blip>
          <a:srcRect l="-82614" t="70909" r="127870" b="-19738"/>
          <a:stretch/>
        </p:blipFill>
        <p:spPr bwMode="auto">
          <a:xfrm>
            <a:off x="3536156" y="5072787"/>
            <a:ext cx="1676400" cy="2046426"/>
          </a:xfrm>
          <a:prstGeom prst="rect">
            <a:avLst/>
          </a:prstGeom>
          <a:noFill/>
          <a:ln w="9525">
            <a:noFill/>
            <a:miter lim="800000"/>
            <a:headEnd/>
            <a:tailEnd/>
          </a:ln>
        </p:spPr>
      </p:pic>
    </p:spTree>
    <p:extLst>
      <p:ext uri="{BB962C8B-B14F-4D97-AF65-F5344CB8AC3E}">
        <p14:creationId xmlns:p14="http://schemas.microsoft.com/office/powerpoint/2010/main" val="1630565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5720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Experimental Details (+) : Proposed 1 and 2</a:t>
            </a:r>
            <a:endParaRPr lang="en-US" sz="2400" b="1" dirty="0">
              <a:solidFill>
                <a:srgbClr val="CC823D"/>
              </a:solidFill>
              <a:latin typeface="Times" charset="0"/>
              <a:ea typeface="Times" charset="0"/>
              <a:cs typeface="Times" charset="0"/>
            </a:endParaRPr>
          </a:p>
          <a:p>
            <a:pPr>
              <a:buClr>
                <a:srgbClr val="CC823D"/>
              </a:buClr>
              <a:buFont typeface="Wingdings" charset="2"/>
              <a:buChar char="§"/>
            </a:pPr>
            <a:r>
              <a:rPr lang="en-US" sz="2000" b="1" dirty="0">
                <a:solidFill>
                  <a:srgbClr val="CC823D"/>
                </a:solidFill>
                <a:latin typeface="Times New Roman" pitchFamily="18" charset="0"/>
                <a:cs typeface="Times New Roman" pitchFamily="18" charset="0"/>
              </a:rPr>
              <a:t>Different Scenarios of Work Load for WNoC-CD and WNoC-DDs</a:t>
            </a:r>
            <a:endParaRPr lang="en-US" sz="2000" dirty="0">
              <a:solidFill>
                <a:srgbClr val="CC823D"/>
              </a:solidFill>
            </a:endParaRPr>
          </a:p>
        </p:txBody>
      </p:sp>
      <p:sp>
        <p:nvSpPr>
          <p:cNvPr id="7" name="Title 1">
            <a:extLst>
              <a:ext uri="{FF2B5EF4-FFF2-40B4-BE49-F238E27FC236}">
                <a16:creationId xmlns:a16="http://schemas.microsoft.com/office/drawing/2014/main" id="{AEE5CE82-BF41-4C9C-9FFC-DF60EE4542D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533400" y="2209800"/>
          <a:ext cx="8153400" cy="4074544"/>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9600">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Case</a:t>
                      </a:r>
                    </a:p>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Number</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Source Node</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Destination Node</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ea typeface="Calibri"/>
                          <a:cs typeface="Times New Roman" panose="02020603050405020304" pitchFamily="18" charset="0"/>
                        </a:rPr>
                        <a:t>Subnet Details</a:t>
                      </a:r>
                    </a:p>
                  </a:txBody>
                  <a:tcPr marL="75290" marR="75290" marT="0" marB="0" anchor="ctr"/>
                </a:tc>
                <a:extLst>
                  <a:ext uri="{0D108BD9-81ED-4DB2-BD59-A6C34878D82A}">
                    <a16:rowId xmlns:a16="http://schemas.microsoft.com/office/drawing/2014/main" val="10000"/>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1</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0.0)</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(1, 1.8)</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ea typeface="Times New Roman"/>
                          <a:cs typeface="Times New Roman" panose="02020603050405020304" pitchFamily="18" charset="0"/>
                        </a:rPr>
                        <a:t>Out-Subnet</a:t>
                      </a:r>
                    </a:p>
                  </a:txBody>
                  <a:tcPr marL="75290" marR="75290" marT="0" marB="0" anchor="ctr"/>
                </a:tc>
                <a:extLst>
                  <a:ext uri="{0D108BD9-81ED-4DB2-BD59-A6C34878D82A}">
                    <a16:rowId xmlns:a16="http://schemas.microsoft.com/office/drawing/2014/main" val="10001"/>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2</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0.4)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(1, 1.4)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Out-Subnet</a:t>
                      </a:r>
                    </a:p>
                  </a:txBody>
                  <a:tcPr marL="75290" marR="75290" marT="0" marB="0" anchor="ctr"/>
                </a:tc>
                <a:extLst>
                  <a:ext uri="{0D108BD9-81ED-4DB2-BD59-A6C34878D82A}">
                    <a16:rowId xmlns:a16="http://schemas.microsoft.com/office/drawing/2014/main" val="10002"/>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3</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0.7)</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(1, 0.1)</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Out-Subnet</a:t>
                      </a:r>
                    </a:p>
                  </a:txBody>
                  <a:tcPr marL="75290" marR="75290" marT="0" marB="0" anchor="ctr"/>
                </a:tc>
                <a:extLst>
                  <a:ext uri="{0D108BD9-81ED-4DB2-BD59-A6C34878D82A}">
                    <a16:rowId xmlns:a16="http://schemas.microsoft.com/office/drawing/2014/main" val="10003"/>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0.3)</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1.5)</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Out-Subnet</a:t>
                      </a:r>
                    </a:p>
                  </a:txBody>
                  <a:tcPr marL="75290" marR="75290" marT="0" marB="0" anchor="ctr"/>
                </a:tc>
                <a:extLst>
                  <a:ext uri="{0D108BD9-81ED-4DB2-BD59-A6C34878D82A}">
                    <a16:rowId xmlns:a16="http://schemas.microsoft.com/office/drawing/2014/main" val="10004"/>
                  </a:ext>
                </a:extLst>
              </a:tr>
              <a:tr h="433118">
                <a:tc>
                  <a:txBody>
                    <a:bodyPr/>
                    <a:lstStyle/>
                    <a:p>
                      <a:pPr marL="0" marR="0" indent="0" algn="ctr">
                        <a:lnSpc>
                          <a:spcPct val="100000"/>
                        </a:lnSpc>
                        <a:spcBef>
                          <a:spcPts val="0"/>
                        </a:spcBef>
                        <a:spcAft>
                          <a:spcPts val="0"/>
                        </a:spcAft>
                        <a:buFont typeface="Arial" panose="020B0604020202020204" pitchFamily="34" charset="0"/>
                        <a:buNone/>
                      </a:pPr>
                      <a:r>
                        <a:rPr lang="en-US" sz="2000" b="0" dirty="0">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a:lnSpc>
                          <a:spcPct val="100000"/>
                        </a:lnSpc>
                        <a:spcBef>
                          <a:spcPts val="0"/>
                        </a:spcBef>
                        <a:spcAft>
                          <a:spcPts val="0"/>
                        </a:spcAft>
                        <a:buFont typeface="Arial" panose="020B0604020202020204" pitchFamily="34" charset="0"/>
                        <a:buNone/>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extLst>
                  <a:ext uri="{0D108BD9-81ED-4DB2-BD59-A6C34878D82A}">
                    <a16:rowId xmlns:a16="http://schemas.microsoft.com/office/drawing/2014/main" val="10005"/>
                  </a:ext>
                </a:extLst>
              </a:tr>
              <a:tr h="433118">
                <a:tc>
                  <a:txBody>
                    <a:bodyPr/>
                    <a:lstStyle/>
                    <a:p>
                      <a:pPr marL="0" marR="0" indent="0" algn="ctr">
                        <a:lnSpc>
                          <a:spcPct val="100000"/>
                        </a:lnSpc>
                        <a:spcBef>
                          <a:spcPts val="0"/>
                        </a:spcBef>
                        <a:spcAft>
                          <a:spcPts val="0"/>
                        </a:spcAft>
                        <a:buFont typeface="Arial" panose="020B0604020202020204" pitchFamily="34" charset="0"/>
                        <a:buNone/>
                      </a:pPr>
                      <a:r>
                        <a:rPr lang="en-US" sz="2000" b="0" dirty="0">
                          <a:ln>
                            <a:solidFill>
                              <a:schemeClr val="tx1"/>
                            </a:solidFill>
                          </a:ln>
                          <a:effectLst/>
                          <a:latin typeface="Times New Roman" panose="02020603050405020304" pitchFamily="18" charset="0"/>
                          <a:cs typeface="Times New Roman" panose="02020603050405020304" pitchFamily="18" charset="0"/>
                        </a:rPr>
                        <a:t>---</a:t>
                      </a:r>
                      <a:endParaRPr lang="en-US" sz="2000" b="0" dirty="0">
                        <a:ln>
                          <a:solidFill>
                            <a:schemeClr val="tx1"/>
                          </a:solidFill>
                        </a:ln>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extLst>
                  <a:ext uri="{0D108BD9-81ED-4DB2-BD59-A6C34878D82A}">
                    <a16:rowId xmlns:a16="http://schemas.microsoft.com/office/drawing/2014/main" val="10006"/>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24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(1, 1.6)</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(1, 1.2)</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In-Subnet</a:t>
                      </a:r>
                    </a:p>
                  </a:txBody>
                  <a:tcPr marL="75290" marR="75290" marT="0" marB="0" anchor="ctr"/>
                </a:tc>
                <a:extLst>
                  <a:ext uri="{0D108BD9-81ED-4DB2-BD59-A6C34878D82A}">
                    <a16:rowId xmlns:a16="http://schemas.microsoft.com/office/drawing/2014/main" val="10007"/>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Case 25</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1.7)</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Core (0, 1.1)</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In-Subnet</a:t>
                      </a:r>
                    </a:p>
                  </a:txBody>
                  <a:tcPr marL="75290" marR="7529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19292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57200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Experimental Details (+) : Proposed 3</a:t>
            </a:r>
            <a:endParaRPr lang="en-US" sz="2400" b="1" dirty="0">
              <a:solidFill>
                <a:srgbClr val="CC823D"/>
              </a:solidFill>
              <a:latin typeface="Times" charset="0"/>
              <a:ea typeface="Times" charset="0"/>
              <a:cs typeface="Times" charset="0"/>
            </a:endParaRPr>
          </a:p>
          <a:p>
            <a:pPr>
              <a:buClr>
                <a:srgbClr val="CC823D"/>
              </a:buClr>
              <a:buFont typeface="Wingdings" charset="2"/>
              <a:buChar char="§"/>
            </a:pPr>
            <a:r>
              <a:rPr lang="en-US" sz="2000" b="1" dirty="0">
                <a:solidFill>
                  <a:srgbClr val="CC823D"/>
                </a:solidFill>
                <a:latin typeface="Times New Roman" pitchFamily="18" charset="0"/>
                <a:cs typeface="Times New Roman" pitchFamily="18" charset="0"/>
              </a:rPr>
              <a:t>Different Scenarios of Work Load: Non-Uniform partition in WNoC-DDs</a:t>
            </a:r>
            <a:endParaRPr lang="en-US" sz="2000" dirty="0">
              <a:solidFill>
                <a:srgbClr val="CC823D"/>
              </a:solidFill>
            </a:endParaRPr>
          </a:p>
        </p:txBody>
      </p:sp>
      <p:sp>
        <p:nvSpPr>
          <p:cNvPr id="7" name="Title 1">
            <a:extLst>
              <a:ext uri="{FF2B5EF4-FFF2-40B4-BE49-F238E27FC236}">
                <a16:creationId xmlns:a16="http://schemas.microsoft.com/office/drawing/2014/main" id="{AEE5CE82-BF41-4C9C-9FFC-DF60EE4542D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1655114"/>
              </p:ext>
            </p:extLst>
          </p:nvPr>
        </p:nvGraphicFramePr>
        <p:xfrm>
          <a:off x="533400" y="2209800"/>
          <a:ext cx="8153400" cy="3208308"/>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9600">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Job</a:t>
                      </a:r>
                    </a:p>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Number</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Subtasks</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Uniform Subnet Location</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Non-Uniform Subnet Location</a:t>
                      </a:r>
                      <a:endParaRPr lang="en-US" sz="2000" b="1" dirty="0">
                        <a:latin typeface="Times New Roman" panose="02020603050405020304" pitchFamily="18" charset="0"/>
                        <a:ea typeface="Calibri"/>
                        <a:cs typeface="Times New Roman" panose="02020603050405020304" pitchFamily="18" charset="0"/>
                      </a:endParaRPr>
                    </a:p>
                  </a:txBody>
                  <a:tcPr marL="75290" marR="75290" marT="0" marB="0" anchor="ctr"/>
                </a:tc>
                <a:extLst>
                  <a:ext uri="{0D108BD9-81ED-4DB2-BD59-A6C34878D82A}">
                    <a16:rowId xmlns:a16="http://schemas.microsoft.com/office/drawing/2014/main" val="10000"/>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1</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5</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Out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ea typeface="Times New Roman"/>
                          <a:cs typeface="Times New Roman" panose="02020603050405020304" pitchFamily="18" charset="0"/>
                        </a:rPr>
                        <a:t>Out</a:t>
                      </a:r>
                    </a:p>
                  </a:txBody>
                  <a:tcPr marL="75290" marR="75290" marT="0" marB="0" anchor="ctr"/>
                </a:tc>
                <a:extLst>
                  <a:ext uri="{0D108BD9-81ED-4DB2-BD59-A6C34878D82A}">
                    <a16:rowId xmlns:a16="http://schemas.microsoft.com/office/drawing/2014/main" val="10001"/>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2</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Out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a:t>
                      </a:r>
                    </a:p>
                  </a:txBody>
                  <a:tcPr marL="75290" marR="75290" marT="0" marB="0" anchor="ctr"/>
                </a:tc>
                <a:extLst>
                  <a:ext uri="{0D108BD9-81ED-4DB2-BD59-A6C34878D82A}">
                    <a16:rowId xmlns:a16="http://schemas.microsoft.com/office/drawing/2014/main" val="10002"/>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3</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a:t>
                      </a: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Out</a:t>
                      </a:r>
                    </a:p>
                  </a:txBody>
                  <a:tcPr marL="75290" marR="75290" marT="0" marB="0" anchor="ctr"/>
                </a:tc>
                <a:extLst>
                  <a:ext uri="{0D108BD9-81ED-4DB2-BD59-A6C34878D82A}">
                    <a16:rowId xmlns:a16="http://schemas.microsoft.com/office/drawing/2014/main" val="10003"/>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7</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cs typeface="Times New Roman" panose="02020603050405020304" pitchFamily="18" charset="0"/>
                        </a:rPr>
                        <a:t>Out/</a:t>
                      </a:r>
                      <a:r>
                        <a:rPr lang="en-US" sz="2000" b="0" dirty="0">
                          <a:effectLst/>
                          <a:latin typeface="Times New Roman" panose="02020603050405020304" pitchFamily="18" charset="0"/>
                          <a:ea typeface="Times New Roman"/>
                          <a:cs typeface="Times New Roman" panose="02020603050405020304" pitchFamily="18" charset="0"/>
                        </a:rPr>
                        <a:t>In</a:t>
                      </a:r>
                    </a:p>
                  </a:txBody>
                  <a:tcPr marL="75290" marR="752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In/Out</a:t>
                      </a:r>
                    </a:p>
                  </a:txBody>
                  <a:tcPr marL="75290" marR="75290" marT="0" marB="0" anchor="ctr"/>
                </a:tc>
                <a:extLst>
                  <a:ext uri="{0D108BD9-81ED-4DB2-BD59-A6C34878D82A}">
                    <a16:rowId xmlns:a16="http://schemas.microsoft.com/office/drawing/2014/main" val="10004"/>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5</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7</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a:t>
                      </a:r>
                    </a:p>
                  </a:txBody>
                  <a:tcPr marL="75290" marR="7529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effectLst/>
                          <a:latin typeface="Times New Roman" panose="02020603050405020304" pitchFamily="18" charset="0"/>
                          <a:ea typeface="Times New Roman"/>
                          <a:cs typeface="Times New Roman" panose="02020603050405020304" pitchFamily="18" charset="0"/>
                        </a:rPr>
                        <a:t>In</a:t>
                      </a:r>
                    </a:p>
                  </a:txBody>
                  <a:tcPr marL="75290" marR="75290" marT="0" marB="0" anchor="ctr"/>
                </a:tc>
                <a:extLst>
                  <a:ext uri="{0D108BD9-81ED-4DB2-BD59-A6C34878D82A}">
                    <a16:rowId xmlns:a16="http://schemas.microsoft.com/office/drawing/2014/main" val="10007"/>
                  </a:ext>
                </a:extLst>
              </a:tr>
              <a:tr h="433118">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Job 6</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4</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Directory/Out</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tc>
                  <a:txBody>
                    <a:bodyPr/>
                    <a:lstStyle/>
                    <a:p>
                      <a:pPr marL="0" marR="0" algn="ctr">
                        <a:lnSpc>
                          <a:spcPct val="1000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Out/Directory</a:t>
                      </a:r>
                      <a:endParaRPr lang="en-US" sz="2000" b="0" dirty="0">
                        <a:effectLst/>
                        <a:latin typeface="Times New Roman" panose="02020603050405020304" pitchFamily="18" charset="0"/>
                        <a:ea typeface="Times New Roman"/>
                        <a:cs typeface="Times New Roman" panose="02020603050405020304" pitchFamily="18" charset="0"/>
                      </a:endParaRPr>
                    </a:p>
                  </a:txBody>
                  <a:tcPr marL="75290" marR="7529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95660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solidFill>
                  <a:srgbClr val="CC823D"/>
                </a:solidFill>
                <a:latin typeface="Cambria" pitchFamily="18" charset="0"/>
              </a:rPr>
              <a:t> </a:t>
            </a:r>
            <a:r>
              <a:rPr lang="en-US" altLang="en-US" b="1" dirty="0">
                <a:solidFill>
                  <a:schemeClr val="bg1">
                    <a:lumMod val="50000"/>
                  </a:schemeClr>
                </a:solidFill>
                <a:latin typeface="Cambria" pitchFamily="18" charset="0"/>
              </a:rPr>
              <a:t>Introduction</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Literature Survey</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Proposed Directory-Based </a:t>
            </a:r>
          </a:p>
          <a:p>
            <a:pPr marL="457200" lvl="1" indent="0" algn="just">
              <a:buClr>
                <a:srgbClr val="CC823D"/>
              </a:buClr>
              <a:buNone/>
            </a:pPr>
            <a:r>
              <a:rPr lang="en-US" altLang="en-US" b="1" dirty="0">
                <a:solidFill>
                  <a:schemeClr val="bg1">
                    <a:lumMod val="50000"/>
                  </a:schemeClr>
                </a:solidFill>
                <a:latin typeface="Cambria" pitchFamily="18" charset="0"/>
              </a:rPr>
              <a:t>	Wireless Network-on-Chip Architectures</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Experimental Details</a:t>
            </a:r>
          </a:p>
          <a:p>
            <a:pPr lvl="1" algn="just">
              <a:buClr>
                <a:srgbClr val="CC823D"/>
              </a:buClr>
              <a:buFont typeface="Wingdings" pitchFamily="2" charset="2"/>
              <a:buChar char="q"/>
            </a:pPr>
            <a:r>
              <a:rPr lang="en-US" altLang="en-US" b="1" dirty="0">
                <a:latin typeface="Cambria" pitchFamily="18" charset="0"/>
              </a:rPr>
              <a:t> </a:t>
            </a:r>
            <a:r>
              <a:rPr lang="en-US" altLang="en-US" b="1" dirty="0">
                <a:solidFill>
                  <a:srgbClr val="CC823D"/>
                </a:solidFill>
                <a:latin typeface="Cambria" pitchFamily="18" charset="0"/>
              </a:rPr>
              <a:t>Results and Discussion</a:t>
            </a:r>
          </a:p>
          <a:p>
            <a:pPr lvl="1" algn="just">
              <a:buClr>
                <a:srgbClr val="CC823D"/>
              </a:buClr>
              <a:buFont typeface="Wingdings" pitchFamily="2" charset="2"/>
              <a:buChar char="q"/>
            </a:pPr>
            <a:r>
              <a:rPr lang="en-US" altLang="en-US" b="1" dirty="0">
                <a:latin typeface="Cambria" pitchFamily="18" charset="0"/>
              </a:rPr>
              <a:t> 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404414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a:t>
            </a:r>
          </a:p>
          <a:p>
            <a:pPr algn="just">
              <a:buClr>
                <a:srgbClr val="CC823D"/>
              </a:buClr>
              <a:buFont typeface="Wingdings" charset="2"/>
              <a:buChar char="§"/>
            </a:pPr>
            <a:r>
              <a:rPr lang="en-US" sz="2000" b="1" dirty="0">
                <a:solidFill>
                  <a:schemeClr val="accent1">
                    <a:lumMod val="50000"/>
                  </a:schemeClr>
                </a:solidFill>
                <a:latin typeface="Times" charset="0"/>
                <a:ea typeface="Times" charset="0"/>
                <a:cs typeface="Times" charset="0"/>
              </a:rPr>
              <a:t>Computer Systems</a:t>
            </a: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5" name="Picture 4" descr="http://christinapierre.weebly.com/uploads/5/6/0/9/56091077/4308810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989435"/>
            <a:ext cx="8856985" cy="433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77000"/>
            <a:ext cx="8077200" cy="246221"/>
          </a:xfrm>
          <a:prstGeom prst="rect">
            <a:avLst/>
          </a:prstGeom>
        </p:spPr>
        <p:txBody>
          <a:bodyPr wrap="square">
            <a:spAutoFit/>
          </a:bodyPr>
          <a:lstStyle/>
          <a:p>
            <a:r>
              <a:rPr lang="en-US" sz="1000" dirty="0">
                <a:latin typeface="Times" charset="0"/>
                <a:ea typeface="Times" charset="0"/>
                <a:cs typeface="Times" charset="0"/>
              </a:rPr>
              <a:t>“Evolution of computers,” https://prezi.com/d_-cpssu6zyx/inventionevolution-of-the-relay-computer/</a:t>
            </a:r>
          </a:p>
        </p:txBody>
      </p:sp>
      <p:cxnSp>
        <p:nvCxnSpPr>
          <p:cNvPr id="8" name="Straight Connector 7">
            <a:extLst>
              <a:ext uri="{FF2B5EF4-FFF2-40B4-BE49-F238E27FC236}">
                <a16:creationId xmlns:a16="http://schemas.microsoft.com/office/drawing/2014/main" id="{92067E82-8DBF-4E63-8EF1-A6C6897A1955}"/>
              </a:ext>
            </a:extLst>
          </p:cNvPr>
          <p:cNvCxnSpPr>
            <a:cxnSpLocks/>
          </p:cNvCxnSpPr>
          <p:nvPr/>
        </p:nvCxnSpPr>
        <p:spPr>
          <a:xfrm>
            <a:off x="6477000" y="1600200"/>
            <a:ext cx="0" cy="2516521"/>
          </a:xfrm>
          <a:prstGeom prst="line">
            <a:avLst/>
          </a:prstGeom>
          <a:ln w="222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9067ADB-0DD5-49D4-9A46-F0DAFE74DEAE}"/>
              </a:ext>
            </a:extLst>
          </p:cNvPr>
          <p:cNvCxnSpPr>
            <a:cxnSpLocks/>
          </p:cNvCxnSpPr>
          <p:nvPr/>
        </p:nvCxnSpPr>
        <p:spPr>
          <a:xfrm>
            <a:off x="6477000" y="4116721"/>
            <a:ext cx="1112264" cy="0"/>
          </a:xfrm>
          <a:prstGeom prst="line">
            <a:avLst/>
          </a:prstGeom>
          <a:ln w="222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506EAF21-97C3-48D0-873A-89BFD7E4B786}"/>
              </a:ext>
            </a:extLst>
          </p:cNvPr>
          <p:cNvCxnSpPr>
            <a:cxnSpLocks/>
          </p:cNvCxnSpPr>
          <p:nvPr/>
        </p:nvCxnSpPr>
        <p:spPr>
          <a:xfrm>
            <a:off x="7589264" y="4114800"/>
            <a:ext cx="0" cy="2209800"/>
          </a:xfrm>
          <a:prstGeom prst="line">
            <a:avLst/>
          </a:prstGeom>
          <a:ln w="222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FC4BB6A2-8708-41F2-81B6-1CE69D8098A4}"/>
              </a:ext>
            </a:extLst>
          </p:cNvPr>
          <p:cNvSpPr txBox="1"/>
          <p:nvPr/>
        </p:nvSpPr>
        <p:spPr>
          <a:xfrm>
            <a:off x="4608003" y="1752600"/>
            <a:ext cx="649796" cy="374604"/>
          </a:xfrm>
          <a:prstGeom prst="rect">
            <a:avLst/>
          </a:prstGeom>
          <a:noFill/>
        </p:spPr>
        <p:txBody>
          <a:bodyPr wrap="square" rtlCol="0">
            <a:spAutoFit/>
          </a:bodyPr>
          <a:lstStyle/>
          <a:p>
            <a:endParaRPr lang="en-US"/>
          </a:p>
        </p:txBody>
      </p:sp>
      <p:pic>
        <p:nvPicPr>
          <p:cNvPr id="18" name="Picture 17">
            <a:extLst>
              <a:ext uri="{FF2B5EF4-FFF2-40B4-BE49-F238E27FC236}">
                <a16:creationId xmlns:a16="http://schemas.microsoft.com/office/drawing/2014/main" id="{BCA49931-946E-46B4-9503-3F19401123E2}"/>
              </a:ext>
            </a:extLst>
          </p:cNvPr>
          <p:cNvPicPr>
            <a:picLocks noChangeAspect="1"/>
          </p:cNvPicPr>
          <p:nvPr/>
        </p:nvPicPr>
        <p:blipFill>
          <a:blip r:embed="rId4"/>
          <a:stretch>
            <a:fillRect/>
          </a:stretch>
        </p:blipFill>
        <p:spPr>
          <a:xfrm>
            <a:off x="7101901" y="2136645"/>
            <a:ext cx="862012" cy="849099"/>
          </a:xfrm>
          <a:prstGeom prst="rect">
            <a:avLst/>
          </a:prstGeom>
        </p:spPr>
      </p:pic>
      <p:sp>
        <p:nvSpPr>
          <p:cNvPr id="20" name="TextBox 19">
            <a:extLst>
              <a:ext uri="{FF2B5EF4-FFF2-40B4-BE49-F238E27FC236}">
                <a16:creationId xmlns:a16="http://schemas.microsoft.com/office/drawing/2014/main" id="{5FDDCF8B-7D26-4E3D-B85E-9C24CEC514FC}"/>
              </a:ext>
            </a:extLst>
          </p:cNvPr>
          <p:cNvSpPr txBox="1"/>
          <p:nvPr/>
        </p:nvSpPr>
        <p:spPr>
          <a:xfrm>
            <a:off x="7092284" y="2967335"/>
            <a:ext cx="953504" cy="461665"/>
          </a:xfrm>
          <a:prstGeom prst="rect">
            <a:avLst/>
          </a:prstGeom>
          <a:solidFill>
            <a:schemeClr val="bg1"/>
          </a:solidFill>
        </p:spPr>
        <p:txBody>
          <a:bodyPr wrap="square" rtlCol="0">
            <a:spAutoFit/>
          </a:bodyPr>
          <a:lstStyle/>
          <a:p>
            <a:r>
              <a:rPr lang="en-US" sz="800" b="1" dirty="0">
                <a:latin typeface="Comic Sans MS" panose="030F0702030302020204" pitchFamily="66" charset="0"/>
              </a:rPr>
              <a:t>(2005/present) AMD released dual-core</a:t>
            </a:r>
          </a:p>
        </p:txBody>
      </p:sp>
      <p:cxnSp>
        <p:nvCxnSpPr>
          <p:cNvPr id="22" name="Straight Arrow Connector 21">
            <a:extLst>
              <a:ext uri="{FF2B5EF4-FFF2-40B4-BE49-F238E27FC236}">
                <a16:creationId xmlns:a16="http://schemas.microsoft.com/office/drawing/2014/main" id="{2CD73608-EA45-427E-BBED-4A628C8B3D12}"/>
              </a:ext>
            </a:extLst>
          </p:cNvPr>
          <p:cNvCxnSpPr>
            <a:cxnSpLocks/>
          </p:cNvCxnSpPr>
          <p:nvPr/>
        </p:nvCxnSpPr>
        <p:spPr>
          <a:xfrm flipH="1">
            <a:off x="5943600" y="1828800"/>
            <a:ext cx="457200" cy="14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733CD692-09A6-4D88-AF38-C39C09B3F22B}"/>
              </a:ext>
            </a:extLst>
          </p:cNvPr>
          <p:cNvCxnSpPr>
            <a:cxnSpLocks/>
          </p:cNvCxnSpPr>
          <p:nvPr/>
        </p:nvCxnSpPr>
        <p:spPr>
          <a:xfrm>
            <a:off x="6553200" y="1830280"/>
            <a:ext cx="47993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TextBox 25">
            <a:extLst>
              <a:ext uri="{FF2B5EF4-FFF2-40B4-BE49-F238E27FC236}">
                <a16:creationId xmlns:a16="http://schemas.microsoft.com/office/drawing/2014/main" id="{F114E380-4EF9-4C26-AD6B-653DB6402BA0}"/>
              </a:ext>
            </a:extLst>
          </p:cNvPr>
          <p:cNvSpPr txBox="1"/>
          <p:nvPr/>
        </p:nvSpPr>
        <p:spPr>
          <a:xfrm>
            <a:off x="4989573" y="1674981"/>
            <a:ext cx="1156434" cy="276999"/>
          </a:xfrm>
          <a:prstGeom prst="rect">
            <a:avLst/>
          </a:prstGeom>
          <a:noFill/>
        </p:spPr>
        <p:txBody>
          <a:bodyPr wrap="square" rtlCol="0">
            <a:spAutoFit/>
          </a:bodyPr>
          <a:lstStyle/>
          <a:p>
            <a:r>
              <a:rPr lang="en-US" sz="1200" b="1" dirty="0">
                <a:solidFill>
                  <a:srgbClr val="CC823D"/>
                </a:solidFill>
              </a:rPr>
              <a:t>Single-core</a:t>
            </a:r>
          </a:p>
        </p:txBody>
      </p:sp>
      <p:sp>
        <p:nvSpPr>
          <p:cNvPr id="28" name="TextBox 27">
            <a:extLst>
              <a:ext uri="{FF2B5EF4-FFF2-40B4-BE49-F238E27FC236}">
                <a16:creationId xmlns:a16="http://schemas.microsoft.com/office/drawing/2014/main" id="{B64A516F-77D1-48A4-A489-D4A3EDB04385}"/>
              </a:ext>
            </a:extLst>
          </p:cNvPr>
          <p:cNvSpPr txBox="1"/>
          <p:nvPr/>
        </p:nvSpPr>
        <p:spPr>
          <a:xfrm>
            <a:off x="7011046" y="1674981"/>
            <a:ext cx="1675749" cy="461665"/>
          </a:xfrm>
          <a:prstGeom prst="rect">
            <a:avLst/>
          </a:prstGeom>
          <a:noFill/>
        </p:spPr>
        <p:txBody>
          <a:bodyPr wrap="square" rtlCol="0">
            <a:spAutoFit/>
          </a:bodyPr>
          <a:lstStyle/>
          <a:p>
            <a:r>
              <a:rPr lang="en-US" sz="1200" b="1" dirty="0">
                <a:solidFill>
                  <a:srgbClr val="CC823D"/>
                </a:solidFill>
              </a:rPr>
              <a:t>Dual-core, Multicore started after 2004</a:t>
            </a:r>
          </a:p>
        </p:txBody>
      </p:sp>
    </p:spTree>
    <p:extLst>
      <p:ext uri="{BB962C8B-B14F-4D97-AF65-F5344CB8AC3E}">
        <p14:creationId xmlns:p14="http://schemas.microsoft.com/office/powerpoint/2010/main" val="4035072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4500500"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WNoC-CD [1]</a:t>
            </a:r>
          </a:p>
          <a:p>
            <a:pPr algn="just">
              <a:buClr>
                <a:srgbClr val="CC823D"/>
              </a:buClr>
            </a:pPr>
            <a:r>
              <a:rPr lang="en-US" sz="2000" dirty="0">
                <a:latin typeface="Times New Roman" pitchFamily="18" charset="0"/>
                <a:cs typeface="Times New Roman" pitchFamily="18" charset="0"/>
              </a:rPr>
              <a:t>Calculate: </a:t>
            </a:r>
          </a:p>
          <a:p>
            <a:pPr lvl="1" algn="just">
              <a:buClr>
                <a:srgbClr val="CC823D"/>
              </a:buClr>
              <a:buFont typeface="Wingdings" charset="2"/>
              <a:buChar char="ü"/>
            </a:pPr>
            <a:r>
              <a:rPr lang="en-US" sz="2000" dirty="0">
                <a:latin typeface="Times New Roman" pitchFamily="18" charset="0"/>
                <a:cs typeface="Times New Roman" pitchFamily="18" charset="0"/>
              </a:rPr>
              <a:t>Communication Latency</a:t>
            </a:r>
          </a:p>
          <a:p>
            <a:pPr lvl="1" algn="just">
              <a:buClr>
                <a:srgbClr val="CC823D"/>
              </a:buClr>
              <a:buFont typeface="Wingdings" charset="2"/>
              <a:buChar char="ü"/>
            </a:pPr>
            <a:r>
              <a:rPr lang="en-US" sz="2000" dirty="0">
                <a:latin typeface="Times New Roman" pitchFamily="18" charset="0"/>
                <a:cs typeface="Times New Roman" pitchFamily="18" charset="0"/>
              </a:rPr>
              <a:t>Hop Count</a:t>
            </a:r>
          </a:p>
          <a:p>
            <a:pPr lvl="1" algn="just">
              <a:buClr>
                <a:srgbClr val="CC823D"/>
              </a:buClr>
              <a:buFont typeface="Wingdings" charset="2"/>
              <a:buChar char="ü"/>
            </a:pPr>
            <a:r>
              <a:rPr lang="en-US" sz="2000" dirty="0">
                <a:latin typeface="Times New Roman" pitchFamily="18" charset="0"/>
                <a:cs typeface="Times New Roman" pitchFamily="18" charset="0"/>
              </a:rPr>
              <a:t>Power Consumption</a:t>
            </a:r>
          </a:p>
          <a:p>
            <a:pPr algn="just">
              <a:buClr>
                <a:srgbClr val="CC823D"/>
              </a:buClr>
            </a:pPr>
            <a:r>
              <a:rPr lang="en-US" sz="2400" dirty="0">
                <a:latin typeface="Times New Roman" pitchFamily="18" charset="0"/>
                <a:cs typeface="Times New Roman" pitchFamily="18" charset="0"/>
              </a:rPr>
              <a:t>Ex: Task 1: (0, 0.0)    (1, 1.8)</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4" name="Content Placeholder 164"/>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427180" y="1505608"/>
            <a:ext cx="4505325" cy="4457700"/>
          </a:xfrm>
          <a:prstGeom prst="rect">
            <a:avLst/>
          </a:prstGeom>
          <a:noFill/>
          <a:ln w="9525">
            <a:noFill/>
            <a:miter lim="800000"/>
            <a:headEnd/>
            <a:tailEnd/>
          </a:ln>
        </p:spPr>
      </p:pic>
      <p:sp>
        <p:nvSpPr>
          <p:cNvPr id="2" name="Oval 1"/>
          <p:cNvSpPr/>
          <p:nvPr/>
        </p:nvSpPr>
        <p:spPr>
          <a:xfrm>
            <a:off x="8322364" y="1552067"/>
            <a:ext cx="711684" cy="691318"/>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4362959" y="5243825"/>
            <a:ext cx="711684" cy="691318"/>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 name="Straight Arrow Connector 7"/>
          <p:cNvCxnSpPr/>
          <p:nvPr/>
        </p:nvCxnSpPr>
        <p:spPr>
          <a:xfrm>
            <a:off x="2895600" y="3581400"/>
            <a:ext cx="228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371F4EB4-19CB-4B4E-9001-A066C6A31762}"/>
              </a:ext>
            </a:extLst>
          </p:cNvPr>
          <p:cNvSpPr/>
          <p:nvPr/>
        </p:nvSpPr>
        <p:spPr>
          <a:xfrm>
            <a:off x="0" y="6381750"/>
            <a:ext cx="8229600" cy="400110"/>
          </a:xfrm>
          <a:prstGeom prst="rect">
            <a:avLst/>
          </a:prstGeom>
        </p:spPr>
        <p:txBody>
          <a:bodyPr wrap="square">
            <a:spAutoFit/>
          </a:bodyPr>
          <a:lstStyle/>
          <a:p>
            <a:pPr algn="just"/>
            <a:r>
              <a:rPr lang="en-US" sz="1000" dirty="0">
                <a:latin typeface="Times New Roman" panose="02020603050405020304" pitchFamily="18" charset="0"/>
                <a:cs typeface="Times New Roman" panose="02020603050405020304" pitchFamily="18" charset="0"/>
              </a:rPr>
              <a:t>[1] Asaduzzaman, Abu, Kishore K. Chidella, and </a:t>
            </a:r>
            <a:r>
              <a:rPr lang="en-US" sz="1000" dirty="0" err="1">
                <a:latin typeface="Times New Roman" panose="02020603050405020304" pitchFamily="18" charset="0"/>
                <a:cs typeface="Times New Roman" panose="02020603050405020304" pitchFamily="18" charset="0"/>
              </a:rPr>
              <a:t>Divya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Vardha</a:t>
            </a:r>
            <a:r>
              <a:rPr lang="en-US" sz="1000" dirty="0">
                <a:latin typeface="Times New Roman" panose="02020603050405020304" pitchFamily="18" charset="0"/>
                <a:cs typeface="Times New Roman" panose="02020603050405020304" pitchFamily="18" charset="0"/>
              </a:rPr>
              <a:t>, “An energy-efficient directory based multicore architecture with wireless routers to minimize the communication latency,” IEEE Transactions on Parallel and Distributed Systems, Vol. 28, No. 2, pp. 374-385, 2017</a:t>
            </a:r>
          </a:p>
        </p:txBody>
      </p:sp>
    </p:spTree>
    <p:extLst>
      <p:ext uri="{BB962C8B-B14F-4D97-AF65-F5344CB8AC3E}">
        <p14:creationId xmlns:p14="http://schemas.microsoft.com/office/powerpoint/2010/main" val="956627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6100700"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t>
            </a:r>
          </a:p>
          <a:p>
            <a:pPr algn="just">
              <a:buClr>
                <a:srgbClr val="CC823D"/>
              </a:buClr>
              <a:buFont typeface="Wingdings" panose="05000000000000000000" pitchFamily="2" charset="2"/>
              <a:buChar char="§"/>
            </a:pPr>
            <a:r>
              <a:rPr lang="en-US" sz="2400" b="1" dirty="0">
                <a:solidFill>
                  <a:srgbClr val="CC823D"/>
                </a:solidFill>
                <a:latin typeface="Times New Roman" pitchFamily="18" charset="0"/>
                <a:cs typeface="Times New Roman" pitchFamily="18" charset="0"/>
              </a:rPr>
              <a:t>Analysis for Hop Count: (+)</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3352800" cy="3727576"/>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56670611"/>
              </p:ext>
            </p:extLst>
          </p:nvPr>
        </p:nvGraphicFramePr>
        <p:xfrm>
          <a:off x="52450" y="2679284"/>
          <a:ext cx="5486398" cy="3094575"/>
        </p:xfrm>
        <a:graphic>
          <a:graphicData uri="http://schemas.openxmlformats.org/drawingml/2006/table">
            <a:tbl>
              <a:tblPr firstRow="1" bandRow="1">
                <a:tableStyleId>{5C22544A-7EE6-4342-B048-85BDC9FD1C3A}</a:tableStyleId>
              </a:tblPr>
              <a:tblGrid>
                <a:gridCol w="1169468">
                  <a:extLst>
                    <a:ext uri="{9D8B030D-6E8A-4147-A177-3AD203B41FA5}">
                      <a16:colId xmlns:a16="http://schemas.microsoft.com/office/drawing/2014/main" val="20000"/>
                    </a:ext>
                  </a:extLst>
                </a:gridCol>
                <a:gridCol w="855709">
                  <a:extLst>
                    <a:ext uri="{9D8B030D-6E8A-4147-A177-3AD203B41FA5}">
                      <a16:colId xmlns:a16="http://schemas.microsoft.com/office/drawing/2014/main" val="20001"/>
                    </a:ext>
                  </a:extLst>
                </a:gridCol>
                <a:gridCol w="927017">
                  <a:extLst>
                    <a:ext uri="{9D8B030D-6E8A-4147-A177-3AD203B41FA5}">
                      <a16:colId xmlns:a16="http://schemas.microsoft.com/office/drawing/2014/main" val="20002"/>
                    </a:ext>
                  </a:extLst>
                </a:gridCol>
                <a:gridCol w="927017">
                  <a:extLst>
                    <a:ext uri="{9D8B030D-6E8A-4147-A177-3AD203B41FA5}">
                      <a16:colId xmlns:a16="http://schemas.microsoft.com/office/drawing/2014/main" val="20003"/>
                    </a:ext>
                  </a:extLst>
                </a:gridCol>
                <a:gridCol w="907940">
                  <a:extLst>
                    <a:ext uri="{9D8B030D-6E8A-4147-A177-3AD203B41FA5}">
                      <a16:colId xmlns:a16="http://schemas.microsoft.com/office/drawing/2014/main" val="20004"/>
                    </a:ext>
                  </a:extLst>
                </a:gridCol>
                <a:gridCol w="699247">
                  <a:extLst>
                    <a:ext uri="{9D8B030D-6E8A-4147-A177-3AD203B41FA5}">
                      <a16:colId xmlns:a16="http://schemas.microsoft.com/office/drawing/2014/main" val="20005"/>
                    </a:ext>
                  </a:extLst>
                </a:gridCol>
              </a:tblGrid>
              <a:tr h="379750">
                <a:tc rowSpan="2">
                  <a:txBody>
                    <a:bodyPr/>
                    <a:lstStyle/>
                    <a:p>
                      <a:pPr algn="ctr"/>
                      <a:r>
                        <a:rPr lang="en-US" sz="1400" dirty="0">
                          <a:latin typeface="Times" charset="0"/>
                          <a:ea typeface="Times" charset="0"/>
                          <a:cs typeface="Times" charset="0"/>
                        </a:rPr>
                        <a:t>Architecture</a:t>
                      </a:r>
                    </a:p>
                  </a:txBody>
                  <a:tcPr anchor="ctr"/>
                </a:tc>
                <a:tc gridSpan="2">
                  <a:txBody>
                    <a:bodyPr/>
                    <a:lstStyle/>
                    <a:p>
                      <a:pPr algn="ctr"/>
                      <a:r>
                        <a:rPr lang="en-US" sz="1400" dirty="0">
                          <a:latin typeface="Times" charset="0"/>
                          <a:ea typeface="Times" charset="0"/>
                          <a:cs typeface="Times" charset="0"/>
                        </a:rPr>
                        <a:t>Communication Setup</a:t>
                      </a:r>
                    </a:p>
                  </a:txBody>
                  <a:tcPr anchor="ctr"/>
                </a:tc>
                <a:tc hMerge="1">
                  <a:txBody>
                    <a:bodyPr/>
                    <a:lstStyle/>
                    <a:p>
                      <a:endParaRPr lang="en-US" dirty="0"/>
                    </a:p>
                  </a:txBody>
                  <a:tcPr/>
                </a:tc>
                <a:tc gridSpan="2">
                  <a:txBody>
                    <a:bodyPr/>
                    <a:lstStyle/>
                    <a:p>
                      <a:pPr algn="ctr"/>
                      <a:r>
                        <a:rPr lang="en-US" sz="1400" dirty="0">
                          <a:latin typeface="Times" charset="0"/>
                          <a:ea typeface="Times" charset="0"/>
                          <a:cs typeface="Times" charset="0"/>
                        </a:rPr>
                        <a:t>Data Fetch</a:t>
                      </a:r>
                    </a:p>
                  </a:txBody>
                  <a:tcPr anchor="ctr"/>
                </a:tc>
                <a:tc hMerge="1">
                  <a:txBody>
                    <a:bodyPr/>
                    <a:lstStyle/>
                    <a:p>
                      <a:endParaRPr lang="en-US" dirty="0"/>
                    </a:p>
                  </a:txBody>
                  <a:tcPr/>
                </a:tc>
                <a:tc rowSpan="2">
                  <a:txBody>
                    <a:bodyPr/>
                    <a:lstStyle/>
                    <a:p>
                      <a:pPr algn="ctr"/>
                      <a:r>
                        <a:rPr lang="en-US" sz="1400" dirty="0">
                          <a:latin typeface="Times" charset="0"/>
                          <a:ea typeface="Times" charset="0"/>
                          <a:cs typeface="Times" charset="0"/>
                        </a:rPr>
                        <a:t>Total Hops</a:t>
                      </a:r>
                    </a:p>
                  </a:txBody>
                  <a:tcPr anchor="ctr"/>
                </a:tc>
                <a:extLst>
                  <a:ext uri="{0D108BD9-81ED-4DB2-BD59-A6C34878D82A}">
                    <a16:rowId xmlns:a16="http://schemas.microsoft.com/office/drawing/2014/main" val="10000"/>
                  </a:ext>
                </a:extLst>
              </a:tr>
              <a:tr h="513365">
                <a:tc vMerge="1">
                  <a:txBody>
                    <a:bodyPr/>
                    <a:lstStyle/>
                    <a:p>
                      <a:pPr algn="ctr"/>
                      <a:endParaRPr lang="en-US" sz="1600" dirty="0">
                        <a:latin typeface="Times" charset="0"/>
                        <a:ea typeface="Times" charset="0"/>
                        <a:cs typeface="Times" charset="0"/>
                      </a:endParaRPr>
                    </a:p>
                  </a:txBody>
                  <a:tcPr anchor="ctr"/>
                </a:tc>
                <a:tc>
                  <a:txBody>
                    <a:bodyPr/>
                    <a:lstStyle/>
                    <a:p>
                      <a:pPr algn="ctr"/>
                      <a:r>
                        <a:rPr lang="en-US" sz="1400" dirty="0">
                          <a:latin typeface="Times" charset="0"/>
                          <a:ea typeface="Times" charset="0"/>
                          <a:cs typeface="Times" charset="0"/>
                        </a:rPr>
                        <a:t>S to D</a:t>
                      </a:r>
                    </a:p>
                  </a:txBody>
                  <a:tcPr anchor="ctr">
                    <a:solidFill>
                      <a:srgbClr val="FEB71A"/>
                    </a:solidFill>
                  </a:tcPr>
                </a:tc>
                <a:tc>
                  <a:txBody>
                    <a:bodyPr/>
                    <a:lstStyle/>
                    <a:p>
                      <a:pPr algn="ctr"/>
                      <a:r>
                        <a:rPr lang="en-US" sz="1400" dirty="0">
                          <a:latin typeface="Times" charset="0"/>
                          <a:ea typeface="Times" charset="0"/>
                          <a:cs typeface="Times" charset="0"/>
                        </a:rPr>
                        <a:t>ACK</a:t>
                      </a:r>
                    </a:p>
                  </a:txBody>
                  <a:tcPr anchor="ctr">
                    <a:solidFill>
                      <a:srgbClr val="FEB71A"/>
                    </a:solidFill>
                  </a:tcPr>
                </a:tc>
                <a:tc>
                  <a:txBody>
                    <a:bodyPr/>
                    <a:lstStyle/>
                    <a:p>
                      <a:pPr algn="ctr"/>
                      <a:r>
                        <a:rPr lang="en-US" sz="1400" dirty="0">
                          <a:latin typeface="Times" charset="0"/>
                          <a:ea typeface="Times" charset="0"/>
                          <a:cs typeface="Times" charset="0"/>
                        </a:rPr>
                        <a:t>D to S</a:t>
                      </a:r>
                    </a:p>
                  </a:txBody>
                  <a:tcPr anchor="ctr">
                    <a:solidFill>
                      <a:srgbClr val="FEB71A"/>
                    </a:solidFill>
                  </a:tcPr>
                </a:tc>
                <a:tc>
                  <a:txBody>
                    <a:bodyPr/>
                    <a:lstStyle/>
                    <a:p>
                      <a:pPr algn="ctr"/>
                      <a:r>
                        <a:rPr lang="en-US" sz="1400" dirty="0">
                          <a:latin typeface="Times" charset="0"/>
                          <a:ea typeface="Times" charset="0"/>
                          <a:cs typeface="Times" charset="0"/>
                        </a:rPr>
                        <a:t>ACK</a:t>
                      </a:r>
                    </a:p>
                  </a:txBody>
                  <a:tcPr anchor="ctr">
                    <a:solidFill>
                      <a:srgbClr val="FEB71A"/>
                    </a:solidFill>
                  </a:tcPr>
                </a:tc>
                <a:tc vMerge="1">
                  <a:txBody>
                    <a:bodyPr/>
                    <a:lstStyle/>
                    <a:p>
                      <a:pPr algn="ctr"/>
                      <a:endParaRPr lang="en-US" sz="1600" dirty="0">
                        <a:latin typeface="Times" charset="0"/>
                        <a:ea typeface="Times" charset="0"/>
                        <a:cs typeface="Times" charset="0"/>
                      </a:endParaRPr>
                    </a:p>
                  </a:txBody>
                  <a:tcPr anchor="ctr"/>
                </a:tc>
                <a:extLst>
                  <a:ext uri="{0D108BD9-81ED-4DB2-BD59-A6C34878D82A}">
                    <a16:rowId xmlns:a16="http://schemas.microsoft.com/office/drawing/2014/main" val="10001"/>
                  </a:ext>
                </a:extLst>
              </a:tr>
              <a:tr h="513365">
                <a:tc>
                  <a:txBody>
                    <a:bodyPr/>
                    <a:lstStyle/>
                    <a:p>
                      <a:pPr algn="l"/>
                      <a:r>
                        <a:rPr lang="en-US" sz="1400" dirty="0">
                          <a:latin typeface="Times" charset="0"/>
                          <a:ea typeface="Times" charset="0"/>
                          <a:cs typeface="Times" charset="0"/>
                        </a:rPr>
                        <a:t>Mesh</a:t>
                      </a:r>
                    </a:p>
                  </a:txBody>
                  <a:tcPr anchor="ctr"/>
                </a:tc>
                <a:tc>
                  <a:txBody>
                    <a:bodyPr/>
                    <a:lstStyle/>
                    <a:p>
                      <a:pPr algn="ctr"/>
                      <a:r>
                        <a:rPr lang="en-US" sz="1400" dirty="0">
                          <a:latin typeface="Times" charset="0"/>
                          <a:ea typeface="Times" charset="0"/>
                          <a:cs typeface="Times" charset="0"/>
                        </a:rPr>
                        <a:t>10</a:t>
                      </a:r>
                    </a:p>
                  </a:txBody>
                  <a:tcPr anchor="ctr"/>
                </a:tc>
                <a:tc>
                  <a:txBody>
                    <a:bodyPr/>
                    <a:lstStyle/>
                    <a:p>
                      <a:pPr algn="ctr"/>
                      <a:r>
                        <a:rPr lang="en-US" sz="1400" dirty="0">
                          <a:latin typeface="Times" charset="0"/>
                          <a:ea typeface="Times" charset="0"/>
                          <a:cs typeface="Times" charset="0"/>
                        </a:rPr>
                        <a:t>10</a:t>
                      </a:r>
                    </a:p>
                  </a:txBody>
                  <a:tcPr anchor="ctr"/>
                </a:tc>
                <a:tc>
                  <a:txBody>
                    <a:bodyPr/>
                    <a:lstStyle/>
                    <a:p>
                      <a:pPr algn="ctr"/>
                      <a:r>
                        <a:rPr lang="en-US" sz="1400" dirty="0">
                          <a:latin typeface="Times" charset="0"/>
                          <a:ea typeface="Times" charset="0"/>
                          <a:cs typeface="Times" charset="0"/>
                        </a:rPr>
                        <a:t>10</a:t>
                      </a:r>
                    </a:p>
                  </a:txBody>
                  <a:tcPr anchor="ctr"/>
                </a:tc>
                <a:tc>
                  <a:txBody>
                    <a:bodyPr/>
                    <a:lstStyle/>
                    <a:p>
                      <a:pPr algn="ctr"/>
                      <a:r>
                        <a:rPr lang="en-US" sz="1400" dirty="0">
                          <a:latin typeface="Times" charset="0"/>
                          <a:ea typeface="Times" charset="0"/>
                          <a:cs typeface="Times" charset="0"/>
                        </a:rPr>
                        <a:t>10</a:t>
                      </a:r>
                    </a:p>
                  </a:txBody>
                  <a:tcPr anchor="ctr"/>
                </a:tc>
                <a:tc>
                  <a:txBody>
                    <a:bodyPr/>
                    <a:lstStyle/>
                    <a:p>
                      <a:pPr algn="ctr"/>
                      <a:r>
                        <a:rPr lang="en-US" sz="1400" dirty="0">
                          <a:latin typeface="Times" charset="0"/>
                          <a:ea typeface="Times" charset="0"/>
                          <a:cs typeface="Times" charset="0"/>
                        </a:rPr>
                        <a:t>40</a:t>
                      </a:r>
                    </a:p>
                  </a:txBody>
                  <a:tcPr anchor="ctr"/>
                </a:tc>
                <a:extLst>
                  <a:ext uri="{0D108BD9-81ED-4DB2-BD59-A6C34878D82A}">
                    <a16:rowId xmlns:a16="http://schemas.microsoft.com/office/drawing/2014/main" val="10002"/>
                  </a:ext>
                </a:extLst>
              </a:tr>
              <a:tr h="513365">
                <a:tc>
                  <a:txBody>
                    <a:bodyPr/>
                    <a:lstStyle/>
                    <a:p>
                      <a:pPr algn="l"/>
                      <a:r>
                        <a:rPr lang="en-US" sz="1400" dirty="0">
                          <a:latin typeface="Times" charset="0"/>
                          <a:ea typeface="Times" charset="0"/>
                          <a:cs typeface="Times" charset="0"/>
                        </a:rPr>
                        <a:t>Traditional WNoC</a:t>
                      </a:r>
                    </a:p>
                  </a:txBody>
                  <a:tcPr anchor="ctr"/>
                </a:tc>
                <a:tc>
                  <a:txBody>
                    <a:bodyPr/>
                    <a:lstStyle/>
                    <a:p>
                      <a:pPr algn="ctr"/>
                      <a:r>
                        <a:rPr lang="en-US" sz="1400" dirty="0">
                          <a:latin typeface="Times" charset="0"/>
                          <a:ea typeface="Times" charset="0"/>
                          <a:cs typeface="Times" charset="0"/>
                        </a:rPr>
                        <a:t>5</a:t>
                      </a:r>
                    </a:p>
                  </a:txBody>
                  <a:tcPr anchor="ctr"/>
                </a:tc>
                <a:tc>
                  <a:txBody>
                    <a:bodyPr/>
                    <a:lstStyle/>
                    <a:p>
                      <a:pPr algn="ctr"/>
                      <a:r>
                        <a:rPr lang="en-US" sz="1400" dirty="0">
                          <a:latin typeface="Times" charset="0"/>
                          <a:ea typeface="Times" charset="0"/>
                          <a:cs typeface="Times" charset="0"/>
                        </a:rPr>
                        <a:t>5</a:t>
                      </a:r>
                    </a:p>
                  </a:txBody>
                  <a:tcPr anchor="ctr"/>
                </a:tc>
                <a:tc>
                  <a:txBody>
                    <a:bodyPr/>
                    <a:lstStyle/>
                    <a:p>
                      <a:pPr algn="ctr"/>
                      <a:r>
                        <a:rPr lang="en-US" sz="1400" dirty="0">
                          <a:latin typeface="Times" charset="0"/>
                          <a:ea typeface="Times" charset="0"/>
                          <a:cs typeface="Times" charset="0"/>
                        </a:rPr>
                        <a:t>5</a:t>
                      </a:r>
                    </a:p>
                  </a:txBody>
                  <a:tcPr anchor="ctr"/>
                </a:tc>
                <a:tc>
                  <a:txBody>
                    <a:bodyPr/>
                    <a:lstStyle/>
                    <a:p>
                      <a:pPr algn="ctr"/>
                      <a:r>
                        <a:rPr lang="en-US" sz="1400" dirty="0">
                          <a:latin typeface="Times" charset="0"/>
                          <a:ea typeface="Times" charset="0"/>
                          <a:cs typeface="Times" charset="0"/>
                        </a:rPr>
                        <a:t>5</a:t>
                      </a:r>
                    </a:p>
                  </a:txBody>
                  <a:tcPr anchor="ctr"/>
                </a:tc>
                <a:tc>
                  <a:txBody>
                    <a:bodyPr/>
                    <a:lstStyle/>
                    <a:p>
                      <a:pPr algn="ctr"/>
                      <a:r>
                        <a:rPr lang="en-US" sz="1400" dirty="0">
                          <a:latin typeface="Times" charset="0"/>
                          <a:ea typeface="Times" charset="0"/>
                          <a:cs typeface="Times" charset="0"/>
                        </a:rPr>
                        <a:t>20</a:t>
                      </a:r>
                    </a:p>
                  </a:txBody>
                  <a:tcPr anchor="ctr"/>
                </a:tc>
                <a:extLst>
                  <a:ext uri="{0D108BD9-81ED-4DB2-BD59-A6C34878D82A}">
                    <a16:rowId xmlns:a16="http://schemas.microsoft.com/office/drawing/2014/main" val="10003"/>
                  </a:ext>
                </a:extLst>
              </a:tr>
              <a:tr h="513365">
                <a:tc>
                  <a:txBody>
                    <a:bodyPr/>
                    <a:lstStyle/>
                    <a:p>
                      <a:pPr algn="l"/>
                      <a:r>
                        <a:rPr lang="en-US" sz="1400" dirty="0">
                          <a:latin typeface="Times" charset="0"/>
                          <a:ea typeface="Times" charset="0"/>
                          <a:cs typeface="Times" charset="0"/>
                        </a:rPr>
                        <a:t>WNoC-CD</a:t>
                      </a:r>
                    </a:p>
                  </a:txBody>
                  <a:tcPr anchor="ctr"/>
                </a:tc>
                <a:tc>
                  <a:txBody>
                    <a:bodyPr/>
                    <a:lstStyle/>
                    <a:p>
                      <a:pPr algn="ctr"/>
                      <a:r>
                        <a:rPr lang="en-US" sz="1400" dirty="0">
                          <a:latin typeface="Times" charset="0"/>
                          <a:ea typeface="Times" charset="0"/>
                          <a:cs typeface="Times" charset="0"/>
                        </a:rPr>
                        <a:t>3</a:t>
                      </a:r>
                    </a:p>
                  </a:txBody>
                  <a:tcPr anchor="ctr"/>
                </a:tc>
                <a:tc>
                  <a:txBody>
                    <a:bodyPr/>
                    <a:lstStyle/>
                    <a:p>
                      <a:pPr algn="ctr"/>
                      <a:r>
                        <a:rPr lang="en-US" sz="1400" dirty="0">
                          <a:latin typeface="Times" charset="0"/>
                          <a:ea typeface="Times" charset="0"/>
                          <a:cs typeface="Times" charset="0"/>
                        </a:rPr>
                        <a:t>-</a:t>
                      </a:r>
                    </a:p>
                  </a:txBody>
                  <a:tcPr anchor="ctr"/>
                </a:tc>
                <a:tc>
                  <a:txBody>
                    <a:bodyPr/>
                    <a:lstStyle/>
                    <a:p>
                      <a:pPr algn="ctr"/>
                      <a:r>
                        <a:rPr lang="en-US" sz="1400" dirty="0">
                          <a:latin typeface="Times" charset="0"/>
                          <a:ea typeface="Times" charset="0"/>
                          <a:cs typeface="Times" charset="0"/>
                        </a:rPr>
                        <a:t>6</a:t>
                      </a:r>
                    </a:p>
                  </a:txBody>
                  <a:tcPr anchor="ctr"/>
                </a:tc>
                <a:tc>
                  <a:txBody>
                    <a:bodyPr/>
                    <a:lstStyle/>
                    <a:p>
                      <a:pPr algn="ctr"/>
                      <a:r>
                        <a:rPr lang="en-US" sz="1400" dirty="0">
                          <a:latin typeface="Times" charset="0"/>
                          <a:ea typeface="Times" charset="0"/>
                          <a:cs typeface="Times" charset="0"/>
                        </a:rPr>
                        <a:t>-</a:t>
                      </a:r>
                    </a:p>
                  </a:txBody>
                  <a:tcPr anchor="ctr"/>
                </a:tc>
                <a:tc>
                  <a:txBody>
                    <a:bodyPr/>
                    <a:lstStyle/>
                    <a:p>
                      <a:pPr algn="ctr"/>
                      <a:r>
                        <a:rPr lang="en-US" sz="1400" dirty="0">
                          <a:latin typeface="Times" charset="0"/>
                          <a:ea typeface="Times" charset="0"/>
                          <a:cs typeface="Times" charset="0"/>
                        </a:rPr>
                        <a:t>9</a:t>
                      </a:r>
                    </a:p>
                  </a:txBody>
                  <a:tcPr anchor="ctr"/>
                </a:tc>
                <a:extLst>
                  <a:ext uri="{0D108BD9-81ED-4DB2-BD59-A6C34878D82A}">
                    <a16:rowId xmlns:a16="http://schemas.microsoft.com/office/drawing/2014/main" val="10004"/>
                  </a:ext>
                </a:extLst>
              </a:tr>
              <a:tr h="513365">
                <a:tc gridSpan="2">
                  <a:txBody>
                    <a:bodyPr/>
                    <a:lstStyle/>
                    <a:p>
                      <a:pPr algn="ctr"/>
                      <a:r>
                        <a:rPr lang="en-US" sz="1400" dirty="0">
                          <a:latin typeface="Times" charset="0"/>
                          <a:ea typeface="Times" charset="0"/>
                          <a:cs typeface="Times" charset="0"/>
                        </a:rPr>
                        <a:t>S: Source</a:t>
                      </a:r>
                    </a:p>
                  </a:txBody>
                  <a:tcPr anchor="ctr">
                    <a:solidFill>
                      <a:srgbClr val="FEB71A"/>
                    </a:solidFill>
                  </a:tcPr>
                </a:tc>
                <a:tc hMerge="1">
                  <a:txBody>
                    <a:bodyPr/>
                    <a:lstStyle/>
                    <a:p>
                      <a:pPr algn="ctr"/>
                      <a:endParaRPr lang="en-US" sz="1600" dirty="0">
                        <a:latin typeface="Times" charset="0"/>
                        <a:ea typeface="Times" charset="0"/>
                        <a:cs typeface="Times" charset="0"/>
                      </a:endParaRPr>
                    </a:p>
                  </a:txBody>
                  <a:tcPr anchor="ctr"/>
                </a:tc>
                <a:tc gridSpan="2">
                  <a:txBody>
                    <a:bodyPr/>
                    <a:lstStyle/>
                    <a:p>
                      <a:pPr algn="ctr"/>
                      <a:r>
                        <a:rPr lang="en-US" sz="1400" dirty="0">
                          <a:latin typeface="Times" charset="0"/>
                          <a:ea typeface="Times" charset="0"/>
                          <a:cs typeface="Times" charset="0"/>
                        </a:rPr>
                        <a:t>D: Destination</a:t>
                      </a:r>
                    </a:p>
                  </a:txBody>
                  <a:tcPr anchor="ctr">
                    <a:solidFill>
                      <a:srgbClr val="FEB71A"/>
                    </a:solidFill>
                  </a:tcPr>
                </a:tc>
                <a:tc hMerge="1">
                  <a:txBody>
                    <a:bodyPr/>
                    <a:lstStyle/>
                    <a:p>
                      <a:pPr algn="ctr"/>
                      <a:endParaRPr lang="en-US" sz="1600" dirty="0">
                        <a:latin typeface="Times" charset="0"/>
                        <a:ea typeface="Times" charset="0"/>
                        <a:cs typeface="Times" charset="0"/>
                      </a:endParaRPr>
                    </a:p>
                  </a:txBody>
                  <a:tcPr anchor="ctr"/>
                </a:tc>
                <a:tc gridSpan="2">
                  <a:txBody>
                    <a:bodyPr/>
                    <a:lstStyle/>
                    <a:p>
                      <a:pPr algn="ctr"/>
                      <a:r>
                        <a:rPr lang="en-US" sz="1400" dirty="0">
                          <a:latin typeface="Times" charset="0"/>
                          <a:ea typeface="Times" charset="0"/>
                          <a:cs typeface="Times" charset="0"/>
                        </a:rPr>
                        <a:t>ACK: Acknowledge</a:t>
                      </a:r>
                    </a:p>
                  </a:txBody>
                  <a:tcPr anchor="ctr">
                    <a:solidFill>
                      <a:srgbClr val="FEB71A"/>
                    </a:solidFill>
                  </a:tcPr>
                </a:tc>
                <a:tc hMerge="1">
                  <a:txBody>
                    <a:bodyPr/>
                    <a:lstStyle/>
                    <a:p>
                      <a:pPr algn="ctr"/>
                      <a:endParaRPr lang="en-US" sz="1600" dirty="0">
                        <a:latin typeface="Times" charset="0"/>
                        <a:ea typeface="Times" charset="0"/>
                        <a:cs typeface="Times" charset="0"/>
                      </a:endParaRPr>
                    </a:p>
                  </a:txBody>
                  <a:tcPr anchor="ctr"/>
                </a:tc>
                <a:extLst>
                  <a:ext uri="{0D108BD9-81ED-4DB2-BD59-A6C34878D82A}">
                    <a16:rowId xmlns:a16="http://schemas.microsoft.com/office/drawing/2014/main" val="10005"/>
                  </a:ext>
                </a:extLst>
              </a:tr>
            </a:tbl>
          </a:graphicData>
        </a:graphic>
      </p:graphicFrame>
      <p:sp>
        <p:nvSpPr>
          <p:cNvPr id="7" name="Oval 6"/>
          <p:cNvSpPr/>
          <p:nvPr/>
        </p:nvSpPr>
        <p:spPr>
          <a:xfrm>
            <a:off x="5629275" y="5382709"/>
            <a:ext cx="485775" cy="503741"/>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8505825" y="2409825"/>
            <a:ext cx="485775" cy="538918"/>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3043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5414900"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t>
            </a:r>
          </a:p>
          <a:p>
            <a:pPr algn="just">
              <a:buClr>
                <a:srgbClr val="CC823D"/>
              </a:buClr>
              <a:buFont typeface="Wingdings" panose="05000000000000000000" pitchFamily="2" charset="2"/>
              <a:buChar char="§"/>
            </a:pPr>
            <a:r>
              <a:rPr lang="en-US" sz="2400" b="1" dirty="0">
                <a:solidFill>
                  <a:srgbClr val="CC823D"/>
                </a:solidFill>
                <a:latin typeface="Times New Roman" pitchFamily="18" charset="0"/>
                <a:cs typeface="Times New Roman" pitchFamily="18" charset="0"/>
              </a:rPr>
              <a:t>Analysis for Hop Count: (+)</a:t>
            </a:r>
          </a:p>
          <a:p>
            <a:pPr algn="just">
              <a:buClr>
                <a:srgbClr val="CC823D"/>
              </a:buClr>
            </a:pPr>
            <a:r>
              <a:rPr lang="en-US" sz="2000" dirty="0">
                <a:latin typeface="Times New Roman" panose="02020603050405020304" pitchFamily="18" charset="0"/>
                <a:cs typeface="Times New Roman" panose="02020603050405020304" pitchFamily="18" charset="0"/>
              </a:rPr>
              <a:t>In mesh architecture, to communicate between source and destination core it has 10 intermediate hops and it needs an acknowledgement, so communication setup takes 20 hops.</a:t>
            </a:r>
          </a:p>
          <a:p>
            <a:pPr algn="just">
              <a:buClr>
                <a:srgbClr val="CC823D"/>
              </a:buClr>
            </a:pPr>
            <a:r>
              <a:rPr lang="en-US" sz="2000" dirty="0">
                <a:latin typeface="Times New Roman" panose="02020603050405020304" pitchFamily="18" charset="0"/>
                <a:cs typeface="Times New Roman" panose="02020603050405020304" pitchFamily="18" charset="0"/>
              </a:rPr>
              <a:t>For data receive and acknowledgement it takes 20 hops, and in total it takes 40 hops. </a:t>
            </a:r>
          </a:p>
          <a:p>
            <a:pPr algn="just">
              <a:buClr>
                <a:srgbClr val="CC823D"/>
              </a:buClr>
            </a:pPr>
            <a:r>
              <a:rPr lang="en-US" sz="2000" dirty="0">
                <a:latin typeface="Times New Roman" panose="02020603050405020304" pitchFamily="18" charset="0"/>
                <a:cs typeface="Times New Roman" panose="02020603050405020304" pitchFamily="18" charset="0"/>
              </a:rPr>
              <a:t>In traditional WNoC, to fetch data is 10 hops and return path is 10 hops, and in total it takes 20 hops.</a:t>
            </a:r>
          </a:p>
          <a:p>
            <a:pPr algn="just">
              <a:buClr>
                <a:srgbClr val="CC823D"/>
              </a:buClr>
            </a:pPr>
            <a:r>
              <a:rPr lang="en-US" sz="2000" dirty="0">
                <a:latin typeface="Times New Roman" panose="02020603050405020304" pitchFamily="18" charset="0"/>
                <a:cs typeface="Times New Roman" panose="02020603050405020304" pitchFamily="18" charset="0"/>
              </a:rPr>
              <a:t>In proposed WNoC-CD, the request to fetch data is up to centralized directory which takes 3 hops, the return path is 6 hops, and in total it takes 9 hops.</a:t>
            </a:r>
            <a:endParaRPr lang="en-US" sz="2000" dirty="0"/>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505200" cy="3727576"/>
          </a:xfrm>
          <a:prstGeom prst="rect">
            <a:avLst/>
          </a:prstGeom>
          <a:noFill/>
          <a:ln>
            <a:noFill/>
          </a:ln>
        </p:spPr>
      </p:pic>
      <p:sp>
        <p:nvSpPr>
          <p:cNvPr id="5" name="Oval 4"/>
          <p:cNvSpPr/>
          <p:nvPr/>
        </p:nvSpPr>
        <p:spPr>
          <a:xfrm>
            <a:off x="5486400" y="5381867"/>
            <a:ext cx="515816" cy="533400"/>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8475372" y="2425521"/>
            <a:ext cx="533400" cy="538918"/>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190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5414900"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t>
            </a:r>
          </a:p>
          <a:p>
            <a:pPr algn="just">
              <a:buClr>
                <a:srgbClr val="CC823D"/>
              </a:buClr>
              <a:buFont typeface="Wingdings" panose="05000000000000000000" pitchFamily="2" charset="2"/>
              <a:buChar char="§"/>
            </a:pPr>
            <a:r>
              <a:rPr lang="en-US" sz="2400" b="1" dirty="0">
                <a:solidFill>
                  <a:srgbClr val="CC823D"/>
                </a:solidFill>
                <a:latin typeface="Times New Roman" pitchFamily="18" charset="0"/>
                <a:cs typeface="Times New Roman" pitchFamily="18" charset="0"/>
              </a:rPr>
              <a:t>Analysis for Hop Count: (+)</a:t>
            </a:r>
          </a:p>
          <a:p>
            <a:pPr algn="just">
              <a:buClr>
                <a:srgbClr val="CC823D"/>
              </a:buClr>
            </a:pPr>
            <a:r>
              <a:rPr lang="en-US" sz="2000" dirty="0">
                <a:latin typeface="Times New Roman" panose="02020603050405020304" pitchFamily="18" charset="0"/>
                <a:cs typeface="Times New Roman" panose="02020603050405020304" pitchFamily="18" charset="0"/>
              </a:rPr>
              <a:t>In mesh architecture, to communicate between source and destination core it has 10 intermediate hops and it needs an acknowledgement, so communication setup takes 20 hops.</a:t>
            </a:r>
          </a:p>
          <a:p>
            <a:pPr algn="just">
              <a:buClr>
                <a:srgbClr val="CC823D"/>
              </a:buClr>
            </a:pPr>
            <a:r>
              <a:rPr lang="en-US" sz="2000" dirty="0">
                <a:latin typeface="Times New Roman" panose="02020603050405020304" pitchFamily="18" charset="0"/>
                <a:cs typeface="Times New Roman" panose="02020603050405020304" pitchFamily="18" charset="0"/>
              </a:rPr>
              <a:t>For data receive and acknowledgement it takes 20 hops, and in total it takes 40 hops. </a:t>
            </a:r>
          </a:p>
          <a:p>
            <a:pPr algn="just">
              <a:buClr>
                <a:srgbClr val="CC823D"/>
              </a:buClr>
            </a:pPr>
            <a:r>
              <a:rPr lang="en-US" sz="2000" dirty="0">
                <a:latin typeface="Times New Roman" panose="02020603050405020304" pitchFamily="18" charset="0"/>
                <a:cs typeface="Times New Roman" panose="02020603050405020304" pitchFamily="18" charset="0"/>
              </a:rPr>
              <a:t>In traditional WNoC, to fetch data is 10 hops and return path is 10 hops, and in total it takes 20 hops. </a:t>
            </a:r>
          </a:p>
          <a:p>
            <a:pPr algn="just">
              <a:buClr>
                <a:srgbClr val="CC823D"/>
              </a:buClr>
            </a:pPr>
            <a:r>
              <a:rPr lang="en-US" sz="2000" dirty="0">
                <a:latin typeface="Times New Roman" panose="02020603050405020304" pitchFamily="18" charset="0"/>
                <a:cs typeface="Times New Roman" panose="02020603050405020304" pitchFamily="18" charset="0"/>
              </a:rPr>
              <a:t>In proposed WNoC-CD, the request to fetch data is up to centralized directory which takes 3 hops, the return path is 6 hops, and in total it takes 9 hops.</a:t>
            </a:r>
            <a:endParaRPr lang="en-US" sz="2000" dirty="0"/>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2286000"/>
            <a:ext cx="3506755"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Oval 6"/>
          <p:cNvSpPr/>
          <p:nvPr/>
        </p:nvSpPr>
        <p:spPr>
          <a:xfrm>
            <a:off x="8422058" y="2449830"/>
            <a:ext cx="474292" cy="501160"/>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562600" y="5175522"/>
            <a:ext cx="533400" cy="585712"/>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231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5414900"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t>
            </a:r>
          </a:p>
          <a:p>
            <a:pPr algn="just">
              <a:buClr>
                <a:srgbClr val="CC823D"/>
              </a:buClr>
              <a:buFont typeface="Wingdings" panose="05000000000000000000" pitchFamily="2" charset="2"/>
              <a:buChar char="§"/>
            </a:pPr>
            <a:r>
              <a:rPr lang="en-US" sz="2400" b="1" dirty="0">
                <a:solidFill>
                  <a:srgbClr val="CC823D"/>
                </a:solidFill>
                <a:latin typeface="Times New Roman" pitchFamily="18" charset="0"/>
                <a:cs typeface="Times New Roman" pitchFamily="18" charset="0"/>
              </a:rPr>
              <a:t>Analysis for Hop Count: (+)</a:t>
            </a:r>
          </a:p>
          <a:p>
            <a:pPr algn="just">
              <a:buClr>
                <a:srgbClr val="CC823D"/>
              </a:buClr>
            </a:pPr>
            <a:r>
              <a:rPr lang="en-US" sz="2000" dirty="0">
                <a:latin typeface="Times New Roman" panose="02020603050405020304" pitchFamily="18" charset="0"/>
                <a:cs typeface="Times New Roman" panose="02020603050405020304" pitchFamily="18" charset="0"/>
              </a:rPr>
              <a:t>In mesh architecture, to communicate between source and destination core it has 10 intermediate hops and it needs an acknowledgement, so communication setup takes 20 hops. </a:t>
            </a:r>
          </a:p>
          <a:p>
            <a:pPr algn="just">
              <a:buClr>
                <a:srgbClr val="CC823D"/>
              </a:buClr>
            </a:pPr>
            <a:r>
              <a:rPr lang="en-US" sz="2000" dirty="0">
                <a:latin typeface="Times New Roman" panose="02020603050405020304" pitchFamily="18" charset="0"/>
                <a:cs typeface="Times New Roman" panose="02020603050405020304" pitchFamily="18" charset="0"/>
              </a:rPr>
              <a:t>For data receive and acknowledgement it takes 20 hops, and in total it takes 40 hops.</a:t>
            </a:r>
          </a:p>
          <a:p>
            <a:pPr algn="just">
              <a:buClr>
                <a:srgbClr val="CC823D"/>
              </a:buClr>
            </a:pPr>
            <a:r>
              <a:rPr lang="en-US" sz="2000" dirty="0">
                <a:latin typeface="Times New Roman" panose="02020603050405020304" pitchFamily="18" charset="0"/>
                <a:cs typeface="Times New Roman" panose="02020603050405020304" pitchFamily="18" charset="0"/>
              </a:rPr>
              <a:t>In traditional WNoC, to fetch data is 10 hops and return path is 10 hops, and in total it takes 20 hops. </a:t>
            </a:r>
          </a:p>
          <a:p>
            <a:pPr algn="just">
              <a:buClr>
                <a:srgbClr val="CC823D"/>
              </a:buClr>
            </a:pPr>
            <a:r>
              <a:rPr lang="en-US" sz="2000" dirty="0">
                <a:latin typeface="Times New Roman" panose="02020603050405020304" pitchFamily="18" charset="0"/>
                <a:cs typeface="Times New Roman" panose="02020603050405020304" pitchFamily="18" charset="0"/>
              </a:rPr>
              <a:t>In proposed WNoC-CD, the request to fetch data is up to centralized directory which takes 3 hops, the return path is 6 hops, and in total it takes 9 hops.</a:t>
            </a:r>
            <a:endParaRPr lang="en-US" sz="2000" dirty="0"/>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pic>
        <p:nvPicPr>
          <p:cNvPr id="7" name="Content Placeholder 164"/>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562601" y="2307771"/>
            <a:ext cx="3425888" cy="3462944"/>
          </a:xfrm>
          <a:prstGeom prst="rect">
            <a:avLst/>
          </a:prstGeom>
          <a:noFill/>
          <a:ln w="9525">
            <a:noFill/>
            <a:miter lim="800000"/>
            <a:headEnd/>
            <a:tailEnd/>
          </a:ln>
        </p:spPr>
      </p:pic>
      <p:sp>
        <p:nvSpPr>
          <p:cNvPr id="5" name="Oval 4"/>
          <p:cNvSpPr/>
          <p:nvPr/>
        </p:nvSpPr>
        <p:spPr>
          <a:xfrm>
            <a:off x="5562601" y="5244934"/>
            <a:ext cx="461867" cy="457201"/>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8553450" y="2376855"/>
            <a:ext cx="457200" cy="457201"/>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4282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Communication Latency (Proposed_1)</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245268"/>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WNoC-CD architecture helps in reducing the communication latency up to </a:t>
            </a:r>
            <a:r>
              <a:rPr lang="en-US" sz="2000" b="1" dirty="0">
                <a:solidFill>
                  <a:srgbClr val="CC823D"/>
                </a:solidFill>
                <a:latin typeface="Times New Roman" panose="02020603050405020304" pitchFamily="18" charset="0"/>
                <a:cs typeface="Times New Roman" panose="02020603050405020304" pitchFamily="18" charset="0"/>
              </a:rPr>
              <a:t>16.01%</a:t>
            </a:r>
            <a:r>
              <a:rPr lang="en-US" sz="2000" dirty="0">
                <a:latin typeface="Times" charset="0"/>
                <a:ea typeface="Times" charset="0"/>
                <a:cs typeface="Times" charset="0"/>
              </a:rPr>
              <a:t>, and </a:t>
            </a:r>
            <a:r>
              <a:rPr lang="en-US" sz="2000" b="1" dirty="0">
                <a:solidFill>
                  <a:srgbClr val="CC823D"/>
                </a:solidFill>
                <a:latin typeface="Times New Roman" panose="02020603050405020304" pitchFamily="18" charset="0"/>
                <a:cs typeface="Times New Roman" panose="02020603050405020304" pitchFamily="18" charset="0"/>
              </a:rPr>
              <a:t>10.32%</a:t>
            </a:r>
            <a:r>
              <a:rPr lang="en-US" sz="2000" dirty="0">
                <a:latin typeface="Times" charset="0"/>
                <a:ea typeface="Times" charset="0"/>
                <a:cs typeface="Times" charset="0"/>
              </a:rPr>
              <a:t>, compared to mesh and traditional WNoC architectures respectively.</a:t>
            </a:r>
          </a:p>
        </p:txBody>
      </p:sp>
      <p:graphicFrame>
        <p:nvGraphicFramePr>
          <p:cNvPr id="8" name="Chart 7">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627160423"/>
              </p:ext>
            </p:extLst>
          </p:nvPr>
        </p:nvGraphicFramePr>
        <p:xfrm>
          <a:off x="228600" y="1924050"/>
          <a:ext cx="8771892"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264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Hop Count (Proposed_1)</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WNoC-CD architecture helps in reducing the hop count up to </a:t>
            </a:r>
            <a:r>
              <a:rPr lang="en-US" sz="2000" b="1" dirty="0">
                <a:solidFill>
                  <a:srgbClr val="0432FF"/>
                </a:solidFill>
                <a:latin typeface="Times" charset="0"/>
                <a:ea typeface="Times" charset="0"/>
                <a:cs typeface="Times" charset="0"/>
              </a:rPr>
              <a:t>62.03%</a:t>
            </a:r>
            <a:r>
              <a:rPr lang="en-US" sz="2000" dirty="0">
                <a:latin typeface="Times" charset="0"/>
                <a:ea typeface="Times" charset="0"/>
                <a:cs typeface="Times" charset="0"/>
              </a:rPr>
              <a:t>, and </a:t>
            </a:r>
            <a:r>
              <a:rPr lang="en-US" sz="2000" b="1" dirty="0">
                <a:solidFill>
                  <a:srgbClr val="0432FF"/>
                </a:solidFill>
                <a:latin typeface="Times" charset="0"/>
                <a:ea typeface="Times" charset="0"/>
                <a:cs typeface="Times" charset="0"/>
              </a:rPr>
              <a:t>52.65%</a:t>
            </a:r>
            <a:r>
              <a:rPr lang="en-US" sz="2000" dirty="0">
                <a:latin typeface="Times" charset="0"/>
                <a:ea typeface="Times" charset="0"/>
                <a:cs typeface="Times" charset="0"/>
              </a:rPr>
              <a:t>, compared to mesh and traditional WNoC architectures respectively.</a:t>
            </a:r>
          </a:p>
        </p:txBody>
      </p:sp>
      <p:graphicFrame>
        <p:nvGraphicFramePr>
          <p:cNvPr id="7" name="Chart 6">
            <a:extLst>
              <a:ext uri="{FF2B5EF4-FFF2-40B4-BE49-F238E27FC236}">
                <a16:creationId xmlns:a16="http://schemas.microsoft.com/office/drawing/2014/main" id="{00000000-0008-0000-0100-000004000000}"/>
              </a:ext>
            </a:extLst>
          </p:cNvPr>
          <p:cNvGraphicFramePr/>
          <p:nvPr>
            <p:extLst>
              <p:ext uri="{D42A27DB-BD31-4B8C-83A1-F6EECF244321}">
                <p14:modId xmlns:p14="http://schemas.microsoft.com/office/powerpoint/2010/main" val="1919565369"/>
              </p:ext>
            </p:extLst>
          </p:nvPr>
        </p:nvGraphicFramePr>
        <p:xfrm>
          <a:off x="228600" y="1905001"/>
          <a:ext cx="8610600" cy="3524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28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Power Consumption (Proposed_1)</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WNoC-CD architecture helps in reducing the power consumption up to </a:t>
            </a:r>
            <a:r>
              <a:rPr lang="en-US" sz="2000" b="1" dirty="0">
                <a:solidFill>
                  <a:srgbClr val="942092"/>
                </a:solidFill>
                <a:latin typeface="Times New Roman" panose="02020603050405020304" pitchFamily="18" charset="0"/>
                <a:cs typeface="Times New Roman" panose="02020603050405020304" pitchFamily="18" charset="0"/>
              </a:rPr>
              <a:t>66.96%</a:t>
            </a:r>
            <a:r>
              <a:rPr lang="en-US" sz="2000" dirty="0">
                <a:latin typeface="Times" charset="0"/>
                <a:ea typeface="Times" charset="0"/>
                <a:cs typeface="Times" charset="0"/>
              </a:rPr>
              <a:t>, and </a:t>
            </a:r>
            <a:r>
              <a:rPr lang="en-US" sz="2000" b="1" dirty="0">
                <a:solidFill>
                  <a:srgbClr val="942092"/>
                </a:solidFill>
                <a:latin typeface="Times New Roman" panose="02020603050405020304" pitchFamily="18" charset="0"/>
                <a:cs typeface="Times New Roman" panose="02020603050405020304" pitchFamily="18" charset="0"/>
              </a:rPr>
              <a:t>57.30%</a:t>
            </a:r>
            <a:r>
              <a:rPr lang="en-US" sz="2000" dirty="0">
                <a:latin typeface="Times" charset="0"/>
                <a:ea typeface="Times" charset="0"/>
                <a:cs typeface="Times" charset="0"/>
              </a:rPr>
              <a:t>, compared to mesh and traditional WNoC architectures respectively.</a:t>
            </a:r>
          </a:p>
        </p:txBody>
      </p:sp>
      <p:graphicFrame>
        <p:nvGraphicFramePr>
          <p:cNvPr id="7" name="Chart 6">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1699899081"/>
              </p:ext>
            </p:extLst>
          </p:nvPr>
        </p:nvGraphicFramePr>
        <p:xfrm>
          <a:off x="228600" y="1947862"/>
          <a:ext cx="8771892" cy="3386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475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400" b="1" dirty="0">
                <a:solidFill>
                  <a:srgbClr val="CC823D"/>
                </a:solidFill>
                <a:latin typeface="Times New Roman" pitchFamily="18" charset="0"/>
                <a:cs typeface="Times New Roman" pitchFamily="18" charset="0"/>
              </a:rPr>
              <a:t>Results (+): Analysis for Communication Latency (Proposed_2)</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communication latency up to </a:t>
            </a:r>
            <a:r>
              <a:rPr lang="en-US" sz="2000" b="1" dirty="0">
                <a:solidFill>
                  <a:srgbClr val="CC823D"/>
                </a:solidFill>
                <a:latin typeface="Times New Roman" panose="02020603050405020304" pitchFamily="18" charset="0"/>
                <a:cs typeface="Times New Roman" panose="02020603050405020304" pitchFamily="18" charset="0"/>
              </a:rPr>
              <a:t>20.54%</a:t>
            </a:r>
            <a:r>
              <a:rPr lang="en-US" sz="2000" dirty="0">
                <a:latin typeface="Times" charset="0"/>
                <a:ea typeface="Times" charset="0"/>
                <a:cs typeface="Times" charset="0"/>
              </a:rPr>
              <a:t>, and </a:t>
            </a:r>
            <a:r>
              <a:rPr lang="en-US" sz="2000" b="1" dirty="0">
                <a:solidFill>
                  <a:srgbClr val="CC823D"/>
                </a:solidFill>
                <a:latin typeface="Times New Roman" panose="02020603050405020304" pitchFamily="18" charset="0"/>
                <a:cs typeface="Times New Roman" panose="02020603050405020304" pitchFamily="18" charset="0"/>
              </a:rPr>
              <a:t>5.40%</a:t>
            </a:r>
            <a:r>
              <a:rPr lang="en-US" sz="2000" dirty="0">
                <a:latin typeface="Times" charset="0"/>
                <a:ea typeface="Times" charset="0"/>
                <a:cs typeface="Times" charset="0"/>
              </a:rPr>
              <a:t>, compared to mesh and WNoC-CD architectures respectively.</a:t>
            </a:r>
          </a:p>
        </p:txBody>
      </p:sp>
      <p:graphicFrame>
        <p:nvGraphicFramePr>
          <p:cNvPr id="7" name="Chart 6">
            <a:extLst>
              <a:ext uri="{FF2B5EF4-FFF2-40B4-BE49-F238E27FC236}">
                <a16:creationId xmlns:a16="http://schemas.microsoft.com/office/drawing/2014/main" id="{164AFCE7-F69A-4437-9987-0A387B9C9239}"/>
              </a:ext>
            </a:extLst>
          </p:cNvPr>
          <p:cNvGraphicFramePr/>
          <p:nvPr>
            <p:extLst>
              <p:ext uri="{D42A27DB-BD31-4B8C-83A1-F6EECF244321}">
                <p14:modId xmlns:p14="http://schemas.microsoft.com/office/powerpoint/2010/main" val="1139637434"/>
              </p:ext>
            </p:extLst>
          </p:nvPr>
        </p:nvGraphicFramePr>
        <p:xfrm>
          <a:off x="228600" y="1905000"/>
          <a:ext cx="8771892"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688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Hop Count (Proposed_2)</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hop count up to </a:t>
            </a:r>
            <a:r>
              <a:rPr lang="en-US" sz="2000" b="1" dirty="0">
                <a:solidFill>
                  <a:srgbClr val="0432FF"/>
                </a:solidFill>
                <a:latin typeface="Times New Roman" panose="02020603050405020304" pitchFamily="18" charset="0"/>
                <a:cs typeface="Times New Roman" panose="02020603050405020304" pitchFamily="18" charset="0"/>
              </a:rPr>
              <a:t>73.11%</a:t>
            </a:r>
            <a:r>
              <a:rPr lang="en-US" sz="2000" dirty="0">
                <a:latin typeface="Times" charset="0"/>
                <a:ea typeface="Times" charset="0"/>
                <a:cs typeface="Times" charset="0"/>
              </a:rPr>
              <a:t>, and </a:t>
            </a:r>
            <a:r>
              <a:rPr lang="en-US" sz="2000" b="1" dirty="0">
                <a:solidFill>
                  <a:srgbClr val="0432FF"/>
                </a:solidFill>
                <a:latin typeface="Times New Roman" panose="02020603050405020304" pitchFamily="18" charset="0"/>
                <a:cs typeface="Times New Roman" panose="02020603050405020304" pitchFamily="18" charset="0"/>
              </a:rPr>
              <a:t>29.19%</a:t>
            </a:r>
            <a:r>
              <a:rPr lang="en-US" sz="2000" dirty="0">
                <a:latin typeface="Times" charset="0"/>
                <a:ea typeface="Times" charset="0"/>
                <a:cs typeface="Times" charset="0"/>
              </a:rPr>
              <a:t>, compared to mesh and WNoC-CD architectures respectively.</a:t>
            </a:r>
          </a:p>
        </p:txBody>
      </p:sp>
      <p:graphicFrame>
        <p:nvGraphicFramePr>
          <p:cNvPr id="10" name="Chart 9">
            <a:extLst>
              <a:ext uri="{FF2B5EF4-FFF2-40B4-BE49-F238E27FC236}">
                <a16:creationId xmlns:a16="http://schemas.microsoft.com/office/drawing/2014/main" id="{3622FAC1-0530-4EDE-8E18-5012487A4CF4}"/>
              </a:ext>
            </a:extLst>
          </p:cNvPr>
          <p:cNvGraphicFramePr/>
          <p:nvPr>
            <p:extLst>
              <p:ext uri="{D42A27DB-BD31-4B8C-83A1-F6EECF244321}">
                <p14:modId xmlns:p14="http://schemas.microsoft.com/office/powerpoint/2010/main" val="693487256"/>
              </p:ext>
            </p:extLst>
          </p:nvPr>
        </p:nvGraphicFramePr>
        <p:xfrm>
          <a:off x="228600" y="2028824"/>
          <a:ext cx="8771892"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21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a:t>
            </a:r>
          </a:p>
          <a:p>
            <a:pPr algn="just">
              <a:buClr>
                <a:srgbClr val="CC823D"/>
              </a:buClr>
              <a:buFont typeface="Wingdings" charset="2"/>
              <a:buChar char="§"/>
            </a:pPr>
            <a:r>
              <a:rPr lang="en-US" sz="2000" b="1" dirty="0">
                <a:solidFill>
                  <a:schemeClr val="accent1">
                    <a:lumMod val="50000"/>
                  </a:schemeClr>
                </a:solidFill>
                <a:latin typeface="Times" charset="0"/>
                <a:ea typeface="Times" charset="0"/>
                <a:cs typeface="Times" charset="0"/>
              </a:rPr>
              <a:t>Intel Processors</a:t>
            </a: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477000"/>
            <a:ext cx="8077200" cy="246221"/>
          </a:xfrm>
          <a:prstGeom prst="rect">
            <a:avLst/>
          </a:prstGeom>
        </p:spPr>
        <p:txBody>
          <a:bodyPr wrap="square">
            <a:spAutoFit/>
          </a:bodyPr>
          <a:lstStyle/>
          <a:p>
            <a:r>
              <a:rPr lang="en-US" sz="1000" dirty="0">
                <a:latin typeface="Times" panose="02020603050405020304" pitchFamily="18" charset="0"/>
                <a:ea typeface="Times" charset="0"/>
                <a:cs typeface="Times" panose="02020603050405020304" pitchFamily="18" charset="0"/>
              </a:rPr>
              <a:t>“Evolution of computers,”</a:t>
            </a:r>
            <a:r>
              <a:rPr lang="en-US" sz="1000" dirty="0">
                <a:latin typeface="Times" panose="02020603050405020304" pitchFamily="18" charset="0"/>
                <a:cs typeface="Times" panose="02020603050405020304" pitchFamily="18" charset="0"/>
              </a:rPr>
              <a:t> https://collaborativebriefresearch.wordpress.com/2011/01/31/evolution-of-products/</a:t>
            </a:r>
          </a:p>
        </p:txBody>
      </p:sp>
      <p:pic>
        <p:nvPicPr>
          <p:cNvPr id="7" name="Picture 2" descr="http://anddum.com/timeline/timelinepics/inteltimeline.gif">
            <a:extLst>
              <a:ext uri="{FF2B5EF4-FFF2-40B4-BE49-F238E27FC236}">
                <a16:creationId xmlns:a16="http://schemas.microsoft.com/office/drawing/2014/main" id="{89F83C9F-45CF-4D2B-BD13-CCF8AC5205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08093"/>
            <a:ext cx="8807895" cy="358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812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Power Consumption (Proposed_2)</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power consumption up to </a:t>
            </a:r>
            <a:r>
              <a:rPr lang="en-US" sz="2000" b="1" dirty="0">
                <a:solidFill>
                  <a:srgbClr val="942092"/>
                </a:solidFill>
                <a:latin typeface="Times New Roman" panose="02020603050405020304" pitchFamily="18" charset="0"/>
                <a:cs typeface="Times New Roman" panose="02020603050405020304" pitchFamily="18" charset="0"/>
              </a:rPr>
              <a:t>73.56%</a:t>
            </a:r>
            <a:r>
              <a:rPr lang="en-US" sz="2000" dirty="0">
                <a:latin typeface="Times" charset="0"/>
                <a:ea typeface="Times" charset="0"/>
                <a:cs typeface="Times" charset="0"/>
              </a:rPr>
              <a:t>, and </a:t>
            </a:r>
            <a:r>
              <a:rPr lang="en-US" sz="2000" b="1" dirty="0">
                <a:solidFill>
                  <a:srgbClr val="942092"/>
                </a:solidFill>
                <a:latin typeface="Times New Roman" panose="02020603050405020304" pitchFamily="18" charset="0"/>
                <a:cs typeface="Times New Roman" panose="02020603050405020304" pitchFamily="18" charset="0"/>
              </a:rPr>
              <a:t>19.97%</a:t>
            </a:r>
            <a:r>
              <a:rPr lang="en-US" sz="2000" dirty="0">
                <a:latin typeface="Times" charset="0"/>
                <a:ea typeface="Times" charset="0"/>
                <a:cs typeface="Times" charset="0"/>
              </a:rPr>
              <a:t>, compared to mesh and WNoC-CD architectures respectively.</a:t>
            </a:r>
          </a:p>
        </p:txBody>
      </p:sp>
      <p:graphicFrame>
        <p:nvGraphicFramePr>
          <p:cNvPr id="8" name="Chart 7">
            <a:extLst>
              <a:ext uri="{FF2B5EF4-FFF2-40B4-BE49-F238E27FC236}">
                <a16:creationId xmlns:a16="http://schemas.microsoft.com/office/drawing/2014/main" id="{6CF1983D-4D64-4021-A7BD-0D80107CDBE4}"/>
              </a:ext>
            </a:extLst>
          </p:cNvPr>
          <p:cNvGraphicFramePr/>
          <p:nvPr>
            <p:extLst>
              <p:ext uri="{D42A27DB-BD31-4B8C-83A1-F6EECF244321}">
                <p14:modId xmlns:p14="http://schemas.microsoft.com/office/powerpoint/2010/main" val="1652342358"/>
              </p:ext>
            </p:extLst>
          </p:nvPr>
        </p:nvGraphicFramePr>
        <p:xfrm>
          <a:off x="228600" y="1828800"/>
          <a:ext cx="8771892"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019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400" b="1" dirty="0">
                <a:solidFill>
                  <a:srgbClr val="CC823D"/>
                </a:solidFill>
                <a:latin typeface="Times New Roman" pitchFamily="18" charset="0"/>
                <a:cs typeface="Times New Roman" pitchFamily="18" charset="0"/>
              </a:rPr>
              <a:t>Results (+): Analysis for Communication Latency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Non-Uniform subnets partition in WNoC-DDs architecture helps in reducing the communication latency up to </a:t>
            </a:r>
            <a:r>
              <a:rPr lang="en-US" sz="2000" b="1" dirty="0">
                <a:solidFill>
                  <a:srgbClr val="CC823D"/>
                </a:solidFill>
                <a:latin typeface="Times New Roman" panose="02020603050405020304" pitchFamily="18" charset="0"/>
                <a:cs typeface="Times New Roman" panose="02020603050405020304" pitchFamily="18" charset="0"/>
              </a:rPr>
              <a:t>11.11%</a:t>
            </a:r>
            <a:r>
              <a:rPr lang="en-US" sz="2000" b="1" dirty="0">
                <a:solidFill>
                  <a:srgbClr val="CC823D"/>
                </a:solidFill>
                <a:latin typeface="Times" charset="0"/>
                <a:cs typeface="Times" charset="0"/>
              </a:rPr>
              <a:t> </a:t>
            </a:r>
            <a:r>
              <a:rPr lang="en-US" sz="2000" dirty="0">
                <a:latin typeface="Times" charset="0"/>
                <a:ea typeface="Times" charset="0"/>
                <a:cs typeface="Times" charset="0"/>
              </a:rPr>
              <a:t>compared to uniform subnet partition.</a:t>
            </a:r>
          </a:p>
        </p:txBody>
      </p:sp>
      <p:graphicFrame>
        <p:nvGraphicFramePr>
          <p:cNvPr id="8" name="Chart 7">
            <a:extLst>
              <a:ext uri="{FF2B5EF4-FFF2-40B4-BE49-F238E27FC236}">
                <a16:creationId xmlns:a16="http://schemas.microsoft.com/office/drawing/2014/main" id="{E08F2560-3A1E-4D35-8A72-ACAF0A840B12}"/>
              </a:ext>
            </a:extLst>
          </p:cNvPr>
          <p:cNvGraphicFramePr/>
          <p:nvPr>
            <p:extLst>
              <p:ext uri="{D42A27DB-BD31-4B8C-83A1-F6EECF244321}">
                <p14:modId xmlns:p14="http://schemas.microsoft.com/office/powerpoint/2010/main" val="4215957896"/>
              </p:ext>
            </p:extLst>
          </p:nvPr>
        </p:nvGraphicFramePr>
        <p:xfrm>
          <a:off x="228600" y="1762124"/>
          <a:ext cx="8610600" cy="3755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336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Hop Count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Non-Uniform subnets partition in WNoC-DDs architecture helps in reducing the hop count up to </a:t>
            </a:r>
            <a:r>
              <a:rPr lang="en-US" sz="2000" b="1" dirty="0">
                <a:solidFill>
                  <a:srgbClr val="0432FF"/>
                </a:solidFill>
                <a:latin typeface="Times New Roman" panose="02020603050405020304" pitchFamily="18" charset="0"/>
                <a:cs typeface="Times New Roman" panose="02020603050405020304" pitchFamily="18" charset="0"/>
              </a:rPr>
              <a:t>26.26%,</a:t>
            </a:r>
            <a:r>
              <a:rPr lang="en-US" sz="2000" b="1" dirty="0">
                <a:solidFill>
                  <a:srgbClr val="0432FF"/>
                </a:solidFill>
                <a:latin typeface="Times" charset="0"/>
                <a:cs typeface="Times" charset="0"/>
              </a:rPr>
              <a:t> </a:t>
            </a:r>
            <a:r>
              <a:rPr lang="en-US" sz="2000" dirty="0">
                <a:latin typeface="Times" charset="0"/>
                <a:ea typeface="Times" charset="0"/>
                <a:cs typeface="Times" charset="0"/>
              </a:rPr>
              <a:t>compared to uniform subnet partition.</a:t>
            </a:r>
          </a:p>
        </p:txBody>
      </p:sp>
      <p:graphicFrame>
        <p:nvGraphicFramePr>
          <p:cNvPr id="7" name="Chart 6">
            <a:extLst>
              <a:ext uri="{FF2B5EF4-FFF2-40B4-BE49-F238E27FC236}">
                <a16:creationId xmlns:a16="http://schemas.microsoft.com/office/drawing/2014/main" id="{62CF7B6E-3393-478A-AEFD-E9B191973928}"/>
              </a:ext>
            </a:extLst>
          </p:cNvPr>
          <p:cNvGraphicFramePr/>
          <p:nvPr>
            <p:extLst>
              <p:ext uri="{D42A27DB-BD31-4B8C-83A1-F6EECF244321}">
                <p14:modId xmlns:p14="http://schemas.microsoft.com/office/powerpoint/2010/main" val="933717613"/>
              </p:ext>
            </p:extLst>
          </p:nvPr>
        </p:nvGraphicFramePr>
        <p:xfrm>
          <a:off x="143508" y="1914525"/>
          <a:ext cx="8856984" cy="35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227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Analysis for Power Consumption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Non-Uniform subnets partition in WNoC-DDs architecture helps in reducing the power consumption up to </a:t>
            </a:r>
            <a:r>
              <a:rPr lang="en-US" sz="2000" b="1" dirty="0">
                <a:solidFill>
                  <a:srgbClr val="942092"/>
                </a:solidFill>
                <a:latin typeface="Times New Roman" panose="02020603050405020304" pitchFamily="18" charset="0"/>
                <a:cs typeface="Times New Roman" panose="02020603050405020304" pitchFamily="18" charset="0"/>
              </a:rPr>
              <a:t>14.76%</a:t>
            </a:r>
            <a:r>
              <a:rPr lang="en-US" sz="2000" dirty="0">
                <a:latin typeface="Times" charset="0"/>
                <a:ea typeface="Times" charset="0"/>
                <a:cs typeface="Times" charset="0"/>
              </a:rPr>
              <a:t>, compared to uniform subnet partition.</a:t>
            </a:r>
          </a:p>
        </p:txBody>
      </p:sp>
      <p:graphicFrame>
        <p:nvGraphicFramePr>
          <p:cNvPr id="7" name="Chart 6">
            <a:extLst>
              <a:ext uri="{FF2B5EF4-FFF2-40B4-BE49-F238E27FC236}">
                <a16:creationId xmlns:a16="http://schemas.microsoft.com/office/drawing/2014/main" id="{5C6F9EB7-8ED5-465A-941D-2C92F48F8CFA}"/>
              </a:ext>
            </a:extLst>
          </p:cNvPr>
          <p:cNvGraphicFramePr/>
          <p:nvPr>
            <p:extLst>
              <p:ext uri="{D42A27DB-BD31-4B8C-83A1-F6EECF244321}">
                <p14:modId xmlns:p14="http://schemas.microsoft.com/office/powerpoint/2010/main" val="4122522774"/>
              </p:ext>
            </p:extLst>
          </p:nvPr>
        </p:nvGraphicFramePr>
        <p:xfrm>
          <a:off x="143508" y="2047874"/>
          <a:ext cx="8856984" cy="3568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1884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 </a:t>
            </a:r>
            <a:r>
              <a:rPr lang="en-US" sz="2400" b="1" dirty="0">
                <a:solidFill>
                  <a:schemeClr val="accent1">
                    <a:lumMod val="50000"/>
                  </a:schemeClr>
                </a:solidFill>
                <a:latin typeface="Times" charset="0"/>
                <a:ea typeface="Times" charset="0"/>
                <a:cs typeface="Times" charset="0"/>
              </a:rPr>
              <a:t>Average of Parameters</a:t>
            </a:r>
          </a:p>
          <a:p>
            <a:pPr algn="just">
              <a:buClr>
                <a:srgbClr val="CC823D"/>
              </a:buClr>
            </a:pPr>
            <a:r>
              <a:rPr lang="en-US" sz="2400" dirty="0">
                <a:latin typeface="Times New Roman" panose="02020603050405020304" pitchFamily="18" charset="0"/>
                <a:cs typeface="Times New Roman" panose="02020603050405020304" pitchFamily="18" charset="0"/>
              </a:rPr>
              <a:t>The overall performance such as average calculation of each parameter gives precise statistics, whether to consider the new proposed architecture is beneficial compared to the other architectures. </a:t>
            </a:r>
          </a:p>
          <a:p>
            <a:pPr algn="just">
              <a:buClr>
                <a:srgbClr val="CC823D"/>
              </a:buClr>
            </a:pPr>
            <a:r>
              <a:rPr lang="en-US" sz="2400" dirty="0">
                <a:latin typeface="Times New Roman" panose="02020603050405020304" pitchFamily="18" charset="0"/>
                <a:cs typeface="Times New Roman" panose="02020603050405020304" pitchFamily="18" charset="0"/>
              </a:rPr>
              <a:t>To calculate average of parameters for n (n&gt;1) number of tasks, when compared to mesh in %=</a:t>
            </a:r>
            <a:endParaRPr lang="en-US" sz="2400" dirty="0">
              <a:latin typeface="Times New Roman" panose="02020603050405020304" pitchFamily="18" charset="0"/>
              <a:ea typeface="Times" charset="0"/>
              <a:cs typeface="Times New Roman" panose="02020603050405020304" pitchFamily="18" charset="0"/>
            </a:endParaRPr>
          </a:p>
          <a:p>
            <a:pPr algn="just">
              <a:buClr>
                <a:srgbClr val="CC823D"/>
              </a:buClr>
              <a:buFont typeface="Wingdings" panose="05000000000000000000" pitchFamily="2" charset="2"/>
              <a:buChar char="§"/>
            </a:pPr>
            <a:endParaRPr lang="en-US" sz="2400" dirty="0">
              <a:latin typeface="Times" charset="0"/>
              <a:ea typeface="Times" charset="0"/>
              <a:cs typeface="Times" charset="0"/>
            </a:endParaRPr>
          </a:p>
          <a:p>
            <a:pPr algn="just">
              <a:buClr>
                <a:srgbClr val="CC823D"/>
              </a:buClr>
              <a:buFont typeface="Wingdings" panose="05000000000000000000" pitchFamily="2" charset="2"/>
              <a:buChar char="§"/>
            </a:pPr>
            <a:endParaRPr lang="en-US" sz="2400" b="1" dirty="0">
              <a:solidFill>
                <a:srgbClr val="CC823D"/>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C41B466-091A-D543-85EC-FBA42B66DC41}"/>
                  </a:ext>
                </a:extLst>
              </p:cNvPr>
              <p:cNvSpPr/>
              <p:nvPr/>
            </p:nvSpPr>
            <p:spPr>
              <a:xfrm>
                <a:off x="1202359" y="4191000"/>
                <a:ext cx="6739281" cy="7341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 =1</m:t>
                              </m:r>
                            </m:sub>
                            <m:sup>
                              <m:r>
                                <a:rPr lang="en-US" i="1">
                                  <a:latin typeface="Cambria Math" panose="02040503050406030204" pitchFamily="18" charset="0"/>
                                </a:rPr>
                                <m:t>𝑛</m:t>
                              </m:r>
                              <m:r>
                                <a:rPr lang="en-US" i="0">
                                  <a:latin typeface="Cambria Math" panose="02040503050406030204" pitchFamily="18" charset="0"/>
                                </a:rPr>
                                <m:t>&gt;1</m:t>
                              </m:r>
                            </m:sup>
                            <m:e>
                              <m:r>
                                <a:rPr lang="en-US" i="1">
                                  <a:latin typeface="Cambria Math" panose="02040503050406030204" pitchFamily="18" charset="0"/>
                                </a:rPr>
                                <m:t>𝑃𝑎𝑟𝑎𝑚𝑒𝑡𝑒𝑟</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𝑀𝑒𝑠h</m:t>
                              </m:r>
                              <m:r>
                                <a:rPr lang="en-US" i="0">
                                  <a:latin typeface="Cambria Math" panose="02040503050406030204" pitchFamily="18" charset="0"/>
                                </a:rPr>
                                <m:t>−</m:t>
                              </m:r>
                            </m:e>
                          </m:nary>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 =1</m:t>
                              </m:r>
                            </m:sub>
                            <m:sup>
                              <m:r>
                                <a:rPr lang="en-US" i="1">
                                  <a:latin typeface="Cambria Math" panose="02040503050406030204" pitchFamily="18" charset="0"/>
                                </a:rPr>
                                <m:t>𝑛</m:t>
                              </m:r>
                              <m:r>
                                <a:rPr lang="en-US" i="0">
                                  <a:latin typeface="Cambria Math" panose="02040503050406030204" pitchFamily="18" charset="0"/>
                                </a:rPr>
                                <m:t>&gt;1</m:t>
                              </m:r>
                            </m:sup>
                            <m:e>
                              <m:r>
                                <a:rPr lang="en-US" i="1">
                                  <a:latin typeface="Cambria Math" panose="02040503050406030204" pitchFamily="18" charset="0"/>
                                </a:rPr>
                                <m:t>𝑃𝑎𝑟𝑎𝑚𝑒𝑡𝑒𝑟</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𝑃𝑟𝑜𝑝𝑜𝑠𝑒𝑑</m:t>
                              </m:r>
                            </m:e>
                          </m:nary>
                        </m:num>
                        <m:den>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 =1</m:t>
                              </m:r>
                            </m:sub>
                            <m:sup>
                              <m:r>
                                <a:rPr lang="en-US" i="1">
                                  <a:latin typeface="Cambria Math" panose="02040503050406030204" pitchFamily="18" charset="0"/>
                                </a:rPr>
                                <m:t>𝑛</m:t>
                              </m:r>
                              <m:r>
                                <a:rPr lang="en-US" i="0">
                                  <a:latin typeface="Cambria Math" panose="02040503050406030204" pitchFamily="18" charset="0"/>
                                </a:rPr>
                                <m:t>&gt;1</m:t>
                              </m:r>
                            </m:sup>
                            <m:e>
                              <m:r>
                                <a:rPr lang="en-US" i="1">
                                  <a:latin typeface="Cambria Math" panose="02040503050406030204" pitchFamily="18" charset="0"/>
                                </a:rPr>
                                <m:t>𝑃𝑎𝑟𝑎𝑚𝑒𝑡𝑒𝑟</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𝑀𝑒𝑠h</m:t>
                              </m:r>
                            </m:e>
                          </m:nary>
                        </m:den>
                      </m:f>
                      <m:r>
                        <a:rPr lang="en-US" i="1">
                          <a:latin typeface="Cambria Math" panose="02040503050406030204" pitchFamily="18" charset="0"/>
                        </a:rPr>
                        <m:t>𝑋</m:t>
                      </m:r>
                      <m:r>
                        <a:rPr lang="en-US" i="0">
                          <a:latin typeface="Cambria Math" panose="02040503050406030204" pitchFamily="18" charset="0"/>
                        </a:rPr>
                        <m:t> 100</m:t>
                      </m:r>
                    </m:oMath>
                  </m:oMathPara>
                </a14:m>
                <a:endParaRPr lang="en-US" dirty="0"/>
              </a:p>
            </p:txBody>
          </p:sp>
        </mc:Choice>
        <mc:Fallback xmlns="">
          <p:sp>
            <p:nvSpPr>
              <p:cNvPr id="8" name="Rectangle 7">
                <a:extLst>
                  <a:ext uri="{FF2B5EF4-FFF2-40B4-BE49-F238E27FC236}">
                    <a16:creationId xmlns:a16="http://schemas.microsoft.com/office/drawing/2014/main" id="{0C41B466-091A-D543-85EC-FBA42B66DC41}"/>
                  </a:ext>
                </a:extLst>
              </p:cNvPr>
              <p:cNvSpPr>
                <a:spLocks noRot="1" noChangeAspect="1" noMove="1" noResize="1" noEditPoints="1" noAdjustHandles="1" noChangeArrowheads="1" noChangeShapeType="1" noTextEdit="1"/>
              </p:cNvSpPr>
              <p:nvPr/>
            </p:nvSpPr>
            <p:spPr>
              <a:xfrm>
                <a:off x="1202359" y="4191000"/>
                <a:ext cx="6739281" cy="734175"/>
              </a:xfrm>
              <a:prstGeom prst="rect">
                <a:avLst/>
              </a:prstGeom>
              <a:blipFill>
                <a:blip r:embed="rId2"/>
                <a:stretch>
                  <a:fillRect l="-3766" t="-52542" b="-81356"/>
                </a:stretch>
              </a:blipFill>
            </p:spPr>
            <p:txBody>
              <a:bodyPr/>
              <a:lstStyle/>
              <a:p>
                <a:r>
                  <a:rPr lang="en-US">
                    <a:noFill/>
                  </a:rPr>
                  <a:t> </a:t>
                </a:r>
              </a:p>
            </p:txBody>
          </p:sp>
        </mc:Fallback>
      </mc:AlternateContent>
    </p:spTree>
    <p:extLst>
      <p:ext uri="{BB962C8B-B14F-4D97-AF65-F5344CB8AC3E}">
        <p14:creationId xmlns:p14="http://schemas.microsoft.com/office/powerpoint/2010/main" val="1704567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200" b="1" dirty="0">
                <a:solidFill>
                  <a:srgbClr val="CC823D"/>
                </a:solidFill>
                <a:latin typeface="Times New Roman" pitchFamily="18" charset="0"/>
                <a:cs typeface="Times New Roman" pitchFamily="18" charset="0"/>
              </a:rPr>
              <a:t>Results: Average Communication Latency Compared to WNoC-DDs</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communication latency up to </a:t>
            </a:r>
            <a:r>
              <a:rPr lang="en-US" sz="2000" b="1" dirty="0">
                <a:solidFill>
                  <a:srgbClr val="CC823D"/>
                </a:solidFill>
                <a:latin typeface="Times New Roman" panose="02020603050405020304" pitchFamily="18" charset="0"/>
                <a:cs typeface="Times New Roman" panose="02020603050405020304" pitchFamily="18" charset="0"/>
              </a:rPr>
              <a:t>20.54%</a:t>
            </a:r>
            <a:r>
              <a:rPr lang="en-US" sz="2000" dirty="0">
                <a:latin typeface="Times" charset="0"/>
                <a:ea typeface="Times" charset="0"/>
                <a:cs typeface="Times" charset="0"/>
              </a:rPr>
              <a:t>, </a:t>
            </a:r>
            <a:r>
              <a:rPr lang="en-US" sz="2000" b="1" dirty="0">
                <a:solidFill>
                  <a:srgbClr val="CC823D"/>
                </a:solidFill>
                <a:latin typeface="Times New Roman" panose="02020603050405020304" pitchFamily="18" charset="0"/>
                <a:cs typeface="Times New Roman" panose="02020603050405020304" pitchFamily="18" charset="0"/>
              </a:rPr>
              <a:t>15.16%,</a:t>
            </a:r>
            <a:r>
              <a:rPr lang="en-US" sz="2000" dirty="0">
                <a:latin typeface="Times" charset="0"/>
                <a:ea typeface="Times" charset="0"/>
                <a:cs typeface="Times" charset="0"/>
              </a:rPr>
              <a:t> and </a:t>
            </a:r>
            <a:r>
              <a:rPr lang="en-US" sz="2000" b="1" dirty="0">
                <a:solidFill>
                  <a:srgbClr val="CC823D"/>
                </a:solidFill>
                <a:latin typeface="Times New Roman" panose="02020603050405020304" pitchFamily="18" charset="0"/>
                <a:cs typeface="Times New Roman" panose="02020603050405020304" pitchFamily="18" charset="0"/>
              </a:rPr>
              <a:t>5.40%</a:t>
            </a:r>
            <a:r>
              <a:rPr lang="en-US" sz="2000" dirty="0">
                <a:latin typeface="Times" charset="0"/>
                <a:ea typeface="Times" charset="0"/>
                <a:cs typeface="Times" charset="0"/>
              </a:rPr>
              <a:t>, compared to mesh, traditional WNoC, and WNoC-CD architectures respectively.</a:t>
            </a:r>
          </a:p>
        </p:txBody>
      </p:sp>
      <p:graphicFrame>
        <p:nvGraphicFramePr>
          <p:cNvPr id="9" name="Chart 8">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952639582"/>
              </p:ext>
            </p:extLst>
          </p:nvPr>
        </p:nvGraphicFramePr>
        <p:xfrm>
          <a:off x="228600" y="1828800"/>
          <a:ext cx="8771892" cy="3480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44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200" b="1" dirty="0">
                <a:solidFill>
                  <a:srgbClr val="CC823D"/>
                </a:solidFill>
                <a:latin typeface="Times New Roman" pitchFamily="18" charset="0"/>
                <a:cs typeface="Times New Roman" pitchFamily="18" charset="0"/>
              </a:rPr>
              <a:t>Results: Average Hop Count Compared to WNoC-DDs</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hop count up to </a:t>
            </a:r>
            <a:r>
              <a:rPr lang="en-US" sz="2000" b="1" dirty="0">
                <a:solidFill>
                  <a:srgbClr val="0432FF"/>
                </a:solidFill>
                <a:latin typeface="Times New Roman" panose="02020603050405020304" pitchFamily="18" charset="0"/>
                <a:cs typeface="Times New Roman" panose="02020603050405020304" pitchFamily="18" charset="0"/>
              </a:rPr>
              <a:t>73.11%</a:t>
            </a:r>
            <a:r>
              <a:rPr lang="en-US" sz="2000" dirty="0">
                <a:latin typeface="Times" charset="0"/>
                <a:ea typeface="Times" charset="0"/>
                <a:cs typeface="Times" charset="0"/>
              </a:rPr>
              <a:t>, </a:t>
            </a:r>
            <a:r>
              <a:rPr lang="en-US" sz="2000" b="1" dirty="0">
                <a:solidFill>
                  <a:srgbClr val="0432FF"/>
                </a:solidFill>
                <a:latin typeface="Times New Roman" panose="02020603050405020304" pitchFamily="18" charset="0"/>
                <a:cs typeface="Times New Roman" panose="02020603050405020304" pitchFamily="18" charset="0"/>
              </a:rPr>
              <a:t>66.47%,</a:t>
            </a:r>
            <a:r>
              <a:rPr lang="en-US" sz="2000" dirty="0">
                <a:latin typeface="Times" charset="0"/>
                <a:ea typeface="Times" charset="0"/>
                <a:cs typeface="Times" charset="0"/>
              </a:rPr>
              <a:t> and </a:t>
            </a:r>
            <a:r>
              <a:rPr lang="en-US" sz="2000" b="1" dirty="0">
                <a:solidFill>
                  <a:srgbClr val="0432FF"/>
                </a:solidFill>
                <a:latin typeface="Times New Roman" panose="02020603050405020304" pitchFamily="18" charset="0"/>
                <a:cs typeface="Times New Roman" panose="02020603050405020304" pitchFamily="18" charset="0"/>
              </a:rPr>
              <a:t>29.19%</a:t>
            </a:r>
            <a:r>
              <a:rPr lang="en-US" sz="2000" dirty="0">
                <a:latin typeface="Times" charset="0"/>
                <a:ea typeface="Times" charset="0"/>
                <a:cs typeface="Times" charset="0"/>
              </a:rPr>
              <a:t>, compared to mesh, traditional WNoC, and WNoC-CD architectures respectively.</a:t>
            </a:r>
          </a:p>
        </p:txBody>
      </p:sp>
      <p:graphicFrame>
        <p:nvGraphicFramePr>
          <p:cNvPr id="7" name="Chart 6">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403570942"/>
              </p:ext>
            </p:extLst>
          </p:nvPr>
        </p:nvGraphicFramePr>
        <p:xfrm>
          <a:off x="228600" y="2057400"/>
          <a:ext cx="8771892"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239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200" b="1" dirty="0">
                <a:solidFill>
                  <a:srgbClr val="CC823D"/>
                </a:solidFill>
                <a:latin typeface="Times New Roman" pitchFamily="18" charset="0"/>
                <a:cs typeface="Times New Roman" pitchFamily="18" charset="0"/>
              </a:rPr>
              <a:t>Results: Average Power Consumption Compared to WNoC-DDs</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power consumption up to </a:t>
            </a:r>
            <a:r>
              <a:rPr lang="en-US" sz="2000" b="1" dirty="0">
                <a:solidFill>
                  <a:srgbClr val="942092"/>
                </a:solidFill>
                <a:latin typeface="Times New Roman" panose="02020603050405020304" pitchFamily="18" charset="0"/>
                <a:cs typeface="Times New Roman" panose="02020603050405020304" pitchFamily="18" charset="0"/>
              </a:rPr>
              <a:t>73.56%</a:t>
            </a:r>
            <a:r>
              <a:rPr lang="en-US" sz="2000" dirty="0">
                <a:latin typeface="Times" charset="0"/>
                <a:ea typeface="Times" charset="0"/>
                <a:cs typeface="Times" charset="0"/>
              </a:rPr>
              <a:t>, </a:t>
            </a:r>
            <a:r>
              <a:rPr lang="en-US" sz="2000" b="1" dirty="0">
                <a:solidFill>
                  <a:srgbClr val="942092"/>
                </a:solidFill>
                <a:latin typeface="Times New Roman" panose="02020603050405020304" pitchFamily="18" charset="0"/>
                <a:cs typeface="Times New Roman" panose="02020603050405020304" pitchFamily="18" charset="0"/>
              </a:rPr>
              <a:t>65.83%</a:t>
            </a:r>
            <a:r>
              <a:rPr lang="en-US" sz="2000" dirty="0">
                <a:latin typeface="Times" charset="0"/>
                <a:ea typeface="Times" charset="0"/>
                <a:cs typeface="Times" charset="0"/>
              </a:rPr>
              <a:t>, and </a:t>
            </a:r>
            <a:r>
              <a:rPr lang="en-US" sz="2000" b="1" dirty="0">
                <a:solidFill>
                  <a:srgbClr val="942092"/>
                </a:solidFill>
                <a:latin typeface="Times New Roman" panose="02020603050405020304" pitchFamily="18" charset="0"/>
                <a:cs typeface="Times New Roman" panose="02020603050405020304" pitchFamily="18" charset="0"/>
              </a:rPr>
              <a:t>19.97%</a:t>
            </a:r>
            <a:r>
              <a:rPr lang="en-US" sz="2000" dirty="0">
                <a:latin typeface="Times" charset="0"/>
                <a:ea typeface="Times" charset="0"/>
                <a:cs typeface="Times" charset="0"/>
              </a:rPr>
              <a:t>, compared to mesh, traditional WNoC, and WNoC-CD architectures respectively.</a:t>
            </a:r>
          </a:p>
        </p:txBody>
      </p:sp>
      <p:graphicFrame>
        <p:nvGraphicFramePr>
          <p:cNvPr id="7" name="Chart 6">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300838182"/>
              </p:ext>
            </p:extLst>
          </p:nvPr>
        </p:nvGraphicFramePr>
        <p:xfrm>
          <a:off x="228600" y="1981200"/>
          <a:ext cx="8771892"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0648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buClr>
                <a:srgbClr val="CC823D"/>
              </a:buClr>
              <a:buNone/>
            </a:pPr>
            <a:r>
              <a:rPr lang="en-US" sz="2400" b="1" dirty="0">
                <a:solidFill>
                  <a:srgbClr val="CC823D"/>
                </a:solidFill>
                <a:latin typeface="Times New Roman" pitchFamily="18" charset="0"/>
                <a:cs typeface="Times New Roman" pitchFamily="18" charset="0"/>
              </a:rPr>
              <a:t>Results: Analysis for Communication Latency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1015663"/>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communication latency up to </a:t>
            </a:r>
            <a:r>
              <a:rPr lang="en-US" sz="2000" b="1" dirty="0">
                <a:solidFill>
                  <a:srgbClr val="CC823D"/>
                </a:solidFill>
                <a:latin typeface="Times New Roman" panose="02020603050405020304" pitchFamily="18" charset="0"/>
                <a:cs typeface="Times New Roman" panose="02020603050405020304" pitchFamily="18" charset="0"/>
              </a:rPr>
              <a:t>20.54%</a:t>
            </a:r>
            <a:r>
              <a:rPr lang="en-US" sz="2000" dirty="0">
                <a:latin typeface="Times" charset="0"/>
                <a:ea typeface="Times" charset="0"/>
                <a:cs typeface="Times" charset="0"/>
              </a:rPr>
              <a:t>, and </a:t>
            </a:r>
            <a:r>
              <a:rPr lang="en-US" sz="2000" b="1" dirty="0">
                <a:solidFill>
                  <a:srgbClr val="CC823D"/>
                </a:solidFill>
                <a:latin typeface="Times New Roman" panose="02020603050405020304" pitchFamily="18" charset="0"/>
                <a:cs typeface="Times New Roman" panose="02020603050405020304" pitchFamily="18" charset="0"/>
              </a:rPr>
              <a:t>5.40%</a:t>
            </a:r>
            <a:r>
              <a:rPr lang="en-US" sz="2000" dirty="0">
                <a:latin typeface="Times" charset="0"/>
                <a:ea typeface="Times" charset="0"/>
                <a:cs typeface="Times" charset="0"/>
              </a:rPr>
              <a:t>, compared to mesh and WNoC-CD architectures respectively.</a:t>
            </a:r>
          </a:p>
        </p:txBody>
      </p:sp>
      <p:graphicFrame>
        <p:nvGraphicFramePr>
          <p:cNvPr id="7" name="Chart 6">
            <a:extLst>
              <a:ext uri="{FF2B5EF4-FFF2-40B4-BE49-F238E27FC236}">
                <a16:creationId xmlns:a16="http://schemas.microsoft.com/office/drawing/2014/main" id="{AD9CFA41-4F73-4DAC-9B86-04F740E2A8D8}"/>
              </a:ext>
            </a:extLst>
          </p:cNvPr>
          <p:cNvGraphicFramePr/>
          <p:nvPr>
            <p:extLst>
              <p:ext uri="{D42A27DB-BD31-4B8C-83A1-F6EECF244321}">
                <p14:modId xmlns:p14="http://schemas.microsoft.com/office/powerpoint/2010/main" val="462592271"/>
              </p:ext>
            </p:extLst>
          </p:nvPr>
        </p:nvGraphicFramePr>
        <p:xfrm>
          <a:off x="228600" y="1857375"/>
          <a:ext cx="8610600" cy="3572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1346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Analysis for Hop Count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hop count up to </a:t>
            </a:r>
            <a:r>
              <a:rPr lang="en-US" sz="2000" b="1" dirty="0">
                <a:solidFill>
                  <a:srgbClr val="0432FF"/>
                </a:solidFill>
                <a:latin typeface="Times New Roman" panose="02020603050405020304" pitchFamily="18" charset="0"/>
                <a:cs typeface="Times New Roman" panose="02020603050405020304" pitchFamily="18" charset="0"/>
              </a:rPr>
              <a:t>73.11%</a:t>
            </a:r>
            <a:r>
              <a:rPr lang="en-US" sz="2000" dirty="0">
                <a:latin typeface="Times" charset="0"/>
                <a:ea typeface="Times" charset="0"/>
                <a:cs typeface="Times" charset="0"/>
              </a:rPr>
              <a:t>, and </a:t>
            </a:r>
            <a:r>
              <a:rPr lang="en-US" sz="2000" b="1" dirty="0">
                <a:solidFill>
                  <a:srgbClr val="0432FF"/>
                </a:solidFill>
                <a:latin typeface="Times New Roman" panose="02020603050405020304" pitchFamily="18" charset="0"/>
                <a:cs typeface="Times New Roman" panose="02020603050405020304" pitchFamily="18" charset="0"/>
              </a:rPr>
              <a:t>29.19%</a:t>
            </a:r>
            <a:r>
              <a:rPr lang="en-US" sz="2000" dirty="0">
                <a:latin typeface="Times" charset="0"/>
                <a:ea typeface="Times" charset="0"/>
                <a:cs typeface="Times" charset="0"/>
              </a:rPr>
              <a:t>, compared to mesh and WNoC-CD architectures respectively.</a:t>
            </a:r>
          </a:p>
        </p:txBody>
      </p:sp>
      <p:graphicFrame>
        <p:nvGraphicFramePr>
          <p:cNvPr id="8" name="Chart 7">
            <a:extLst>
              <a:ext uri="{FF2B5EF4-FFF2-40B4-BE49-F238E27FC236}">
                <a16:creationId xmlns:a16="http://schemas.microsoft.com/office/drawing/2014/main" id="{AAF053A1-C299-4156-83DB-DFC8DDDEAF58}"/>
              </a:ext>
            </a:extLst>
          </p:cNvPr>
          <p:cNvGraphicFramePr/>
          <p:nvPr>
            <p:extLst>
              <p:ext uri="{D42A27DB-BD31-4B8C-83A1-F6EECF244321}">
                <p14:modId xmlns:p14="http://schemas.microsoft.com/office/powerpoint/2010/main" val="146786796"/>
              </p:ext>
            </p:extLst>
          </p:nvPr>
        </p:nvGraphicFramePr>
        <p:xfrm>
          <a:off x="228600" y="2000250"/>
          <a:ext cx="8771892" cy="3333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35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5638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latin typeface="Times" charset="0"/>
                <a:ea typeface="Times" charset="0"/>
                <a:cs typeface="Times" charset="0"/>
              </a:rPr>
              <a:t> </a:t>
            </a:r>
            <a:endParaRPr lang="en-US" sz="2000" dirty="0">
              <a:latin typeface="Times" charset="0"/>
              <a:ea typeface="Times" charset="0"/>
              <a:cs typeface="Times" charset="0"/>
            </a:endParaRPr>
          </a:p>
          <a:p>
            <a:pPr algn="just">
              <a:buClr>
                <a:srgbClr val="CC823D"/>
              </a:buClr>
            </a:pPr>
            <a:r>
              <a:rPr lang="en-US" sz="2000" dirty="0">
                <a:latin typeface="Times" charset="0"/>
                <a:ea typeface="Times" charset="0"/>
                <a:cs typeface="Times" charset="0"/>
              </a:rPr>
              <a:t>Computing is a critical task of modern technology, where it uses computers to manage and process the information. </a:t>
            </a:r>
          </a:p>
          <a:p>
            <a:pPr algn="just">
              <a:buClr>
                <a:srgbClr val="CC823D"/>
              </a:buClr>
            </a:pPr>
            <a:r>
              <a:rPr lang="en-US" sz="2000" dirty="0">
                <a:latin typeface="Times" charset="0"/>
                <a:ea typeface="Times" charset="0"/>
                <a:cs typeface="Times" charset="0"/>
              </a:rPr>
              <a:t>According to Moore’s law the number of transistors on the chip doubles about every two years. However, with the physical limitation of transistor size, Moore's law does not valid for long time [1].</a:t>
            </a:r>
          </a:p>
          <a:p>
            <a:pPr algn="just">
              <a:buClr>
                <a:srgbClr val="CC823D"/>
              </a:buClr>
            </a:pPr>
            <a:r>
              <a:rPr lang="en-US" sz="2000" dirty="0">
                <a:latin typeface="Times" charset="0"/>
                <a:ea typeface="Times" charset="0"/>
                <a:cs typeface="Times" charset="0"/>
              </a:rPr>
              <a:t>Considering the future challenges with respect to the physical size of transistor, computer scientists started looking for alternatives to improve performance. </a:t>
            </a:r>
          </a:p>
          <a:p>
            <a:pPr algn="just">
              <a:buClr>
                <a:srgbClr val="CC823D"/>
              </a:buClr>
            </a:pPr>
            <a:r>
              <a:rPr lang="en-US" sz="2000" dirty="0">
                <a:latin typeface="Times" charset="0"/>
                <a:ea typeface="Times" charset="0"/>
                <a:cs typeface="Times" charset="0"/>
              </a:rPr>
              <a:t>Initially, performance improvement of single-core processors is by increasing clock frequency, but brings other challenges such as switching frequency, heat dissipation etc. [2].</a:t>
            </a:r>
          </a:p>
          <a:p>
            <a:pPr algn="just">
              <a:buClr>
                <a:srgbClr val="CC823D"/>
              </a:buClr>
            </a:pPr>
            <a:r>
              <a:rPr lang="en-US" sz="2000" dirty="0">
                <a:latin typeface="Times" charset="0"/>
                <a:ea typeface="Times" charset="0"/>
                <a:cs typeface="Times" charset="0"/>
              </a:rPr>
              <a:t>With the limitations of single-core processor in terms of processing speed and adoptable features, the designs shifted to multicore architectures. </a:t>
            </a:r>
            <a:endParaRPr lang="en-US" sz="2000" strike="sngStrike" dirty="0">
              <a:latin typeface="Times" charset="0"/>
              <a:ea typeface="Times" charset="0"/>
              <a:cs typeface="Times" charset="0"/>
            </a:endParaRPr>
          </a:p>
          <a:p>
            <a:pPr algn="just">
              <a:buClr>
                <a:srgbClr val="CC823D"/>
              </a:buClr>
            </a:pPr>
            <a:endParaRPr lang="en-US" sz="2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045482A1-0FAB-4025-965B-A3DDEFDCCE8D}"/>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6227802"/>
            <a:ext cx="8458200" cy="553998"/>
          </a:xfrm>
          <a:prstGeom prst="rect">
            <a:avLst/>
          </a:prstGeom>
        </p:spPr>
        <p:txBody>
          <a:bodyPr wrap="square">
            <a:spAutoFit/>
          </a:bodyPr>
          <a:lstStyle/>
          <a:p>
            <a:pPr marL="0" indent="0" algn="just">
              <a:spcBef>
                <a:spcPts val="0"/>
              </a:spcBef>
              <a:spcAft>
                <a:spcPts val="0"/>
              </a:spcAft>
              <a:buClr>
                <a:srgbClr val="CC823D"/>
              </a:buClr>
              <a:buNone/>
            </a:pPr>
            <a:r>
              <a:rPr lang="en-US" sz="1000" dirty="0">
                <a:latin typeface="Times" charset="0"/>
                <a:ea typeface="Times" charset="0"/>
                <a:cs typeface="Times" charset="0"/>
              </a:rPr>
              <a:t>[1] Oates,  and Anthony S, "Will reliability limit Moore's law?." In Electron Devices Meeting (IEDM), 2014 IEEE International, pp. 20-7, IEEE, 2014. </a:t>
            </a:r>
          </a:p>
          <a:p>
            <a:r>
              <a:rPr lang="en-US" sz="1000" dirty="0">
                <a:solidFill>
                  <a:srgbClr val="222222"/>
                </a:solidFill>
                <a:latin typeface="Times" charset="0"/>
                <a:ea typeface="Times" charset="0"/>
                <a:cs typeface="Times" charset="0"/>
              </a:rPr>
              <a:t>[2] </a:t>
            </a:r>
            <a:r>
              <a:rPr lang="en-US" sz="1000" dirty="0" err="1">
                <a:solidFill>
                  <a:srgbClr val="222222"/>
                </a:solidFill>
                <a:latin typeface="Times" charset="0"/>
                <a:ea typeface="Times" charset="0"/>
                <a:cs typeface="Times" charset="0"/>
              </a:rPr>
              <a:t>Bambagini</a:t>
            </a:r>
            <a:r>
              <a:rPr lang="en-US" sz="1000" dirty="0">
                <a:solidFill>
                  <a:srgbClr val="222222"/>
                </a:solidFill>
                <a:latin typeface="Times" charset="0"/>
                <a:ea typeface="Times" charset="0"/>
                <a:cs typeface="Times" charset="0"/>
              </a:rPr>
              <a:t>, Mario, Marko </a:t>
            </a:r>
            <a:r>
              <a:rPr lang="en-US" sz="1000" dirty="0" err="1">
                <a:solidFill>
                  <a:srgbClr val="222222"/>
                </a:solidFill>
                <a:latin typeface="Times" charset="0"/>
                <a:ea typeface="Times" charset="0"/>
                <a:cs typeface="Times" charset="0"/>
              </a:rPr>
              <a:t>Bertogna</a:t>
            </a:r>
            <a:r>
              <a:rPr lang="en-US" sz="1000" dirty="0">
                <a:solidFill>
                  <a:srgbClr val="222222"/>
                </a:solidFill>
                <a:latin typeface="Times" charset="0"/>
                <a:ea typeface="Times" charset="0"/>
                <a:cs typeface="Times" charset="0"/>
              </a:rPr>
              <a:t>, and Giorgio </a:t>
            </a:r>
            <a:r>
              <a:rPr lang="en-US" sz="1000" dirty="0" err="1">
                <a:solidFill>
                  <a:srgbClr val="222222"/>
                </a:solidFill>
                <a:latin typeface="Times" charset="0"/>
                <a:ea typeface="Times" charset="0"/>
                <a:cs typeface="Times" charset="0"/>
              </a:rPr>
              <a:t>Buttazzo</a:t>
            </a:r>
            <a:r>
              <a:rPr lang="en-US" sz="1000" dirty="0">
                <a:solidFill>
                  <a:srgbClr val="222222"/>
                </a:solidFill>
                <a:latin typeface="Times" charset="0"/>
                <a:ea typeface="Times" charset="0"/>
                <a:cs typeface="Times" charset="0"/>
              </a:rPr>
              <a:t>, “On the effectiveness of energy-aware real-time scheduling algorithms on single-core platforms,” In Emerging Technology and Factory Automation (ETFA), 2014 IEEE, pp. 1-8. IEEE, 2014.</a:t>
            </a:r>
            <a:endParaRPr lang="en-US" sz="1000" dirty="0">
              <a:latin typeface="Times" charset="0"/>
              <a:ea typeface="Times" charset="0"/>
              <a:cs typeface="Times" charset="0"/>
            </a:endParaRPr>
          </a:p>
        </p:txBody>
      </p:sp>
    </p:spTree>
    <p:extLst>
      <p:ext uri="{BB962C8B-B14F-4D97-AF65-F5344CB8AC3E}">
        <p14:creationId xmlns:p14="http://schemas.microsoft.com/office/powerpoint/2010/main" val="2937405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00" y="1340768"/>
            <a:ext cx="8928992" cy="4983832"/>
          </a:xfrm>
        </p:spPr>
        <p:txBody>
          <a:bodyPr/>
          <a:lstStyle/>
          <a:p>
            <a:pPr marL="0" indent="0" algn="just">
              <a:buClr>
                <a:srgbClr val="CC823D"/>
              </a:buClr>
              <a:buNone/>
            </a:pPr>
            <a:r>
              <a:rPr lang="en-US" sz="2400" b="1" dirty="0">
                <a:solidFill>
                  <a:srgbClr val="CC823D"/>
                </a:solidFill>
                <a:latin typeface="Times New Roman" pitchFamily="18" charset="0"/>
                <a:cs typeface="Times New Roman" pitchFamily="18" charset="0"/>
              </a:rPr>
              <a:t>Results: Analysis for Power Consumption (Proposed_3)</a:t>
            </a:r>
          </a:p>
        </p:txBody>
      </p:sp>
      <p:sp>
        <p:nvSpPr>
          <p:cNvPr id="6" name="Title 1">
            <a:extLst>
              <a:ext uri="{FF2B5EF4-FFF2-40B4-BE49-F238E27FC236}">
                <a16:creationId xmlns:a16="http://schemas.microsoft.com/office/drawing/2014/main" id="{088AA2BC-3CB9-489F-9D27-B2D2C73680A1}"/>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384" y="5703957"/>
            <a:ext cx="8873108" cy="707886"/>
          </a:xfrm>
          <a:prstGeom prst="rect">
            <a:avLst/>
          </a:prstGeom>
        </p:spPr>
        <p:txBody>
          <a:bodyPr wrap="square">
            <a:spAutoFit/>
          </a:bodyPr>
          <a:lstStyle/>
          <a:p>
            <a:pPr marL="342900" indent="-342900" algn="just">
              <a:buClr>
                <a:srgbClr val="CC823D"/>
              </a:buClr>
              <a:buFont typeface="Arial" charset="0"/>
              <a:buChar char="•"/>
            </a:pPr>
            <a:r>
              <a:rPr lang="en-US" sz="2000" dirty="0">
                <a:latin typeface="Times" charset="0"/>
                <a:ea typeface="Times" charset="0"/>
                <a:cs typeface="Times" charset="0"/>
              </a:rPr>
              <a:t>WNoC-DDs architecture helps in reducing the power consumption up to </a:t>
            </a:r>
            <a:r>
              <a:rPr lang="en-US" sz="2000" b="1" dirty="0">
                <a:solidFill>
                  <a:srgbClr val="942092"/>
                </a:solidFill>
                <a:latin typeface="Times New Roman" panose="02020603050405020304" pitchFamily="18" charset="0"/>
                <a:cs typeface="Times New Roman" panose="02020603050405020304" pitchFamily="18" charset="0"/>
              </a:rPr>
              <a:t>73.56%</a:t>
            </a:r>
            <a:r>
              <a:rPr lang="en-US" sz="2000" dirty="0">
                <a:latin typeface="Times" charset="0"/>
                <a:ea typeface="Times" charset="0"/>
                <a:cs typeface="Times" charset="0"/>
              </a:rPr>
              <a:t>, and </a:t>
            </a:r>
            <a:r>
              <a:rPr lang="en-US" sz="2000" b="1" dirty="0">
                <a:solidFill>
                  <a:srgbClr val="942092"/>
                </a:solidFill>
                <a:latin typeface="Times New Roman" panose="02020603050405020304" pitchFamily="18" charset="0"/>
                <a:cs typeface="Times New Roman" panose="02020603050405020304" pitchFamily="18" charset="0"/>
              </a:rPr>
              <a:t>19.97%</a:t>
            </a:r>
            <a:r>
              <a:rPr lang="en-US" sz="2000" dirty="0">
                <a:latin typeface="Times" charset="0"/>
                <a:ea typeface="Times" charset="0"/>
                <a:cs typeface="Times" charset="0"/>
              </a:rPr>
              <a:t>, compared to mesh and WNoC-CD architectures respectively.</a:t>
            </a:r>
          </a:p>
        </p:txBody>
      </p:sp>
      <p:graphicFrame>
        <p:nvGraphicFramePr>
          <p:cNvPr id="8" name="Chart 7">
            <a:extLst>
              <a:ext uri="{FF2B5EF4-FFF2-40B4-BE49-F238E27FC236}">
                <a16:creationId xmlns:a16="http://schemas.microsoft.com/office/drawing/2014/main" id="{4E193B2B-8CCC-42F7-96EE-F0B86E25B38F}"/>
              </a:ext>
            </a:extLst>
          </p:cNvPr>
          <p:cNvGraphicFramePr/>
          <p:nvPr>
            <p:extLst>
              <p:ext uri="{D42A27DB-BD31-4B8C-83A1-F6EECF244321}">
                <p14:modId xmlns:p14="http://schemas.microsoft.com/office/powerpoint/2010/main" val="4267807255"/>
              </p:ext>
            </p:extLst>
          </p:nvPr>
        </p:nvGraphicFramePr>
        <p:xfrm>
          <a:off x="228601" y="1900237"/>
          <a:ext cx="8771892" cy="3529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3296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381000" y="1295400"/>
            <a:ext cx="8229600" cy="5029200"/>
          </a:xfrm>
        </p:spPr>
        <p:txBody>
          <a:bodyPr/>
          <a:lstStyle/>
          <a:p>
            <a:pPr eaLnBrk="1" hangingPunct="1">
              <a:lnSpc>
                <a:spcPct val="90000"/>
              </a:lnSpc>
              <a:buFont typeface="Arial" charset="0"/>
              <a:buNone/>
            </a:pPr>
            <a:r>
              <a:rPr lang="en-US" altLang="en-US" b="1" u="sng" dirty="0">
                <a:solidFill>
                  <a:srgbClr val="CC823D"/>
                </a:solidFill>
                <a:latin typeface="Cambria" pitchFamily="18" charset="0"/>
              </a:rPr>
              <a:t>Outline							</a:t>
            </a:r>
            <a:r>
              <a:rPr lang="en-US" altLang="en-US" b="1" u="sng" dirty="0">
                <a:solidFill>
                  <a:srgbClr val="CC823D"/>
                </a:solidFill>
                <a:latin typeface="Cambria" pitchFamily="18" charset="0"/>
                <a:cs typeface="Arial" charset="0"/>
              </a:rPr>
              <a:t>►</a:t>
            </a:r>
          </a:p>
          <a:p>
            <a:pPr lvl="1" eaLnBrk="1" hangingPunct="1">
              <a:lnSpc>
                <a:spcPct val="90000"/>
              </a:lnSpc>
              <a:buFont typeface="Wingdings" pitchFamily="2" charset="2"/>
              <a:buChar char="q"/>
            </a:pPr>
            <a:endParaRPr lang="en-US" altLang="en-US" b="1" dirty="0">
              <a:latin typeface="Cambria" pitchFamily="18" charset="0"/>
            </a:endParaRPr>
          </a:p>
          <a:p>
            <a:pPr lvl="1" eaLnBrk="1" hangingPunct="1">
              <a:lnSpc>
                <a:spcPct val="90000"/>
              </a:lnSpc>
              <a:buClr>
                <a:srgbClr val="CC823D"/>
              </a:buClr>
              <a:buFont typeface="Wingdings" pitchFamily="2" charset="2"/>
              <a:buChar char="q"/>
            </a:pPr>
            <a:endParaRPr lang="en-US" altLang="en-US" b="1" dirty="0">
              <a:solidFill>
                <a:srgbClr val="CC823D"/>
              </a:solidFill>
              <a:latin typeface="Cambria" pitchFamily="18" charset="0"/>
            </a:endParaRPr>
          </a:p>
          <a:p>
            <a:pPr lvl="1" algn="just" eaLnBrk="1" hangingPunct="1">
              <a:lnSpc>
                <a:spcPct val="90000"/>
              </a:lnSpc>
              <a:buClr>
                <a:srgbClr val="CC823D"/>
              </a:buClr>
              <a:buFont typeface="Wingdings" pitchFamily="2" charset="2"/>
              <a:buChar char="q"/>
            </a:pPr>
            <a:r>
              <a:rPr lang="en-US" altLang="en-US" b="1" dirty="0">
                <a:solidFill>
                  <a:srgbClr val="CC823D"/>
                </a:solidFill>
                <a:latin typeface="Cambria" pitchFamily="18" charset="0"/>
              </a:rPr>
              <a:t> </a:t>
            </a:r>
            <a:r>
              <a:rPr lang="en-US" altLang="en-US" b="1" dirty="0">
                <a:solidFill>
                  <a:schemeClr val="bg1">
                    <a:lumMod val="50000"/>
                  </a:schemeClr>
                </a:solidFill>
                <a:latin typeface="Cambria" pitchFamily="18" charset="0"/>
              </a:rPr>
              <a:t>Introduction</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Literature Survey</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Proposed Directory-Based </a:t>
            </a:r>
          </a:p>
          <a:p>
            <a:pPr marL="457200" lvl="1" indent="0" algn="just">
              <a:buClr>
                <a:srgbClr val="CC823D"/>
              </a:buClr>
              <a:buNone/>
            </a:pPr>
            <a:r>
              <a:rPr lang="en-US" altLang="en-US" b="1" dirty="0">
                <a:solidFill>
                  <a:schemeClr val="bg1">
                    <a:lumMod val="50000"/>
                  </a:schemeClr>
                </a:solidFill>
                <a:latin typeface="Cambria" pitchFamily="18" charset="0"/>
              </a:rPr>
              <a:t>	Wireless Network-on-Chip Architectures</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Experimental Details</a:t>
            </a:r>
          </a:p>
          <a:p>
            <a:pPr lvl="1" algn="just">
              <a:buClr>
                <a:srgbClr val="CC823D"/>
              </a:buClr>
              <a:buFont typeface="Wingdings" pitchFamily="2" charset="2"/>
              <a:buChar char="q"/>
            </a:pPr>
            <a:r>
              <a:rPr lang="en-US" altLang="en-US" b="1" dirty="0">
                <a:solidFill>
                  <a:schemeClr val="bg1">
                    <a:lumMod val="50000"/>
                  </a:schemeClr>
                </a:solidFill>
                <a:latin typeface="Cambria" pitchFamily="18" charset="0"/>
              </a:rPr>
              <a:t> Results and Discussion</a:t>
            </a:r>
          </a:p>
          <a:p>
            <a:pPr lvl="1" algn="just">
              <a:buClr>
                <a:srgbClr val="CC823D"/>
              </a:buClr>
              <a:buFont typeface="Wingdings" pitchFamily="2" charset="2"/>
              <a:buChar char="q"/>
            </a:pPr>
            <a:r>
              <a:rPr lang="en-US" altLang="en-US" b="1" dirty="0">
                <a:latin typeface="Cambria" pitchFamily="18" charset="0"/>
              </a:rPr>
              <a:t> </a:t>
            </a:r>
            <a:r>
              <a:rPr lang="en-US" altLang="en-US" b="1" dirty="0">
                <a:solidFill>
                  <a:srgbClr val="CC823D"/>
                </a:solidFill>
                <a:latin typeface="Cambria" pitchFamily="18" charset="0"/>
              </a:rPr>
              <a:t>Conclusions and Future Extensions</a:t>
            </a:r>
          </a:p>
          <a:p>
            <a:pPr lvl="1" eaLnBrk="1" hangingPunct="1">
              <a:lnSpc>
                <a:spcPct val="90000"/>
              </a:lnSpc>
              <a:buClr>
                <a:srgbClr val="CC823D"/>
              </a:buClr>
              <a:buFont typeface="Wingdings" pitchFamily="2" charset="2"/>
              <a:buChar char="q"/>
            </a:pPr>
            <a:endParaRPr lang="en-US" altLang="en-US" b="1" dirty="0">
              <a:latin typeface="Cambria" pitchFamily="18" charset="0"/>
            </a:endParaRPr>
          </a:p>
        </p:txBody>
      </p:sp>
      <p:sp>
        <p:nvSpPr>
          <p:cNvPr id="6" name="TextBox 5"/>
          <p:cNvSpPr txBox="1">
            <a:spLocks noChangeArrowheads="1"/>
          </p:cNvSpPr>
          <p:nvPr/>
        </p:nvSpPr>
        <p:spPr bwMode="auto">
          <a:xfrm>
            <a:off x="1143000" y="1905000"/>
            <a:ext cx="237917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a:solidFill>
                  <a:srgbClr val="CC6600"/>
                </a:solidFill>
                <a:latin typeface="Cambria" pitchFamily="18" charset="0"/>
              </a:rPr>
              <a:t>Q </a:t>
            </a:r>
            <a:r>
              <a:rPr lang="en-US" altLang="en-US" sz="2200" b="1" dirty="0">
                <a:solidFill>
                  <a:srgbClr val="CC6600"/>
                </a:solidFill>
                <a:latin typeface="Cambria" pitchFamily="18" charset="0"/>
              </a:rPr>
              <a:t>U E S T I O N S ?</a:t>
            </a:r>
          </a:p>
        </p:txBody>
      </p:sp>
      <p:sp>
        <p:nvSpPr>
          <p:cNvPr id="7" name="TextBox 6"/>
          <p:cNvSpPr txBox="1">
            <a:spLocks noChangeArrowheads="1"/>
          </p:cNvSpPr>
          <p:nvPr/>
        </p:nvSpPr>
        <p:spPr bwMode="auto">
          <a:xfrm>
            <a:off x="3776177" y="1905000"/>
            <a:ext cx="23558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altLang="en-US" sz="2200" b="1" dirty="0">
                <a:solidFill>
                  <a:srgbClr val="0000FF"/>
                </a:solidFill>
                <a:latin typeface="Cambria" pitchFamily="18" charset="0"/>
              </a:rPr>
              <a:t>Any time, please.</a:t>
            </a:r>
          </a:p>
        </p:txBody>
      </p:sp>
    </p:spTree>
    <p:extLst>
      <p:ext uri="{BB962C8B-B14F-4D97-AF65-F5344CB8AC3E}">
        <p14:creationId xmlns:p14="http://schemas.microsoft.com/office/powerpoint/2010/main" val="3908950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4876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Conclusions </a:t>
            </a:r>
          </a:p>
          <a:p>
            <a:pPr algn="just">
              <a:buClr>
                <a:srgbClr val="CC823D"/>
              </a:buClr>
            </a:pPr>
            <a:r>
              <a:rPr lang="en-US" sz="2000" dirty="0">
                <a:latin typeface="Times New Roman" panose="02020603050405020304" pitchFamily="18" charset="0"/>
                <a:cs typeface="Times New Roman" panose="02020603050405020304" pitchFamily="18" charset="0"/>
              </a:rPr>
              <a:t>In this research, we analyze different architectures such as mesh, traditional WNoC, WNoC-CD, and WNoC-DDs</a:t>
            </a:r>
            <a:r>
              <a:rPr lang="en-US" sz="2000" dirty="0">
                <a:latin typeface="Times New Roman" panose="02020603050405020304" pitchFamily="18" charset="0"/>
                <a:ea typeface="Times" charset="0"/>
                <a:cs typeface="Times New Roman" panose="02020603050405020304" pitchFamily="18" charset="0"/>
              </a:rPr>
              <a:t>.</a:t>
            </a:r>
          </a:p>
          <a:p>
            <a:pPr algn="just">
              <a:buClr>
                <a:srgbClr val="CC823D"/>
              </a:buClr>
            </a:pPr>
            <a:r>
              <a:rPr lang="en-US" sz="2000" dirty="0">
                <a:latin typeface="Times" charset="0"/>
                <a:ea typeface="Times" charset="0"/>
                <a:cs typeface="Times" charset="0"/>
              </a:rPr>
              <a:t>Cache in multicore architectures suffer from high core-to-core communication latency and power consumption.</a:t>
            </a:r>
          </a:p>
          <a:p>
            <a:pPr algn="just">
              <a:buClr>
                <a:srgbClr val="CC823D"/>
              </a:buClr>
            </a:pPr>
            <a:r>
              <a:rPr lang="en-US" sz="2000" dirty="0">
                <a:latin typeface="Times" charset="0"/>
                <a:ea typeface="Times" charset="0"/>
                <a:cs typeface="Times" charset="0"/>
              </a:rPr>
              <a:t>To address the cache coherence, latency and power consumption, we present a novel directory-based mechanism in WNoC architectures as </a:t>
            </a:r>
            <a:r>
              <a:rPr lang="en-US" sz="2000" dirty="0">
                <a:latin typeface="Times New Roman" panose="02020603050405020304" pitchFamily="18" charset="0"/>
                <a:cs typeface="Times New Roman" panose="02020603050405020304" pitchFamily="18" charset="0"/>
              </a:rPr>
              <a:t>WNoC-CD, and WNoC-DDs.</a:t>
            </a:r>
            <a:r>
              <a:rPr lang="en-US" sz="2000" dirty="0">
                <a:latin typeface="Times" charset="0"/>
                <a:ea typeface="Times" charset="0"/>
                <a:cs typeface="Times" charset="0"/>
              </a:rPr>
              <a:t> </a:t>
            </a:r>
          </a:p>
          <a:p>
            <a:pPr algn="just">
              <a:buClr>
                <a:srgbClr val="CC823D"/>
              </a:buClr>
            </a:pPr>
            <a:r>
              <a:rPr lang="en-US" sz="2000" dirty="0">
                <a:latin typeface="Times" charset="0"/>
                <a:ea typeface="Times" charset="0"/>
                <a:cs typeface="Times" charset="0"/>
              </a:rPr>
              <a:t>However, they are several challenges with WNoC-CD architecture such as latency due to waiting time of tasks and for every out-subnet task the subnet must request the centralized directory. WNoC-CD architectures are not suitable for larger number of cores. </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WNoC-DDs perform better when compared to other architectures.</a:t>
            </a:r>
          </a:p>
          <a:p>
            <a:pPr algn="just">
              <a:buClr>
                <a:srgbClr val="CC823D"/>
              </a:buClr>
            </a:pPr>
            <a:r>
              <a:rPr lang="en-US" sz="2000" dirty="0">
                <a:latin typeface="Times New Roman" panose="02020603050405020304" pitchFamily="18" charset="0"/>
                <a:cs typeface="Times New Roman" panose="02020603050405020304" pitchFamily="18" charset="0"/>
              </a:rPr>
              <a:t>Non-Uniform subnets partition addresses the issues on uniform subnets such as cores underutilization, subnets allocation according to size of workload.</a:t>
            </a:r>
            <a:endParaRPr lang="en-US" sz="2000" dirty="0">
              <a:latin typeface="Times New Roman" panose="02020603050405020304" pitchFamily="18" charset="0"/>
              <a:ea typeface="Times" charset="0"/>
              <a:cs typeface="Times New Roman" panose="02020603050405020304" pitchFamily="18" charset="0"/>
            </a:endParaRPr>
          </a:p>
          <a:p>
            <a:pPr marL="0" indent="0" algn="just">
              <a:buClr>
                <a:srgbClr val="CC823D"/>
              </a:buClr>
              <a:buNone/>
            </a:pPr>
            <a:endParaRPr lang="en-US" sz="2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045482A1-0FAB-4025-965B-A3DDEFDCCE8D}"/>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816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44208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Conclusions (+) </a:t>
            </a:r>
          </a:p>
          <a:p>
            <a:pPr algn="just">
              <a:buClr>
                <a:srgbClr val="CC823D"/>
              </a:buClr>
            </a:pPr>
            <a:r>
              <a:rPr lang="en-US" sz="2000" dirty="0">
                <a:latin typeface="Times New Roman" panose="02020603050405020304" pitchFamily="18" charset="0"/>
                <a:cs typeface="Times New Roman" panose="02020603050405020304" pitchFamily="18" charset="0"/>
              </a:rPr>
              <a:t>WNoC-CD architecture helps decrease the communication latency by up to </a:t>
            </a:r>
            <a:r>
              <a:rPr lang="en-US" sz="2000" b="1" dirty="0">
                <a:solidFill>
                  <a:srgbClr val="CC823D"/>
                </a:solidFill>
                <a:latin typeface="Times New Roman" panose="02020603050405020304" pitchFamily="18" charset="0"/>
                <a:cs typeface="Times New Roman" panose="02020603050405020304" pitchFamily="18" charset="0"/>
              </a:rPr>
              <a:t>15.71%</a:t>
            </a:r>
            <a:r>
              <a:rPr lang="en-US" sz="2000" dirty="0">
                <a:latin typeface="Times New Roman" panose="02020603050405020304" pitchFamily="18" charset="0"/>
                <a:cs typeface="Times New Roman" panose="02020603050405020304" pitchFamily="18" charset="0"/>
              </a:rPr>
              <a:t>, </a:t>
            </a:r>
            <a:r>
              <a:rPr lang="en-US" sz="2000" b="1" dirty="0">
                <a:solidFill>
                  <a:srgbClr val="CC823D"/>
                </a:solidFill>
                <a:latin typeface="Times New Roman" panose="02020603050405020304" pitchFamily="18" charset="0"/>
                <a:cs typeface="Times New Roman" panose="02020603050405020304" pitchFamily="18" charset="0"/>
              </a:rPr>
              <a:t>10.01%</a:t>
            </a:r>
            <a:r>
              <a:rPr lang="en-US" sz="2000" dirty="0">
                <a:latin typeface="Times New Roman" panose="02020603050405020304" pitchFamily="18" charset="0"/>
                <a:cs typeface="Times New Roman" panose="02020603050405020304" pitchFamily="18" charset="0"/>
              </a:rPr>
              <a:t>, compared to mesh and traditional WNoC respectively</a:t>
            </a:r>
            <a:r>
              <a:rPr lang="en-US" sz="2000" dirty="0">
                <a:latin typeface="Times New Roman" panose="02020603050405020304" pitchFamily="18" charset="0"/>
                <a:ea typeface="Times" charset="0"/>
                <a:cs typeface="Times New Roman" panose="02020603050405020304" pitchFamily="18" charset="0"/>
              </a:rPr>
              <a:t>.</a:t>
            </a:r>
          </a:p>
          <a:p>
            <a:pPr algn="just">
              <a:buClr>
                <a:srgbClr val="CC823D"/>
              </a:buClr>
            </a:pPr>
            <a:r>
              <a:rPr lang="en-US" sz="2000" dirty="0">
                <a:latin typeface="Times" charset="0"/>
                <a:ea typeface="Times" charset="0"/>
                <a:cs typeface="Times" charset="0"/>
              </a:rPr>
              <a:t>Similarly power consumption is reduced by up to </a:t>
            </a:r>
            <a:r>
              <a:rPr lang="en-US" sz="2000" b="1" dirty="0">
                <a:solidFill>
                  <a:srgbClr val="942092"/>
                </a:solidFill>
                <a:latin typeface="Times" charset="0"/>
                <a:ea typeface="Times" charset="0"/>
                <a:cs typeface="Times" charset="0"/>
              </a:rPr>
              <a:t>67.58%</a:t>
            </a:r>
            <a:r>
              <a:rPr lang="en-US" sz="2000" dirty="0">
                <a:latin typeface="Times" charset="0"/>
                <a:ea typeface="Times" charset="0"/>
                <a:cs typeface="Times" charset="0"/>
              </a:rPr>
              <a:t>, </a:t>
            </a:r>
            <a:r>
              <a:rPr lang="en-US" sz="2000" b="1" dirty="0">
                <a:solidFill>
                  <a:srgbClr val="942092"/>
                </a:solidFill>
                <a:latin typeface="Times" charset="0"/>
                <a:ea typeface="Times" charset="0"/>
                <a:cs typeface="Times" charset="0"/>
              </a:rPr>
              <a:t>58.10%</a:t>
            </a:r>
            <a:r>
              <a:rPr lang="en-US" sz="2000" dirty="0">
                <a:latin typeface="Times" charset="0"/>
                <a:ea typeface="Times" charset="0"/>
                <a:cs typeface="Times" charset="0"/>
              </a:rPr>
              <a:t>, </a:t>
            </a:r>
            <a:r>
              <a:rPr lang="en-US" sz="2000" dirty="0">
                <a:latin typeface="Times New Roman" panose="02020603050405020304" pitchFamily="18" charset="0"/>
                <a:cs typeface="Times New Roman" panose="02020603050405020304" pitchFamily="18" charset="0"/>
              </a:rPr>
              <a:t>compared to mesh and traditional WNoC respectively</a:t>
            </a:r>
            <a:r>
              <a:rPr lang="en-US" sz="2000" dirty="0">
                <a:latin typeface="Times" charset="0"/>
                <a:ea typeface="Times" charset="0"/>
                <a:cs typeface="Times" charset="0"/>
              </a:rPr>
              <a:t>.</a:t>
            </a:r>
          </a:p>
          <a:p>
            <a:pPr algn="just">
              <a:buClr>
                <a:srgbClr val="CC823D"/>
              </a:buClr>
            </a:pPr>
            <a:r>
              <a:rPr lang="en-US" sz="2000" dirty="0">
                <a:latin typeface="Times New Roman" panose="02020603050405020304" pitchFamily="18" charset="0"/>
                <a:cs typeface="Times New Roman" panose="02020603050405020304" pitchFamily="18" charset="0"/>
              </a:rPr>
              <a:t>WNoC-DDs architecture helps decrease the communication latency by up to </a:t>
            </a:r>
            <a:r>
              <a:rPr lang="en-US" sz="2000" b="1" dirty="0">
                <a:solidFill>
                  <a:srgbClr val="CC823D"/>
                </a:solidFill>
                <a:latin typeface="Times New Roman" panose="02020603050405020304" pitchFamily="18" charset="0"/>
                <a:cs typeface="Times New Roman" panose="02020603050405020304" pitchFamily="18" charset="0"/>
              </a:rPr>
              <a:t>20.54%</a:t>
            </a:r>
            <a:r>
              <a:rPr lang="en-US" sz="2000" dirty="0">
                <a:latin typeface="Times New Roman" panose="02020603050405020304" pitchFamily="18" charset="0"/>
                <a:cs typeface="Times New Roman" panose="02020603050405020304" pitchFamily="18" charset="0"/>
              </a:rPr>
              <a:t>, </a:t>
            </a:r>
            <a:r>
              <a:rPr lang="en-US" sz="2000" b="1" dirty="0">
                <a:solidFill>
                  <a:srgbClr val="CC823D"/>
                </a:solidFill>
                <a:latin typeface="Times New Roman" panose="02020603050405020304" pitchFamily="18" charset="0"/>
                <a:cs typeface="Times New Roman" panose="02020603050405020304" pitchFamily="18" charset="0"/>
              </a:rPr>
              <a:t>5.40%</a:t>
            </a:r>
            <a:r>
              <a:rPr lang="en-US" sz="2000" dirty="0">
                <a:latin typeface="Times New Roman" panose="02020603050405020304" pitchFamily="18" charset="0"/>
                <a:cs typeface="Times New Roman" panose="02020603050405020304" pitchFamily="18" charset="0"/>
              </a:rPr>
              <a:t>, compared to mesh and WNoC-CD respectively</a:t>
            </a:r>
            <a:r>
              <a:rPr lang="en-US" sz="2000" dirty="0">
                <a:latin typeface="Times New Roman" panose="02020603050405020304" pitchFamily="18" charset="0"/>
                <a:ea typeface="Times" charset="0"/>
                <a:cs typeface="Times New Roman" panose="02020603050405020304" pitchFamily="18" charset="0"/>
              </a:rPr>
              <a:t>.</a:t>
            </a:r>
          </a:p>
          <a:p>
            <a:pPr algn="just">
              <a:buClr>
                <a:srgbClr val="CC823D"/>
              </a:buClr>
            </a:pPr>
            <a:r>
              <a:rPr lang="en-US" sz="2000" dirty="0">
                <a:latin typeface="Times" charset="0"/>
                <a:ea typeface="Times" charset="0"/>
                <a:cs typeface="Times" charset="0"/>
              </a:rPr>
              <a:t>Similarly power consumption is reduced by up to </a:t>
            </a:r>
            <a:r>
              <a:rPr lang="en-US" sz="2000" b="1" dirty="0">
                <a:solidFill>
                  <a:srgbClr val="942092"/>
                </a:solidFill>
                <a:latin typeface="Times" charset="0"/>
                <a:ea typeface="Times" charset="0"/>
                <a:cs typeface="Times" charset="0"/>
              </a:rPr>
              <a:t>73.56%</a:t>
            </a:r>
            <a:r>
              <a:rPr lang="en-US" sz="2000" dirty="0">
                <a:latin typeface="Times" charset="0"/>
                <a:ea typeface="Times" charset="0"/>
                <a:cs typeface="Times" charset="0"/>
              </a:rPr>
              <a:t>, </a:t>
            </a:r>
            <a:r>
              <a:rPr lang="en-US" sz="2000" b="1" dirty="0">
                <a:solidFill>
                  <a:srgbClr val="942092"/>
                </a:solidFill>
                <a:latin typeface="Times" charset="0"/>
                <a:ea typeface="Times" charset="0"/>
                <a:cs typeface="Times" charset="0"/>
              </a:rPr>
              <a:t>19.97%</a:t>
            </a:r>
            <a:r>
              <a:rPr lang="en-US" sz="2000" dirty="0">
                <a:latin typeface="Times" charset="0"/>
                <a:ea typeface="Times" charset="0"/>
                <a:cs typeface="Times" charset="0"/>
              </a:rPr>
              <a:t>, </a:t>
            </a:r>
            <a:r>
              <a:rPr lang="en-US" sz="2000" dirty="0">
                <a:latin typeface="Times New Roman" panose="02020603050405020304" pitchFamily="18" charset="0"/>
                <a:cs typeface="Times New Roman" panose="02020603050405020304" pitchFamily="18" charset="0"/>
              </a:rPr>
              <a:t>compared to mesh and WNoC-CD respectively</a:t>
            </a:r>
            <a:r>
              <a:rPr lang="en-US" sz="2000" dirty="0">
                <a:latin typeface="Times" charset="0"/>
                <a:ea typeface="Times" charset="0"/>
                <a:cs typeface="Times" charset="0"/>
              </a:rPr>
              <a:t>.</a:t>
            </a:r>
          </a:p>
          <a:p>
            <a:pPr algn="just">
              <a:buClr>
                <a:srgbClr val="CC823D"/>
              </a:buClr>
            </a:pPr>
            <a:r>
              <a:rPr lang="en-US" sz="2000" dirty="0">
                <a:latin typeface="Times New Roman" panose="02020603050405020304" pitchFamily="18" charset="0"/>
                <a:cs typeface="Times New Roman" panose="02020603050405020304" pitchFamily="18" charset="0"/>
              </a:rPr>
              <a:t>Non-Uniform subnets partition helps decrease the communication latency by up to </a:t>
            </a:r>
            <a:r>
              <a:rPr lang="en-US" sz="2000" b="1" dirty="0">
                <a:solidFill>
                  <a:srgbClr val="CC823D"/>
                </a:solidFill>
                <a:latin typeface="Times New Roman" panose="02020603050405020304" pitchFamily="18" charset="0"/>
                <a:cs typeface="Times New Roman" panose="02020603050405020304" pitchFamily="18" charset="0"/>
              </a:rPr>
              <a:t>11.11%</a:t>
            </a:r>
            <a:r>
              <a:rPr lang="en-US" sz="2000" dirty="0">
                <a:latin typeface="Times New Roman" panose="02020603050405020304" pitchFamily="18" charset="0"/>
                <a:cs typeface="Times New Roman" panose="02020603050405020304" pitchFamily="18" charset="0"/>
              </a:rPr>
              <a:t>, compared to uniform partition in WNoC-DDs architecture</a:t>
            </a:r>
            <a:r>
              <a:rPr lang="en-US" sz="2000" dirty="0">
                <a:latin typeface="Times New Roman" panose="02020603050405020304" pitchFamily="18" charset="0"/>
                <a:ea typeface="Times" charset="0"/>
                <a:cs typeface="Times New Roman" panose="02020603050405020304" pitchFamily="18" charset="0"/>
              </a:rPr>
              <a:t>.</a:t>
            </a:r>
          </a:p>
          <a:p>
            <a:pPr algn="just">
              <a:buClr>
                <a:srgbClr val="CC823D"/>
              </a:buClr>
            </a:pPr>
            <a:r>
              <a:rPr lang="en-US" sz="2000" dirty="0">
                <a:latin typeface="Times" charset="0"/>
                <a:ea typeface="Times" charset="0"/>
                <a:cs typeface="Times" charset="0"/>
              </a:rPr>
              <a:t>Similarly power consumption is reduced by up to </a:t>
            </a:r>
            <a:r>
              <a:rPr lang="en-US" sz="2000" b="1" dirty="0">
                <a:solidFill>
                  <a:srgbClr val="942092"/>
                </a:solidFill>
                <a:latin typeface="Times" charset="0"/>
                <a:ea typeface="Times" charset="0"/>
                <a:cs typeface="Times" charset="0"/>
              </a:rPr>
              <a:t>14.76%</a:t>
            </a:r>
            <a:r>
              <a:rPr lang="en-US" sz="2000" dirty="0">
                <a:latin typeface="Times" charset="0"/>
                <a:ea typeface="Times" charset="0"/>
                <a:cs typeface="Times" charset="0"/>
              </a:rPr>
              <a:t>, </a:t>
            </a:r>
            <a:r>
              <a:rPr lang="en-US" sz="2000" dirty="0">
                <a:latin typeface="Times New Roman" panose="02020603050405020304" pitchFamily="18" charset="0"/>
                <a:cs typeface="Times New Roman" panose="02020603050405020304" pitchFamily="18" charset="0"/>
              </a:rPr>
              <a:t>compared to uniform partition in WNoC-DDs architecture</a:t>
            </a:r>
            <a:r>
              <a:rPr lang="en-US" sz="2000" dirty="0">
                <a:latin typeface="Times" charset="0"/>
                <a:ea typeface="Times" charset="0"/>
                <a:cs typeface="Times" charset="0"/>
              </a:rPr>
              <a:t>.</a:t>
            </a:r>
          </a:p>
          <a:p>
            <a:pPr algn="just">
              <a:buClr>
                <a:srgbClr val="CC823D"/>
              </a:buClr>
            </a:pPr>
            <a:endParaRPr lang="en-US" sz="2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045482A1-0FAB-4025-965B-A3DDEFDCCE8D}"/>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756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44208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Future Extensions </a:t>
            </a:r>
          </a:p>
          <a:p>
            <a:pPr algn="just">
              <a:buClr>
                <a:srgbClr val="CC823D"/>
              </a:buClr>
            </a:pPr>
            <a:r>
              <a:rPr lang="en-US" sz="2000" dirty="0">
                <a:latin typeface="Times New Roman" panose="02020603050405020304" pitchFamily="18" charset="0"/>
                <a:cs typeface="Times New Roman" panose="02020603050405020304" pitchFamily="18" charset="0"/>
              </a:rPr>
              <a:t>This work can be extended for future multicore/many-core system analysis. Some possible extensions are listed below:</a:t>
            </a:r>
            <a:endParaRPr lang="en-US" sz="2000" dirty="0">
              <a:latin typeface="Times New Roman" panose="02020603050405020304" pitchFamily="18" charset="0"/>
              <a:ea typeface="Times" charset="0"/>
              <a:cs typeface="Times New Roman" panose="02020603050405020304" pitchFamily="18" charset="0"/>
            </a:endParaRPr>
          </a:p>
          <a:p>
            <a:pPr algn="just">
              <a:buClr>
                <a:srgbClr val="CC823D"/>
              </a:buClr>
            </a:pPr>
            <a:r>
              <a:rPr lang="en-US" sz="2000" dirty="0">
                <a:latin typeface="Times" charset="0"/>
                <a:ea typeface="Times" charset="0"/>
                <a:cs typeface="Times" charset="0"/>
              </a:rPr>
              <a:t>Designing, modeling, and simulating CPU-GPU architectures for big data analytics.</a:t>
            </a:r>
          </a:p>
          <a:p>
            <a:pPr algn="just">
              <a:buClr>
                <a:srgbClr val="CC823D"/>
              </a:buClr>
            </a:pPr>
            <a:r>
              <a:rPr lang="en-US" sz="2000" dirty="0">
                <a:latin typeface="Times" charset="0"/>
                <a:ea typeface="Times" charset="0"/>
                <a:cs typeface="Times" charset="0"/>
              </a:rPr>
              <a:t>Adding traffic parameters to the simulation of proposed architectures to check the range of workload that is enforced on a single hop and calculate bandwidth utilization and the range for each workload. </a:t>
            </a:r>
          </a:p>
          <a:p>
            <a:pPr algn="just">
              <a:buClr>
                <a:srgbClr val="CC823D"/>
              </a:buClr>
            </a:pPr>
            <a:r>
              <a:rPr lang="en-US" sz="2000" dirty="0">
                <a:latin typeface="Times" charset="0"/>
                <a:ea typeface="Times" charset="0"/>
                <a:cs typeface="Times" charset="0"/>
              </a:rPr>
              <a:t>Simulating multicore/many-core architectures to allow non-uniform subnets with dynamic working strategy to study performance.</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Study on 3D NoC architectures and investigate the impact of combining 3D routers with 3D processor architectures.</a:t>
            </a:r>
            <a:endParaRPr lang="en-US" sz="2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a:p>
            <a:pPr marL="0" indent="0" algn="just">
              <a:buClr>
                <a:srgbClr val="CC823D"/>
              </a:buClr>
              <a:buNone/>
            </a:pP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045482A1-0FAB-4025-965B-A3DDEFDCCE8D}"/>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234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752600"/>
            <a:ext cx="8382000" cy="860425"/>
          </a:xfrm>
        </p:spPr>
        <p:txBody>
          <a:bodyPr>
            <a:noAutofit/>
          </a:bodyPr>
          <a:lstStyle/>
          <a:p>
            <a:r>
              <a:rPr lang="en-US" sz="2000" dirty="0">
                <a:solidFill>
                  <a:srgbClr val="CC823D"/>
                </a:solidFill>
              </a:rPr>
              <a:t>DIRECTORY-BASED WIRED-WIRELESS NETWORK-ON-CHIP ARCHITECTURES TO IMPROVE PERFORMANCE</a:t>
            </a:r>
            <a:endParaRPr lang="en-US" altLang="en-US" sz="2000" dirty="0">
              <a:solidFill>
                <a:srgbClr val="CC823D"/>
              </a:solidFill>
              <a:latin typeface="Cambria" pitchFamily="18" charset="0"/>
            </a:endParaRPr>
          </a:p>
        </p:txBody>
      </p:sp>
      <p:cxnSp>
        <p:nvCxnSpPr>
          <p:cNvPr id="4" name="Straight Connector 3">
            <a:extLst>
              <a:ext uri="{FF2B5EF4-FFF2-40B4-BE49-F238E27FC236}">
                <a16:creationId xmlns:a16="http://schemas.microsoft.com/office/drawing/2014/main" id="{D24E7D82-9FCE-4E9C-A355-A6656B4715E5}"/>
              </a:ext>
            </a:extLst>
          </p:cNvPr>
          <p:cNvCxnSpPr>
            <a:cxnSpLocks/>
          </p:cNvCxnSpPr>
          <p:nvPr/>
        </p:nvCxnSpPr>
        <p:spPr>
          <a:xfrm>
            <a:off x="19859" y="1447800"/>
            <a:ext cx="9124141"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Subtitle 4">
            <a:extLst>
              <a:ext uri="{FF2B5EF4-FFF2-40B4-BE49-F238E27FC236}">
                <a16:creationId xmlns:a16="http://schemas.microsoft.com/office/drawing/2014/main" id="{E49F91B0-EDBF-4461-B843-BAF020CBECA7}"/>
              </a:ext>
            </a:extLst>
          </p:cNvPr>
          <p:cNvSpPr txBox="1">
            <a:spLocks/>
          </p:cNvSpPr>
          <p:nvPr/>
        </p:nvSpPr>
        <p:spPr bwMode="auto">
          <a:xfrm>
            <a:off x="1447800" y="4114800"/>
            <a:ext cx="6400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600"/>
              </a:spcBef>
              <a:spcAft>
                <a:spcPts val="600"/>
              </a:spcAft>
              <a:buClr>
                <a:srgbClr val="FFC000"/>
              </a:buClr>
              <a:buFont typeface="Arial" charset="0"/>
              <a:buNone/>
              <a:defRPr sz="2000" kern="1200">
                <a:solidFill>
                  <a:schemeClr val="tx1"/>
                </a:solidFill>
                <a:latin typeface="Arial" pitchFamily="34" charset="0"/>
                <a:ea typeface="+mn-ea"/>
                <a:cs typeface="Arial" pitchFamily="34" charset="0"/>
              </a:defRPr>
            </a:lvl1pPr>
            <a:lvl2pPr marL="457200" indent="0" algn="ctr" rtl="0" fontAlgn="base">
              <a:lnSpc>
                <a:spcPct val="90000"/>
              </a:lnSpc>
              <a:spcBef>
                <a:spcPts val="400"/>
              </a:spcBef>
              <a:spcAft>
                <a:spcPts val="400"/>
              </a:spcAft>
              <a:buClr>
                <a:srgbClr val="FFC000"/>
              </a:buClr>
              <a:buFont typeface="Arial" charset="0"/>
              <a:buNone/>
              <a:defRPr sz="2400" kern="1200">
                <a:solidFill>
                  <a:schemeClr val="tx1">
                    <a:tint val="75000"/>
                  </a:schemeClr>
                </a:solidFill>
                <a:latin typeface="+mn-lt"/>
                <a:ea typeface="+mn-ea"/>
                <a:cs typeface="Arial" charset="0"/>
              </a:defRPr>
            </a:lvl2pPr>
            <a:lvl3pPr marL="914400" indent="0" algn="ctr" rtl="0" fontAlgn="base">
              <a:lnSpc>
                <a:spcPct val="90000"/>
              </a:lnSpc>
              <a:spcBef>
                <a:spcPts val="350"/>
              </a:spcBef>
              <a:spcAft>
                <a:spcPts val="350"/>
              </a:spcAft>
              <a:buClr>
                <a:srgbClr val="FFC000"/>
              </a:buClr>
              <a:buFont typeface="Arial" charset="0"/>
              <a:buNone/>
              <a:defRPr sz="2000" kern="1200">
                <a:solidFill>
                  <a:schemeClr val="tx1">
                    <a:tint val="75000"/>
                  </a:schemeClr>
                </a:solidFill>
                <a:latin typeface="+mn-lt"/>
                <a:ea typeface="+mn-ea"/>
                <a:cs typeface="Arial" charset="0"/>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Arial" charset="0"/>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b="1" dirty="0">
                <a:latin typeface="Times New Roman" panose="02020603050405020304" pitchFamily="18" charset="0"/>
                <a:cs typeface="Times New Roman" panose="02020603050405020304" pitchFamily="18" charset="0"/>
              </a:rPr>
              <a:t>Queries/Suggestions:</a:t>
            </a:r>
          </a:p>
          <a:p>
            <a:pPr algn="ct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E-mail: kkchidella@shockers.wichita.edu</a:t>
            </a:r>
          </a:p>
          <a:p>
            <a:pPr algn="ct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Phone: +1-940-231-4245</a:t>
            </a:r>
            <a:endParaRPr lang="en-US" dirty="0"/>
          </a:p>
        </p:txBody>
      </p:sp>
      <p:sp>
        <p:nvSpPr>
          <p:cNvPr id="9" name="Shape 246">
            <a:extLst>
              <a:ext uri="{FF2B5EF4-FFF2-40B4-BE49-F238E27FC236}">
                <a16:creationId xmlns:a16="http://schemas.microsoft.com/office/drawing/2014/main" id="{85B4C93B-73B1-476E-BE67-6EB304655AD4}"/>
              </a:ext>
            </a:extLst>
          </p:cNvPr>
          <p:cNvSpPr txBox="1">
            <a:spLocks/>
          </p:cNvSpPr>
          <p:nvPr/>
        </p:nvSpPr>
        <p:spPr bwMode="auto">
          <a:xfrm>
            <a:off x="0" y="2819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lgn="ctr" rtl="0" eaLnBrk="0" fontAlgn="base" hangingPunct="0">
              <a:spcBef>
                <a:spcPct val="0"/>
              </a:spcBef>
              <a:spcAft>
                <a:spcPct val="0"/>
              </a:spcAft>
              <a:defRPr sz="3200" b="1" u="sng">
                <a:solidFill>
                  <a:srgbClr val="0000FF"/>
                </a:solidFill>
                <a:latin typeface="+mj-lt"/>
                <a:ea typeface="+mj-ea"/>
                <a:cs typeface="+mj-cs"/>
              </a:defRPr>
            </a:lvl1pPr>
            <a:lvl2pPr algn="ctr" rtl="0" eaLnBrk="0" fontAlgn="base" hangingPunct="0">
              <a:spcBef>
                <a:spcPct val="0"/>
              </a:spcBef>
              <a:spcAft>
                <a:spcPct val="0"/>
              </a:spcAft>
              <a:defRPr sz="3200">
                <a:solidFill>
                  <a:srgbClr val="0000FF"/>
                </a:solidFill>
                <a:latin typeface="Arial" charset="0"/>
              </a:defRPr>
            </a:lvl2pPr>
            <a:lvl3pPr algn="ctr" rtl="0" eaLnBrk="0" fontAlgn="base" hangingPunct="0">
              <a:spcBef>
                <a:spcPct val="0"/>
              </a:spcBef>
              <a:spcAft>
                <a:spcPct val="0"/>
              </a:spcAft>
              <a:defRPr sz="3200">
                <a:solidFill>
                  <a:srgbClr val="0000FF"/>
                </a:solidFill>
                <a:latin typeface="Arial" charset="0"/>
              </a:defRPr>
            </a:lvl3pPr>
            <a:lvl4pPr algn="ctr" rtl="0" eaLnBrk="0" fontAlgn="base" hangingPunct="0">
              <a:spcBef>
                <a:spcPct val="0"/>
              </a:spcBef>
              <a:spcAft>
                <a:spcPct val="0"/>
              </a:spcAft>
              <a:defRPr sz="3200">
                <a:solidFill>
                  <a:srgbClr val="0000FF"/>
                </a:solidFill>
                <a:latin typeface="Arial" charset="0"/>
              </a:defRPr>
            </a:lvl4pPr>
            <a:lvl5pPr algn="ctr" rtl="0" eaLnBrk="0" fontAlgn="base" hangingPunct="0">
              <a:spcBef>
                <a:spcPct val="0"/>
              </a:spcBef>
              <a:spcAft>
                <a:spcPct val="0"/>
              </a:spcAft>
              <a:defRPr sz="3200">
                <a:solidFill>
                  <a:srgbClr val="0000FF"/>
                </a:solidFill>
                <a:latin typeface="Arial" charset="0"/>
              </a:defRPr>
            </a:lvl5pPr>
            <a:lvl6pPr marL="457200" algn="ctr" rtl="0" fontAlgn="base">
              <a:spcBef>
                <a:spcPct val="0"/>
              </a:spcBef>
              <a:spcAft>
                <a:spcPct val="0"/>
              </a:spcAft>
              <a:defRPr sz="3200">
                <a:solidFill>
                  <a:srgbClr val="0000FF"/>
                </a:solidFill>
                <a:latin typeface="Arial" charset="0"/>
              </a:defRPr>
            </a:lvl6pPr>
            <a:lvl7pPr marL="914400" algn="ctr" rtl="0" fontAlgn="base">
              <a:spcBef>
                <a:spcPct val="0"/>
              </a:spcBef>
              <a:spcAft>
                <a:spcPct val="0"/>
              </a:spcAft>
              <a:defRPr sz="3200">
                <a:solidFill>
                  <a:srgbClr val="0000FF"/>
                </a:solidFill>
                <a:latin typeface="Arial" charset="0"/>
              </a:defRPr>
            </a:lvl7pPr>
            <a:lvl8pPr marL="1371600" algn="ctr" rtl="0" fontAlgn="base">
              <a:spcBef>
                <a:spcPct val="0"/>
              </a:spcBef>
              <a:spcAft>
                <a:spcPct val="0"/>
              </a:spcAft>
              <a:defRPr sz="3200">
                <a:solidFill>
                  <a:srgbClr val="0000FF"/>
                </a:solidFill>
                <a:latin typeface="Arial" charset="0"/>
              </a:defRPr>
            </a:lvl8pPr>
            <a:lvl9pPr marL="1828800" algn="ctr" rtl="0" fontAlgn="base">
              <a:spcBef>
                <a:spcPct val="0"/>
              </a:spcBef>
              <a:spcAft>
                <a:spcPct val="0"/>
              </a:spcAft>
              <a:defRPr sz="3200">
                <a:solidFill>
                  <a:srgbClr val="0000FF"/>
                </a:solidFill>
                <a:latin typeface="Arial" charset="0"/>
              </a:defRPr>
            </a:lvl9pPr>
          </a:lstStyle>
          <a:p>
            <a:pPr>
              <a:spcBef>
                <a:spcPts val="0"/>
              </a:spcBef>
              <a:spcAft>
                <a:spcPts val="0"/>
              </a:spcAft>
              <a:buSzPct val="25000"/>
              <a:defRPr/>
            </a:pPr>
            <a:r>
              <a:rPr lang="en-US" sz="4000" u="none" kern="0" dirty="0">
                <a:solidFill>
                  <a:srgbClr val="AB7942"/>
                </a:solidFill>
                <a:latin typeface="Times" charset="0"/>
                <a:ea typeface="Times" charset="0"/>
                <a:cs typeface="Times" charset="0"/>
                <a:sym typeface="Arial"/>
              </a:rPr>
              <a:t>Thank You!</a:t>
            </a:r>
          </a:p>
        </p:txBody>
      </p:sp>
    </p:spTree>
    <p:extLst>
      <p:ext uri="{BB962C8B-B14F-4D97-AF65-F5344CB8AC3E}">
        <p14:creationId xmlns:p14="http://schemas.microsoft.com/office/powerpoint/2010/main" val="3403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75" fill="hold"/>
                                        <p:tgtEl>
                                          <p:spTgt spid="9"/>
                                        </p:tgtEl>
                                        <p:attrNameLst>
                                          <p:attrName>ppt_w</p:attrName>
                                        </p:attrNameLst>
                                      </p:cBhvr>
                                      <p:tavLst>
                                        <p:tav tm="0">
                                          <p:val>
                                            <p:fltVal val="0"/>
                                          </p:val>
                                        </p:tav>
                                        <p:tav tm="100000">
                                          <p:val>
                                            <p:strVal val="#ppt_w"/>
                                          </p:val>
                                        </p:tav>
                                      </p:tavLst>
                                    </p:anim>
                                    <p:anim calcmode="lin" valueType="num">
                                      <p:cBhvr>
                                        <p:cTn id="8" dur="75"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5638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a:t>
            </a:r>
            <a:endParaRPr lang="en-US" sz="2000" dirty="0">
              <a:latin typeface="Times" charset="0"/>
              <a:ea typeface="Times" charset="0"/>
              <a:cs typeface="Times" charset="0"/>
            </a:endParaRPr>
          </a:p>
          <a:p>
            <a:pPr algn="just">
              <a:buClr>
                <a:srgbClr val="CC823D"/>
              </a:buClr>
            </a:pPr>
            <a:r>
              <a:rPr lang="en-US" sz="2000" dirty="0">
                <a:latin typeface="Times New Roman" panose="02020603050405020304" pitchFamily="18" charset="0"/>
                <a:cs typeface="Times New Roman" panose="02020603050405020304" pitchFamily="18" charset="0"/>
              </a:rPr>
              <a:t>Cache coherence, memory architecture, and interconnection between cores, are some of the considered factors for improving performance in multicore architectures.</a:t>
            </a:r>
            <a:endParaRPr lang="en-US" sz="2000" dirty="0">
              <a:latin typeface="Times" charset="0"/>
              <a:ea typeface="Times" charset="0"/>
              <a:cs typeface="Times" charset="0"/>
            </a:endParaRPr>
          </a:p>
          <a:p>
            <a:pPr algn="just">
              <a:buClr>
                <a:srgbClr val="CC823D"/>
              </a:buClr>
            </a:pPr>
            <a:r>
              <a:rPr lang="en-US" sz="2000" dirty="0">
                <a:latin typeface="Times" charset="0"/>
                <a:ea typeface="Times" charset="0"/>
                <a:cs typeface="Times" charset="0"/>
              </a:rPr>
              <a:t>Multicore architectures suffer from cache coherence due to incoherent cached data, and with the increase of wired links, interconnection issues raise [1].</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To facilitate the communication between cores and enhance performance in multicore architectures, Network-on-Chip (NoC) architectures are introduced.</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However, NoC has limitations like latency, limited to smaller networks, and connection node issues.</a:t>
            </a:r>
          </a:p>
          <a:p>
            <a:pPr algn="just">
              <a:buClr>
                <a:srgbClr val="CC823D"/>
              </a:buClr>
            </a:pPr>
            <a:r>
              <a:rPr lang="en-US" sz="2000" dirty="0">
                <a:latin typeface="Times New Roman" panose="02020603050405020304" pitchFamily="18" charset="0"/>
                <a:cs typeface="Times New Roman" panose="02020603050405020304" pitchFamily="18" charset="0"/>
              </a:rPr>
              <a:t>High latency and power consumption will be introduced due to the multi-hop in the communication path between two nodes.</a:t>
            </a:r>
          </a:p>
          <a:p>
            <a:pPr algn="just">
              <a:buClr>
                <a:srgbClr val="CC823D"/>
              </a:buClr>
            </a:pPr>
            <a:r>
              <a:rPr lang="en-US" sz="2000" dirty="0">
                <a:latin typeface="Times New Roman" panose="02020603050405020304" pitchFamily="18" charset="0"/>
                <a:ea typeface="Times" charset="0"/>
                <a:cs typeface="Times New Roman" panose="02020603050405020304" pitchFamily="18" charset="0"/>
              </a:rPr>
              <a:t>Wireless Network-on-Chip (WNoC) architecture is proposed that is by adding wireless links to reduce the number of hops in the path [2].</a:t>
            </a: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a:p>
            <a:pPr marL="0" indent="0" algn="just">
              <a:spcBef>
                <a:spcPts val="0"/>
              </a:spcBef>
              <a:spcAft>
                <a:spcPts val="0"/>
              </a:spcAft>
              <a:buNone/>
            </a:pPr>
            <a:endParaRPr lang="en-US" sz="1000" dirty="0">
              <a:latin typeface="Times" charset="0"/>
              <a:ea typeface="Times" charset="0"/>
              <a:cs typeface="Times" charset="0"/>
            </a:endParaRPr>
          </a:p>
        </p:txBody>
      </p:sp>
      <p:sp>
        <p:nvSpPr>
          <p:cNvPr id="6" name="Title 1">
            <a:extLst>
              <a:ext uri="{FF2B5EF4-FFF2-40B4-BE49-F238E27FC236}">
                <a16:creationId xmlns:a16="http://schemas.microsoft.com/office/drawing/2014/main" id="{045482A1-0FAB-4025-965B-A3DDEFDCCE8D}"/>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6073914"/>
            <a:ext cx="8458200" cy="707886"/>
          </a:xfrm>
          <a:prstGeom prst="rect">
            <a:avLst/>
          </a:prstGeom>
        </p:spPr>
        <p:txBody>
          <a:bodyPr wrap="square">
            <a:spAutoFit/>
          </a:bodyPr>
          <a:lstStyle/>
          <a:p>
            <a:pPr marL="0" indent="0" algn="just">
              <a:spcBef>
                <a:spcPts val="0"/>
              </a:spcBef>
              <a:spcAft>
                <a:spcPts val="0"/>
              </a:spcAft>
              <a:buClr>
                <a:srgbClr val="CC823D"/>
              </a:buClr>
              <a:buNone/>
            </a:pPr>
            <a:r>
              <a:rPr lang="en-US" sz="1000" dirty="0">
                <a:latin typeface="Times" charset="0"/>
                <a:ea typeface="Times" charset="0"/>
                <a:cs typeface="Times" charset="0"/>
              </a:rPr>
              <a:t>[1] Jadon, Shruti, and Rama Shankar Yadav, “Multicore processor: Internal structure, architecture, issues, challenges, scheduling strategies and performance,” In Industrial and Information Systems (ICIIS), 2016 11th International Conference on, pp. 381-386. IEEE, 2016</a:t>
            </a:r>
            <a:endParaRPr lang="en-US" sz="1000" dirty="0">
              <a:solidFill>
                <a:srgbClr val="222222"/>
              </a:solidFill>
              <a:latin typeface="Times" charset="0"/>
              <a:ea typeface="Times" charset="0"/>
              <a:cs typeface="Times" charset="0"/>
            </a:endParaRPr>
          </a:p>
          <a:p>
            <a:r>
              <a:rPr lang="en-US" sz="1000" dirty="0">
                <a:solidFill>
                  <a:srgbClr val="222222"/>
                </a:solidFill>
                <a:latin typeface="Times" charset="0"/>
                <a:ea typeface="Times" charset="0"/>
                <a:cs typeface="Times" charset="0"/>
              </a:rPr>
              <a:t>[2] C. Wang, W. H. Hu, and N. Bagherzadeh, “A wireless network-on-chip design for multicore platforms,” in 19th </a:t>
            </a:r>
            <a:r>
              <a:rPr lang="en-US" sz="1000" dirty="0" err="1">
                <a:solidFill>
                  <a:srgbClr val="222222"/>
                </a:solidFill>
                <a:latin typeface="Times" charset="0"/>
                <a:ea typeface="Times" charset="0"/>
                <a:cs typeface="Times" charset="0"/>
              </a:rPr>
              <a:t>Euromicro</a:t>
            </a:r>
            <a:r>
              <a:rPr lang="en-US" sz="1000" dirty="0">
                <a:solidFill>
                  <a:srgbClr val="222222"/>
                </a:solidFill>
                <a:latin typeface="Times" charset="0"/>
                <a:ea typeface="Times" charset="0"/>
                <a:cs typeface="Times" charset="0"/>
              </a:rPr>
              <a:t> International Conference on Parallel, Distributed and Network-Based Processing (PDP), pp. 409-416, 2011</a:t>
            </a:r>
            <a:endParaRPr lang="en-US" sz="1000" dirty="0">
              <a:latin typeface="Times" charset="0"/>
              <a:ea typeface="Times" charset="0"/>
              <a:cs typeface="Times" charset="0"/>
            </a:endParaRPr>
          </a:p>
        </p:txBody>
      </p:sp>
    </p:spTree>
    <p:extLst>
      <p:ext uri="{BB962C8B-B14F-4D97-AF65-F5344CB8AC3E}">
        <p14:creationId xmlns:p14="http://schemas.microsoft.com/office/powerpoint/2010/main" val="1956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ea typeface="Times" charset="0"/>
                <a:cs typeface="Times" charset="0"/>
              </a:rPr>
              <a:t>Computer Architectures [1] [2]</a:t>
            </a:r>
            <a:endParaRPr lang="en-US" sz="2000" b="1" dirty="0">
              <a:solidFill>
                <a:srgbClr val="AB7942"/>
              </a:solidFill>
            </a:endParaRPr>
          </a:p>
          <a:p>
            <a:pPr algn="just">
              <a:buClr>
                <a:srgbClr val="CC823D"/>
              </a:buClr>
              <a:buFont typeface="Wingdings"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400" y="6073914"/>
            <a:ext cx="8077200" cy="707886"/>
          </a:xfrm>
          <a:prstGeom prst="rect">
            <a:avLst/>
          </a:prstGeom>
        </p:spPr>
        <p:txBody>
          <a:bodyPr wrap="square">
            <a:spAutoFit/>
          </a:bodyPr>
          <a:lstStyle/>
          <a:p>
            <a:r>
              <a:rPr lang="en-US" sz="1000" dirty="0">
                <a:latin typeface="Times" charset="0"/>
                <a:ea typeface="Times" charset="0"/>
                <a:cs typeface="Times" charset="0"/>
              </a:rPr>
              <a:t>[1] </a:t>
            </a:r>
            <a:r>
              <a:rPr lang="en-US" sz="1000" dirty="0" err="1">
                <a:latin typeface="Times" charset="0"/>
                <a:ea typeface="Times" charset="0"/>
                <a:cs typeface="Times" charset="0"/>
              </a:rPr>
              <a:t>Pase</a:t>
            </a:r>
            <a:r>
              <a:rPr lang="en-US" sz="1000" dirty="0">
                <a:latin typeface="Times" charset="0"/>
                <a:ea typeface="Times" charset="0"/>
                <a:cs typeface="Times" charset="0"/>
              </a:rPr>
              <a:t>, Douglas M., and Matthew A. </a:t>
            </a:r>
            <a:r>
              <a:rPr lang="en-US" sz="1000" dirty="0" err="1">
                <a:latin typeface="Times" charset="0"/>
                <a:ea typeface="Times" charset="0"/>
                <a:cs typeface="Times" charset="0"/>
              </a:rPr>
              <a:t>Eckl</a:t>
            </a:r>
            <a:r>
              <a:rPr lang="en-US" sz="1000" dirty="0">
                <a:latin typeface="Times" charset="0"/>
                <a:ea typeface="Times" charset="0"/>
                <a:cs typeface="Times" charset="0"/>
              </a:rPr>
              <a:t>, “A comparison of single-core and dual-core Opteron processor performance for HPC,” IBM </a:t>
            </a:r>
            <a:r>
              <a:rPr lang="en-US" sz="1000" dirty="0" err="1">
                <a:latin typeface="Times" charset="0"/>
                <a:ea typeface="Times" charset="0"/>
                <a:cs typeface="Times" charset="0"/>
              </a:rPr>
              <a:t>xSeries</a:t>
            </a:r>
            <a:r>
              <a:rPr lang="en-US" sz="1000" dirty="0">
                <a:latin typeface="Times" charset="0"/>
                <a:ea typeface="Times" charset="0"/>
                <a:cs typeface="Times" charset="0"/>
              </a:rPr>
              <a:t> Performance Development and Analysis, p. 3039, 2005</a:t>
            </a:r>
          </a:p>
          <a:p>
            <a:r>
              <a:rPr lang="en-US" sz="1000" dirty="0">
                <a:latin typeface="Times" charset="0"/>
                <a:ea typeface="Times" charset="0"/>
                <a:cs typeface="Times" charset="0"/>
              </a:rPr>
              <a:t>[2] H. V. </a:t>
            </a:r>
            <a:r>
              <a:rPr lang="en-US" sz="1000" dirty="0" err="1">
                <a:latin typeface="Times" charset="0"/>
                <a:ea typeface="Times" charset="0"/>
                <a:cs typeface="Times" charset="0"/>
              </a:rPr>
              <a:t>Caprita</a:t>
            </a:r>
            <a:r>
              <a:rPr lang="en-US" sz="1000" dirty="0">
                <a:latin typeface="Times" charset="0"/>
                <a:ea typeface="Times" charset="0"/>
                <a:cs typeface="Times" charset="0"/>
              </a:rPr>
              <a:t>, and M. Popa, “Design methods of multithreaded architectures for multicore microcontrollers,” in IEEE International Symposium on Applied Computational Intelligence and Informatics (SACI), pp. 427-432, 2011</a:t>
            </a:r>
          </a:p>
        </p:txBody>
      </p:sp>
      <p:pic>
        <p:nvPicPr>
          <p:cNvPr id="7" name="Picture 6">
            <a:extLst>
              <a:ext uri="{FF2B5EF4-FFF2-40B4-BE49-F238E27FC236}">
                <a16:creationId xmlns:a16="http://schemas.microsoft.com/office/drawing/2014/main" id="{06176127-42FB-4F2E-8023-EB2CE9DAB186}"/>
              </a:ext>
            </a:extLst>
          </p:cNvPr>
          <p:cNvPicPr/>
          <p:nvPr/>
        </p:nvPicPr>
        <p:blipFill>
          <a:blip r:embed="rId3"/>
          <a:stretch>
            <a:fillRect/>
          </a:stretch>
        </p:blipFill>
        <p:spPr>
          <a:xfrm>
            <a:off x="183140" y="1686354"/>
            <a:ext cx="4724400" cy="2657475"/>
          </a:xfrm>
          <a:prstGeom prst="rect">
            <a:avLst/>
          </a:prstGeom>
        </p:spPr>
      </p:pic>
      <p:pic>
        <p:nvPicPr>
          <p:cNvPr id="8" name="Picture 7">
            <a:extLst>
              <a:ext uri="{FF2B5EF4-FFF2-40B4-BE49-F238E27FC236}">
                <a16:creationId xmlns:a16="http://schemas.microsoft.com/office/drawing/2014/main" id="{4927E95D-4F5A-4FA0-AA6C-E9EF1CF513A3}"/>
              </a:ext>
            </a:extLst>
          </p:cNvPr>
          <p:cNvPicPr/>
          <p:nvPr/>
        </p:nvPicPr>
        <p:blipFill>
          <a:blip r:embed="rId4"/>
          <a:stretch>
            <a:fillRect/>
          </a:stretch>
        </p:blipFill>
        <p:spPr>
          <a:xfrm>
            <a:off x="5024331" y="1781604"/>
            <a:ext cx="3931659" cy="2562225"/>
          </a:xfrm>
          <a:prstGeom prst="rect">
            <a:avLst/>
          </a:prstGeom>
        </p:spPr>
      </p:pic>
      <p:sp>
        <p:nvSpPr>
          <p:cNvPr id="4" name="TextBox 3">
            <a:extLst>
              <a:ext uri="{FF2B5EF4-FFF2-40B4-BE49-F238E27FC236}">
                <a16:creationId xmlns:a16="http://schemas.microsoft.com/office/drawing/2014/main" id="{A3F8F438-2667-4424-A914-CEF5DDBAF72F}"/>
              </a:ext>
            </a:extLst>
          </p:cNvPr>
          <p:cNvSpPr txBox="1"/>
          <p:nvPr/>
        </p:nvSpPr>
        <p:spPr>
          <a:xfrm>
            <a:off x="972796" y="1466563"/>
            <a:ext cx="1694204"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Single-core</a:t>
            </a:r>
          </a:p>
        </p:txBody>
      </p:sp>
      <p:sp>
        <p:nvSpPr>
          <p:cNvPr id="10" name="TextBox 9">
            <a:extLst>
              <a:ext uri="{FF2B5EF4-FFF2-40B4-BE49-F238E27FC236}">
                <a16:creationId xmlns:a16="http://schemas.microsoft.com/office/drawing/2014/main" id="{7C41B979-5CF7-4204-BAFB-A7FE675E799C}"/>
              </a:ext>
            </a:extLst>
          </p:cNvPr>
          <p:cNvSpPr txBox="1"/>
          <p:nvPr/>
        </p:nvSpPr>
        <p:spPr>
          <a:xfrm>
            <a:off x="5550982" y="1412272"/>
            <a:ext cx="1694204"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Multicore</a:t>
            </a:r>
          </a:p>
        </p:txBody>
      </p:sp>
      <p:sp>
        <p:nvSpPr>
          <p:cNvPr id="13" name="TextBox 12">
            <a:extLst>
              <a:ext uri="{FF2B5EF4-FFF2-40B4-BE49-F238E27FC236}">
                <a16:creationId xmlns:a16="http://schemas.microsoft.com/office/drawing/2014/main" id="{5C799D88-16D4-4F98-934A-3FCFEAE4CB75}"/>
              </a:ext>
            </a:extLst>
          </p:cNvPr>
          <p:cNvSpPr txBox="1"/>
          <p:nvPr/>
        </p:nvSpPr>
        <p:spPr>
          <a:xfrm>
            <a:off x="3352800" y="1350794"/>
            <a:ext cx="1981200" cy="369332"/>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E464B3D7-E150-478C-BC9E-B8D955FC10A0}"/>
              </a:ext>
            </a:extLst>
          </p:cNvPr>
          <p:cNvSpPr txBox="1"/>
          <p:nvPr/>
        </p:nvSpPr>
        <p:spPr>
          <a:xfrm>
            <a:off x="685800" y="4460316"/>
            <a:ext cx="1981200" cy="369332"/>
          </a:xfrm>
          <a:prstGeom prst="rect">
            <a:avLst/>
          </a:prstGeom>
          <a:noFill/>
        </p:spPr>
        <p:txBody>
          <a:bodyPr wrap="square" rtlCol="0">
            <a:spAutoFit/>
          </a:bodyPr>
          <a:lstStyle/>
          <a:p>
            <a:endParaRPr lang="en-US" dirty="0"/>
          </a:p>
        </p:txBody>
      </p:sp>
      <p:graphicFrame>
        <p:nvGraphicFramePr>
          <p:cNvPr id="15" name="Table 14">
            <a:extLst>
              <a:ext uri="{FF2B5EF4-FFF2-40B4-BE49-F238E27FC236}">
                <a16:creationId xmlns:a16="http://schemas.microsoft.com/office/drawing/2014/main" id="{A22B5BE3-8791-47E0-AABB-BE99967B4DDE}"/>
              </a:ext>
            </a:extLst>
          </p:cNvPr>
          <p:cNvGraphicFramePr>
            <a:graphicFrameLocks noGrp="1"/>
          </p:cNvGraphicFramePr>
          <p:nvPr>
            <p:extLst>
              <p:ext uri="{D42A27DB-BD31-4B8C-83A1-F6EECF244321}">
                <p14:modId xmlns:p14="http://schemas.microsoft.com/office/powerpoint/2010/main" val="2919412414"/>
              </p:ext>
            </p:extLst>
          </p:nvPr>
        </p:nvGraphicFramePr>
        <p:xfrm>
          <a:off x="385306" y="4415110"/>
          <a:ext cx="8651190" cy="1429744"/>
        </p:xfrm>
        <a:graphic>
          <a:graphicData uri="http://schemas.openxmlformats.org/drawingml/2006/table">
            <a:tbl>
              <a:tblPr firstRow="1" bandRow="1">
                <a:tableStyleId>{5C22544A-7EE6-4342-B048-85BDC9FD1C3A}</a:tableStyleId>
              </a:tblPr>
              <a:tblGrid>
                <a:gridCol w="4718831">
                  <a:extLst>
                    <a:ext uri="{9D8B030D-6E8A-4147-A177-3AD203B41FA5}">
                      <a16:colId xmlns:a16="http://schemas.microsoft.com/office/drawing/2014/main" val="3437527204"/>
                    </a:ext>
                  </a:extLst>
                </a:gridCol>
                <a:gridCol w="3932359">
                  <a:extLst>
                    <a:ext uri="{9D8B030D-6E8A-4147-A177-3AD203B41FA5}">
                      <a16:colId xmlns:a16="http://schemas.microsoft.com/office/drawing/2014/main" val="2160124695"/>
                    </a:ext>
                  </a:extLst>
                </a:gridCol>
              </a:tblGrid>
              <a:tr h="515344">
                <a:tc>
                  <a:txBody>
                    <a:bodyPr/>
                    <a:lstStyle/>
                    <a:p>
                      <a:pPr algn="l"/>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extLst>
                  <a:ext uri="{0D108BD9-81ED-4DB2-BD59-A6C34878D82A}">
                    <a16:rowId xmlns:a16="http://schemas.microsoft.com/office/drawing/2014/main" val="2883845875"/>
                  </a:ext>
                </a:extLst>
              </a:tr>
              <a:tr h="818960">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Clock speed</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Thermal or heat dissipation</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Multitasking not supported</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Cache coherence</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Network topology</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Latency and scalability</a:t>
                      </a:r>
                    </a:p>
                  </a:txBody>
                  <a:tcPr>
                    <a:noFill/>
                  </a:tcPr>
                </a:tc>
                <a:extLst>
                  <a:ext uri="{0D108BD9-81ED-4DB2-BD59-A6C34878D82A}">
                    <a16:rowId xmlns:a16="http://schemas.microsoft.com/office/drawing/2014/main" val="2642065750"/>
                  </a:ext>
                </a:extLst>
              </a:tr>
            </a:tbl>
          </a:graphicData>
        </a:graphic>
      </p:graphicFrame>
    </p:spTree>
    <p:extLst>
      <p:ext uri="{BB962C8B-B14F-4D97-AF65-F5344CB8AC3E}">
        <p14:creationId xmlns:p14="http://schemas.microsoft.com/office/powerpoint/2010/main" val="139636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41710"/>
            <a:ext cx="8856984" cy="5335290"/>
          </a:xfrm>
        </p:spPr>
        <p:txBody>
          <a:bodyPr/>
          <a:lstStyle/>
          <a:p>
            <a:pPr marL="0" indent="0">
              <a:buClr>
                <a:srgbClr val="CC823D"/>
              </a:buClr>
              <a:buNone/>
            </a:pPr>
            <a:r>
              <a:rPr lang="en-US" sz="2400" b="1" dirty="0">
                <a:solidFill>
                  <a:srgbClr val="CC823D"/>
                </a:solidFill>
                <a:latin typeface="Times New Roman" panose="02020603050405020304" pitchFamily="18" charset="0"/>
                <a:cs typeface="Times New Roman" panose="02020603050405020304" pitchFamily="18" charset="0"/>
              </a:rPr>
              <a:t>Introduction (+): </a:t>
            </a:r>
            <a:r>
              <a:rPr lang="en-US" sz="2000" b="1" dirty="0">
                <a:solidFill>
                  <a:schemeClr val="accent1">
                    <a:lumMod val="50000"/>
                  </a:schemeClr>
                </a:solidFill>
                <a:latin typeface="Times" charset="0"/>
                <a:ea typeface="Times" charset="0"/>
                <a:cs typeface="Times" charset="0"/>
              </a:rPr>
              <a:t>Cache Organization in Computer Architectures</a:t>
            </a:r>
            <a:endParaRPr lang="en-US" sz="2000" b="1" dirty="0">
              <a:solidFill>
                <a:srgbClr val="AB7942"/>
              </a:solidFill>
            </a:endParaRPr>
          </a:p>
          <a:p>
            <a:pPr algn="just">
              <a:buClr>
                <a:srgbClr val="CC823D"/>
              </a:buClr>
              <a:buFont typeface="Wingdings" charset="2"/>
              <a:buChar char="§"/>
            </a:pPr>
            <a:endParaRPr lang="en-US" sz="2000" dirty="0">
              <a:latin typeface="Times" charset="0"/>
              <a:ea typeface="Times" charset="0"/>
              <a:cs typeface="Times" charset="0"/>
            </a:endParaRPr>
          </a:p>
        </p:txBody>
      </p:sp>
      <p:sp>
        <p:nvSpPr>
          <p:cNvPr id="6" name="Title 1">
            <a:extLst>
              <a:ext uri="{FF2B5EF4-FFF2-40B4-BE49-F238E27FC236}">
                <a16:creationId xmlns:a16="http://schemas.microsoft.com/office/drawing/2014/main" id="{E18EDF1D-150A-4ACD-81EF-4BDCE740D6AA}"/>
              </a:ext>
            </a:extLst>
          </p:cNvPr>
          <p:cNvSpPr>
            <a:spLocks noGrp="1"/>
          </p:cNvSpPr>
          <p:nvPr>
            <p:ph type="title"/>
          </p:nvPr>
        </p:nvSpPr>
        <p:spPr>
          <a:xfrm>
            <a:off x="228600" y="381000"/>
            <a:ext cx="8610600" cy="685800"/>
          </a:xfrm>
        </p:spPr>
        <p:txBody>
          <a:bodyPr/>
          <a:lstStyle/>
          <a:p>
            <a:pPr algn="ctr"/>
            <a:r>
              <a:rPr lang="en-US" sz="2000" dirty="0">
                <a:solidFill>
                  <a:srgbClr val="005490"/>
                </a:solidFill>
                <a:latin typeface="Times New Roman" pitchFamily="18" charset="0"/>
                <a:cs typeface="Times New Roman" pitchFamily="18" charset="0"/>
              </a:rPr>
              <a:t>DIRECTORY-BASED WIRED-WIRELESS NETWORK-ON-CHIP ARCHITECTURES TO IMPROVE PERFORMANCE</a:t>
            </a:r>
            <a:endParaRPr lang="en-US" sz="2000" b="1" dirty="0">
              <a:solidFill>
                <a:srgbClr val="00549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879" y="6381690"/>
            <a:ext cx="8077200" cy="400110"/>
          </a:xfrm>
          <a:prstGeom prst="rect">
            <a:avLst/>
          </a:prstGeom>
        </p:spPr>
        <p:txBody>
          <a:bodyPr wrap="square">
            <a:spAutoFit/>
          </a:bodyPr>
          <a:lstStyle/>
          <a:p>
            <a:r>
              <a:rPr lang="en-US" sz="1000" dirty="0">
                <a:latin typeface="Times" charset="0"/>
                <a:ea typeface="Times" charset="0"/>
                <a:cs typeface="Times" charset="0"/>
              </a:rPr>
              <a:t>[1] http://www.edwardbosworth.com/CPSC2105/MyTextbook2105_HTM/MyText2105_Ch07B_V06.htm</a:t>
            </a:r>
          </a:p>
          <a:p>
            <a:r>
              <a:rPr lang="en-US" sz="1000" dirty="0">
                <a:latin typeface="Times" charset="0"/>
                <a:ea typeface="Times" charset="0"/>
                <a:cs typeface="Times" charset="0"/>
              </a:rPr>
              <a:t>[2] William Stallings, “Computer Organization and Architecture Designing for Performance,” 8th edition, Prentice Hall, Pearson Publisher, 2010 </a:t>
            </a:r>
          </a:p>
        </p:txBody>
      </p:sp>
      <p:sp>
        <p:nvSpPr>
          <p:cNvPr id="4" name="TextBox 3">
            <a:extLst>
              <a:ext uri="{FF2B5EF4-FFF2-40B4-BE49-F238E27FC236}">
                <a16:creationId xmlns:a16="http://schemas.microsoft.com/office/drawing/2014/main" id="{A3F8F438-2667-4424-A914-CEF5DDBAF72F}"/>
              </a:ext>
            </a:extLst>
          </p:cNvPr>
          <p:cNvSpPr txBox="1"/>
          <p:nvPr/>
        </p:nvSpPr>
        <p:spPr>
          <a:xfrm>
            <a:off x="972795" y="1466563"/>
            <a:ext cx="3218205"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Single-core- Intel Pentium [1]</a:t>
            </a:r>
          </a:p>
        </p:txBody>
      </p:sp>
      <p:sp>
        <p:nvSpPr>
          <p:cNvPr id="10" name="TextBox 9">
            <a:extLst>
              <a:ext uri="{FF2B5EF4-FFF2-40B4-BE49-F238E27FC236}">
                <a16:creationId xmlns:a16="http://schemas.microsoft.com/office/drawing/2014/main" id="{7C41B979-5CF7-4204-BAFB-A7FE675E799C}"/>
              </a:ext>
            </a:extLst>
          </p:cNvPr>
          <p:cNvSpPr txBox="1"/>
          <p:nvPr/>
        </p:nvSpPr>
        <p:spPr>
          <a:xfrm>
            <a:off x="5562600" y="1492460"/>
            <a:ext cx="3124200" cy="369332"/>
          </a:xfrm>
          <a:prstGeom prst="rect">
            <a:avLst/>
          </a:prstGeom>
          <a:noFill/>
        </p:spPr>
        <p:txBody>
          <a:bodyPr wrap="square" rtlCol="0">
            <a:spAutoFit/>
          </a:bodyPr>
          <a:lstStyle/>
          <a:p>
            <a:r>
              <a:rPr lang="en-US" b="1" dirty="0">
                <a:solidFill>
                  <a:srgbClr val="AB7942"/>
                </a:solidFill>
                <a:latin typeface="Times New Roman" panose="02020603050405020304" pitchFamily="18" charset="0"/>
                <a:cs typeface="Times New Roman" panose="02020603050405020304" pitchFamily="18" charset="0"/>
              </a:rPr>
              <a:t>Multicore-AMD Opteron [2]</a:t>
            </a:r>
          </a:p>
        </p:txBody>
      </p:sp>
      <p:sp>
        <p:nvSpPr>
          <p:cNvPr id="14" name="TextBox 13">
            <a:extLst>
              <a:ext uri="{FF2B5EF4-FFF2-40B4-BE49-F238E27FC236}">
                <a16:creationId xmlns:a16="http://schemas.microsoft.com/office/drawing/2014/main" id="{E464B3D7-E150-478C-BC9E-B8D955FC10A0}"/>
              </a:ext>
            </a:extLst>
          </p:cNvPr>
          <p:cNvSpPr txBox="1"/>
          <p:nvPr/>
        </p:nvSpPr>
        <p:spPr>
          <a:xfrm>
            <a:off x="685800" y="4460316"/>
            <a:ext cx="1981200" cy="369332"/>
          </a:xfrm>
          <a:prstGeom prst="rect">
            <a:avLst/>
          </a:prstGeom>
          <a:noFill/>
        </p:spPr>
        <p:txBody>
          <a:bodyPr wrap="square" rtlCol="0">
            <a:spAutoFit/>
          </a:bodyPr>
          <a:lstStyle/>
          <a:p>
            <a:endParaRPr lang="en-US" dirty="0"/>
          </a:p>
        </p:txBody>
      </p:sp>
      <p:graphicFrame>
        <p:nvGraphicFramePr>
          <p:cNvPr id="15" name="Table 14">
            <a:extLst>
              <a:ext uri="{FF2B5EF4-FFF2-40B4-BE49-F238E27FC236}">
                <a16:creationId xmlns:a16="http://schemas.microsoft.com/office/drawing/2014/main" id="{A22B5BE3-8791-47E0-AABB-BE99967B4DDE}"/>
              </a:ext>
            </a:extLst>
          </p:cNvPr>
          <p:cNvGraphicFramePr>
            <a:graphicFrameLocks noGrp="1"/>
          </p:cNvGraphicFramePr>
          <p:nvPr>
            <p:extLst/>
          </p:nvPr>
        </p:nvGraphicFramePr>
        <p:xfrm>
          <a:off x="385306" y="4415110"/>
          <a:ext cx="8651190" cy="1429744"/>
        </p:xfrm>
        <a:graphic>
          <a:graphicData uri="http://schemas.openxmlformats.org/drawingml/2006/table">
            <a:tbl>
              <a:tblPr firstRow="1" bandRow="1">
                <a:tableStyleId>{5C22544A-7EE6-4342-B048-85BDC9FD1C3A}</a:tableStyleId>
              </a:tblPr>
              <a:tblGrid>
                <a:gridCol w="4718831">
                  <a:extLst>
                    <a:ext uri="{9D8B030D-6E8A-4147-A177-3AD203B41FA5}">
                      <a16:colId xmlns:a16="http://schemas.microsoft.com/office/drawing/2014/main" val="3437527204"/>
                    </a:ext>
                  </a:extLst>
                </a:gridCol>
                <a:gridCol w="3932359">
                  <a:extLst>
                    <a:ext uri="{9D8B030D-6E8A-4147-A177-3AD203B41FA5}">
                      <a16:colId xmlns:a16="http://schemas.microsoft.com/office/drawing/2014/main" val="2160124695"/>
                    </a:ext>
                  </a:extLst>
                </a:gridCol>
              </a:tblGrid>
              <a:tr h="515344">
                <a:tc>
                  <a:txBody>
                    <a:bodyPr/>
                    <a:lstStyle/>
                    <a:p>
                      <a:pPr algn="l"/>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AB7942"/>
                          </a:solidFill>
                          <a:latin typeface="Times New Roman" panose="02020603050405020304" pitchFamily="18" charset="0"/>
                          <a:cs typeface="Times New Roman" panose="02020603050405020304" pitchFamily="18" charset="0"/>
                        </a:rPr>
                        <a:t>Drawbacks</a:t>
                      </a:r>
                    </a:p>
                  </a:txBody>
                  <a:tcPr anchor="ctr">
                    <a:noFill/>
                  </a:tcPr>
                </a:tc>
                <a:extLst>
                  <a:ext uri="{0D108BD9-81ED-4DB2-BD59-A6C34878D82A}">
                    <a16:rowId xmlns:a16="http://schemas.microsoft.com/office/drawing/2014/main" val="2883845875"/>
                  </a:ext>
                </a:extLst>
              </a:tr>
              <a:tr h="818960">
                <a:tc>
                  <a:txBody>
                    <a:bodyPr/>
                    <a:lstStyle/>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Clock speed</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Thermal or heat dissipation</a:t>
                      </a:r>
                    </a:p>
                    <a:p>
                      <a:pPr marL="285750" indent="-285750">
                        <a:buClr>
                          <a:srgbClr val="AB794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Multitasking not supported</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Cache coherence</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Network topology</a:t>
                      </a:r>
                    </a:p>
                    <a:p>
                      <a:pPr marL="285750" marR="0" lvl="0" indent="-285750" algn="l" defTabSz="914400" rtl="0" eaLnBrk="1" fontAlgn="auto" latinLnBrk="0" hangingPunct="1">
                        <a:lnSpc>
                          <a:spcPct val="100000"/>
                        </a:lnSpc>
                        <a:spcBef>
                          <a:spcPts val="0"/>
                        </a:spcBef>
                        <a:spcAft>
                          <a:spcPts val="0"/>
                        </a:spcAft>
                        <a:buClr>
                          <a:srgbClr val="AB7942"/>
                        </a:buClr>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Latency and scalability</a:t>
                      </a:r>
                    </a:p>
                  </a:txBody>
                  <a:tcPr>
                    <a:noFill/>
                  </a:tcPr>
                </a:tc>
                <a:extLst>
                  <a:ext uri="{0D108BD9-81ED-4DB2-BD59-A6C34878D82A}">
                    <a16:rowId xmlns:a16="http://schemas.microsoft.com/office/drawing/2014/main" val="2642065750"/>
                  </a:ext>
                </a:extLst>
              </a:tr>
            </a:tbl>
          </a:graphicData>
        </a:graphic>
      </p:graphicFrame>
      <p:pic>
        <p:nvPicPr>
          <p:cNvPr id="16" name="Picture 15">
            <a:extLst>
              <a:ext uri="{FF2B5EF4-FFF2-40B4-BE49-F238E27FC236}">
                <a16:creationId xmlns:a16="http://schemas.microsoft.com/office/drawing/2014/main" id="{D8FE4F32-8A9E-4B39-916E-81DB5FE4ACEA}"/>
              </a:ext>
            </a:extLst>
          </p:cNvPr>
          <p:cNvPicPr/>
          <p:nvPr/>
        </p:nvPicPr>
        <p:blipFill>
          <a:blip r:embed="rId3"/>
          <a:stretch>
            <a:fillRect/>
          </a:stretch>
        </p:blipFill>
        <p:spPr>
          <a:xfrm>
            <a:off x="5216525" y="1952422"/>
            <a:ext cx="3622675" cy="2238578"/>
          </a:xfrm>
          <a:prstGeom prst="rect">
            <a:avLst/>
          </a:prstGeom>
        </p:spPr>
      </p:pic>
      <p:pic>
        <p:nvPicPr>
          <p:cNvPr id="18" name="Picture 17">
            <a:extLst>
              <a:ext uri="{FF2B5EF4-FFF2-40B4-BE49-F238E27FC236}">
                <a16:creationId xmlns:a16="http://schemas.microsoft.com/office/drawing/2014/main" id="{E46853F2-C024-44FA-B0C4-A5CECB6275B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2925" y="1835895"/>
            <a:ext cx="2809875" cy="2579215"/>
          </a:xfrm>
          <a:prstGeom prst="rect">
            <a:avLst/>
          </a:prstGeom>
          <a:noFill/>
          <a:ln>
            <a:noFill/>
          </a:ln>
        </p:spPr>
      </p:pic>
    </p:spTree>
    <p:extLst>
      <p:ext uri="{BB962C8B-B14F-4D97-AF65-F5344CB8AC3E}">
        <p14:creationId xmlns:p14="http://schemas.microsoft.com/office/powerpoint/2010/main" val="1828888093"/>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6264</TotalTime>
  <Words>6470</Words>
  <Application>Microsoft Office PowerPoint</Application>
  <PresentationFormat>On-screen Show (4:3)</PresentationFormat>
  <Paragraphs>835</Paragraphs>
  <Slides>65</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Cambria</vt:lpstr>
      <vt:lpstr>Cambria Math</vt:lpstr>
      <vt:lpstr>Comic Sans MS</vt:lpstr>
      <vt:lpstr>Georgia</vt:lpstr>
      <vt:lpstr>Palatino</vt:lpstr>
      <vt:lpstr>Times</vt:lpstr>
      <vt:lpstr>Times New Roman</vt:lpstr>
      <vt:lpstr>Wingdings</vt:lpstr>
      <vt:lpstr>Office Theme</vt:lpstr>
      <vt:lpstr>Dissertation Defense  “DIRECTORY-BASED WIRED-WIRELESS NETWORK-ON-CHIP ARCHITECTURES TO IMPROVE PERFORMANCE”</vt:lpstr>
      <vt:lpstr>About Me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lpstr>DIRECTORY-BASED WIRED-WIRELESS NETWORK-ON-CHIP ARCHITECTURES TO IMPROVE PERFORMANCE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Asaduzzaman, Abu</cp:lastModifiedBy>
  <cp:revision>501</cp:revision>
  <dcterms:created xsi:type="dcterms:W3CDTF">2009-12-04T23:34:43Z</dcterms:created>
  <dcterms:modified xsi:type="dcterms:W3CDTF">2023-02-13T13:32:11Z</dcterms:modified>
</cp:coreProperties>
</file>