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handoutMasterIdLst>
    <p:handoutMasterId r:id="rId49"/>
  </p:handoutMasterIdLst>
  <p:sldIdLst>
    <p:sldId id="256" r:id="rId2"/>
    <p:sldId id="272" r:id="rId3"/>
    <p:sldId id="273" r:id="rId4"/>
    <p:sldId id="278" r:id="rId5"/>
    <p:sldId id="277" r:id="rId6"/>
    <p:sldId id="274" r:id="rId7"/>
    <p:sldId id="325" r:id="rId8"/>
    <p:sldId id="330" r:id="rId9"/>
    <p:sldId id="279" r:id="rId10"/>
    <p:sldId id="323" r:id="rId11"/>
    <p:sldId id="324" r:id="rId12"/>
    <p:sldId id="309" r:id="rId13"/>
    <p:sldId id="322" r:id="rId14"/>
    <p:sldId id="310" r:id="rId15"/>
    <p:sldId id="312" r:id="rId16"/>
    <p:sldId id="282" r:id="rId17"/>
    <p:sldId id="285" r:id="rId18"/>
    <p:sldId id="281" r:id="rId19"/>
    <p:sldId id="294" r:id="rId20"/>
    <p:sldId id="331" r:id="rId21"/>
    <p:sldId id="332" r:id="rId22"/>
    <p:sldId id="327" r:id="rId23"/>
    <p:sldId id="296" r:id="rId24"/>
    <p:sldId id="317" r:id="rId25"/>
    <p:sldId id="318" r:id="rId26"/>
    <p:sldId id="307" r:id="rId27"/>
    <p:sldId id="297" r:id="rId28"/>
    <p:sldId id="328" r:id="rId29"/>
    <p:sldId id="291" r:id="rId30"/>
    <p:sldId id="292" r:id="rId31"/>
    <p:sldId id="319" r:id="rId32"/>
    <p:sldId id="299" r:id="rId33"/>
    <p:sldId id="314" r:id="rId34"/>
    <p:sldId id="333" r:id="rId35"/>
    <p:sldId id="293" r:id="rId36"/>
    <p:sldId id="300" r:id="rId37"/>
    <p:sldId id="301" r:id="rId38"/>
    <p:sldId id="320" r:id="rId39"/>
    <p:sldId id="302" r:id="rId40"/>
    <p:sldId id="303" r:id="rId41"/>
    <p:sldId id="304" r:id="rId42"/>
    <p:sldId id="305" r:id="rId43"/>
    <p:sldId id="329" r:id="rId44"/>
    <p:sldId id="306" r:id="rId45"/>
    <p:sldId id="321" r:id="rId46"/>
    <p:sldId id="308" r:id="rId47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DC7A"/>
    <a:srgbClr val="FFFF99"/>
    <a:srgbClr val="29C7FF"/>
    <a:srgbClr val="B2DE82"/>
    <a:srgbClr val="D4ECBA"/>
    <a:srgbClr val="F4FCCA"/>
    <a:srgbClr val="516BED"/>
    <a:srgbClr val="F4B25A"/>
    <a:srgbClr val="B38CEC"/>
    <a:srgbClr val="BC4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1398" autoAdjust="0"/>
  </p:normalViewPr>
  <p:slideViewPr>
    <p:cSldViewPr>
      <p:cViewPr varScale="1">
        <p:scale>
          <a:sx n="97" d="100"/>
          <a:sy n="97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/>
              <a:t>Delay analysis for 16 nodes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LBDR</c:v>
                </c:pt>
              </c:strCache>
            </c:strRef>
          </c:tx>
          <c:spPr>
            <a:solidFill>
              <a:srgbClr val="B2DE8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Case 1</c:v>
                </c:pt>
                <c:pt idx="1">
                  <c:v>Case 2</c:v>
                </c:pt>
                <c:pt idx="2">
                  <c:v>Case 3</c:v>
                </c:pt>
                <c:pt idx="3">
                  <c:v>Case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80-4E9D-BB35-D8B6CAE544A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Simulation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Case 1</c:v>
                </c:pt>
                <c:pt idx="1">
                  <c:v>Case 2</c:v>
                </c:pt>
                <c:pt idx="2">
                  <c:v>Case 3</c:v>
                </c:pt>
                <c:pt idx="3">
                  <c:v>Case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80-4E9D-BB35-D8B6CAE544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Case 1</c:v>
                </c:pt>
                <c:pt idx="1">
                  <c:v>Case 2</c:v>
                </c:pt>
                <c:pt idx="2">
                  <c:v>Case 3</c:v>
                </c:pt>
                <c:pt idx="3">
                  <c:v>Case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FD80-4E9D-BB35-D8B6CAE544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338240"/>
        <c:axId val="155339776"/>
      </c:barChart>
      <c:catAx>
        <c:axId val="155338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5339776"/>
        <c:crossesAt val="1"/>
        <c:auto val="1"/>
        <c:lblAlgn val="ctr"/>
        <c:lblOffset val="100"/>
        <c:noMultiLvlLbl val="0"/>
      </c:catAx>
      <c:valAx>
        <c:axId val="155339776"/>
        <c:scaling>
          <c:orientation val="minMax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Delay (Units)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55338240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  <a:latin typeface="Times New Roman" pitchFamily="18" charset="0"/>
                <a:cs typeface="Times New Roman" pitchFamily="18" charset="0"/>
              </a:rPr>
              <a:t>Delay analysis for 16 nodes</a:t>
            </a:r>
            <a:endParaRPr lang="en-US">
              <a:effectLst/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5267935258092633"/>
          <c:y val="4.761904761904762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4550524934383748E-2"/>
          <c:y val="0.20675603049618874"/>
          <c:w val="0.64855132691746853"/>
          <c:h val="0.69780089988751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[Chaturvedula, 2011] Model</c:v>
                </c:pt>
              </c:strCache>
            </c:strRef>
          </c:tx>
          <c:spPr>
            <a:solidFill>
              <a:srgbClr val="ADDC7A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Case 1</c:v>
                </c:pt>
                <c:pt idx="1">
                  <c:v>Case 2</c:v>
                </c:pt>
                <c:pt idx="2">
                  <c:v>Case 3</c:v>
                </c:pt>
                <c:pt idx="3">
                  <c:v>Case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38-4DAA-A3AF-ED323D7A85B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Simulation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Case 1</c:v>
                </c:pt>
                <c:pt idx="1">
                  <c:v>Case 2</c:v>
                </c:pt>
                <c:pt idx="2">
                  <c:v>Case 3</c:v>
                </c:pt>
                <c:pt idx="3">
                  <c:v>Case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38-4DAA-A3AF-ED323D7A85B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Case 1</c:v>
                </c:pt>
                <c:pt idx="1">
                  <c:v>Case 2</c:v>
                </c:pt>
                <c:pt idx="2">
                  <c:v>Case 3</c:v>
                </c:pt>
                <c:pt idx="3">
                  <c:v>Case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1438-4DAA-A3AF-ED323D7A8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384064"/>
        <c:axId val="155062272"/>
      </c:barChart>
      <c:catAx>
        <c:axId val="155384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5062272"/>
        <c:crosses val="autoZero"/>
        <c:auto val="1"/>
        <c:lblAlgn val="ctr"/>
        <c:lblOffset val="100"/>
        <c:noMultiLvlLbl val="0"/>
      </c:catAx>
      <c:valAx>
        <c:axId val="155062272"/>
        <c:scaling>
          <c:orientation val="minMax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>
                    <a:latin typeface="Times New Roman" pitchFamily="18" charset="0"/>
                    <a:cs typeface="Times New Roman" pitchFamily="18" charset="0"/>
                  </a:rPr>
                  <a:t>Delay (Units)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5384064"/>
        <c:crosses val="autoZero"/>
        <c:crossBetween val="between"/>
        <c:minorUnit val="1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70143518518518522"/>
          <c:y val="0.43221066116735646"/>
          <c:w val="0.29856481481481711"/>
          <c:h val="0.1435151856018006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799" b="1" i="0" u="none" strike="noStrike" baseline="0">
                <a:latin typeface="Times New Roman" pitchFamily="18" charset="0"/>
                <a:cs typeface="Times New Roman" pitchFamily="18" charset="0"/>
              </a:rPr>
              <a:t>Total processing time for various core systems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081219014289835"/>
          <c:y val="0.2110814273215848"/>
          <c:w val="0.68739337270341205"/>
          <c:h val="0.68950724909386329"/>
        </c:manualLayout>
      </c:layout>
      <c:lineChart>
        <c:grouping val="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Duration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6"/>
            <c:spPr>
              <a:solidFill>
                <a:srgbClr val="C00000"/>
              </a:solidFill>
            </c:spPr>
          </c:marker>
          <c:cat>
            <c:strRef>
              <c:f>Sheet1!$A$2:$A$7</c:f>
              <c:strCache>
                <c:ptCount val="6"/>
                <c:pt idx="0">
                  <c:v>16 Core </c:v>
                </c:pt>
                <c:pt idx="1">
                  <c:v>32 Core </c:v>
                </c:pt>
                <c:pt idx="2">
                  <c:v>64 Core </c:v>
                </c:pt>
                <c:pt idx="3">
                  <c:v>128 Core </c:v>
                </c:pt>
                <c:pt idx="4">
                  <c:v>160 Core  </c:v>
                </c:pt>
                <c:pt idx="5">
                  <c:v>192 Core 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134</c:v>
                </c:pt>
                <c:pt idx="1">
                  <c:v>83</c:v>
                </c:pt>
                <c:pt idx="2">
                  <c:v>65</c:v>
                </c:pt>
                <c:pt idx="3">
                  <c:v>60</c:v>
                </c:pt>
                <c:pt idx="4">
                  <c:v>60</c:v>
                </c:pt>
                <c:pt idx="5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2B-4D74-9D5B-5A4EE649A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18912"/>
        <c:axId val="155472640"/>
      </c:lineChart>
      <c:catAx>
        <c:axId val="15531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5472640"/>
        <c:crosses val="autoZero"/>
        <c:auto val="1"/>
        <c:lblAlgn val="ctr"/>
        <c:lblOffset val="100"/>
        <c:noMultiLvlLbl val="0"/>
      </c:catAx>
      <c:valAx>
        <c:axId val="1554726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9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Total Processing Time (Units)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5318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627710259043765"/>
          <c:y val="0.48873988407699026"/>
          <c:w val="0.14285333219217225"/>
          <c:h val="0.15682578740157491"/>
        </c:manualLayout>
      </c:layout>
      <c:overlay val="0"/>
    </c:legend>
    <c:plotVisOnly val="1"/>
    <c:dispBlanksAs val="zero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800" b="1" i="0" u="none" strike="noStrike" baseline="0">
                <a:effectLst/>
                <a:latin typeface="Times New Roman" pitchFamily="18" charset="0"/>
                <a:cs typeface="Times New Roman" pitchFamily="18" charset="0"/>
              </a:rPr>
              <a:t>Total Power Analysis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32299094192173511"/>
          <c:y val="4.000000000000002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27170041244865"/>
          <c:y val="0.16072440944881888"/>
          <c:w val="0.78141341707286549"/>
          <c:h val="0.7398643044619422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On/Off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diamond"/>
            <c:size val="6"/>
            <c:spPr>
              <a:solidFill>
                <a:srgbClr val="C00000"/>
              </a:solidFill>
            </c:spPr>
          </c:marker>
          <c:cat>
            <c:strRef>
              <c:f>Sheet1!$A$2:$A$7</c:f>
              <c:strCache>
                <c:ptCount val="6"/>
                <c:pt idx="0">
                  <c:v>Core 16</c:v>
                </c:pt>
                <c:pt idx="1">
                  <c:v>Core 32</c:v>
                </c:pt>
                <c:pt idx="2">
                  <c:v>Core 64</c:v>
                </c:pt>
                <c:pt idx="3">
                  <c:v>Core 128</c:v>
                </c:pt>
                <c:pt idx="4">
                  <c:v>Core 160</c:v>
                </c:pt>
                <c:pt idx="5">
                  <c:v>Core 192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127.5</c:v>
                </c:pt>
                <c:pt idx="1">
                  <c:v>127.5</c:v>
                </c:pt>
                <c:pt idx="2">
                  <c:v>127.5</c:v>
                </c:pt>
                <c:pt idx="3">
                  <c:v>127.5</c:v>
                </c:pt>
                <c:pt idx="4">
                  <c:v>127.5</c:v>
                </c:pt>
                <c:pt idx="5">
                  <c:v>127.5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4C-4AD1-8B48-ED128C328C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On/Idle/Off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6"/>
            <c:spPr>
              <a:solidFill>
                <a:srgbClr val="C00000"/>
              </a:solidFill>
            </c:spPr>
          </c:marker>
          <c:cat>
            <c:strRef>
              <c:f>Sheet1!$A$2:$A$7</c:f>
              <c:strCache>
                <c:ptCount val="6"/>
                <c:pt idx="0">
                  <c:v>Core 16</c:v>
                </c:pt>
                <c:pt idx="1">
                  <c:v>Core 32</c:v>
                </c:pt>
                <c:pt idx="2">
                  <c:v>Core 64</c:v>
                </c:pt>
                <c:pt idx="3">
                  <c:v>Core 128</c:v>
                </c:pt>
                <c:pt idx="4">
                  <c:v>Core 160</c:v>
                </c:pt>
                <c:pt idx="5">
                  <c:v>Core 192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176.35000000000076</c:v>
                </c:pt>
                <c:pt idx="1">
                  <c:v>187</c:v>
                </c:pt>
                <c:pt idx="2">
                  <c:v>271.75</c:v>
                </c:pt>
                <c:pt idx="3">
                  <c:v>399.46</c:v>
                </c:pt>
                <c:pt idx="4">
                  <c:v>543.75</c:v>
                </c:pt>
                <c:pt idx="5">
                  <c:v>685.72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4C-4AD1-8B48-ED128C328C8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Core 16</c:v>
                </c:pt>
                <c:pt idx="1">
                  <c:v>Core 32</c:v>
                </c:pt>
                <c:pt idx="2">
                  <c:v>Core 64</c:v>
                </c:pt>
                <c:pt idx="3">
                  <c:v>Core 128</c:v>
                </c:pt>
                <c:pt idx="4">
                  <c:v>Core 160</c:v>
                </c:pt>
                <c:pt idx="5">
                  <c:v>Core 192</c:v>
                </c:pt>
              </c:strCache>
            </c:strRef>
          </c:cat>
          <c:val>
            <c:numRef>
              <c:f>Sheet1!$D$2:$D$7</c:f>
            </c:numRef>
          </c:val>
          <c:smooth val="0"/>
          <c:extLst>
            <c:ext xmlns:c16="http://schemas.microsoft.com/office/drawing/2014/chart" uri="{C3380CC4-5D6E-409C-BE32-E72D297353CC}">
              <c16:uniqueId val="{00000002-9C4C-4AD1-8B48-ED128C328C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824512"/>
        <c:axId val="155826048"/>
      </c:lineChart>
      <c:catAx>
        <c:axId val="15582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5826048"/>
        <c:crosses val="autoZero"/>
        <c:auto val="1"/>
        <c:lblAlgn val="ctr"/>
        <c:lblOffset val="100"/>
        <c:noMultiLvlLbl val="0"/>
      </c:catAx>
      <c:valAx>
        <c:axId val="15582604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Total Power (Units)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5824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99998026562469"/>
          <c:y val="0.45928506724270296"/>
          <c:w val="0.18826317762911171"/>
          <c:h val="0.12978050310082911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9A7E0A-4EEE-4D7A-90DC-D13772256FF4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192112-96F2-423B-9835-30279DA87613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400" b="1" dirty="0"/>
            <a:t>Preprocessing </a:t>
          </a:r>
          <a:r>
            <a:rPr lang="en-US" sz="1400" b="1" dirty="0" smtClean="0"/>
            <a:t>Tools</a:t>
          </a:r>
          <a:endParaRPr lang="en-US" sz="1400" b="1" dirty="0"/>
        </a:p>
      </dgm:t>
    </dgm:pt>
    <dgm:pt modelId="{E7900285-9F6A-4CF6-845C-91850CB18247}" type="parTrans" cxnId="{CB3FFE72-411D-4AA2-8587-88DB0759B6DB}">
      <dgm:prSet/>
      <dgm:spPr/>
      <dgm:t>
        <a:bodyPr/>
        <a:lstStyle/>
        <a:p>
          <a:endParaRPr lang="en-US"/>
        </a:p>
      </dgm:t>
    </dgm:pt>
    <dgm:pt modelId="{154ABD0C-F946-494A-98FD-673360FDA7EB}" type="sibTrans" cxnId="{CB3FFE72-411D-4AA2-8587-88DB0759B6DB}">
      <dgm:prSet/>
      <dgm:spPr>
        <a:solidFill>
          <a:srgbClr val="92D050"/>
        </a:solidFill>
      </dgm:spPr>
      <dgm:t>
        <a:bodyPr/>
        <a:lstStyle/>
        <a:p>
          <a:endParaRPr lang="en-US"/>
        </a:p>
      </dgm:t>
    </dgm:pt>
    <dgm:pt modelId="{44022A8F-FCBD-4873-BF58-E28F27ABD593}">
      <dgm:prSet phldrT="[Text]"/>
      <dgm:spPr>
        <a:ln>
          <a:solidFill>
            <a:srgbClr val="92D050"/>
          </a:solidFill>
        </a:ln>
      </dgm:spPr>
      <dgm:t>
        <a:bodyPr/>
        <a:lstStyle/>
        <a:p>
          <a:pPr algn="l"/>
          <a:endParaRPr lang="en-US" sz="2000" dirty="0"/>
        </a:p>
      </dgm:t>
    </dgm:pt>
    <dgm:pt modelId="{7FBE2546-8C2A-43DC-881F-2B7E77A8536E}" type="parTrans" cxnId="{B11177A6-8766-4F24-BC2E-1FFD14AB2B3C}">
      <dgm:prSet/>
      <dgm:spPr/>
      <dgm:t>
        <a:bodyPr/>
        <a:lstStyle/>
        <a:p>
          <a:endParaRPr lang="en-US"/>
        </a:p>
      </dgm:t>
    </dgm:pt>
    <dgm:pt modelId="{C8807A11-0DBB-4446-8D11-5ADADC6BBD0C}" type="sibTrans" cxnId="{B11177A6-8766-4F24-BC2E-1FFD14AB2B3C}">
      <dgm:prSet/>
      <dgm:spPr/>
      <dgm:t>
        <a:bodyPr/>
        <a:lstStyle/>
        <a:p>
          <a:endParaRPr lang="en-US"/>
        </a:p>
      </dgm:t>
    </dgm:pt>
    <dgm:pt modelId="{CB406D0F-E49A-4012-8CBA-582949416FF3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400" b="1" dirty="0"/>
            <a:t>Multi-Core Simulation </a:t>
          </a:r>
          <a:r>
            <a:rPr lang="en-US" sz="1400" b="1" dirty="0" smtClean="0"/>
            <a:t>Platform</a:t>
          </a:r>
          <a:endParaRPr lang="en-US" sz="1400" b="1" dirty="0"/>
        </a:p>
      </dgm:t>
    </dgm:pt>
    <dgm:pt modelId="{9559C3C3-3335-45AD-B329-2931953F59C4}" type="parTrans" cxnId="{2EB83190-69CA-4461-9525-50D0D50B481F}">
      <dgm:prSet/>
      <dgm:spPr/>
      <dgm:t>
        <a:bodyPr/>
        <a:lstStyle/>
        <a:p>
          <a:endParaRPr lang="en-US"/>
        </a:p>
      </dgm:t>
    </dgm:pt>
    <dgm:pt modelId="{6B858B6C-3DC0-4ECD-AF78-C7F514BE52A9}" type="sibTrans" cxnId="{2EB83190-69CA-4461-9525-50D0D50B481F}">
      <dgm:prSet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endParaRPr lang="en-US"/>
        </a:p>
      </dgm:t>
    </dgm:pt>
    <dgm:pt modelId="{305BC020-B764-4DDB-AB5E-59F34C2F7C23}">
      <dgm:prSet phldrT="[Text]" custT="1"/>
      <dgm:spPr>
        <a:ln>
          <a:solidFill>
            <a:srgbClr val="92D050"/>
          </a:solidFill>
        </a:ln>
      </dgm:spPr>
      <dgm:t>
        <a:bodyPr/>
        <a:lstStyle/>
        <a:p>
          <a:r>
            <a:rPr lang="en-US" sz="1400" dirty="0"/>
            <a:t>Synthetic Workloads</a:t>
          </a:r>
        </a:p>
      </dgm:t>
    </dgm:pt>
    <dgm:pt modelId="{2E5F76BD-6E6A-4BDA-AC80-043BD644A29C}" type="parTrans" cxnId="{ACF239C2-A41F-44AF-BA95-9C599749F88D}">
      <dgm:prSet/>
      <dgm:spPr/>
      <dgm:t>
        <a:bodyPr/>
        <a:lstStyle/>
        <a:p>
          <a:endParaRPr lang="en-US"/>
        </a:p>
      </dgm:t>
    </dgm:pt>
    <dgm:pt modelId="{8309B645-F043-4F0A-9BF8-1C3E8031BBFD}" type="sibTrans" cxnId="{ACF239C2-A41F-44AF-BA95-9C599749F88D}">
      <dgm:prSet/>
      <dgm:spPr/>
      <dgm:t>
        <a:bodyPr/>
        <a:lstStyle/>
        <a:p>
          <a:endParaRPr lang="en-US"/>
        </a:p>
      </dgm:t>
    </dgm:pt>
    <dgm:pt modelId="{788BABFB-349B-4E42-B82A-B78AFA26BE30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400" b="1" dirty="0">
              <a:latin typeface="Times New Roman" pitchFamily="18" charset="0"/>
              <a:cs typeface="Times New Roman" pitchFamily="18" charset="0"/>
            </a:rPr>
            <a:t>Results/</a:t>
          </a:r>
        </a:p>
        <a:p>
          <a:r>
            <a:rPr lang="en-US" sz="1400" b="1" dirty="0">
              <a:latin typeface="Times New Roman" pitchFamily="18" charset="0"/>
              <a:cs typeface="Times New Roman" pitchFamily="18" charset="0"/>
            </a:rPr>
            <a:t>Analysis</a:t>
          </a:r>
        </a:p>
      </dgm:t>
    </dgm:pt>
    <dgm:pt modelId="{256E6626-2B22-48C3-B173-D91C3FBF36AF}" type="parTrans" cxnId="{2FB4BF92-B805-414B-B98E-621A51172529}">
      <dgm:prSet/>
      <dgm:spPr/>
      <dgm:t>
        <a:bodyPr/>
        <a:lstStyle/>
        <a:p>
          <a:endParaRPr lang="en-US"/>
        </a:p>
      </dgm:t>
    </dgm:pt>
    <dgm:pt modelId="{05C0A91F-CEFD-4B70-B36A-40657D7F8DAD}" type="sibTrans" cxnId="{2FB4BF92-B805-414B-B98E-621A51172529}">
      <dgm:prSet/>
      <dgm:spPr/>
      <dgm:t>
        <a:bodyPr/>
        <a:lstStyle/>
        <a:p>
          <a:endParaRPr lang="en-US"/>
        </a:p>
      </dgm:t>
    </dgm:pt>
    <dgm:pt modelId="{204F1B78-7249-49E1-9178-760E28B3FCA5}">
      <dgm:prSet phldrT="[Text]" custT="1"/>
      <dgm:spPr>
        <a:ln>
          <a:solidFill>
            <a:srgbClr val="92D050"/>
          </a:solidFill>
        </a:ln>
      </dgm:spPr>
      <dgm:t>
        <a:bodyPr/>
        <a:lstStyle/>
        <a:p>
          <a:r>
            <a:rPr lang="en-US" sz="1400" dirty="0"/>
            <a:t>Add </a:t>
          </a:r>
          <a:r>
            <a:rPr lang="en-US" sz="1400" dirty="0" smtClean="0"/>
            <a:t>additional Functionality (Optional)</a:t>
          </a:r>
          <a:endParaRPr lang="en-US" sz="1400" dirty="0"/>
        </a:p>
      </dgm:t>
    </dgm:pt>
    <dgm:pt modelId="{A5ADE616-13B1-4E3D-8780-D9D9D3857CDC}" type="parTrans" cxnId="{BC2AB43B-145B-4821-A8E3-1E0DBFB7C460}">
      <dgm:prSet/>
      <dgm:spPr/>
      <dgm:t>
        <a:bodyPr/>
        <a:lstStyle/>
        <a:p>
          <a:endParaRPr lang="en-US"/>
        </a:p>
      </dgm:t>
    </dgm:pt>
    <dgm:pt modelId="{E6E3BB48-06FE-43CF-8B2C-C74E834BBB87}" type="sibTrans" cxnId="{BC2AB43B-145B-4821-A8E3-1E0DBFB7C460}">
      <dgm:prSet/>
      <dgm:spPr/>
      <dgm:t>
        <a:bodyPr/>
        <a:lstStyle/>
        <a:p>
          <a:endParaRPr lang="en-US"/>
        </a:p>
      </dgm:t>
    </dgm:pt>
    <dgm:pt modelId="{613927DF-6C01-4154-8C04-748307B716AA}">
      <dgm:prSet phldrT="[Text]" custT="1"/>
      <dgm:spPr>
        <a:ln>
          <a:solidFill>
            <a:srgbClr val="92D050"/>
          </a:solidFill>
        </a:ln>
      </dgm:spPr>
      <dgm:t>
        <a:bodyPr/>
        <a:lstStyle/>
        <a:p>
          <a:pPr algn="l"/>
          <a:r>
            <a:rPr lang="en-US" sz="1400" dirty="0" smtClean="0"/>
            <a:t> Applications</a:t>
          </a:r>
          <a:endParaRPr lang="en-US" sz="1400" dirty="0"/>
        </a:p>
      </dgm:t>
    </dgm:pt>
    <dgm:pt modelId="{EE267587-B111-4D0D-A154-3716B8690695}" type="parTrans" cxnId="{609FF1C6-ABC9-45D4-BCEB-0899CEAC0790}">
      <dgm:prSet/>
      <dgm:spPr/>
      <dgm:t>
        <a:bodyPr/>
        <a:lstStyle/>
        <a:p>
          <a:endParaRPr lang="en-US"/>
        </a:p>
      </dgm:t>
    </dgm:pt>
    <dgm:pt modelId="{A9CE5FFF-6624-4697-BBEB-D8FA8BC96FB7}" type="sibTrans" cxnId="{609FF1C6-ABC9-45D4-BCEB-0899CEAC0790}">
      <dgm:prSet/>
      <dgm:spPr/>
      <dgm:t>
        <a:bodyPr/>
        <a:lstStyle/>
        <a:p>
          <a:endParaRPr lang="en-US"/>
        </a:p>
      </dgm:t>
    </dgm:pt>
    <dgm:pt modelId="{FFCBA83D-040B-43D5-A765-DF1CB30422F3}" type="pres">
      <dgm:prSet presAssocID="{829A7E0A-4EEE-4D7A-90DC-D13772256FF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C1CC38-DEE5-4644-BFA8-EA99449329C3}" type="pres">
      <dgm:prSet presAssocID="{829A7E0A-4EEE-4D7A-90DC-D13772256FF4}" presName="tSp" presStyleCnt="0"/>
      <dgm:spPr/>
      <dgm:t>
        <a:bodyPr/>
        <a:lstStyle/>
        <a:p>
          <a:endParaRPr lang="en-US"/>
        </a:p>
      </dgm:t>
    </dgm:pt>
    <dgm:pt modelId="{30F67CDE-A689-40A6-9B22-3F65B267987F}" type="pres">
      <dgm:prSet presAssocID="{829A7E0A-4EEE-4D7A-90DC-D13772256FF4}" presName="bSp" presStyleCnt="0"/>
      <dgm:spPr/>
      <dgm:t>
        <a:bodyPr/>
        <a:lstStyle/>
        <a:p>
          <a:endParaRPr lang="en-US"/>
        </a:p>
      </dgm:t>
    </dgm:pt>
    <dgm:pt modelId="{0F64AB9B-BEA4-4B6A-A463-B96807052169}" type="pres">
      <dgm:prSet presAssocID="{829A7E0A-4EEE-4D7A-90DC-D13772256FF4}" presName="process" presStyleCnt="0"/>
      <dgm:spPr/>
      <dgm:t>
        <a:bodyPr/>
        <a:lstStyle/>
        <a:p>
          <a:endParaRPr lang="en-US"/>
        </a:p>
      </dgm:t>
    </dgm:pt>
    <dgm:pt modelId="{93A208F0-9273-4D9F-9CCE-B2E509AB5F6C}" type="pres">
      <dgm:prSet presAssocID="{AA192112-96F2-423B-9835-30279DA87613}" presName="composite1" presStyleCnt="0"/>
      <dgm:spPr/>
      <dgm:t>
        <a:bodyPr/>
        <a:lstStyle/>
        <a:p>
          <a:endParaRPr lang="en-US"/>
        </a:p>
      </dgm:t>
    </dgm:pt>
    <dgm:pt modelId="{3B522938-A79E-48AD-B9D0-2553C9A2955D}" type="pres">
      <dgm:prSet presAssocID="{AA192112-96F2-423B-9835-30279DA87613}" presName="dummyNode1" presStyleLbl="node1" presStyleIdx="0" presStyleCnt="3"/>
      <dgm:spPr/>
      <dgm:t>
        <a:bodyPr/>
        <a:lstStyle/>
        <a:p>
          <a:endParaRPr lang="en-US"/>
        </a:p>
      </dgm:t>
    </dgm:pt>
    <dgm:pt modelId="{8BE9F1BA-8BEE-4C35-957E-284337656D6C}" type="pres">
      <dgm:prSet presAssocID="{AA192112-96F2-423B-9835-30279DA87613}" presName="childNode1" presStyleLbl="bgAcc1" presStyleIdx="0" presStyleCnt="3" custScaleY="641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E3550-5721-4283-A192-869B41640DEB}" type="pres">
      <dgm:prSet presAssocID="{AA192112-96F2-423B-9835-30279DA8761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523A2-CC8C-4710-BA7F-4A60C1E2D021}" type="pres">
      <dgm:prSet presAssocID="{AA192112-96F2-423B-9835-30279DA87613}" presName="parentNode1" presStyleLbl="node1" presStyleIdx="0" presStyleCnt="3" custScaleX="114899" custScaleY="180349" custLinFactNeighborX="9824" custLinFactNeighborY="-2016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D82345-BA80-4221-A319-D8F38BAC5E86}" type="pres">
      <dgm:prSet presAssocID="{AA192112-96F2-423B-9835-30279DA87613}" presName="connSite1" presStyleCnt="0"/>
      <dgm:spPr/>
      <dgm:t>
        <a:bodyPr/>
        <a:lstStyle/>
        <a:p>
          <a:endParaRPr lang="en-US"/>
        </a:p>
      </dgm:t>
    </dgm:pt>
    <dgm:pt modelId="{79B05F04-089F-46F1-981C-0C77A15CB8F1}" type="pres">
      <dgm:prSet presAssocID="{154ABD0C-F946-494A-98FD-673360FDA7EB}" presName="Name9" presStyleLbl="sibTrans2D1" presStyleIdx="0" presStyleCnt="2" custAng="21379748" custLinFactNeighborX="1410" custLinFactNeighborY="-1417"/>
      <dgm:spPr/>
      <dgm:t>
        <a:bodyPr/>
        <a:lstStyle/>
        <a:p>
          <a:endParaRPr lang="en-US"/>
        </a:p>
      </dgm:t>
    </dgm:pt>
    <dgm:pt modelId="{F9519F54-A8FC-421C-949D-1E80EB704EAB}" type="pres">
      <dgm:prSet presAssocID="{CB406D0F-E49A-4012-8CBA-582949416FF3}" presName="composite2" presStyleCnt="0"/>
      <dgm:spPr/>
      <dgm:t>
        <a:bodyPr/>
        <a:lstStyle/>
        <a:p>
          <a:endParaRPr lang="en-US"/>
        </a:p>
      </dgm:t>
    </dgm:pt>
    <dgm:pt modelId="{AA9DC9DA-FB10-468F-8265-334193D8CFDA}" type="pres">
      <dgm:prSet presAssocID="{CB406D0F-E49A-4012-8CBA-582949416FF3}" presName="dummyNode2" presStyleLbl="node1" presStyleIdx="0" presStyleCnt="3"/>
      <dgm:spPr/>
      <dgm:t>
        <a:bodyPr/>
        <a:lstStyle/>
        <a:p>
          <a:endParaRPr lang="en-US"/>
        </a:p>
      </dgm:t>
    </dgm:pt>
    <dgm:pt modelId="{5B2419F5-FFCA-4123-BC06-10AFAD5AA392}" type="pres">
      <dgm:prSet presAssocID="{CB406D0F-E49A-4012-8CBA-582949416FF3}" presName="childNode2" presStyleLbl="bgAcc1" presStyleIdx="1" presStyleCnt="3" custScaleX="95361" custScaleY="66558" custLinFactNeighborX="15776" custLinFactNeighborY="7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991F0B-D74E-4C38-A02F-7F0A26A7E20B}" type="pres">
      <dgm:prSet presAssocID="{CB406D0F-E49A-4012-8CBA-582949416FF3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3FDF38-58E4-40CA-86E7-E843B1D22E30}" type="pres">
      <dgm:prSet presAssocID="{CB406D0F-E49A-4012-8CBA-582949416FF3}" presName="parentNode2" presStyleLbl="node1" presStyleIdx="1" presStyleCnt="3" custScaleX="97781" custScaleY="190467" custLinFactNeighborX="19402" custLinFactNeighborY="-13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56C807-C69A-45D3-B087-FE1BA6788F4D}" type="pres">
      <dgm:prSet presAssocID="{CB406D0F-E49A-4012-8CBA-582949416FF3}" presName="connSite2" presStyleCnt="0"/>
      <dgm:spPr/>
      <dgm:t>
        <a:bodyPr/>
        <a:lstStyle/>
        <a:p>
          <a:endParaRPr lang="en-US"/>
        </a:p>
      </dgm:t>
    </dgm:pt>
    <dgm:pt modelId="{A4308023-5D64-4F68-BE76-4414798428C8}" type="pres">
      <dgm:prSet presAssocID="{6B858B6C-3DC0-4ECD-AF78-C7F514BE52A9}" presName="Name18" presStyleLbl="sibTrans2D1" presStyleIdx="1" presStyleCnt="2"/>
      <dgm:spPr/>
      <dgm:t>
        <a:bodyPr/>
        <a:lstStyle/>
        <a:p>
          <a:endParaRPr lang="en-US"/>
        </a:p>
      </dgm:t>
    </dgm:pt>
    <dgm:pt modelId="{2DC44DAB-CC84-4EF1-AFBB-7C987F65FE37}" type="pres">
      <dgm:prSet presAssocID="{788BABFB-349B-4E42-B82A-B78AFA26BE30}" presName="composite1" presStyleCnt="0"/>
      <dgm:spPr/>
      <dgm:t>
        <a:bodyPr/>
        <a:lstStyle/>
        <a:p>
          <a:endParaRPr lang="en-US"/>
        </a:p>
      </dgm:t>
    </dgm:pt>
    <dgm:pt modelId="{365D5055-2B04-4F70-B9CD-D4C7F0CC3EC6}" type="pres">
      <dgm:prSet presAssocID="{788BABFB-349B-4E42-B82A-B78AFA26BE30}" presName="dummyNode1" presStyleLbl="node1" presStyleIdx="1" presStyleCnt="3"/>
      <dgm:spPr/>
      <dgm:t>
        <a:bodyPr/>
        <a:lstStyle/>
        <a:p>
          <a:endParaRPr lang="en-US"/>
        </a:p>
      </dgm:t>
    </dgm:pt>
    <dgm:pt modelId="{C2CF9A65-564E-4930-907E-4F9688BF2EBB}" type="pres">
      <dgm:prSet presAssocID="{788BABFB-349B-4E42-B82A-B78AFA26BE30}" presName="childNode1" presStyleLbl="bgAcc1" presStyleIdx="2" presStyleCnt="3" custScaleX="106504" custScaleY="81610" custLinFactNeighborX="16130" custLinFactNeighborY="-88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D25B5D-00B9-45AA-9C55-DC513BBB60D3}" type="pres">
      <dgm:prSet presAssocID="{788BABFB-349B-4E42-B82A-B78AFA26BE3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A67DA-138D-4358-BA9F-2FCE79E37BD2}" type="pres">
      <dgm:prSet presAssocID="{788BABFB-349B-4E42-B82A-B78AFA26BE30}" presName="parentNode1" presStyleLbl="node1" presStyleIdx="2" presStyleCnt="3" custScaleX="76001" custScaleY="268417" custLinFactNeighborX="22278" custLinFactNeighborY="399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B8D31-D1E0-4A9E-81CD-CE8EC2344367}" type="pres">
      <dgm:prSet presAssocID="{788BABFB-349B-4E42-B82A-B78AFA26BE30}" presName="connSite1" presStyleCnt="0"/>
      <dgm:spPr/>
      <dgm:t>
        <a:bodyPr/>
        <a:lstStyle/>
        <a:p>
          <a:endParaRPr lang="en-US"/>
        </a:p>
      </dgm:t>
    </dgm:pt>
  </dgm:ptLst>
  <dgm:cxnLst>
    <dgm:cxn modelId="{715B14C6-8E51-4013-8A48-FD4908B4BC7F}" type="presOf" srcId="{6B858B6C-3DC0-4ECD-AF78-C7F514BE52A9}" destId="{A4308023-5D64-4F68-BE76-4414798428C8}" srcOrd="0" destOrd="0" presId="urn:microsoft.com/office/officeart/2005/8/layout/hProcess4"/>
    <dgm:cxn modelId="{2EB83190-69CA-4461-9525-50D0D50B481F}" srcId="{829A7E0A-4EEE-4D7A-90DC-D13772256FF4}" destId="{CB406D0F-E49A-4012-8CBA-582949416FF3}" srcOrd="1" destOrd="0" parTransId="{9559C3C3-3335-45AD-B329-2931953F59C4}" sibTransId="{6B858B6C-3DC0-4ECD-AF78-C7F514BE52A9}"/>
    <dgm:cxn modelId="{BC2AB43B-145B-4821-A8E3-1E0DBFB7C460}" srcId="{788BABFB-349B-4E42-B82A-B78AFA26BE30}" destId="{204F1B78-7249-49E1-9178-760E28B3FCA5}" srcOrd="0" destOrd="0" parTransId="{A5ADE616-13B1-4E3D-8780-D9D9D3857CDC}" sibTransId="{E6E3BB48-06FE-43CF-8B2C-C74E834BBB87}"/>
    <dgm:cxn modelId="{DC23747E-5310-4D74-B5FE-9141268C263C}" type="presOf" srcId="{44022A8F-FCBD-4873-BF58-E28F27ABD593}" destId="{8BE9F1BA-8BEE-4C35-957E-284337656D6C}" srcOrd="0" destOrd="1" presId="urn:microsoft.com/office/officeart/2005/8/layout/hProcess4"/>
    <dgm:cxn modelId="{DA5C0DAC-6C4D-4465-B8BF-E7144E11EF62}" type="presOf" srcId="{613927DF-6C01-4154-8C04-748307B716AA}" destId="{8BE9F1BA-8BEE-4C35-957E-284337656D6C}" srcOrd="0" destOrd="0" presId="urn:microsoft.com/office/officeart/2005/8/layout/hProcess4"/>
    <dgm:cxn modelId="{3507314D-4EA5-467A-8111-8336C0232F7C}" type="presOf" srcId="{305BC020-B764-4DDB-AB5E-59F34C2F7C23}" destId="{02991F0B-D74E-4C38-A02F-7F0A26A7E20B}" srcOrd="1" destOrd="0" presId="urn:microsoft.com/office/officeart/2005/8/layout/hProcess4"/>
    <dgm:cxn modelId="{175BEC86-04E2-43F2-AD88-F30208FCC643}" type="presOf" srcId="{CB406D0F-E49A-4012-8CBA-582949416FF3}" destId="{DC3FDF38-58E4-40CA-86E7-E843B1D22E30}" srcOrd="0" destOrd="0" presId="urn:microsoft.com/office/officeart/2005/8/layout/hProcess4"/>
    <dgm:cxn modelId="{947402F4-833B-4488-8DEF-DFF25621627F}" type="presOf" srcId="{829A7E0A-4EEE-4D7A-90DC-D13772256FF4}" destId="{FFCBA83D-040B-43D5-A765-DF1CB30422F3}" srcOrd="0" destOrd="0" presId="urn:microsoft.com/office/officeart/2005/8/layout/hProcess4"/>
    <dgm:cxn modelId="{F76788DC-F636-4714-985A-E2BDD8C4D9B3}" type="presOf" srcId="{305BC020-B764-4DDB-AB5E-59F34C2F7C23}" destId="{5B2419F5-FFCA-4123-BC06-10AFAD5AA392}" srcOrd="0" destOrd="0" presId="urn:microsoft.com/office/officeart/2005/8/layout/hProcess4"/>
    <dgm:cxn modelId="{BFAD215D-56C0-4B33-A1AC-D047F614FCE6}" type="presOf" srcId="{204F1B78-7249-49E1-9178-760E28B3FCA5}" destId="{C2CF9A65-564E-4930-907E-4F9688BF2EBB}" srcOrd="0" destOrd="0" presId="urn:microsoft.com/office/officeart/2005/8/layout/hProcess4"/>
    <dgm:cxn modelId="{805C1AF4-6B93-4410-9FA3-4E61FB684A82}" type="presOf" srcId="{154ABD0C-F946-494A-98FD-673360FDA7EB}" destId="{79B05F04-089F-46F1-981C-0C77A15CB8F1}" srcOrd="0" destOrd="0" presId="urn:microsoft.com/office/officeart/2005/8/layout/hProcess4"/>
    <dgm:cxn modelId="{7850102A-1297-493E-88A6-FE1A4913C190}" type="presOf" srcId="{204F1B78-7249-49E1-9178-760E28B3FCA5}" destId="{E6D25B5D-00B9-45AA-9C55-DC513BBB60D3}" srcOrd="1" destOrd="0" presId="urn:microsoft.com/office/officeart/2005/8/layout/hProcess4"/>
    <dgm:cxn modelId="{2C134AE0-8907-493D-8580-FA5D724BCCAC}" type="presOf" srcId="{788BABFB-349B-4E42-B82A-B78AFA26BE30}" destId="{08FA67DA-138D-4358-BA9F-2FCE79E37BD2}" srcOrd="0" destOrd="0" presId="urn:microsoft.com/office/officeart/2005/8/layout/hProcess4"/>
    <dgm:cxn modelId="{B11177A6-8766-4F24-BC2E-1FFD14AB2B3C}" srcId="{613927DF-6C01-4154-8C04-748307B716AA}" destId="{44022A8F-FCBD-4873-BF58-E28F27ABD593}" srcOrd="0" destOrd="0" parTransId="{7FBE2546-8C2A-43DC-881F-2B7E77A8536E}" sibTransId="{C8807A11-0DBB-4446-8D11-5ADADC6BBD0C}"/>
    <dgm:cxn modelId="{2FB4BF92-B805-414B-B98E-621A51172529}" srcId="{829A7E0A-4EEE-4D7A-90DC-D13772256FF4}" destId="{788BABFB-349B-4E42-B82A-B78AFA26BE30}" srcOrd="2" destOrd="0" parTransId="{256E6626-2B22-48C3-B173-D91C3FBF36AF}" sibTransId="{05C0A91F-CEFD-4B70-B36A-40657D7F8DAD}"/>
    <dgm:cxn modelId="{92F54519-D149-41FD-925E-B6470A0A4822}" type="presOf" srcId="{44022A8F-FCBD-4873-BF58-E28F27ABD593}" destId="{31AE3550-5721-4283-A192-869B41640DEB}" srcOrd="1" destOrd="1" presId="urn:microsoft.com/office/officeart/2005/8/layout/hProcess4"/>
    <dgm:cxn modelId="{609FF1C6-ABC9-45D4-BCEB-0899CEAC0790}" srcId="{AA192112-96F2-423B-9835-30279DA87613}" destId="{613927DF-6C01-4154-8C04-748307B716AA}" srcOrd="0" destOrd="0" parTransId="{EE267587-B111-4D0D-A154-3716B8690695}" sibTransId="{A9CE5FFF-6624-4697-BBEB-D8FA8BC96FB7}"/>
    <dgm:cxn modelId="{96C68C9C-2A04-4517-A8DE-D0D6ED10FB3D}" type="presOf" srcId="{AA192112-96F2-423B-9835-30279DA87613}" destId="{4CF523A2-CC8C-4710-BA7F-4A60C1E2D021}" srcOrd="0" destOrd="0" presId="urn:microsoft.com/office/officeart/2005/8/layout/hProcess4"/>
    <dgm:cxn modelId="{CB3FFE72-411D-4AA2-8587-88DB0759B6DB}" srcId="{829A7E0A-4EEE-4D7A-90DC-D13772256FF4}" destId="{AA192112-96F2-423B-9835-30279DA87613}" srcOrd="0" destOrd="0" parTransId="{E7900285-9F6A-4CF6-845C-91850CB18247}" sibTransId="{154ABD0C-F946-494A-98FD-673360FDA7EB}"/>
    <dgm:cxn modelId="{CD0CE1C3-84E8-4CA9-8364-07E35BDFA25F}" type="presOf" srcId="{613927DF-6C01-4154-8C04-748307B716AA}" destId="{31AE3550-5721-4283-A192-869B41640DEB}" srcOrd="1" destOrd="0" presId="urn:microsoft.com/office/officeart/2005/8/layout/hProcess4"/>
    <dgm:cxn modelId="{ACF239C2-A41F-44AF-BA95-9C599749F88D}" srcId="{CB406D0F-E49A-4012-8CBA-582949416FF3}" destId="{305BC020-B764-4DDB-AB5E-59F34C2F7C23}" srcOrd="0" destOrd="0" parTransId="{2E5F76BD-6E6A-4BDA-AC80-043BD644A29C}" sibTransId="{8309B645-F043-4F0A-9BF8-1C3E8031BBFD}"/>
    <dgm:cxn modelId="{200BB14F-63F3-4856-AFCE-E7EC42CA79A1}" type="presParOf" srcId="{FFCBA83D-040B-43D5-A765-DF1CB30422F3}" destId="{CBC1CC38-DEE5-4644-BFA8-EA99449329C3}" srcOrd="0" destOrd="0" presId="urn:microsoft.com/office/officeart/2005/8/layout/hProcess4"/>
    <dgm:cxn modelId="{DF8FB19C-0B2E-4B1C-8C37-B058FBDCEB69}" type="presParOf" srcId="{FFCBA83D-040B-43D5-A765-DF1CB30422F3}" destId="{30F67CDE-A689-40A6-9B22-3F65B267987F}" srcOrd="1" destOrd="0" presId="urn:microsoft.com/office/officeart/2005/8/layout/hProcess4"/>
    <dgm:cxn modelId="{0E56F487-F476-4E75-9669-CE99E3AD8A40}" type="presParOf" srcId="{FFCBA83D-040B-43D5-A765-DF1CB30422F3}" destId="{0F64AB9B-BEA4-4B6A-A463-B96807052169}" srcOrd="2" destOrd="0" presId="urn:microsoft.com/office/officeart/2005/8/layout/hProcess4"/>
    <dgm:cxn modelId="{5E4FAC35-C51A-4ED8-A8FE-F0775A76EB2D}" type="presParOf" srcId="{0F64AB9B-BEA4-4B6A-A463-B96807052169}" destId="{93A208F0-9273-4D9F-9CCE-B2E509AB5F6C}" srcOrd="0" destOrd="0" presId="urn:microsoft.com/office/officeart/2005/8/layout/hProcess4"/>
    <dgm:cxn modelId="{24693E4C-E42E-4DF4-B356-9C433E357B45}" type="presParOf" srcId="{93A208F0-9273-4D9F-9CCE-B2E509AB5F6C}" destId="{3B522938-A79E-48AD-B9D0-2553C9A2955D}" srcOrd="0" destOrd="0" presId="urn:microsoft.com/office/officeart/2005/8/layout/hProcess4"/>
    <dgm:cxn modelId="{97B388CB-9045-4F7D-855E-53079FD95A7F}" type="presParOf" srcId="{93A208F0-9273-4D9F-9CCE-B2E509AB5F6C}" destId="{8BE9F1BA-8BEE-4C35-957E-284337656D6C}" srcOrd="1" destOrd="0" presId="urn:microsoft.com/office/officeart/2005/8/layout/hProcess4"/>
    <dgm:cxn modelId="{93682704-1068-42FD-892E-8F40B62AE604}" type="presParOf" srcId="{93A208F0-9273-4D9F-9CCE-B2E509AB5F6C}" destId="{31AE3550-5721-4283-A192-869B41640DEB}" srcOrd="2" destOrd="0" presId="urn:microsoft.com/office/officeart/2005/8/layout/hProcess4"/>
    <dgm:cxn modelId="{2DC55F31-E1FD-4197-93ED-E9E0F9C65C3A}" type="presParOf" srcId="{93A208F0-9273-4D9F-9CCE-B2E509AB5F6C}" destId="{4CF523A2-CC8C-4710-BA7F-4A60C1E2D021}" srcOrd="3" destOrd="0" presId="urn:microsoft.com/office/officeart/2005/8/layout/hProcess4"/>
    <dgm:cxn modelId="{11EEAAFB-EEAF-4F60-94CF-1D8CADCBB0CB}" type="presParOf" srcId="{93A208F0-9273-4D9F-9CCE-B2E509AB5F6C}" destId="{58D82345-BA80-4221-A319-D8F38BAC5E86}" srcOrd="4" destOrd="0" presId="urn:microsoft.com/office/officeart/2005/8/layout/hProcess4"/>
    <dgm:cxn modelId="{ADB9B4AA-1929-4000-86A1-E5472AA59F1B}" type="presParOf" srcId="{0F64AB9B-BEA4-4B6A-A463-B96807052169}" destId="{79B05F04-089F-46F1-981C-0C77A15CB8F1}" srcOrd="1" destOrd="0" presId="urn:microsoft.com/office/officeart/2005/8/layout/hProcess4"/>
    <dgm:cxn modelId="{9C9B8A04-35C7-4C27-B15E-6365D054E259}" type="presParOf" srcId="{0F64AB9B-BEA4-4B6A-A463-B96807052169}" destId="{F9519F54-A8FC-421C-949D-1E80EB704EAB}" srcOrd="2" destOrd="0" presId="urn:microsoft.com/office/officeart/2005/8/layout/hProcess4"/>
    <dgm:cxn modelId="{B92C56C7-FA34-4412-BD4B-E14809A9B233}" type="presParOf" srcId="{F9519F54-A8FC-421C-949D-1E80EB704EAB}" destId="{AA9DC9DA-FB10-468F-8265-334193D8CFDA}" srcOrd="0" destOrd="0" presId="urn:microsoft.com/office/officeart/2005/8/layout/hProcess4"/>
    <dgm:cxn modelId="{B23815BD-64B8-4AB3-8F11-5E9346F0B294}" type="presParOf" srcId="{F9519F54-A8FC-421C-949D-1E80EB704EAB}" destId="{5B2419F5-FFCA-4123-BC06-10AFAD5AA392}" srcOrd="1" destOrd="0" presId="urn:microsoft.com/office/officeart/2005/8/layout/hProcess4"/>
    <dgm:cxn modelId="{C8044FAD-21D5-4EF3-8753-1C31193E38E8}" type="presParOf" srcId="{F9519F54-A8FC-421C-949D-1E80EB704EAB}" destId="{02991F0B-D74E-4C38-A02F-7F0A26A7E20B}" srcOrd="2" destOrd="0" presId="urn:microsoft.com/office/officeart/2005/8/layout/hProcess4"/>
    <dgm:cxn modelId="{A6BF4C59-C24B-4C0B-9691-674047F90C1E}" type="presParOf" srcId="{F9519F54-A8FC-421C-949D-1E80EB704EAB}" destId="{DC3FDF38-58E4-40CA-86E7-E843B1D22E30}" srcOrd="3" destOrd="0" presId="urn:microsoft.com/office/officeart/2005/8/layout/hProcess4"/>
    <dgm:cxn modelId="{07829E4A-2E5D-4CBB-9AAB-66322A807649}" type="presParOf" srcId="{F9519F54-A8FC-421C-949D-1E80EB704EAB}" destId="{B956C807-C69A-45D3-B087-FE1BA6788F4D}" srcOrd="4" destOrd="0" presId="urn:microsoft.com/office/officeart/2005/8/layout/hProcess4"/>
    <dgm:cxn modelId="{5D71C22B-AFEF-4E4E-B89B-C87CBFAADD87}" type="presParOf" srcId="{0F64AB9B-BEA4-4B6A-A463-B96807052169}" destId="{A4308023-5D64-4F68-BE76-4414798428C8}" srcOrd="3" destOrd="0" presId="urn:microsoft.com/office/officeart/2005/8/layout/hProcess4"/>
    <dgm:cxn modelId="{5BFC7048-14B0-4276-AC89-60944E662788}" type="presParOf" srcId="{0F64AB9B-BEA4-4B6A-A463-B96807052169}" destId="{2DC44DAB-CC84-4EF1-AFBB-7C987F65FE37}" srcOrd="4" destOrd="0" presId="urn:microsoft.com/office/officeart/2005/8/layout/hProcess4"/>
    <dgm:cxn modelId="{62D9F829-13D9-498A-806D-275838778EFC}" type="presParOf" srcId="{2DC44DAB-CC84-4EF1-AFBB-7C987F65FE37}" destId="{365D5055-2B04-4F70-B9CD-D4C7F0CC3EC6}" srcOrd="0" destOrd="0" presId="urn:microsoft.com/office/officeart/2005/8/layout/hProcess4"/>
    <dgm:cxn modelId="{810DA9DD-6840-4775-B6A1-F2D32AB8DF60}" type="presParOf" srcId="{2DC44DAB-CC84-4EF1-AFBB-7C987F65FE37}" destId="{C2CF9A65-564E-4930-907E-4F9688BF2EBB}" srcOrd="1" destOrd="0" presId="urn:microsoft.com/office/officeart/2005/8/layout/hProcess4"/>
    <dgm:cxn modelId="{F2956F95-1A0E-48B1-B1CD-79F03FD2ADB4}" type="presParOf" srcId="{2DC44DAB-CC84-4EF1-AFBB-7C987F65FE37}" destId="{E6D25B5D-00B9-45AA-9C55-DC513BBB60D3}" srcOrd="2" destOrd="0" presId="urn:microsoft.com/office/officeart/2005/8/layout/hProcess4"/>
    <dgm:cxn modelId="{13C1A533-5FB3-4529-9ED8-7D3B2A03C3C0}" type="presParOf" srcId="{2DC44DAB-CC84-4EF1-AFBB-7C987F65FE37}" destId="{08FA67DA-138D-4358-BA9F-2FCE79E37BD2}" srcOrd="3" destOrd="0" presId="urn:microsoft.com/office/officeart/2005/8/layout/hProcess4"/>
    <dgm:cxn modelId="{40C07D80-A316-47A3-A614-4A3DFF178158}" type="presParOf" srcId="{2DC44DAB-CC84-4EF1-AFBB-7C987F65FE37}" destId="{D54B8D31-D1E0-4A9E-81CD-CE8EC2344367}" srcOrd="4" destOrd="0" presId="urn:microsoft.com/office/officeart/2005/8/layout/hProcess4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9F1BA-8BEE-4C35-957E-284337656D6C}">
      <dsp:nvSpPr>
        <dsp:cNvPr id="0" name=""/>
        <dsp:cNvSpPr/>
      </dsp:nvSpPr>
      <dsp:spPr>
        <a:xfrm>
          <a:off x="298" y="987365"/>
          <a:ext cx="1712864" cy="9062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Applications</a:t>
          </a:r>
          <a:endParaRPr lang="en-US" sz="140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21153" y="1008220"/>
        <a:ext cx="1671154" cy="670324"/>
      </dsp:txXfrm>
    </dsp:sp>
    <dsp:sp modelId="{79B05F04-089F-46F1-981C-0C77A15CB8F1}">
      <dsp:nvSpPr>
        <dsp:cNvPr id="0" name=""/>
        <dsp:cNvSpPr/>
      </dsp:nvSpPr>
      <dsp:spPr>
        <a:xfrm rot="21379748">
          <a:off x="1179712" y="1052713"/>
          <a:ext cx="2200570" cy="2200570"/>
        </a:xfrm>
        <a:prstGeom prst="leftCircularArrow">
          <a:avLst>
            <a:gd name="adj1" fmla="val 2852"/>
            <a:gd name="adj2" fmla="val 348498"/>
            <a:gd name="adj3" fmla="val 2580063"/>
            <a:gd name="adj4" fmla="val 9480543"/>
            <a:gd name="adj5" fmla="val 3327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F523A2-CC8C-4710-BA7F-4A60C1E2D021}">
      <dsp:nvSpPr>
        <dsp:cNvPr id="0" name=""/>
        <dsp:cNvSpPr/>
      </dsp:nvSpPr>
      <dsp:spPr>
        <a:xfrm>
          <a:off x="417088" y="1478781"/>
          <a:ext cx="1749390" cy="1091952"/>
        </a:xfrm>
        <a:prstGeom prst="roundRect">
          <a:avLst>
            <a:gd name="adj" fmla="val 10000"/>
          </a:avLst>
        </a:prstGeom>
        <a:solidFill>
          <a:srgbClr val="92D050"/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Preprocessing </a:t>
          </a:r>
          <a:r>
            <a:rPr lang="en-US" sz="1400" b="1" kern="1200" dirty="0" smtClean="0"/>
            <a:t>Tools</a:t>
          </a:r>
          <a:endParaRPr lang="en-US" sz="1400" b="1" kern="1200" dirty="0"/>
        </a:p>
      </dsp:txBody>
      <dsp:txXfrm>
        <a:off x="449070" y="1510763"/>
        <a:ext cx="1685426" cy="1027988"/>
      </dsp:txXfrm>
    </dsp:sp>
    <dsp:sp modelId="{5B2419F5-FFCA-4123-BC06-10AFAD5AA392}">
      <dsp:nvSpPr>
        <dsp:cNvPr id="0" name=""/>
        <dsp:cNvSpPr/>
      </dsp:nvSpPr>
      <dsp:spPr>
        <a:xfrm>
          <a:off x="2625719" y="1332313"/>
          <a:ext cx="1633404" cy="940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Synthetic Workloads</a:t>
          </a:r>
        </a:p>
      </dsp:txBody>
      <dsp:txXfrm>
        <a:off x="2647358" y="1555446"/>
        <a:ext cx="1590126" cy="695530"/>
      </dsp:txXfrm>
    </dsp:sp>
    <dsp:sp modelId="{A4308023-5D64-4F68-BE76-4414798428C8}">
      <dsp:nvSpPr>
        <dsp:cNvPr id="0" name=""/>
        <dsp:cNvSpPr/>
      </dsp:nvSpPr>
      <dsp:spPr>
        <a:xfrm>
          <a:off x="3604130" y="-291716"/>
          <a:ext cx="2020830" cy="2020830"/>
        </a:xfrm>
        <a:prstGeom prst="circularArrow">
          <a:avLst>
            <a:gd name="adj1" fmla="val 3106"/>
            <a:gd name="adj2" fmla="val 381764"/>
            <a:gd name="adj3" fmla="val 19102574"/>
            <a:gd name="adj4" fmla="val 12235359"/>
            <a:gd name="adj5" fmla="val 3623"/>
          </a:avLst>
        </a:prstGeom>
        <a:solidFill>
          <a:srgbClr val="92D050"/>
        </a:solidFill>
        <a:ln>
          <a:solidFill>
            <a:srgbClr val="92D05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3FDF38-58E4-40CA-86E7-E843B1D22E30}">
      <dsp:nvSpPr>
        <dsp:cNvPr id="0" name=""/>
        <dsp:cNvSpPr/>
      </dsp:nvSpPr>
      <dsp:spPr>
        <a:xfrm>
          <a:off x="3008702" y="336542"/>
          <a:ext cx="1488760" cy="1153213"/>
        </a:xfrm>
        <a:prstGeom prst="roundRect">
          <a:avLst>
            <a:gd name="adj" fmla="val 10000"/>
          </a:avLst>
        </a:prstGeom>
        <a:solidFill>
          <a:srgbClr val="92D050"/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Multi-Core Simulation </a:t>
          </a:r>
          <a:r>
            <a:rPr lang="en-US" sz="1400" b="1" kern="1200" dirty="0" smtClean="0"/>
            <a:t>Platform</a:t>
          </a:r>
          <a:endParaRPr lang="en-US" sz="1400" b="1" kern="1200" dirty="0"/>
        </a:p>
      </dsp:txBody>
      <dsp:txXfrm>
        <a:off x="3042478" y="370318"/>
        <a:ext cx="1421208" cy="1085661"/>
      </dsp:txXfrm>
    </dsp:sp>
    <dsp:sp modelId="{C2CF9A65-564E-4930-907E-4F9688BF2EBB}">
      <dsp:nvSpPr>
        <dsp:cNvPr id="0" name=""/>
        <dsp:cNvSpPr/>
      </dsp:nvSpPr>
      <dsp:spPr>
        <a:xfrm>
          <a:off x="4652731" y="605415"/>
          <a:ext cx="1824268" cy="11529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Add </a:t>
          </a:r>
          <a:r>
            <a:rPr lang="en-US" sz="1400" kern="1200" dirty="0" smtClean="0"/>
            <a:t>additional Functionality (Optional)</a:t>
          </a:r>
          <a:endParaRPr lang="en-US" sz="1400" kern="1200" dirty="0"/>
        </a:p>
      </dsp:txBody>
      <dsp:txXfrm>
        <a:off x="4679264" y="631948"/>
        <a:ext cx="1771202" cy="852822"/>
      </dsp:txXfrm>
    </dsp:sp>
    <dsp:sp modelId="{08FA67DA-138D-4358-BA9F-2FCE79E37BD2}">
      <dsp:nvSpPr>
        <dsp:cNvPr id="0" name=""/>
        <dsp:cNvSpPr/>
      </dsp:nvSpPr>
      <dsp:spPr>
        <a:xfrm>
          <a:off x="5319849" y="1443058"/>
          <a:ext cx="1157150" cy="1625174"/>
        </a:xfrm>
        <a:prstGeom prst="roundRect">
          <a:avLst>
            <a:gd name="adj" fmla="val 10000"/>
          </a:avLst>
        </a:prstGeom>
        <a:solidFill>
          <a:srgbClr val="92D050"/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Results/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Analysis</a:t>
          </a:r>
        </a:p>
      </dsp:txBody>
      <dsp:txXfrm>
        <a:off x="5353741" y="1476950"/>
        <a:ext cx="1089366" cy="1557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76924394-40C3-4F7D-A01C-37B762EDFFDA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958ADE1F-C89E-413B-AD45-B230ED444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3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572815D3-5DAA-4253-A398-C292515C7E4C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43823D68-CDCD-4AA0-BA7C-03643D3581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18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23D68-CDCD-4AA0-BA7C-03643D35818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23D68-CDCD-4AA0-BA7C-03643D3581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23D68-CDCD-4AA0-BA7C-03643D35818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23D68-CDCD-4AA0-BA7C-03643D358182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7902-DEB9-40EC-8277-FBF8CD6B5700}" type="datetimeFigureOut">
              <a:rPr lang="en-US" smtClean="0"/>
              <a:pPr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4E2E-7D44-4797-9B14-91016AAB74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Times New Roman" pitchFamily="18" charset="0"/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Times New Roman" pitchFamily="18" charset="0"/>
              </a:defRPr>
            </a:lvl1pPr>
            <a:extLst/>
          </a:lstStyle>
          <a:p>
            <a:fld id="{40AA7902-DEB9-40EC-8277-FBF8CD6B5700}" type="datetimeFigureOut">
              <a:rPr lang="en-US" smtClean="0"/>
              <a:pPr/>
              <a:t>2/13/2023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Times New Roman" pitchFamily="18" charset="0"/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Times New Roman" pitchFamily="18" charset="0"/>
              </a:defRPr>
            </a:lvl1pPr>
            <a:extLst/>
          </a:lstStyle>
          <a:p>
            <a:fld id="{BF614E2E-7D44-4797-9B14-91016AAB74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Times New Roman" pitchFamily="18" charset="0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B0F0"/>
                </a:solidFill>
                <a:cs typeface="Times New Roman" pitchFamily="18" charset="0"/>
              </a:rPr>
              <a:t>A Fast Flexible Simulation Platform for Multi-Core Systems</a:t>
            </a:r>
            <a:endParaRPr lang="en-US" sz="4000" dirty="0">
              <a:solidFill>
                <a:srgbClr val="00B0F0"/>
              </a:solidFill>
              <a:effectLst>
                <a:outerShdw blurRad="53975" dist="38100" dir="3600000" algn="tl" rotWithShape="0">
                  <a:srgbClr val="000000"/>
                </a:outerShdw>
              </a:effectLst>
              <a:latin typeface="Cambria" pitchFamily="18" charset="0"/>
              <a:cs typeface="Calibri" pitchFamily="34" charset="0"/>
            </a:endParaRPr>
          </a:p>
        </p:txBody>
      </p:sp>
      <p:sp useBgFill="1">
        <p:nvSpPr>
          <p:cNvPr id="7" name="Title 1"/>
          <p:cNvSpPr txBox="1">
            <a:spLocks/>
          </p:cNvSpPr>
          <p:nvPr/>
        </p:nvSpPr>
        <p:spPr>
          <a:xfrm>
            <a:off x="533400" y="4572000"/>
            <a:ext cx="7772400" cy="1828800"/>
          </a:xfrm>
          <a:prstGeom prst="rect">
            <a:avLst/>
          </a:prstGeom>
        </p:spPr>
        <p:txBody>
          <a:bodyPr vert="horz" lIns="45720" rIns="45720" bIns="4572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3975" dist="38100" dir="3600000" sx="1000" sy="1000" algn="tl" rotWithShape="0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Committee</a:t>
            </a:r>
            <a:r>
              <a:rPr kumimoji="0" lang="en-US" sz="25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53975" dist="38100" dir="3600000" sx="1000" sy="1000" algn="tl" rotWithShape="0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Members: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00" b="1" baseline="0" dirty="0" smtClean="0"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38100" dir="3600000" algn="tl" rotWithShape="0">
                  <a:srgbClr val="000000"/>
                </a:outerShdw>
              </a:effectLst>
              <a:latin typeface="Cambria" pitchFamily="18" charset="0"/>
              <a:ea typeface="+mj-ea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2000" b="1" dirty="0" smtClean="0">
                <a:effectLst>
                  <a:outerShdw dist="38100" sx="1000" sy="1000" algn="tl" rotWithShape="0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Dr. Abu Asaduzzaman</a:t>
            </a:r>
          </a:p>
          <a:p>
            <a:pPr lvl="0">
              <a:spcBef>
                <a:spcPct val="0"/>
              </a:spcBef>
            </a:pPr>
            <a:r>
              <a:rPr lang="en-US" sz="2000" b="1" dirty="0" smtClean="0">
                <a:effectLst>
                  <a:outerShdw dist="38100" sx="1000" sy="1000" algn="tl" rotWithShape="0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Dr. Ravi Pendse</a:t>
            </a:r>
          </a:p>
          <a:p>
            <a:pPr lvl="0">
              <a:spcBef>
                <a:spcPct val="0"/>
              </a:spcBef>
            </a:pPr>
            <a:r>
              <a:rPr lang="en-US" sz="2000" b="1" dirty="0" smtClean="0">
                <a:effectLst>
                  <a:outerShdw dist="38100" sx="1000" sy="1000" algn="tl" rotWithShape="0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Dr. Mehmet Bayram Yildirim                         </a:t>
            </a:r>
            <a:r>
              <a:rPr lang="en-US" sz="2000" dirty="0" smtClean="0">
                <a:effectLst>
                  <a:outerShdw dist="38100" sx="1000" sy="1000" algn="tl" rotWithShape="0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-</a:t>
            </a:r>
            <a:r>
              <a:rPr lang="en-US" sz="2000" b="1" dirty="0" smtClean="0">
                <a:effectLst>
                  <a:outerShdw dist="38100" sx="1000" sy="1000" algn="tl" rotWithShape="0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Phanendra S. N. Gavara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38100" dir="3600000" algn="tl" rotWithShape="0">
                  <a:srgbClr val="000000"/>
                </a:outerShdw>
              </a:effectLst>
              <a:uLnTx/>
              <a:uFillTx/>
              <a:latin typeface="Cambria" pitchFamily="18" charset="0"/>
              <a:ea typeface="+mj-ea"/>
              <a:cs typeface="Calibri" pitchFamily="34" charset="0"/>
            </a:endParaRPr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18388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A Multicore Processor</a:t>
            </a:r>
            <a:endParaRPr lang="en-US" sz="3500" dirty="0" smtClean="0">
              <a:solidFill>
                <a:srgbClr val="00B0F0"/>
              </a:solidFill>
            </a:endParaRPr>
          </a:p>
          <a:p>
            <a:pPr>
              <a:buClrTx/>
              <a:buSzPct val="55000"/>
              <a:buNone/>
            </a:pPr>
            <a:endParaRPr lang="en-US" sz="1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In which, cores are integrated onto a single circuit known as a </a:t>
            </a:r>
            <a:r>
              <a:rPr lang="en-US" sz="2500" b="1" dirty="0" smtClean="0"/>
              <a:t>Chip Multicore</a:t>
            </a:r>
            <a:r>
              <a:rPr lang="en-US" sz="2500" dirty="0" smtClean="0"/>
              <a:t> processor.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Composed of two or more independent cores (or CPUs) typically </a:t>
            </a:r>
            <a:r>
              <a:rPr lang="en-US" sz="2500" b="1" dirty="0" smtClean="0"/>
              <a:t>up to 32 </a:t>
            </a:r>
            <a:r>
              <a:rPr lang="en-US" sz="2500" dirty="0" smtClean="0"/>
              <a:t>[1]. </a:t>
            </a:r>
          </a:p>
          <a:p>
            <a:pPr>
              <a:buClrTx/>
              <a:buSzPct val="55000"/>
              <a:buNone/>
            </a:pPr>
            <a:endParaRPr lang="en-US" sz="1600" dirty="0" smtClean="0"/>
          </a:p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A Manycore Processor</a:t>
            </a:r>
            <a:endParaRPr lang="en-US" sz="35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sz="1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Cores are large in number, likely requires a </a:t>
            </a:r>
            <a:r>
              <a:rPr lang="en-US" sz="2500" b="1" dirty="0" smtClean="0"/>
              <a:t>Network-on-Chip </a:t>
            </a:r>
            <a:r>
              <a:rPr lang="en-US" sz="2500" dirty="0" smtClean="0"/>
              <a:t>architecture. 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Threshold is up to hundreds and several thousands of cores</a:t>
            </a:r>
            <a:endParaRPr lang="en-US" sz="2500" dirty="0"/>
          </a:p>
        </p:txBody>
      </p:sp>
      <p:sp>
        <p:nvSpPr>
          <p:cNvPr id="5" name="Rectangle 4"/>
          <p:cNvSpPr/>
          <p:nvPr/>
        </p:nvSpPr>
        <p:spPr>
          <a:xfrm>
            <a:off x="3352800" y="6400800"/>
            <a:ext cx="5791200" cy="228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[1] Many-core processor, 2008. http://software.intel.com/en-us/articles/many-core-processor/</a:t>
            </a:r>
            <a:endParaRPr lang="en-US" sz="900" dirty="0"/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53440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Current &amp; Future Market</a:t>
            </a:r>
            <a:endParaRPr lang="en-US" sz="3500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sz="1500" b="1" u="sng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Current publicly available multicore processors have 2 to 4 cores [i.e. </a:t>
            </a:r>
            <a:r>
              <a:rPr lang="en-US" sz="2500" dirty="0" err="1" smtClean="0"/>
              <a:t>Amd</a:t>
            </a:r>
            <a:r>
              <a:rPr lang="en-US" sz="2500" dirty="0" smtClean="0"/>
              <a:t> x2 and x4 series, Intel i7 (8 threads)]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Future we will see up to hundreds and several thousands of cores for the commercial purpose like Could Services , Heavy Virtualization, Super Computers etc.</a:t>
            </a:r>
          </a:p>
        </p:txBody>
      </p:sp>
      <p:sp>
        <p:nvSpPr>
          <p:cNvPr id="5" name="Rectangle 4"/>
          <p:cNvSpPr/>
          <p:nvPr/>
        </p:nvSpPr>
        <p:spPr>
          <a:xfrm>
            <a:off x="3124200" y="6400800"/>
            <a:ext cx="60198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latin typeface="+mj-lt"/>
                <a:cs typeface="Times New Roman" pitchFamily="18" charset="0"/>
              </a:rPr>
              <a:t>http://ark.intel.com/products/63698/Intel-Core-i7-3820-Processor-%2810M-Cache-3_60-GHz%29</a:t>
            </a:r>
            <a:endParaRPr lang="en-US" sz="900" dirty="0">
              <a:latin typeface="+mj-lt"/>
              <a:cs typeface="Times New Roman" pitchFamily="18" charset="0"/>
            </a:endParaRPr>
          </a:p>
        </p:txBody>
      </p:sp>
      <p:pic>
        <p:nvPicPr>
          <p:cNvPr id="8" name="Picture 7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4800600" cy="8229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Dual Core Chip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4" name="Picture 2" descr="C:\Users\AHMAD\Desktop\517px-Dual_Core_Generic_svg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62600" y="1524000"/>
            <a:ext cx="3124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524000"/>
            <a:ext cx="4876800" cy="40386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lvl="0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r>
              <a:rPr lang="en-US" sz="2500" dirty="0" smtClean="0">
                <a:solidFill>
                  <a:prstClr val="black"/>
                </a:solidFill>
                <a:latin typeface="Times New Roman" pitchFamily="18" charset="0"/>
              </a:rPr>
              <a:t>The </a:t>
            </a:r>
            <a:r>
              <a:rPr lang="en-US" sz="2500" b="1" dirty="0" smtClean="0">
                <a:solidFill>
                  <a:prstClr val="black"/>
                </a:solidFill>
                <a:latin typeface="Times New Roman" pitchFamily="18" charset="0"/>
              </a:rPr>
              <a:t>two cores </a:t>
            </a:r>
            <a:r>
              <a:rPr lang="en-US" sz="2500" dirty="0" smtClean="0">
                <a:solidFill>
                  <a:prstClr val="black"/>
                </a:solidFill>
                <a:latin typeface="Times New Roman" pitchFamily="18" charset="0"/>
              </a:rPr>
              <a:t>are two separate processors </a:t>
            </a:r>
            <a:r>
              <a:rPr lang="en-US" sz="2500" b="1" dirty="0" smtClean="0">
                <a:solidFill>
                  <a:prstClr val="black"/>
                </a:solidFill>
                <a:latin typeface="Times New Roman" pitchFamily="18" charset="0"/>
              </a:rPr>
              <a:t>plugged into the same socket</a:t>
            </a:r>
          </a:p>
          <a:p>
            <a:pPr marL="265176" lvl="0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endParaRPr lang="en-US" sz="1000" dirty="0" smtClean="0">
              <a:solidFill>
                <a:prstClr val="black"/>
              </a:solidFill>
              <a:latin typeface="Times New Roman" pitchFamily="18" charset="0"/>
            </a:endParaRPr>
          </a:p>
          <a:p>
            <a:pPr marL="265176" lvl="0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Theoretically twice as powerful as a single core processor.</a:t>
            </a:r>
          </a:p>
          <a:p>
            <a:pPr marL="265176" lvl="0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endParaRPr kumimoji="0" lang="en-US" sz="10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65176" lvl="0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Performance gains are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said to be about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fifty percent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 Therefore one-and-a-half times as powerful as a single core processor.</a:t>
            </a:r>
            <a:endParaRPr kumimoji="0" lang="en-US" sz="25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71800" y="6400800"/>
            <a:ext cx="61722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http://www.xda-developers.com/android/first-htc-sensation-rom-with-enabled-full-dual-core-support/</a:t>
            </a:r>
            <a:endParaRPr lang="en-US" sz="900" dirty="0"/>
          </a:p>
        </p:txBody>
      </p:sp>
      <p:pic>
        <p:nvPicPr>
          <p:cNvPr id="7" name="Picture 6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4191000" cy="8229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Multicore Chip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7" name="Picture 6" descr="Multi-Core-Architec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981200"/>
            <a:ext cx="8153400" cy="34852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219200" y="1676400"/>
            <a:ext cx="840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Core 1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24200" y="1676400"/>
            <a:ext cx="840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Core 2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1676400"/>
            <a:ext cx="840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Core 3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4200" y="1676400"/>
            <a:ext cx="840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</a:rPr>
              <a:t>Core 4</a:t>
            </a:r>
            <a:endParaRPr lang="en-US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4400" y="2209800"/>
            <a:ext cx="1828800" cy="16764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52800" y="6324600"/>
            <a:ext cx="5562600" cy="228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http://www.teknocrat.com/core-vs-cpu-socket-chip-processor-difference-comparison.html</a:t>
            </a:r>
            <a:endParaRPr lang="en-US" sz="900" dirty="0"/>
          </a:p>
        </p:txBody>
      </p:sp>
      <p:pic>
        <p:nvPicPr>
          <p:cNvPr id="12" name="Picture 11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833 0.27752 L 2.77556E-17 -2.46068E-6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00" y="-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0" grpId="1"/>
      <p:bldP spid="11" grpId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2667000" y="3352800"/>
            <a:ext cx="1884363" cy="1109663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Core 1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AutoShape 7"/>
          <p:cNvCxnSpPr>
            <a:cxnSpLocks noChangeShapeType="1"/>
          </p:cNvCxnSpPr>
          <p:nvPr/>
        </p:nvCxnSpPr>
        <p:spPr bwMode="auto">
          <a:xfrm rot="5400000">
            <a:off x="2171700" y="3924300"/>
            <a:ext cx="2819400" cy="1588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sp>
        <p:nvSpPr>
          <p:cNvPr id="33" name="Oval 3"/>
          <p:cNvSpPr>
            <a:spLocks noChangeArrowheads="1"/>
          </p:cNvSpPr>
          <p:nvPr/>
        </p:nvSpPr>
        <p:spPr bwMode="auto">
          <a:xfrm>
            <a:off x="4572000" y="3352800"/>
            <a:ext cx="1884363" cy="1109663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Core 2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AutoShape 7"/>
          <p:cNvCxnSpPr>
            <a:cxnSpLocks noChangeShapeType="1"/>
          </p:cNvCxnSpPr>
          <p:nvPr/>
        </p:nvCxnSpPr>
        <p:spPr bwMode="auto">
          <a:xfrm rot="16200000" flipH="1">
            <a:off x="3935413" y="3859213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cxnSp>
        <p:nvCxnSpPr>
          <p:cNvPr id="36" name="AutoShape 7"/>
          <p:cNvCxnSpPr>
            <a:cxnSpLocks noChangeShapeType="1"/>
          </p:cNvCxnSpPr>
          <p:nvPr/>
        </p:nvCxnSpPr>
        <p:spPr bwMode="auto">
          <a:xfrm rot="16200000" flipH="1">
            <a:off x="4164013" y="3859213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cxnSp>
        <p:nvCxnSpPr>
          <p:cNvPr id="37" name="AutoShape 7"/>
          <p:cNvCxnSpPr>
            <a:cxnSpLocks noChangeShapeType="1"/>
          </p:cNvCxnSpPr>
          <p:nvPr/>
        </p:nvCxnSpPr>
        <p:spPr bwMode="auto">
          <a:xfrm rot="16200000" flipH="1">
            <a:off x="4392613" y="3859213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sp>
        <p:nvSpPr>
          <p:cNvPr id="39" name="Oval 3"/>
          <p:cNvSpPr>
            <a:spLocks noChangeArrowheads="1"/>
          </p:cNvSpPr>
          <p:nvPr/>
        </p:nvSpPr>
        <p:spPr bwMode="auto">
          <a:xfrm>
            <a:off x="6477000" y="3352800"/>
            <a:ext cx="1884363" cy="1109663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Core 3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AutoShape 7"/>
          <p:cNvCxnSpPr>
            <a:cxnSpLocks noChangeShapeType="1"/>
          </p:cNvCxnSpPr>
          <p:nvPr/>
        </p:nvCxnSpPr>
        <p:spPr bwMode="auto">
          <a:xfrm rot="16200000" flipH="1">
            <a:off x="5708650" y="3892550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cxnSp>
        <p:nvCxnSpPr>
          <p:cNvPr id="41" name="AutoShape 7"/>
          <p:cNvCxnSpPr>
            <a:cxnSpLocks noChangeShapeType="1"/>
          </p:cNvCxnSpPr>
          <p:nvPr/>
        </p:nvCxnSpPr>
        <p:spPr bwMode="auto">
          <a:xfrm rot="16200000" flipH="1">
            <a:off x="5937250" y="3892550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cxnSp>
        <p:nvCxnSpPr>
          <p:cNvPr id="42" name="AutoShape 7"/>
          <p:cNvCxnSpPr>
            <a:cxnSpLocks noChangeShapeType="1"/>
          </p:cNvCxnSpPr>
          <p:nvPr/>
        </p:nvCxnSpPr>
        <p:spPr bwMode="auto">
          <a:xfrm rot="16200000" flipH="1">
            <a:off x="6165850" y="3892550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cxnSp>
        <p:nvCxnSpPr>
          <p:cNvPr id="43" name="AutoShape 7"/>
          <p:cNvCxnSpPr>
            <a:cxnSpLocks noChangeShapeType="1"/>
          </p:cNvCxnSpPr>
          <p:nvPr/>
        </p:nvCxnSpPr>
        <p:spPr bwMode="auto">
          <a:xfrm rot="16200000" flipH="1">
            <a:off x="6394451" y="3892550"/>
            <a:ext cx="2776536" cy="20637"/>
          </a:xfrm>
          <a:prstGeom prst="straightConnector1">
            <a:avLst/>
          </a:prstGeom>
          <a:noFill/>
          <a:ln w="9525">
            <a:solidFill>
              <a:srgbClr val="516BED"/>
            </a:solidFill>
            <a:round/>
            <a:headEnd/>
            <a:tailEnd type="triangle" w="med" len="med"/>
          </a:ln>
        </p:spPr>
      </p:cxnSp>
      <p:sp>
        <p:nvSpPr>
          <p:cNvPr id="63" name="Rectangle 62"/>
          <p:cNvSpPr/>
          <p:nvPr/>
        </p:nvSpPr>
        <p:spPr>
          <a:xfrm>
            <a:off x="2514600" y="1676400"/>
            <a:ext cx="6019800" cy="41910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2895600" y="1905000"/>
            <a:ext cx="1228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Threads</a:t>
            </a:r>
            <a:endParaRPr lang="en-US" b="1" dirty="0"/>
          </a:p>
        </p:txBody>
      </p:sp>
      <p:sp>
        <p:nvSpPr>
          <p:cNvPr id="112" name="Rectangle 111"/>
          <p:cNvSpPr/>
          <p:nvPr/>
        </p:nvSpPr>
        <p:spPr>
          <a:xfrm>
            <a:off x="4876800" y="1905000"/>
            <a:ext cx="1228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Threads</a:t>
            </a:r>
            <a:endParaRPr lang="en-US" b="1" dirty="0"/>
          </a:p>
        </p:txBody>
      </p:sp>
      <p:sp>
        <p:nvSpPr>
          <p:cNvPr id="113" name="Rectangle 112"/>
          <p:cNvSpPr/>
          <p:nvPr/>
        </p:nvSpPr>
        <p:spPr>
          <a:xfrm>
            <a:off x="6858000" y="1905000"/>
            <a:ext cx="1228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Threads</a:t>
            </a:r>
            <a:endParaRPr lang="en-US" b="1" dirty="0"/>
          </a:p>
        </p:txBody>
      </p:sp>
      <p:pic>
        <p:nvPicPr>
          <p:cNvPr id="66" name="Picture 65" descr="ap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28800"/>
            <a:ext cx="1828801" cy="2362200"/>
          </a:xfrm>
          <a:prstGeom prst="rect">
            <a:avLst/>
          </a:prstGeom>
        </p:spPr>
      </p:pic>
      <p:sp>
        <p:nvSpPr>
          <p:cNvPr id="68" name="Rectangle 67"/>
          <p:cNvSpPr/>
          <p:nvPr/>
        </p:nvSpPr>
        <p:spPr>
          <a:xfrm>
            <a:off x="5181600" y="6477000"/>
            <a:ext cx="37338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[1] http://groups.csail.mit.edu/carbon/?page_id=111</a:t>
            </a:r>
            <a:endParaRPr lang="en-US" sz="900" dirty="0"/>
          </a:p>
        </p:txBody>
      </p:sp>
      <p:sp>
        <p:nvSpPr>
          <p:cNvPr id="69" name="Rectangle 68"/>
          <p:cNvSpPr/>
          <p:nvPr/>
        </p:nvSpPr>
        <p:spPr>
          <a:xfrm>
            <a:off x="228600" y="1828800"/>
            <a:ext cx="53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 smtClean="0"/>
          </a:p>
          <a:p>
            <a:r>
              <a:rPr lang="en-US" sz="900" dirty="0" smtClean="0"/>
              <a:t>[1]</a:t>
            </a:r>
            <a:endParaRPr lang="en-US" sz="900" dirty="0"/>
          </a:p>
        </p:txBody>
      </p:sp>
      <p:pic>
        <p:nvPicPr>
          <p:cNvPr id="45" name="Picture 44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sp>
        <p:nvSpPr>
          <p:cNvPr id="23" name="Title 1"/>
          <p:cNvSpPr txBox="1">
            <a:spLocks/>
          </p:cNvSpPr>
          <p:nvPr/>
        </p:nvSpPr>
        <p:spPr>
          <a:xfrm>
            <a:off x="381000" y="533400"/>
            <a:ext cx="8382000" cy="74676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Threads Running Concurrently (in Parallel)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762000"/>
            <a:ext cx="4724400" cy="8382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Threads</a:t>
            </a:r>
            <a:r>
              <a:rPr kumimoji="0" lang="en-US" sz="3500" b="1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Assignment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8" name="Picture 7" descr="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941858"/>
            <a:ext cx="6553200" cy="354858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715000" y="6324600"/>
            <a:ext cx="31242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http://home.dei.polimi.it/gpalermo/doc/PIN.pdf</a:t>
            </a:r>
            <a:endParaRPr lang="en-US" sz="900" dirty="0"/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9080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dirty="0" smtClean="0">
                <a:solidFill>
                  <a:srgbClr val="00B0F0"/>
                </a:solidFill>
              </a:rPr>
              <a:t>PROPOSED </a:t>
            </a:r>
            <a:br>
              <a:rPr lang="en-US" sz="3500" dirty="0" smtClean="0">
                <a:solidFill>
                  <a:srgbClr val="00B0F0"/>
                </a:solidFill>
              </a:rPr>
            </a:br>
            <a:r>
              <a:rPr lang="en-US" sz="3500" dirty="0" smtClean="0">
                <a:solidFill>
                  <a:srgbClr val="00B0F0"/>
                </a:solidFill>
              </a:rPr>
              <a:t>SIMULATION TOOL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4" name="Picture 3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2895600" cy="7467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Design Goals</a:t>
            </a:r>
            <a:endParaRPr lang="en-US" sz="3500" dirty="0">
              <a:solidFill>
                <a:srgbClr val="00B0F0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7823756"/>
              </p:ext>
            </p:extLst>
          </p:nvPr>
        </p:nvGraphicFramePr>
        <p:xfrm>
          <a:off x="1143000" y="2057400"/>
          <a:ext cx="64770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83880" cy="4953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50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Serial/Parallel Processing</a:t>
            </a:r>
          </a:p>
          <a:p>
            <a:endParaRPr lang="en-US" sz="30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3600" dirty="0" smtClean="0"/>
              <a:t>N Cores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3600" dirty="0" smtClean="0"/>
              <a:t>I1, D1 Cache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3600" dirty="0" smtClean="0"/>
              <a:t>L2 Cache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3600" dirty="0" smtClean="0"/>
              <a:t>Interval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3600" dirty="0" smtClean="0"/>
              <a:t>Input </a:t>
            </a:r>
          </a:p>
          <a:p>
            <a:pPr lvl="2">
              <a:buClrTx/>
              <a:buSzPct val="55000"/>
              <a:buFont typeface="Wingdings" pitchFamily="2" charset="2"/>
              <a:buChar char="Ø"/>
            </a:pPr>
            <a:r>
              <a:rPr lang="en-US" sz="2900" dirty="0" smtClean="0"/>
              <a:t>Independent/Parallel workloads</a:t>
            </a:r>
          </a:p>
          <a:p>
            <a:pPr lvl="2">
              <a:buClrTx/>
              <a:buSzPct val="55000"/>
              <a:buFont typeface="Wingdings" pitchFamily="2" charset="2"/>
              <a:buChar char="Ø"/>
            </a:pPr>
            <a:r>
              <a:rPr lang="en-US" sz="2900" dirty="0" smtClean="0"/>
              <a:t>Dependent/Serial workloads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3600" dirty="0" smtClean="0"/>
              <a:t>Output</a:t>
            </a:r>
          </a:p>
          <a:p>
            <a:pPr lvl="2">
              <a:buClrTx/>
              <a:buSzPct val="55000"/>
              <a:buFont typeface="Wingdings" pitchFamily="2" charset="2"/>
              <a:buChar char="Ø"/>
            </a:pPr>
            <a:r>
              <a:rPr lang="en-US" sz="2900" dirty="0" smtClean="0"/>
              <a:t>Total Processing Time</a:t>
            </a:r>
          </a:p>
          <a:p>
            <a:pPr lvl="2">
              <a:buClrTx/>
              <a:buSzPct val="55000"/>
              <a:buFont typeface="Wingdings" pitchFamily="2" charset="2"/>
              <a:buChar char="Ø"/>
            </a:pPr>
            <a:r>
              <a:rPr lang="en-US" sz="2900" dirty="0" smtClean="0"/>
              <a:t>Total Power </a:t>
            </a:r>
          </a:p>
          <a:p>
            <a:pPr>
              <a:buClrTx/>
              <a:buSzPct val="50000"/>
              <a:buFont typeface="Wingdings" pitchFamily="2" charset="2"/>
              <a:buChar char="§"/>
            </a:pPr>
            <a:r>
              <a:rPr lang="en-US" sz="3600" dirty="0" smtClean="0"/>
              <a:t>FCFS (First Come, First Serve) System</a:t>
            </a:r>
          </a:p>
          <a:p>
            <a:pPr>
              <a:buClrTx/>
              <a:buSzPct val="50000"/>
              <a:buFont typeface="Wingdings" pitchFamily="2" charset="2"/>
              <a:buChar char="§"/>
            </a:pPr>
            <a:r>
              <a:rPr lang="en-US" sz="3600" dirty="0" smtClean="0"/>
              <a:t>Provision for Arrival time and Priority</a:t>
            </a:r>
          </a:p>
          <a:p>
            <a:pPr>
              <a:buClrTx/>
              <a:buSzPct val="50000"/>
              <a:buFont typeface="Wingdings" pitchFamily="2" charset="2"/>
              <a:buChar char="§"/>
            </a:pPr>
            <a:endParaRPr lang="en-US" sz="3600" dirty="0" smtClean="0"/>
          </a:p>
          <a:p>
            <a:pPr>
              <a:buClrTx/>
              <a:buSzPct val="50000"/>
              <a:buFont typeface="Wingdings" pitchFamily="2" charset="2"/>
              <a:buChar char="§"/>
            </a:pPr>
            <a:endParaRPr lang="en-US" sz="3600" dirty="0"/>
          </a:p>
          <a:p>
            <a:pPr>
              <a:buClrTx/>
              <a:buSzPct val="50000"/>
              <a:buFont typeface="Wingdings" pitchFamily="2" charset="2"/>
              <a:buChar char="§"/>
            </a:pPr>
            <a:endParaRPr lang="en-US" dirty="0"/>
          </a:p>
        </p:txBody>
      </p:sp>
      <p:pic>
        <p:nvPicPr>
          <p:cNvPr id="4" name="Picture 3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914400"/>
            <a:ext cx="8534400" cy="48768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Workloads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n-US" sz="15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265176" indent="-265176">
              <a:spcBef>
                <a:spcPts val="250"/>
              </a:spcBef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 computer industry, a workload is the real task done by the CPU</a:t>
            </a:r>
          </a:p>
          <a:p>
            <a:pPr marL="265176" indent="-265176">
              <a:spcBef>
                <a:spcPts val="250"/>
              </a:spcBef>
              <a:buSzPct val="55000"/>
              <a:buFont typeface="Wingdings" pitchFamily="2" charset="2"/>
              <a:buChar char="§"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spcBef>
                <a:spcPts val="250"/>
              </a:spcBef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Synthetic workloads are the abstraction of real workload</a:t>
            </a:r>
          </a:p>
          <a:p>
            <a:pPr marL="265176" indent="-265176">
              <a:spcBef>
                <a:spcPts val="250"/>
              </a:spcBef>
              <a:buSzPct val="55000"/>
              <a:buFont typeface="Wingdings" pitchFamily="2" charset="2"/>
              <a:buChar char="§"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>
              <a:spcBef>
                <a:spcPts val="250"/>
              </a:spcBef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In multicore, workloads are characterized into:</a:t>
            </a:r>
          </a:p>
          <a:p>
            <a:pPr marL="800100" lvl="1" indent="-342900">
              <a:spcBef>
                <a:spcPts val="250"/>
              </a:spcBef>
              <a:buSzPct val="55000"/>
              <a:buFont typeface="Wingdings" pitchFamily="2" charset="2"/>
              <a:buChar char="Ø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Serial/Dependent</a:t>
            </a:r>
          </a:p>
          <a:p>
            <a:pPr marL="800100" lvl="1" indent="-342900">
              <a:spcBef>
                <a:spcPts val="250"/>
              </a:spcBef>
              <a:buSzPct val="55000"/>
              <a:buFont typeface="Wingdings" pitchFamily="2" charset="2"/>
              <a:buChar char="Ø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Parallel/Independent</a:t>
            </a:r>
            <a:endParaRPr kumimoji="0" lang="en-US" sz="2300" i="0" u="none" strike="noStrike" kern="1200" cap="none" spc="0" normalizeH="0" baseline="0" noProof="0" dirty="0" smtClean="0">
              <a:ln>
                <a:noFill/>
              </a:ln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18388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Outline</a:t>
            </a:r>
          </a:p>
          <a:p>
            <a:pPr>
              <a:buNone/>
            </a:pPr>
            <a:endParaRPr lang="en-US" sz="1500" b="1" dirty="0" smtClean="0"/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Problem description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Thesis contributions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Why simulation technique?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Brief introduction to multicore processors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Proposed simulation tool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Evaluation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Conclusions</a:t>
            </a:r>
          </a:p>
          <a:p>
            <a:pPr lvl="0">
              <a:buClrTx/>
              <a:buFont typeface="Wingdings" pitchFamily="2" charset="2"/>
              <a:buChar char="§"/>
            </a:pPr>
            <a:r>
              <a:rPr lang="en-US" sz="2500" dirty="0" smtClean="0"/>
              <a:t>Future work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183880" cy="1219200"/>
          </a:xfrm>
        </p:spPr>
        <p:txBody>
          <a:bodyPr>
            <a:noAutofit/>
          </a:bodyPr>
          <a:lstStyle/>
          <a:p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r>
              <a:rPr lang="en-US" sz="3500" dirty="0" smtClean="0">
                <a:solidFill>
                  <a:srgbClr val="00B0F0"/>
                </a:solidFill>
              </a:rPr>
              <a:t>Serial Workload</a:t>
            </a:r>
            <a:r>
              <a:rPr lang="en-US" sz="3500" dirty="0">
                <a:solidFill>
                  <a:srgbClr val="F07F09">
                    <a:tint val="88000"/>
                    <a:satMod val="150000"/>
                  </a:srgbClr>
                </a:solidFill>
              </a:rPr>
              <a:t/>
            </a:r>
            <a:br>
              <a:rPr lang="en-US" sz="3500" dirty="0">
                <a:solidFill>
                  <a:srgbClr val="F07F09">
                    <a:tint val="88000"/>
                    <a:satMod val="150000"/>
                  </a:srgbClr>
                </a:solidFill>
              </a:rPr>
            </a:br>
            <a:endParaRPr lang="en-US" sz="35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312294"/>
              </p:ext>
            </p:extLst>
          </p:nvPr>
        </p:nvGraphicFramePr>
        <p:xfrm>
          <a:off x="685800" y="2209800"/>
          <a:ext cx="7924799" cy="1287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0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4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85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Job_Num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Num_of_Threads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Thread_Duration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Arrival_Time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Priority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0001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003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0001</a:t>
                      </a:r>
                      <a:endParaRPr lang="en-US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004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5257800"/>
            <a:ext cx="69342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76" lvl="0" indent="-265176">
              <a:spcBef>
                <a:spcPts val="250"/>
              </a:spcBef>
              <a:buSzPct val="4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</a:rPr>
              <a:t>Same job could have different thread types</a:t>
            </a:r>
          </a:p>
          <a:p>
            <a:pPr marL="265176" lvl="0" indent="-265176">
              <a:spcBef>
                <a:spcPts val="250"/>
              </a:spcBef>
              <a:buSzPct val="4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</a:rPr>
              <a:t>Each job could be real-time application</a:t>
            </a:r>
          </a:p>
          <a:p>
            <a:pPr marL="265176" lvl="0" indent="-265176">
              <a:spcBef>
                <a:spcPts val="250"/>
              </a:spcBef>
              <a:buSzPct val="40000"/>
              <a:buFont typeface="Wingdings" pitchFamily="2" charset="2"/>
              <a:buChar char="§"/>
              <a:defRPr/>
            </a:pPr>
            <a:r>
              <a:rPr lang="en-US" sz="2000" dirty="0" smtClean="0">
                <a:latin typeface="Times New Roman" pitchFamily="18" charset="0"/>
              </a:rPr>
              <a:t>Each applications is divided into multiple threads</a:t>
            </a:r>
          </a:p>
        </p:txBody>
      </p:sp>
    </p:spTree>
    <p:extLst>
      <p:ext uri="{BB962C8B-B14F-4D97-AF65-F5344CB8AC3E}">
        <p14:creationId xmlns:p14="http://schemas.microsoft.com/office/powerpoint/2010/main" val="120212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183880" cy="83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Parallel Workload</a:t>
            </a:r>
          </a:p>
          <a:p>
            <a:pPr>
              <a:buNone/>
            </a:pPr>
            <a:endParaRPr lang="en-US" sz="35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50127" y="5334000"/>
            <a:ext cx="7239000" cy="9144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40000"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Each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 j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ob</a:t>
            </a:r>
            <a:r>
              <a:rPr lang="en-US" sz="2000" dirty="0" smtClean="0">
                <a:latin typeface="Times New Roman" pitchFamily="18" charset="0"/>
              </a:rPr>
              <a:t> could be real-time application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40000"/>
              <a:buFont typeface="Wingdings" pitchFamily="2" charset="2"/>
              <a:buChar char="§"/>
              <a:tabLst/>
              <a:defRPr/>
            </a:pPr>
            <a:r>
              <a:rPr lang="en-US" sz="2000" dirty="0" smtClean="0">
                <a:latin typeface="Times New Roman" pitchFamily="18" charset="0"/>
              </a:rPr>
              <a:t>Each applications is divided into multiple threads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39714"/>
              </p:ext>
            </p:extLst>
          </p:nvPr>
        </p:nvGraphicFramePr>
        <p:xfrm>
          <a:off x="609600" y="1828800"/>
          <a:ext cx="8183562" cy="1861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4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4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7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35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Job_Num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Num_of_Threads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Thread_Duration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Arrival_Time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Priority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008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0005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007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183880" cy="83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Raw Workload</a:t>
            </a:r>
          </a:p>
          <a:p>
            <a:pPr>
              <a:buNone/>
            </a:pPr>
            <a:endParaRPr lang="en-US" sz="48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50127" y="5334000"/>
            <a:ext cx="7239000" cy="9144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40000"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Each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 j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</a:rPr>
              <a:t>ob</a:t>
            </a:r>
            <a:r>
              <a:rPr lang="en-US" sz="2000" dirty="0" smtClean="0">
                <a:latin typeface="Times New Roman" pitchFamily="18" charset="0"/>
              </a:rPr>
              <a:t> could be real-time application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40000"/>
              <a:buFont typeface="Wingdings" pitchFamily="2" charset="2"/>
              <a:buChar char="§"/>
              <a:tabLst/>
              <a:defRPr/>
            </a:pPr>
            <a:r>
              <a:rPr lang="en-US" sz="2000" dirty="0" smtClean="0">
                <a:latin typeface="Times New Roman" pitchFamily="18" charset="0"/>
              </a:rPr>
              <a:t>Duplicate jobs are interdependent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7" name="Picture 6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639714"/>
              </p:ext>
            </p:extLst>
          </p:nvPr>
        </p:nvGraphicFramePr>
        <p:xfrm>
          <a:off x="533400" y="1676400"/>
          <a:ext cx="8183562" cy="2801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4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4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7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35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Job_Num</a:t>
                      </a:r>
                      <a:endParaRPr lang="en-US" sz="11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Num_of_Threads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Thread_Duration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Arrival_Time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Priority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0001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0002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008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0003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0003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0004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009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0005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006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0006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0006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006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0.00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685800"/>
            <a:ext cx="8183880" cy="8382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Flowchart of </a:t>
            </a: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Executions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1219200" y="2438400"/>
            <a:ext cx="6199188" cy="314325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User Inputs: Number of Cores, Interval, Mode, Input and Output File Name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3581400" y="1828800"/>
            <a:ext cx="1439862" cy="3683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Start</a:t>
            </a:r>
          </a:p>
        </p:txBody>
      </p:sp>
      <p:cxnSp>
        <p:nvCxnSpPr>
          <p:cNvPr id="1041" name="AutoShape 17"/>
          <p:cNvCxnSpPr>
            <a:cxnSpLocks noChangeShapeType="1"/>
          </p:cNvCxnSpPr>
          <p:nvPr/>
        </p:nvCxnSpPr>
        <p:spPr bwMode="auto">
          <a:xfrm>
            <a:off x="4294187" y="2197100"/>
            <a:ext cx="0" cy="2317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42" name="AutoShape 18"/>
          <p:cNvCxnSpPr>
            <a:cxnSpLocks noChangeShapeType="1"/>
          </p:cNvCxnSpPr>
          <p:nvPr/>
        </p:nvCxnSpPr>
        <p:spPr bwMode="auto">
          <a:xfrm>
            <a:off x="4294187" y="2755900"/>
            <a:ext cx="0" cy="233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3" name="AutoShape 19"/>
          <p:cNvSpPr>
            <a:spLocks noChangeArrowheads="1"/>
          </p:cNvSpPr>
          <p:nvPr/>
        </p:nvSpPr>
        <p:spPr bwMode="auto">
          <a:xfrm>
            <a:off x="1795462" y="2989262"/>
            <a:ext cx="5291138" cy="312738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Initialization: Processor, Cores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&amp;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other Parameters like Job, Queue etc.</a:t>
            </a:r>
          </a:p>
        </p:txBody>
      </p:sp>
      <p:sp>
        <p:nvSpPr>
          <p:cNvPr id="1045" name="AutoShape 21"/>
          <p:cNvSpPr>
            <a:spLocks noChangeArrowheads="1"/>
          </p:cNvSpPr>
          <p:nvPr/>
        </p:nvSpPr>
        <p:spPr bwMode="auto">
          <a:xfrm>
            <a:off x="3657600" y="4191000"/>
            <a:ext cx="1284288" cy="947738"/>
          </a:xfrm>
          <a:prstGeom prst="flowChartDecis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Mode P/S?</a:t>
            </a:r>
          </a:p>
        </p:txBody>
      </p:sp>
      <p:sp>
        <p:nvSpPr>
          <p:cNvPr id="1046" name="Oval 22"/>
          <p:cNvSpPr>
            <a:spLocks noChangeArrowheads="1"/>
          </p:cNvSpPr>
          <p:nvPr/>
        </p:nvSpPr>
        <p:spPr bwMode="auto">
          <a:xfrm>
            <a:off x="2286000" y="4495800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7" name="Oval 23"/>
          <p:cNvSpPr>
            <a:spLocks noChangeArrowheads="1"/>
          </p:cNvSpPr>
          <p:nvPr/>
        </p:nvSpPr>
        <p:spPr bwMode="auto">
          <a:xfrm>
            <a:off x="5867400" y="4495800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48" name="AutoShape 24"/>
          <p:cNvCxnSpPr>
            <a:cxnSpLocks noChangeShapeType="1"/>
          </p:cNvCxnSpPr>
          <p:nvPr/>
        </p:nvCxnSpPr>
        <p:spPr bwMode="auto">
          <a:xfrm>
            <a:off x="4294187" y="3302000"/>
            <a:ext cx="0" cy="233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9" name="AutoShape 25"/>
          <p:cNvSpPr>
            <a:spLocks noChangeArrowheads="1"/>
          </p:cNvSpPr>
          <p:nvPr/>
        </p:nvSpPr>
        <p:spPr bwMode="auto">
          <a:xfrm>
            <a:off x="1371600" y="3581400"/>
            <a:ext cx="5849938" cy="350838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Process the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Input file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into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Sequential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&amp; Parallel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workload files</a:t>
            </a:r>
          </a:p>
        </p:txBody>
      </p:sp>
      <p:cxnSp>
        <p:nvCxnSpPr>
          <p:cNvPr id="1051" name="AutoShape 27"/>
          <p:cNvCxnSpPr>
            <a:cxnSpLocks noChangeShapeType="1"/>
          </p:cNvCxnSpPr>
          <p:nvPr/>
        </p:nvCxnSpPr>
        <p:spPr bwMode="auto">
          <a:xfrm>
            <a:off x="4953000" y="4648200"/>
            <a:ext cx="898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54" name="AutoShape 30"/>
          <p:cNvCxnSpPr>
            <a:cxnSpLocks noChangeShapeType="1"/>
          </p:cNvCxnSpPr>
          <p:nvPr/>
        </p:nvCxnSpPr>
        <p:spPr bwMode="auto">
          <a:xfrm flipH="1">
            <a:off x="2819400" y="4648200"/>
            <a:ext cx="86201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4953000" y="4114800"/>
            <a:ext cx="769938" cy="319088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Serial</a:t>
            </a: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2971800" y="4114800"/>
            <a:ext cx="738187" cy="300038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Parallel</a:t>
            </a:r>
          </a:p>
        </p:txBody>
      </p:sp>
      <p:cxnSp>
        <p:nvCxnSpPr>
          <p:cNvPr id="42" name="AutoShape 24"/>
          <p:cNvCxnSpPr>
            <a:cxnSpLocks noChangeShapeType="1"/>
          </p:cNvCxnSpPr>
          <p:nvPr/>
        </p:nvCxnSpPr>
        <p:spPr bwMode="auto">
          <a:xfrm>
            <a:off x="4267200" y="3962400"/>
            <a:ext cx="0" cy="2333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4" name="Straight Arrow Connector 43"/>
          <p:cNvCxnSpPr/>
          <p:nvPr/>
        </p:nvCxnSpPr>
        <p:spPr>
          <a:xfrm rot="10800000" flipV="1">
            <a:off x="7391400" y="3657600"/>
            <a:ext cx="457200" cy="1524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7696200" y="3352800"/>
            <a:ext cx="914400" cy="3810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CP-1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21" name="Picture 20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65949" y="457200"/>
            <a:ext cx="8183880" cy="8382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Serial</a:t>
            </a: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 Execution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0" name="Oval 2"/>
          <p:cNvSpPr>
            <a:spLocks noChangeArrowheads="1"/>
          </p:cNvSpPr>
          <p:nvPr/>
        </p:nvSpPr>
        <p:spPr bwMode="auto">
          <a:xfrm>
            <a:off x="3962400" y="1828800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447800" y="2514600"/>
            <a:ext cx="5486400" cy="5334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Compute the total number of threads and delays associated with each job and write the new jobs 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 a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Serial_to_Prallel 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workload</a:t>
            </a:r>
            <a:r>
              <a:rPr kumimoji="0" 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file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1143000" y="3352800"/>
            <a:ext cx="6324599" cy="6096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Append the jobs of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Serial_to_Prallel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file to the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Parallel _Input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for the analysis of total processing time and power in a multi-core environment.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5" name="AutoShape 7"/>
          <p:cNvCxnSpPr>
            <a:cxnSpLocks noChangeShapeType="1"/>
          </p:cNvCxnSpPr>
          <p:nvPr/>
        </p:nvCxnSpPr>
        <p:spPr bwMode="auto">
          <a:xfrm rot="5400000">
            <a:off x="4001294" y="4152106"/>
            <a:ext cx="38100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3962400" y="4343400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AutoShape 7"/>
          <p:cNvCxnSpPr>
            <a:cxnSpLocks noChangeShapeType="1"/>
            <a:stCxn id="2051" idx="2"/>
          </p:cNvCxnSpPr>
          <p:nvPr/>
        </p:nvCxnSpPr>
        <p:spPr bwMode="auto">
          <a:xfrm rot="5400000">
            <a:off x="4038600" y="3200400"/>
            <a:ext cx="30480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" name="AutoShape 7"/>
          <p:cNvCxnSpPr>
            <a:cxnSpLocks noChangeShapeType="1"/>
          </p:cNvCxnSpPr>
          <p:nvPr/>
        </p:nvCxnSpPr>
        <p:spPr bwMode="auto">
          <a:xfrm rot="5400000">
            <a:off x="4001294" y="2323306"/>
            <a:ext cx="38100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13" name="Picture 12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rot="10800000" flipV="1">
            <a:off x="7010400" y="2667000"/>
            <a:ext cx="457200" cy="1524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7315200" y="2362200"/>
            <a:ext cx="914400" cy="3810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CP-2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37348" y="129168"/>
            <a:ext cx="753252" cy="6424032"/>
          </a:xfrm>
          <a:prstGeom prst="rect">
            <a:avLst/>
          </a:prstGeom>
        </p:spPr>
        <p:txBody>
          <a:bodyPr vert="horz" lIns="182880" tIns="91440">
            <a:normAutofit fontScale="62500" lnSpcReduction="2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P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A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R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A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L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L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E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L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E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X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E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C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U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T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I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O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N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1556" name="Oval 52"/>
          <p:cNvSpPr>
            <a:spLocks noChangeArrowheads="1"/>
          </p:cNvSpPr>
          <p:nvPr/>
        </p:nvSpPr>
        <p:spPr bwMode="auto">
          <a:xfrm>
            <a:off x="3124200" y="381000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55" name="AutoShape 51"/>
          <p:cNvSpPr>
            <a:spLocks noChangeShapeType="1"/>
          </p:cNvSpPr>
          <p:nvPr/>
        </p:nvSpPr>
        <p:spPr bwMode="auto">
          <a:xfrm>
            <a:off x="4495800" y="457200"/>
            <a:ext cx="0" cy="3714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4" name="AutoShape 50"/>
          <p:cNvSpPr>
            <a:spLocks noChangeShapeType="1"/>
          </p:cNvSpPr>
          <p:nvPr/>
        </p:nvSpPr>
        <p:spPr bwMode="auto">
          <a:xfrm>
            <a:off x="3581400" y="533400"/>
            <a:ext cx="8985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3" name="AutoShape 49"/>
          <p:cNvSpPr>
            <a:spLocks noChangeArrowheads="1"/>
          </p:cNvSpPr>
          <p:nvPr/>
        </p:nvSpPr>
        <p:spPr bwMode="auto">
          <a:xfrm>
            <a:off x="2057400" y="838200"/>
            <a:ext cx="4648200" cy="3810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Based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on the  Multicore System,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jobs are loaded from the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Parallel _Input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file to the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nput_</a:t>
            </a:r>
            <a:r>
              <a:rPr lang="en-US" sz="1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ueue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52" name="AutoShape 48"/>
          <p:cNvSpPr>
            <a:spLocks noChangeShapeType="1"/>
          </p:cNvSpPr>
          <p:nvPr/>
        </p:nvSpPr>
        <p:spPr bwMode="auto">
          <a:xfrm>
            <a:off x="4556125" y="1200150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1" name="AutoShape 47"/>
          <p:cNvSpPr>
            <a:spLocks noChangeArrowheads="1"/>
          </p:cNvSpPr>
          <p:nvPr/>
        </p:nvSpPr>
        <p:spPr bwMode="auto">
          <a:xfrm>
            <a:off x="1143000" y="1352550"/>
            <a:ext cx="6562725" cy="474663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Threads are distributed among the available free cores,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Interval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timer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set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 the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Avl_Free_Cores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 updated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50" name="AutoShape 46"/>
          <p:cNvSpPr>
            <a:spLocks noChangeArrowheads="1"/>
          </p:cNvSpPr>
          <p:nvPr/>
        </p:nvSpPr>
        <p:spPr bwMode="auto">
          <a:xfrm>
            <a:off x="6311900" y="1960563"/>
            <a:ext cx="1125538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Allocate/Busy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9" name="AutoShape 45"/>
          <p:cNvSpPr>
            <a:spLocks noChangeArrowheads="1"/>
          </p:cNvSpPr>
          <p:nvPr/>
        </p:nvSpPr>
        <p:spPr bwMode="auto">
          <a:xfrm>
            <a:off x="5105401" y="2205038"/>
            <a:ext cx="1144588" cy="492125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Core N-1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8" name="AutoShape 44"/>
          <p:cNvSpPr>
            <a:spLocks noChangeArrowheads="1"/>
          </p:cNvSpPr>
          <p:nvPr/>
        </p:nvSpPr>
        <p:spPr bwMode="auto">
          <a:xfrm>
            <a:off x="5124450" y="1960563"/>
            <a:ext cx="1125538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Allocate/Busy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7" name="AutoShape 43"/>
          <p:cNvSpPr>
            <a:spLocks noChangeArrowheads="1"/>
          </p:cNvSpPr>
          <p:nvPr/>
        </p:nvSpPr>
        <p:spPr bwMode="auto">
          <a:xfrm>
            <a:off x="2892425" y="2205038"/>
            <a:ext cx="1077913" cy="492125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Core 2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6" name="AutoShape 42"/>
          <p:cNvSpPr>
            <a:spLocks noChangeArrowheads="1"/>
          </p:cNvSpPr>
          <p:nvPr/>
        </p:nvSpPr>
        <p:spPr bwMode="auto">
          <a:xfrm>
            <a:off x="2844800" y="1960563"/>
            <a:ext cx="1125538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Allocate/Busy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5" name="AutoShape 41"/>
          <p:cNvSpPr>
            <a:spLocks noChangeArrowheads="1"/>
          </p:cNvSpPr>
          <p:nvPr/>
        </p:nvSpPr>
        <p:spPr bwMode="auto">
          <a:xfrm>
            <a:off x="1627188" y="2205038"/>
            <a:ext cx="1077912" cy="492125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Core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4" name="AutoShape 40"/>
          <p:cNvSpPr>
            <a:spLocks noChangeArrowheads="1"/>
          </p:cNvSpPr>
          <p:nvPr/>
        </p:nvSpPr>
        <p:spPr bwMode="auto">
          <a:xfrm>
            <a:off x="1627188" y="1960563"/>
            <a:ext cx="1125537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Allocate/Busy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3" name="AutoShape 39"/>
          <p:cNvSpPr>
            <a:spLocks noChangeArrowheads="1"/>
          </p:cNvSpPr>
          <p:nvPr/>
        </p:nvSpPr>
        <p:spPr bwMode="auto">
          <a:xfrm>
            <a:off x="6311900" y="2205038"/>
            <a:ext cx="1077913" cy="492125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Core 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2" name="AutoShape 38"/>
          <p:cNvSpPr>
            <a:spLocks noChangeArrowheads="1"/>
          </p:cNvSpPr>
          <p:nvPr/>
        </p:nvSpPr>
        <p:spPr bwMode="auto">
          <a:xfrm>
            <a:off x="1381125" y="2849563"/>
            <a:ext cx="6256338" cy="3508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Thread_Durations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are updated </a:t>
            </a:r>
            <a:r>
              <a:rPr lang="en-US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with the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Interval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duration and  Cores  are set free accordingly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1" name="AutoShape 37"/>
          <p:cNvSpPr>
            <a:spLocks noChangeArrowheads="1"/>
          </p:cNvSpPr>
          <p:nvPr/>
        </p:nvSpPr>
        <p:spPr bwMode="auto">
          <a:xfrm>
            <a:off x="6402388" y="3368675"/>
            <a:ext cx="1077912" cy="495300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Core N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40" name="AutoShape 36"/>
          <p:cNvSpPr>
            <a:spLocks noChangeArrowheads="1"/>
          </p:cNvSpPr>
          <p:nvPr/>
        </p:nvSpPr>
        <p:spPr bwMode="auto">
          <a:xfrm>
            <a:off x="5105400" y="3352800"/>
            <a:ext cx="1200150" cy="5095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Core N-1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9" name="AutoShape 35"/>
          <p:cNvSpPr>
            <a:spLocks noChangeArrowheads="1"/>
          </p:cNvSpPr>
          <p:nvPr/>
        </p:nvSpPr>
        <p:spPr bwMode="auto">
          <a:xfrm>
            <a:off x="2873375" y="3352800"/>
            <a:ext cx="1077913" cy="5095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Core 2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8" name="AutoShape 34"/>
          <p:cNvSpPr>
            <a:spLocks noChangeArrowheads="1"/>
          </p:cNvSpPr>
          <p:nvPr/>
        </p:nvSpPr>
        <p:spPr bwMode="auto">
          <a:xfrm>
            <a:off x="1608138" y="3352800"/>
            <a:ext cx="1077912" cy="509588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Core 1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7" name="AutoShape 33"/>
          <p:cNvSpPr>
            <a:spLocks noChangeArrowheads="1"/>
          </p:cNvSpPr>
          <p:nvPr/>
        </p:nvSpPr>
        <p:spPr bwMode="auto">
          <a:xfrm>
            <a:off x="6381750" y="3863975"/>
            <a:ext cx="1254125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De-allocate/Free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6" name="AutoShape 32"/>
          <p:cNvSpPr>
            <a:spLocks noChangeArrowheads="1"/>
          </p:cNvSpPr>
          <p:nvPr/>
        </p:nvSpPr>
        <p:spPr bwMode="auto">
          <a:xfrm>
            <a:off x="5086350" y="3863975"/>
            <a:ext cx="1254125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De-allocate/Free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5" name="AutoShape 31"/>
          <p:cNvSpPr>
            <a:spLocks noChangeArrowheads="1"/>
          </p:cNvSpPr>
          <p:nvPr/>
        </p:nvSpPr>
        <p:spPr bwMode="auto">
          <a:xfrm>
            <a:off x="2876550" y="3863975"/>
            <a:ext cx="1254125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De-allocate/Free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1581150" y="3863975"/>
            <a:ext cx="1254125" cy="249237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De-allocate/Free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1609725" y="4267201"/>
            <a:ext cx="5781675" cy="427038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Parameters like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Upd_Free_Cores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Processing_Time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Power_Cnsmptn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 updated and</a:t>
            </a:r>
            <a:r>
              <a:rPr lang="en-US" sz="1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logged  to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 file called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Results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2" name="AutoShape 28"/>
          <p:cNvSpPr>
            <a:spLocks noChangeArrowheads="1"/>
          </p:cNvSpPr>
          <p:nvPr/>
        </p:nvSpPr>
        <p:spPr bwMode="auto">
          <a:xfrm>
            <a:off x="3922713" y="4829175"/>
            <a:ext cx="1182687" cy="795338"/>
          </a:xfrm>
          <a:prstGeom prst="flowChartDecision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Load Jobs?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1" name="Oval 27"/>
          <p:cNvSpPr>
            <a:spLocks noChangeArrowheads="1"/>
          </p:cNvSpPr>
          <p:nvPr/>
        </p:nvSpPr>
        <p:spPr bwMode="auto">
          <a:xfrm>
            <a:off x="2600325" y="5059363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4687888" y="5562600"/>
            <a:ext cx="436562" cy="2571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3406775" y="4829175"/>
            <a:ext cx="436563" cy="2413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8" name="AutoShape 24"/>
          <p:cNvSpPr>
            <a:spLocks noChangeShapeType="1"/>
          </p:cNvSpPr>
          <p:nvPr/>
        </p:nvSpPr>
        <p:spPr bwMode="auto">
          <a:xfrm>
            <a:off x="4524375" y="5603875"/>
            <a:ext cx="0" cy="2143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1806575" y="5810250"/>
            <a:ext cx="5737226" cy="28575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Total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Processing_Time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&amp;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Power_Cnsmptn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 computed and  written</a:t>
            </a:r>
            <a:r>
              <a:rPr kumimoji="0" lang="en-US" sz="12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to an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output file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3819525" y="6253163"/>
            <a:ext cx="1301750" cy="309562"/>
          </a:xfrm>
          <a:prstGeom prst="flowChartTerminator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Stop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5" name="AutoShape 21"/>
          <p:cNvSpPr>
            <a:spLocks noChangeShapeType="1"/>
          </p:cNvSpPr>
          <p:nvPr/>
        </p:nvSpPr>
        <p:spPr bwMode="auto">
          <a:xfrm>
            <a:off x="4524375" y="6064250"/>
            <a:ext cx="0" cy="2143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3" name="AutoShape 19"/>
          <p:cNvSpPr>
            <a:spLocks noChangeShapeType="1"/>
          </p:cNvSpPr>
          <p:nvPr/>
        </p:nvSpPr>
        <p:spPr bwMode="auto">
          <a:xfrm>
            <a:off x="2141538" y="181768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2" name="AutoShape 18"/>
          <p:cNvSpPr>
            <a:spLocks noChangeShapeType="1"/>
          </p:cNvSpPr>
          <p:nvPr/>
        </p:nvSpPr>
        <p:spPr bwMode="auto">
          <a:xfrm>
            <a:off x="3386138" y="181768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1" name="AutoShape 17"/>
          <p:cNvSpPr>
            <a:spLocks noChangeShapeType="1"/>
          </p:cNvSpPr>
          <p:nvPr/>
        </p:nvSpPr>
        <p:spPr bwMode="auto">
          <a:xfrm>
            <a:off x="5691188" y="181768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0" name="AutoShape 16"/>
          <p:cNvSpPr>
            <a:spLocks noChangeShapeType="1"/>
          </p:cNvSpPr>
          <p:nvPr/>
        </p:nvSpPr>
        <p:spPr bwMode="auto">
          <a:xfrm>
            <a:off x="6867525" y="181768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9" name="AutoShape 15"/>
          <p:cNvSpPr>
            <a:spLocks noChangeShapeType="1"/>
          </p:cNvSpPr>
          <p:nvPr/>
        </p:nvSpPr>
        <p:spPr bwMode="auto">
          <a:xfrm>
            <a:off x="2141538" y="268763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8" name="AutoShape 14"/>
          <p:cNvSpPr>
            <a:spLocks noChangeShapeType="1"/>
          </p:cNvSpPr>
          <p:nvPr/>
        </p:nvSpPr>
        <p:spPr bwMode="auto">
          <a:xfrm>
            <a:off x="3435350" y="268763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7" name="AutoShape 13"/>
          <p:cNvSpPr>
            <a:spLocks noChangeShapeType="1"/>
          </p:cNvSpPr>
          <p:nvPr/>
        </p:nvSpPr>
        <p:spPr bwMode="auto">
          <a:xfrm>
            <a:off x="5691188" y="268763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6" name="AutoShape 12"/>
          <p:cNvSpPr>
            <a:spLocks noChangeShapeType="1"/>
          </p:cNvSpPr>
          <p:nvPr/>
        </p:nvSpPr>
        <p:spPr bwMode="auto">
          <a:xfrm>
            <a:off x="6942138" y="2687638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5" name="AutoShape 11"/>
          <p:cNvSpPr>
            <a:spLocks noChangeShapeType="1"/>
          </p:cNvSpPr>
          <p:nvPr/>
        </p:nvSpPr>
        <p:spPr bwMode="auto">
          <a:xfrm>
            <a:off x="2122488" y="3200400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4" name="AutoShape 10"/>
          <p:cNvSpPr>
            <a:spLocks noChangeShapeType="1"/>
          </p:cNvSpPr>
          <p:nvPr/>
        </p:nvSpPr>
        <p:spPr bwMode="auto">
          <a:xfrm>
            <a:off x="3416300" y="3200400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3" name="AutoShape 9"/>
          <p:cNvSpPr>
            <a:spLocks noChangeShapeType="1"/>
          </p:cNvSpPr>
          <p:nvPr/>
        </p:nvSpPr>
        <p:spPr bwMode="auto">
          <a:xfrm>
            <a:off x="5672138" y="3200400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2" name="AutoShape 8"/>
          <p:cNvSpPr>
            <a:spLocks noChangeShapeType="1"/>
          </p:cNvSpPr>
          <p:nvPr/>
        </p:nvSpPr>
        <p:spPr bwMode="auto">
          <a:xfrm>
            <a:off x="6923088" y="3200400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AutoShape 7"/>
          <p:cNvSpPr>
            <a:spLocks noChangeShapeType="1"/>
          </p:cNvSpPr>
          <p:nvPr/>
        </p:nvSpPr>
        <p:spPr bwMode="auto">
          <a:xfrm>
            <a:off x="2122488" y="4092575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0" name="AutoShape 6"/>
          <p:cNvSpPr>
            <a:spLocks noChangeShapeType="1"/>
          </p:cNvSpPr>
          <p:nvPr/>
        </p:nvSpPr>
        <p:spPr bwMode="auto">
          <a:xfrm>
            <a:off x="3387725" y="4092575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9" name="AutoShape 5"/>
          <p:cNvSpPr>
            <a:spLocks noChangeShapeType="1"/>
          </p:cNvSpPr>
          <p:nvPr/>
        </p:nvSpPr>
        <p:spPr bwMode="auto">
          <a:xfrm>
            <a:off x="5672138" y="4092575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8" name="AutoShape 4"/>
          <p:cNvSpPr>
            <a:spLocks noChangeShapeType="1"/>
          </p:cNvSpPr>
          <p:nvPr/>
        </p:nvSpPr>
        <p:spPr bwMode="auto">
          <a:xfrm>
            <a:off x="6923088" y="4092575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7" name="AutoShape 3"/>
          <p:cNvSpPr>
            <a:spLocks noChangeShapeType="1"/>
          </p:cNvSpPr>
          <p:nvPr/>
        </p:nvSpPr>
        <p:spPr bwMode="auto">
          <a:xfrm>
            <a:off x="4524375" y="4676775"/>
            <a:ext cx="0" cy="152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6" name="AutoShape 2"/>
          <p:cNvSpPr>
            <a:spLocks noChangeShapeType="1"/>
          </p:cNvSpPr>
          <p:nvPr/>
        </p:nvSpPr>
        <p:spPr bwMode="auto">
          <a:xfrm flipH="1">
            <a:off x="3127375" y="5197475"/>
            <a:ext cx="7953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5" name="Oval 1"/>
          <p:cNvSpPr>
            <a:spLocks noChangeArrowheads="1"/>
          </p:cNvSpPr>
          <p:nvPr/>
        </p:nvSpPr>
        <p:spPr bwMode="auto">
          <a:xfrm>
            <a:off x="4267200" y="152400"/>
            <a:ext cx="527050" cy="3206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86" name="Rectangle 82"/>
          <p:cNvSpPr>
            <a:spLocks noChangeArrowheads="1"/>
          </p:cNvSpPr>
          <p:nvPr/>
        </p:nvSpPr>
        <p:spPr bwMode="auto">
          <a:xfrm>
            <a:off x="1571625" y="7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4" name="Picture 63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cxnSp>
        <p:nvCxnSpPr>
          <p:cNvPr id="67" name="Straight Arrow Connector 66"/>
          <p:cNvCxnSpPr/>
          <p:nvPr/>
        </p:nvCxnSpPr>
        <p:spPr>
          <a:xfrm rot="10800000" flipV="1">
            <a:off x="6858000" y="5562600"/>
            <a:ext cx="457200" cy="1524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ontent Placeholder 2"/>
          <p:cNvSpPr txBox="1">
            <a:spLocks/>
          </p:cNvSpPr>
          <p:nvPr/>
        </p:nvSpPr>
        <p:spPr>
          <a:xfrm>
            <a:off x="7162800" y="5257800"/>
            <a:ext cx="914400" cy="3810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CP-4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rot="10800000" flipV="1">
            <a:off x="5105400" y="533400"/>
            <a:ext cx="457200" cy="1524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ontent Placeholder 2"/>
          <p:cNvSpPr txBox="1">
            <a:spLocks/>
          </p:cNvSpPr>
          <p:nvPr/>
        </p:nvSpPr>
        <p:spPr>
          <a:xfrm>
            <a:off x="5410200" y="228600"/>
            <a:ext cx="914400" cy="3810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0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CP-3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95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18388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4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Code</a:t>
            </a:r>
            <a:endParaRPr lang="en-US" sz="34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1600" b="1" i="1" dirty="0" err="1" smtClean="0"/>
              <a:t>Struct</a:t>
            </a:r>
            <a:r>
              <a:rPr lang="en-US" sz="1600" b="1" i="1" dirty="0" smtClean="0"/>
              <a:t> processor{</a:t>
            </a:r>
          </a:p>
          <a:p>
            <a:pPr>
              <a:buNone/>
            </a:pPr>
            <a:r>
              <a:rPr lang="en-US" sz="1600" b="1" i="1" dirty="0" smtClean="0">
                <a:solidFill>
                  <a:srgbClr val="0070C0"/>
                </a:solidFill>
              </a:rPr>
              <a:t>unsigned </a:t>
            </a:r>
            <a:r>
              <a:rPr lang="en-US" sz="1600" b="1" i="1" dirty="0" err="1" smtClean="0">
                <a:solidFill>
                  <a:srgbClr val="0070C0"/>
                </a:solidFill>
              </a:rPr>
              <a:t>int</a:t>
            </a:r>
            <a:r>
              <a:rPr lang="en-US" sz="1600" b="1" i="1" dirty="0" smtClean="0">
                <a:solidFill>
                  <a:srgbClr val="0070C0"/>
                </a:solidFill>
              </a:rPr>
              <a:t> num_of_cores;</a:t>
            </a:r>
          </a:p>
          <a:p>
            <a:pPr>
              <a:buNone/>
            </a:pPr>
            <a:r>
              <a:rPr lang="en-US" sz="1600" b="1" i="1" dirty="0" err="1" smtClean="0">
                <a:solidFill>
                  <a:srgbClr val="0070C0"/>
                </a:solidFill>
              </a:rPr>
              <a:t>typeCore</a:t>
            </a:r>
            <a:r>
              <a:rPr lang="en-US" sz="1600" b="1" i="1" dirty="0" smtClean="0">
                <a:solidFill>
                  <a:srgbClr val="0070C0"/>
                </a:solidFill>
              </a:rPr>
              <a:t> </a:t>
            </a:r>
            <a:r>
              <a:rPr lang="en-US" sz="1600" b="1" i="1" dirty="0" err="1" smtClean="0">
                <a:solidFill>
                  <a:srgbClr val="0070C0"/>
                </a:solidFill>
              </a:rPr>
              <a:t>processor_core</a:t>
            </a:r>
            <a:r>
              <a:rPr lang="en-US" sz="1600" b="1" i="1" dirty="0" smtClean="0">
                <a:solidFill>
                  <a:srgbClr val="0070C0"/>
                </a:solidFill>
              </a:rPr>
              <a:t>[];</a:t>
            </a:r>
          </a:p>
          <a:p>
            <a:pPr>
              <a:buNone/>
            </a:pPr>
            <a:r>
              <a:rPr lang="en-US" sz="1600" b="1" i="1" dirty="0" smtClean="0">
                <a:solidFill>
                  <a:srgbClr val="0070C0"/>
                </a:solidFill>
              </a:rPr>
              <a:t>unsigned </a:t>
            </a:r>
            <a:r>
              <a:rPr lang="en-US" sz="1600" b="1" i="1" dirty="0" err="1" smtClean="0">
                <a:solidFill>
                  <a:srgbClr val="0070C0"/>
                </a:solidFill>
              </a:rPr>
              <a:t>int</a:t>
            </a:r>
            <a:r>
              <a:rPr lang="en-US" sz="1600" b="1" i="1" dirty="0" smtClean="0">
                <a:solidFill>
                  <a:srgbClr val="0070C0"/>
                </a:solidFill>
              </a:rPr>
              <a:t> cl2_size;</a:t>
            </a:r>
          </a:p>
          <a:p>
            <a:pPr>
              <a:buNone/>
            </a:pPr>
            <a:r>
              <a:rPr lang="en-US" sz="1600" b="1" i="1" dirty="0" smtClean="0"/>
              <a:t>};</a:t>
            </a:r>
          </a:p>
          <a:p>
            <a:pPr>
              <a:buNone/>
            </a:pPr>
            <a:r>
              <a:rPr lang="en-US" sz="1600" b="1" i="1" dirty="0" err="1" smtClean="0"/>
              <a:t>typedef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struct</a:t>
            </a:r>
            <a:r>
              <a:rPr lang="en-US" sz="1600" b="1" i="1" dirty="0" smtClean="0"/>
              <a:t> processor </a:t>
            </a:r>
            <a:r>
              <a:rPr lang="en-US" sz="1600" b="1" i="1" dirty="0" err="1" smtClean="0"/>
              <a:t>typeProcessor</a:t>
            </a:r>
            <a:r>
              <a:rPr lang="en-US" sz="1600" b="1" i="1" dirty="0" smtClean="0"/>
              <a:t>;</a:t>
            </a:r>
          </a:p>
          <a:p>
            <a:pPr>
              <a:buNone/>
            </a:pPr>
            <a:endParaRPr lang="en-US" sz="16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600" b="1" i="1" dirty="0" err="1" smtClean="0"/>
              <a:t>Struct</a:t>
            </a:r>
            <a:r>
              <a:rPr lang="en-US" sz="1600" b="1" i="1" dirty="0" smtClean="0"/>
              <a:t> Core{</a:t>
            </a:r>
          </a:p>
          <a:p>
            <a:pPr>
              <a:buNone/>
            </a:pPr>
            <a:r>
              <a:rPr lang="en-US" sz="1600" b="1" i="1" dirty="0" smtClean="0">
                <a:solidFill>
                  <a:srgbClr val="0070C0"/>
                </a:solidFill>
              </a:rPr>
              <a:t>unsigned </a:t>
            </a:r>
            <a:r>
              <a:rPr lang="en-US" sz="1600" b="1" i="1" dirty="0" err="1" smtClean="0">
                <a:solidFill>
                  <a:srgbClr val="0070C0"/>
                </a:solidFill>
              </a:rPr>
              <a:t>int</a:t>
            </a:r>
            <a:r>
              <a:rPr lang="en-US" sz="1600" b="1" i="1" dirty="0" smtClean="0">
                <a:solidFill>
                  <a:srgbClr val="0070C0"/>
                </a:solidFill>
              </a:rPr>
              <a:t> i1_size;</a:t>
            </a:r>
          </a:p>
          <a:p>
            <a:pPr>
              <a:buNone/>
            </a:pPr>
            <a:r>
              <a:rPr lang="en-US" sz="1600" b="1" i="1" dirty="0" smtClean="0">
                <a:solidFill>
                  <a:srgbClr val="0070C0"/>
                </a:solidFill>
              </a:rPr>
              <a:t>unsigned </a:t>
            </a:r>
            <a:r>
              <a:rPr lang="en-US" sz="1600" b="1" i="1" dirty="0" err="1" smtClean="0">
                <a:solidFill>
                  <a:srgbClr val="0070C0"/>
                </a:solidFill>
              </a:rPr>
              <a:t>int</a:t>
            </a:r>
            <a:r>
              <a:rPr lang="en-US" sz="1600" b="1" i="1" dirty="0" smtClean="0">
                <a:solidFill>
                  <a:srgbClr val="0070C0"/>
                </a:solidFill>
              </a:rPr>
              <a:t> d1_size;</a:t>
            </a:r>
          </a:p>
          <a:p>
            <a:pPr>
              <a:buNone/>
            </a:pPr>
            <a:r>
              <a:rPr lang="en-US" sz="1600" b="1" i="1" dirty="0" smtClean="0">
                <a:solidFill>
                  <a:srgbClr val="0070C0"/>
                </a:solidFill>
              </a:rPr>
              <a:t>unsigned </a:t>
            </a:r>
            <a:r>
              <a:rPr lang="en-US" sz="1600" b="1" i="1" dirty="0" err="1" smtClean="0">
                <a:solidFill>
                  <a:srgbClr val="0070C0"/>
                </a:solidFill>
              </a:rPr>
              <a:t>int</a:t>
            </a:r>
            <a:r>
              <a:rPr lang="en-US" sz="1600" b="1" i="1" dirty="0" smtClean="0">
                <a:solidFill>
                  <a:srgbClr val="0070C0"/>
                </a:solidFill>
              </a:rPr>
              <a:t> flag;//0 for free, 1 for empty</a:t>
            </a:r>
          </a:p>
          <a:p>
            <a:pPr>
              <a:buNone/>
            </a:pPr>
            <a:r>
              <a:rPr lang="en-US" sz="1600" b="1" i="1" dirty="0" smtClean="0"/>
              <a:t>};</a:t>
            </a:r>
          </a:p>
          <a:p>
            <a:pPr>
              <a:buNone/>
            </a:pPr>
            <a:r>
              <a:rPr lang="en-US" sz="1600" b="1" i="1" dirty="0" err="1" smtClean="0"/>
              <a:t>typedef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struct</a:t>
            </a:r>
            <a:r>
              <a:rPr lang="en-US" sz="1600" b="1" i="1" dirty="0" smtClean="0"/>
              <a:t> Core </a:t>
            </a:r>
            <a:r>
              <a:rPr lang="en-US" sz="1600" b="1" i="1" dirty="0" err="1" smtClean="0"/>
              <a:t>typeCore</a:t>
            </a:r>
            <a:r>
              <a:rPr lang="en-US" sz="1600" b="1" i="1" dirty="0" smtClean="0"/>
              <a:t>;</a:t>
            </a:r>
          </a:p>
          <a:p>
            <a:pPr>
              <a:buNone/>
            </a:pPr>
            <a:endParaRPr lang="en-US" sz="1600" dirty="0" smtClean="0"/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474478"/>
              </p:ext>
            </p:extLst>
          </p:nvPr>
        </p:nvGraphicFramePr>
        <p:xfrm>
          <a:off x="685800" y="1066800"/>
          <a:ext cx="7696200" cy="2441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2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0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5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81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79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Job_Num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Num_of_Threads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Thread_Duration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Arrival_Time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Priority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009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0007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0009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005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005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8" name="Picture 7" descr="Results_1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657600"/>
            <a:ext cx="7830643" cy="2971800"/>
          </a:xfrm>
          <a:prstGeom prst="rect">
            <a:avLst/>
          </a:prstGeom>
        </p:spPr>
      </p:pic>
      <p:pic>
        <p:nvPicPr>
          <p:cNvPr id="11" name="Picture 10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013" y="0"/>
            <a:ext cx="2415987" cy="5334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28600" y="152400"/>
            <a:ext cx="8183880" cy="82296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07F09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/>
            </a:r>
            <a:b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07F09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Parallel workload on a 16 Core System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474478"/>
              </p:ext>
            </p:extLst>
          </p:nvPr>
        </p:nvGraphicFramePr>
        <p:xfrm>
          <a:off x="685800" y="1066800"/>
          <a:ext cx="7696200" cy="2441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2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0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5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81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79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Job_Num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Num_of_Threads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Thread_Duration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Arrival_Time (Units)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Priority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009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0007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0008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003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0009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004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9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0010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005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005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8" name="Picture 7" descr="Results_3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657600"/>
            <a:ext cx="7849696" cy="29718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228600" y="152400"/>
            <a:ext cx="8183880" cy="82296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07F09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/>
            </a:r>
            <a:b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07F09">
                    <a:tint val="88000"/>
                    <a:satMod val="150000"/>
                  </a:srgb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Parallel workload on a 32 Core System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12" name="Picture 11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013" y="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9080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n-US" sz="3500" dirty="0" smtClean="0">
                <a:solidFill>
                  <a:srgbClr val="00B0F0"/>
                </a:solidFill>
              </a:rPr>
              <a:t>EVALUATION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Problem Description</a:t>
            </a:r>
          </a:p>
          <a:p>
            <a:pPr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Multicore systems are now a days mainly method against the power consumption and high-performance</a:t>
            </a:r>
          </a:p>
          <a:p>
            <a:pPr>
              <a:lnSpc>
                <a:spcPct val="120000"/>
              </a:lnSpc>
              <a:spcBef>
                <a:spcPts val="100"/>
              </a:spcBef>
              <a:buClrTx/>
              <a:buSzPct val="5500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Design and research on such physical systems are confined to research industries:</a:t>
            </a:r>
            <a:endParaRPr lang="en-US" sz="2500" dirty="0" smtClean="0">
              <a:cs typeface="Times New Roman" pitchFamily="18" charset="0"/>
            </a:endParaRPr>
          </a:p>
          <a:p>
            <a:pPr lvl="2">
              <a:lnSpc>
                <a:spcPct val="120000"/>
              </a:lnSpc>
              <a:spcBef>
                <a:spcPts val="100"/>
              </a:spcBef>
              <a:buClrTx/>
              <a:buSzPct val="55000"/>
              <a:buFont typeface="Wingdings" pitchFamily="2" charset="2"/>
              <a:buChar char="Ø"/>
            </a:pPr>
            <a:r>
              <a:rPr lang="en-US" sz="1800" dirty="0" smtClean="0">
                <a:cs typeface="Times New Roman" pitchFamily="18" charset="0"/>
              </a:rPr>
              <a:t>Intel </a:t>
            </a:r>
            <a:r>
              <a:rPr lang="en-US" sz="1800" dirty="0" smtClean="0"/>
              <a:t>Polaris- </a:t>
            </a:r>
            <a:r>
              <a:rPr lang="en-US" sz="1800" dirty="0" smtClean="0">
                <a:cs typeface="Times New Roman" pitchFamily="18" charset="0"/>
              </a:rPr>
              <a:t>80 Core Terascale Chip, 80 cores[1]</a:t>
            </a:r>
          </a:p>
          <a:p>
            <a:pPr lvl="2">
              <a:lnSpc>
                <a:spcPct val="120000"/>
              </a:lnSpc>
              <a:spcBef>
                <a:spcPts val="100"/>
              </a:spcBef>
              <a:buClrTx/>
              <a:buSzPct val="55000"/>
              <a:buFont typeface="Wingdings" pitchFamily="2" charset="2"/>
              <a:buChar char="Ø"/>
            </a:pPr>
            <a:r>
              <a:rPr lang="en-US" sz="1800" dirty="0" smtClean="0">
                <a:cs typeface="Times New Roman" pitchFamily="18" charset="0"/>
              </a:rPr>
              <a:t>IBM BladeCenter System-QS22/LS21 has 122,400 cores[2]</a:t>
            </a:r>
          </a:p>
          <a:p>
            <a:pPr lvl="1">
              <a:lnSpc>
                <a:spcPct val="120000"/>
              </a:lnSpc>
              <a:spcBef>
                <a:spcPts val="100"/>
              </a:spcBef>
              <a:buClrTx/>
              <a:buSzPct val="5500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100"/>
              </a:spcBef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>
                <a:cs typeface="Times New Roman" pitchFamily="18" charset="0"/>
              </a:rPr>
              <a:t>There is 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o suitable software/firmware that meets our research needs in multicore systems</a:t>
            </a:r>
          </a:p>
          <a:p>
            <a:pPr>
              <a:lnSpc>
                <a:spcPct val="120000"/>
              </a:lnSpc>
              <a:spcBef>
                <a:spcPts val="100"/>
              </a:spcBef>
              <a:buClrTx/>
              <a:buSzPct val="55000"/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600" dirty="0"/>
          </a:p>
        </p:txBody>
      </p:sp>
      <p:sp>
        <p:nvSpPr>
          <p:cNvPr id="7" name="Rectangle 6"/>
          <p:cNvSpPr/>
          <p:nvPr/>
        </p:nvSpPr>
        <p:spPr>
          <a:xfrm>
            <a:off x="3352800" y="6172200"/>
            <a:ext cx="60198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[1] http://software.intel.com/en-us/articles/developing-for-terascale-on-a-chip-first-article-in-the-series/?wapkw=Teraflop%20Research%20Chip</a:t>
            </a:r>
          </a:p>
          <a:p>
            <a:r>
              <a:rPr lang="en-US" sz="900" dirty="0" smtClean="0"/>
              <a:t>[2] http://www-05.ibm.com/fr/events/campus_paris/Francois_Thomas.pdf</a:t>
            </a:r>
            <a:endParaRPr lang="en-US" sz="900" dirty="0"/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83880" cy="10515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Checkpoint Evaluation</a:t>
            </a:r>
            <a:endParaRPr lang="en-US" sz="3500" dirty="0">
              <a:solidFill>
                <a:srgbClr val="00B0F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401483"/>
              </p:ext>
            </p:extLst>
          </p:nvPr>
        </p:nvGraphicFramePr>
        <p:xfrm>
          <a:off x="990600" y="2057400"/>
          <a:ext cx="6781800" cy="2981772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5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99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Raw Input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Serial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Workload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Parallel </a:t>
                      </a:r>
                      <a:r>
                        <a:rPr lang="en-US" sz="14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Workload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Total Processing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Time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Total Power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Checkpoint-1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O1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O2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Check Point-2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O3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Check Point-3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O3+O2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4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Check Point-4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-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  <a:sym typeface="Wingdings"/>
                        </a:rPr>
                        <a:t>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3400"/>
            <a:ext cx="8336280" cy="5638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US" sz="2900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500" dirty="0" smtClean="0"/>
              <a:t>Checkpoint-1</a:t>
            </a:r>
            <a:r>
              <a:rPr lang="en-US" sz="2500" dirty="0"/>
              <a:t>: </a:t>
            </a:r>
            <a:endParaRPr lang="en-US" sz="2500" dirty="0" smtClean="0"/>
          </a:p>
          <a:p>
            <a:pPr lvl="1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sz="1900" dirty="0" smtClean="0"/>
              <a:t>Raw workloads </a:t>
            </a:r>
            <a:r>
              <a:rPr lang="en-US" sz="1900" dirty="0" smtClean="0">
                <a:sym typeface="Wingdings" pitchFamily="2" charset="2"/>
              </a:rPr>
              <a:t></a:t>
            </a:r>
            <a:r>
              <a:rPr lang="en-US" sz="1900" dirty="0" smtClean="0"/>
              <a:t> Serial/Dependent (O1) &amp; Parallel/Independent (O2) workload files</a:t>
            </a:r>
          </a:p>
          <a:p>
            <a:pPr>
              <a:buClr>
                <a:schemeClr val="tx1"/>
              </a:buClr>
            </a:pPr>
            <a:endParaRPr lang="en-US" sz="2500" dirty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500" dirty="0" smtClean="0"/>
              <a:t>Checkpoint-2</a:t>
            </a:r>
            <a:r>
              <a:rPr lang="en-US" sz="2500" dirty="0"/>
              <a:t>: </a:t>
            </a:r>
            <a:endParaRPr lang="en-US" sz="2500" dirty="0" smtClean="0"/>
          </a:p>
          <a:p>
            <a:pPr lvl="1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sz="1900" dirty="0" smtClean="0"/>
              <a:t>Output </a:t>
            </a:r>
            <a:r>
              <a:rPr lang="en-US" sz="1900" dirty="0"/>
              <a:t>of </a:t>
            </a:r>
            <a:r>
              <a:rPr lang="en-US" sz="1900" dirty="0" smtClean="0"/>
              <a:t>Checkpoint-1 (O1)</a:t>
            </a:r>
            <a:r>
              <a:rPr lang="en-US" sz="1900" dirty="0" smtClean="0">
                <a:sym typeface="Wingdings" pitchFamily="2" charset="2"/>
              </a:rPr>
              <a:t> </a:t>
            </a:r>
            <a:r>
              <a:rPr lang="en-US" sz="1900" dirty="0" smtClean="0"/>
              <a:t>Parallel/Independent (O3)</a:t>
            </a:r>
          </a:p>
          <a:p>
            <a:pPr>
              <a:buClr>
                <a:schemeClr val="tx1"/>
              </a:buClr>
              <a:buNone/>
            </a:pPr>
            <a:endParaRPr lang="en-US" sz="2500" dirty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500" dirty="0" smtClean="0"/>
              <a:t>Checkpoint-3</a:t>
            </a:r>
            <a:r>
              <a:rPr lang="en-US" sz="2500" dirty="0"/>
              <a:t>: </a:t>
            </a:r>
            <a:endParaRPr lang="en-US" sz="2500" dirty="0" smtClean="0"/>
          </a:p>
          <a:p>
            <a:pPr lvl="1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sz="1900" dirty="0"/>
              <a:t>Output of </a:t>
            </a:r>
            <a:r>
              <a:rPr lang="en-US" sz="1900" dirty="0" smtClean="0"/>
              <a:t>checkpoint-2 (O3) </a:t>
            </a:r>
            <a:r>
              <a:rPr lang="en-US" sz="1900" dirty="0" smtClean="0">
                <a:sym typeface="Wingdings" pitchFamily="2" charset="2"/>
              </a:rPr>
              <a:t> </a:t>
            </a:r>
            <a:r>
              <a:rPr lang="en-US" sz="1900" dirty="0" smtClean="0"/>
              <a:t>Parallel/Independent (O2+O3)</a:t>
            </a:r>
          </a:p>
          <a:p>
            <a:pPr>
              <a:buClr>
                <a:schemeClr val="tx1"/>
              </a:buClr>
            </a:pPr>
            <a:endParaRPr lang="en-US" sz="2500" dirty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500" dirty="0" smtClean="0"/>
              <a:t>Checkpoint-4</a:t>
            </a:r>
            <a:r>
              <a:rPr lang="en-US" sz="2500" dirty="0"/>
              <a:t>: </a:t>
            </a:r>
            <a:endParaRPr lang="en-US" sz="2500" dirty="0" smtClean="0"/>
          </a:p>
          <a:p>
            <a:pPr lvl="1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sz="1900" dirty="0" smtClean="0"/>
              <a:t>Output of checkpoint-3 (O2+O3) </a:t>
            </a:r>
            <a:r>
              <a:rPr lang="en-US" sz="1900" dirty="0" smtClean="0">
                <a:sym typeface="Wingdings" pitchFamily="2" charset="2"/>
              </a:rPr>
              <a:t> E</a:t>
            </a:r>
            <a:r>
              <a:rPr lang="en-US" sz="1900" dirty="0" smtClean="0"/>
              <a:t>valuate total processing time and power</a:t>
            </a:r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4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25908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Sequential Workload Analysis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183880" cy="129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Logic Based Distributed Routing Architecture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4" name="Content Placeholder 4" descr="lbd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534025" y="2286000"/>
            <a:ext cx="3609975" cy="35814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133600"/>
            <a:ext cx="4648200" cy="11430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0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Core 1(0,0) wants to communicate with Core 15(1,6)</a:t>
            </a:r>
          </a:p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</a:rPr>
              <a:t>Path taken: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</a:rPr>
              <a:t> (0,0), (0,0). (1,0). (1,4), (1,6)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1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356882"/>
              </p:ext>
            </p:extLst>
          </p:nvPr>
        </p:nvGraphicFramePr>
        <p:xfrm>
          <a:off x="533400" y="4076700"/>
          <a:ext cx="4572000" cy="1353966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Job_Num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Num_of_Threads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Thread_Duration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Content Placeholder 2"/>
          <p:cNvSpPr txBox="1">
            <a:spLocks/>
          </p:cNvSpPr>
          <p:nvPr/>
        </p:nvSpPr>
        <p:spPr>
          <a:xfrm>
            <a:off x="381000" y="3593480"/>
            <a:ext cx="4572000" cy="3810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5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Abstraction</a:t>
            </a:r>
            <a:r>
              <a:rPr kumimoji="0" lang="en-US" sz="15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of actual work to Synthetic Workload</a:t>
            </a:r>
            <a:endParaRPr kumimoji="0" lang="en-US" sz="15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133600" y="6019800"/>
            <a:ext cx="6705600" cy="60960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algn="r"/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Rodrigo, S.; </a:t>
            </a:r>
            <a:r>
              <a:rPr lang="en-US" sz="900" dirty="0" err="1" smtClean="0">
                <a:latin typeface="Times New Roman" pitchFamily="18" charset="0"/>
                <a:cs typeface="Times New Roman" pitchFamily="18" charset="0"/>
              </a:rPr>
              <a:t>Medardoni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, S.; </a:t>
            </a:r>
            <a:r>
              <a:rPr lang="en-US" sz="900" dirty="0" err="1" smtClean="0">
                <a:latin typeface="Times New Roman" pitchFamily="18" charset="0"/>
                <a:cs typeface="Times New Roman" pitchFamily="18" charset="0"/>
              </a:rPr>
              <a:t>Flich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, J.; </a:t>
            </a:r>
            <a:r>
              <a:rPr lang="en-US" sz="900" dirty="0" err="1" smtClean="0">
                <a:latin typeface="Times New Roman" pitchFamily="18" charset="0"/>
                <a:cs typeface="Times New Roman" pitchFamily="18" charset="0"/>
              </a:rPr>
              <a:t>Bertozzi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, D.; </a:t>
            </a:r>
            <a:r>
              <a:rPr lang="en-US" sz="900" dirty="0" err="1" smtClean="0">
                <a:latin typeface="Times New Roman" pitchFamily="18" charset="0"/>
                <a:cs typeface="Times New Roman" pitchFamily="18" charset="0"/>
              </a:rPr>
              <a:t>Duato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, J.; “Efficient implementation of distributed routing algorithms for </a:t>
            </a:r>
            <a:r>
              <a:rPr lang="en-US" sz="900" dirty="0" err="1" smtClean="0">
                <a:latin typeface="Times New Roman" pitchFamily="18" charset="0"/>
                <a:cs typeface="Times New Roman" pitchFamily="18" charset="0"/>
              </a:rPr>
              <a:t>NoCs</a:t>
            </a:r>
            <a:r>
              <a:rPr lang="en-US" sz="900" dirty="0" smtClean="0">
                <a:latin typeface="Times New Roman" pitchFamily="18" charset="0"/>
                <a:cs typeface="Times New Roman" pitchFamily="18" charset="0"/>
              </a:rPr>
              <a:t> Computers &amp; Digital Techniques, IET Volume: 3, Issue: 5,  DOI: 10.1049/iet-cdt.2008.0092, page(s): 460-475.2009.</a:t>
            </a:r>
            <a:endParaRPr lang="en-US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15000" y="2743200"/>
            <a:ext cx="152400" cy="762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99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39593E-6 L 0.06928 0.09829 L 0.06928 0.30111 L 0.22153 0.30111 L 0.16615 0.40356 " pathEditMode="relative" ptsTypes="AAAAA">
                                      <p:cBhvr>
                                        <p:cTn id="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183880" cy="129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[</a:t>
            </a:r>
            <a:r>
              <a:rPr lang="en-US" sz="3500" b="1" dirty="0" err="1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Chaturvedula</a:t>
            </a: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, 2011]  Proposed Architecture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286000"/>
            <a:ext cx="299684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09800"/>
            <a:ext cx="2320489" cy="2463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133600" y="5943600"/>
            <a:ext cx="6705600" cy="533400"/>
          </a:xfrm>
          <a:prstGeom prst="rect">
            <a:avLst/>
          </a:prstGeom>
        </p:spPr>
        <p:txBody>
          <a:bodyPr vert="horz" anchor="b">
            <a:normAutofit fontScale="82500" lnSpcReduction="10000"/>
          </a:bodyPr>
          <a:lstStyle/>
          <a:p>
            <a:pPr algn="r"/>
            <a:endParaRPr lang="en-US" sz="1100" dirty="0" smtClean="0"/>
          </a:p>
          <a:p>
            <a:pPr algn="r"/>
            <a:r>
              <a:rPr lang="en-US" sz="1100" dirty="0" smtClean="0"/>
              <a:t>Chaturvedula, R.;” Designing Multi-Core Architecture Using Folded Torus Concept to Minimize the Number of Switches”, Thesis in Masters of Science, Florida Atlantic Wichita State University, Dec, 2011.</a:t>
            </a:r>
          </a:p>
          <a:p>
            <a:pPr algn="r"/>
            <a:endParaRPr lang="en-US" sz="1100" dirty="0">
              <a:latin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28600" y="2438400"/>
            <a:ext cx="3352800" cy="32004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indent="-265176">
              <a:spcBef>
                <a:spcPts val="250"/>
              </a:spcBef>
              <a:buSzPct val="80000"/>
              <a:defRPr/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</a:t>
            </a:r>
            <a:r>
              <a:rPr lang="en-US" sz="2000" dirty="0" smtClean="0">
                <a:latin typeface="Times New Roman"/>
                <a:ea typeface="Calibri"/>
              </a:rPr>
              <a:t>olid nodes       Switching Nodes</a:t>
            </a:r>
            <a:endParaRPr lang="en-US" sz="2000" b="1" u="sng" dirty="0" smtClean="0">
              <a:latin typeface="Times New Roman" pitchFamily="18" charset="0"/>
              <a:ea typeface="Calibri"/>
            </a:endParaRPr>
          </a:p>
          <a:p>
            <a:pPr marL="265176" indent="-265176">
              <a:spcBef>
                <a:spcPts val="250"/>
              </a:spcBef>
              <a:buSzPct val="80000"/>
              <a:defRPr/>
            </a:pPr>
            <a:endParaRPr lang="en-US" sz="2000" dirty="0" smtClean="0">
              <a:latin typeface="Times New Roman" pitchFamily="18" charset="0"/>
              <a:ea typeface="Calibri"/>
            </a:endParaRPr>
          </a:p>
          <a:p>
            <a:pPr marL="265176" indent="-265176">
              <a:spcBef>
                <a:spcPts val="250"/>
              </a:spcBef>
              <a:buSzPct val="80000"/>
              <a:defRPr/>
            </a:pPr>
            <a:r>
              <a:rPr lang="en-US" sz="2000" dirty="0" smtClean="0">
                <a:latin typeface="Times New Roman" pitchFamily="18" charset="0"/>
                <a:ea typeface="Calibri"/>
              </a:rPr>
              <a:t>Empty nodes        Computing Nodes</a:t>
            </a:r>
          </a:p>
          <a:p>
            <a:pPr marL="265176" indent="-265176">
              <a:spcBef>
                <a:spcPts val="250"/>
              </a:spcBef>
              <a:buSzPct val="80000"/>
              <a:defRPr/>
            </a:pPr>
            <a:endParaRPr lang="en-US" sz="2000" dirty="0" smtClean="0">
              <a:latin typeface="Times New Roman" pitchFamily="18" charset="0"/>
              <a:ea typeface="Calibri"/>
            </a:endParaRPr>
          </a:p>
          <a:p>
            <a:pPr marL="265176" indent="-265176">
              <a:spcBef>
                <a:spcPts val="250"/>
              </a:spcBef>
              <a:buSzPct val="80000"/>
              <a:defRPr/>
            </a:pPr>
            <a:r>
              <a:rPr lang="en-US" sz="2000" dirty="0" smtClean="0">
                <a:latin typeface="Times New Roman" pitchFamily="18" charset="0"/>
                <a:ea typeface="Calibri"/>
              </a:rPr>
              <a:t>Striped node        Switching  &amp; Computing Node</a:t>
            </a:r>
            <a:endParaRPr lang="en-US" sz="2000" dirty="0" smtClean="0">
              <a:latin typeface="Times New Roman"/>
              <a:ea typeface="Calibri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76400" y="2667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828800" y="3657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828800" y="4648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8183880" cy="990600"/>
          </a:xfrm>
        </p:spPr>
        <p:txBody>
          <a:bodyPr>
            <a:noAutofit/>
          </a:bodyPr>
          <a:lstStyle/>
          <a:p>
            <a:r>
              <a:rPr lang="en-US" sz="2500" dirty="0" smtClean="0">
                <a:solidFill>
                  <a:srgbClr val="00B0F0"/>
                </a:solidFill>
              </a:rPr>
              <a:t>Communication paths for LBDR and [</a:t>
            </a:r>
            <a:r>
              <a:rPr lang="en-US" sz="2500" dirty="0" err="1" smtClean="0">
                <a:solidFill>
                  <a:srgbClr val="00B0F0"/>
                </a:solidFill>
              </a:rPr>
              <a:t>Chaturvedula</a:t>
            </a:r>
            <a:r>
              <a:rPr lang="en-US" sz="2500" dirty="0" smtClean="0">
                <a:solidFill>
                  <a:srgbClr val="00B0F0"/>
                </a:solidFill>
              </a:rPr>
              <a:t>, 2011]  Proposed Architectures in the case of 16 Core</a:t>
            </a:r>
            <a:endParaRPr lang="en-US" sz="2500" dirty="0">
              <a:solidFill>
                <a:srgbClr val="00B0F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7400" y="5715000"/>
            <a:ext cx="6705600" cy="533400"/>
          </a:xfrm>
          <a:prstGeom prst="rect">
            <a:avLst/>
          </a:prstGeom>
        </p:spPr>
        <p:txBody>
          <a:bodyPr vert="horz" anchor="b">
            <a:normAutofit fontScale="82500" lnSpcReduction="10000"/>
          </a:bodyPr>
          <a:lstStyle/>
          <a:p>
            <a:pPr algn="r"/>
            <a:endParaRPr lang="en-US" sz="1100" dirty="0" smtClean="0"/>
          </a:p>
          <a:p>
            <a:pPr algn="r"/>
            <a:r>
              <a:rPr lang="en-US" sz="1100" dirty="0" smtClean="0"/>
              <a:t>Chaturvedula, R.;” Designing Multi-Core Architecture Using Folded Torus Concept to Minimize the Number of Switches”, Thesis in Masters of Science, Florida Atlantic Wichita State University, Dec, 2011.</a:t>
            </a:r>
          </a:p>
          <a:p>
            <a:pPr algn="r"/>
            <a:endParaRPr lang="en-US" sz="1100" dirty="0">
              <a:latin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38200" y="2286000"/>
          <a:ext cx="7086600" cy="27432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800">
                          <a:latin typeface="Times New Roman"/>
                          <a:ea typeface="Times New Roman"/>
                          <a:cs typeface="Times New Roman"/>
                        </a:rPr>
                        <a:t>Source-Destination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800">
                          <a:latin typeface="Times New Roman"/>
                          <a:ea typeface="Times New Roman"/>
                          <a:cs typeface="Times New Roman"/>
                        </a:rPr>
                        <a:t>LBDR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800" dirty="0">
                          <a:latin typeface="Times New Roman"/>
                          <a:ea typeface="Times New Roman"/>
                          <a:cs typeface="Times New Roman"/>
                        </a:rPr>
                        <a:t>[Chaturvedula,2011] Model</a:t>
                      </a:r>
                      <a:endParaRPr lang="en-US" sz="950" kern="800" dirty="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Case 1</a:t>
                      </a:r>
                      <a:endParaRPr lang="en-US" sz="950" kern="800" dirty="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Node 2 – Node 15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2, 1(</a:t>
                      </a:r>
                      <a:r>
                        <a:rPr lang="en-US" sz="1200" kern="800" dirty="0" err="1">
                          <a:latin typeface="Times New Roman"/>
                          <a:ea typeface="Times New Roman"/>
                          <a:cs typeface="Times New Roman"/>
                        </a:rPr>
                        <a:t>Sw</a:t>
                      </a: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), 6(</a:t>
                      </a:r>
                      <a:r>
                        <a:rPr lang="en-US" sz="1200" kern="800" dirty="0" err="1">
                          <a:latin typeface="Times New Roman"/>
                          <a:ea typeface="Times New Roman"/>
                          <a:cs typeface="Times New Roman"/>
                        </a:rPr>
                        <a:t>Sw</a:t>
                      </a: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), 11(</a:t>
                      </a:r>
                      <a:r>
                        <a:rPr lang="en-US" sz="1200" kern="800" dirty="0" err="1">
                          <a:latin typeface="Times New Roman"/>
                          <a:ea typeface="Times New Roman"/>
                          <a:cs typeface="Times New Roman"/>
                        </a:rPr>
                        <a:t>Sw</a:t>
                      </a: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), 15</a:t>
                      </a:r>
                      <a:endParaRPr lang="en-US" sz="950" kern="800" dirty="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2, 1(Sw), 13(Sw) , 15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Case 2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Node 3- Node 14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3, 1(Sw), 6(Sw), 11(Sw), 14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3, 1(Sw), 13(Sw), 14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Case 3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Node 7 – Node 15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7,  6(Sw), 11(Sw), 15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7, 11(</a:t>
                      </a:r>
                      <a:r>
                        <a:rPr lang="en-US" sz="1200" kern="800" dirty="0" err="1">
                          <a:latin typeface="Times New Roman"/>
                          <a:ea typeface="Times New Roman"/>
                          <a:cs typeface="Times New Roman"/>
                        </a:rPr>
                        <a:t>Sw</a:t>
                      </a: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), 15</a:t>
                      </a:r>
                      <a:endParaRPr lang="en-US" sz="950" kern="800" dirty="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Case 4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Node 2 – Node 10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>
                          <a:latin typeface="Times New Roman"/>
                          <a:ea typeface="Times New Roman"/>
                          <a:cs typeface="Times New Roman"/>
                        </a:rPr>
                        <a:t>2, 1(Sw), 6(Sw), 10(Sw)</a:t>
                      </a:r>
                      <a:endParaRPr lang="en-US" sz="950" kern="80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2, </a:t>
                      </a:r>
                      <a:r>
                        <a:rPr lang="en-US" sz="1200" kern="800" dirty="0" smtClean="0">
                          <a:latin typeface="Times New Roman"/>
                          <a:ea typeface="Times New Roman"/>
                          <a:cs typeface="Times New Roman"/>
                        </a:rPr>
                        <a:t>6(</a:t>
                      </a:r>
                      <a:r>
                        <a:rPr lang="en-US" sz="1200" kern="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Sw</a:t>
                      </a:r>
                      <a:r>
                        <a:rPr lang="en-US" sz="1200" kern="800" dirty="0">
                          <a:latin typeface="Times New Roman"/>
                          <a:ea typeface="Times New Roman"/>
                          <a:cs typeface="Times New Roman"/>
                        </a:rPr>
                        <a:t>), 10</a:t>
                      </a:r>
                      <a:endParaRPr lang="en-US" sz="950" kern="800" dirty="0"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066800"/>
          <a:ext cx="7391400" cy="2209797"/>
        </p:xfrm>
        <a:graphic>
          <a:graphicData uri="http://schemas.openxmlformats.org/drawingml/2006/table">
            <a:tbl>
              <a:tblPr/>
              <a:tblGrid>
                <a:gridCol w="1341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9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Job_Num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Num_of_Threads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Thread_Duration </a:t>
                      </a:r>
                      <a:r>
                        <a:rPr lang="en-US" sz="1300" b="1" dirty="0" smtClean="0">
                          <a:latin typeface="Times New Roman"/>
                          <a:ea typeface="Calibri"/>
                          <a:cs typeface="Times New Roman"/>
                        </a:rPr>
                        <a:t>(Sec)  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Arrival_Time       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latin typeface="Times New Roman"/>
                          <a:ea typeface="Calibri"/>
                          <a:cs typeface="Times New Roman"/>
                        </a:rPr>
                        <a:t>Priority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0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003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0004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5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33400"/>
            <a:ext cx="7086600" cy="457200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indent="-265176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en-US" sz="2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Derived workloads for LBDR Model</a:t>
            </a:r>
            <a:endParaRPr kumimoji="0" lang="en-US" sz="2500" b="1" i="0" u="sng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4114800"/>
          <a:ext cx="7467600" cy="2438406"/>
        </p:xfrm>
        <a:graphic>
          <a:graphicData uri="http://schemas.openxmlformats.org/drawingml/2006/table">
            <a:tbl>
              <a:tblPr/>
              <a:tblGrid>
                <a:gridCol w="1354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6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1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16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29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Job_Num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Num_of_Threads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Times New Roman"/>
                          <a:ea typeface="Calibri"/>
                          <a:cs typeface="Times New Roman"/>
                        </a:rPr>
                        <a:t>Thread_Duration (Sec)   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Arrival_Time           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Calibri"/>
                          <a:cs typeface="Times New Roman"/>
                        </a:rPr>
                        <a:t>Priority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0003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9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0004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06" marR="644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33400" y="3505200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65176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lang="en-US" sz="24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Derived workloads 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for [</a:t>
            </a:r>
            <a:r>
              <a:rPr lang="en-US" sz="2400" b="1" dirty="0" err="1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Chaturvedula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, 2011] Model</a:t>
            </a:r>
            <a:endParaRPr lang="en-US" sz="2400" b="1" u="sng" dirty="0" smtClean="0">
              <a:solidFill>
                <a:srgbClr val="00B0F0"/>
              </a:solidFill>
              <a:latin typeface="Times New Roman" pitchFamily="18" charset="0"/>
            </a:endParaRPr>
          </a:p>
        </p:txBody>
      </p:sp>
      <p:pic>
        <p:nvPicPr>
          <p:cNvPr id="10" name="Picture 9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40334184"/>
              </p:ext>
            </p:extLst>
          </p:nvPr>
        </p:nvGraphicFramePr>
        <p:xfrm>
          <a:off x="1295400" y="1447800"/>
          <a:ext cx="6248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219200" y="5562600"/>
            <a:ext cx="53495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" pitchFamily="18" charset="0"/>
                <a:ea typeface="Tahoma" pitchFamily="34" charset="0"/>
                <a:cs typeface="Tahoma" pitchFamily="34" charset="0"/>
              </a:rPr>
              <a:t>     LBDR and Simulation results  are very similar</a:t>
            </a:r>
            <a:endParaRPr lang="en-US" sz="2000" dirty="0">
              <a:latin typeface="Times" pitchFamily="18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123509"/>
              </p:ext>
            </p:extLst>
          </p:nvPr>
        </p:nvGraphicFramePr>
        <p:xfrm>
          <a:off x="1295400" y="1295400"/>
          <a:ext cx="6934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19200" y="5562600"/>
            <a:ext cx="68452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" pitchFamily="18" charset="0"/>
                <a:ea typeface="Tahoma" pitchFamily="34" charset="0"/>
                <a:cs typeface="Tahoma" pitchFamily="34" charset="0"/>
              </a:rPr>
              <a:t>     [</a:t>
            </a:r>
            <a:r>
              <a:rPr lang="en-US" sz="2000" dirty="0" err="1" smtClean="0">
                <a:latin typeface="Times" pitchFamily="18" charset="0"/>
                <a:ea typeface="Tahoma" pitchFamily="34" charset="0"/>
                <a:cs typeface="Tahoma" pitchFamily="34" charset="0"/>
              </a:rPr>
              <a:t>Chaturvedula</a:t>
            </a:r>
            <a:r>
              <a:rPr lang="en-US" sz="2000" dirty="0" smtClean="0">
                <a:latin typeface="Times" pitchFamily="18" charset="0"/>
                <a:ea typeface="Tahoma" pitchFamily="34" charset="0"/>
                <a:cs typeface="Tahoma" pitchFamily="34" charset="0"/>
              </a:rPr>
              <a:t>, 2011] and Simulation results  are very similar</a:t>
            </a:r>
            <a:endParaRPr lang="en-US" sz="2000" dirty="0">
              <a:latin typeface="Times" pitchFamily="18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25908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Parallel Workload Analysis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Problem Description</a:t>
            </a:r>
            <a:r>
              <a:rPr lang="en-US" sz="48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  	      </a:t>
            </a:r>
            <a:r>
              <a:rPr lang="en-US" sz="24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Cont…</a:t>
            </a:r>
            <a:endParaRPr lang="en-US" sz="2400" b="1" dirty="0" smtClean="0">
              <a:solidFill>
                <a:srgbClr val="00B0F0"/>
              </a:solidFill>
            </a:endParaRPr>
          </a:p>
          <a:p>
            <a:pPr>
              <a:buClr>
                <a:schemeClr val="tx1"/>
              </a:buClr>
              <a:buSzPct val="55000"/>
              <a:buFont typeface="Wingdings" pitchFamily="2" charset="2"/>
              <a:buChar char="§"/>
            </a:pPr>
            <a:endParaRPr lang="en-US" sz="1500" dirty="0" smtClean="0">
              <a:cs typeface="Times New Roman" pitchFamily="18" charset="0"/>
            </a:endParaRPr>
          </a:p>
          <a:p>
            <a:pPr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cs typeface="Times New Roman" pitchFamily="18" charset="0"/>
              </a:rPr>
              <a:t>Any few traces found are specific to their own design and imposes copy right issues</a:t>
            </a:r>
          </a:p>
          <a:p>
            <a:pPr marL="758952" lvl="4" indent="-265176">
              <a:buClr>
                <a:schemeClr val="tx1"/>
              </a:buClr>
              <a:buSzPct val="55000"/>
              <a:buNone/>
            </a:pPr>
            <a:endParaRPr lang="en-US" sz="2400" dirty="0" smtClean="0"/>
          </a:p>
          <a:p>
            <a:pPr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/>
              <a:t>Hence there is a need for flexible simulation platform which is:</a:t>
            </a:r>
            <a:endParaRPr lang="en-US" sz="1800" dirty="0" smtClean="0"/>
          </a:p>
          <a:p>
            <a:pPr lvl="2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dirty="0" smtClean="0"/>
              <a:t>Suitable to model any multicore system</a:t>
            </a:r>
          </a:p>
          <a:p>
            <a:pPr lvl="2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dirty="0" smtClean="0"/>
              <a:t>Flexible to perform the top level pre-design analysis </a:t>
            </a:r>
          </a:p>
          <a:p>
            <a:pPr lvl="2">
              <a:buClr>
                <a:schemeClr val="tx1"/>
              </a:buClr>
              <a:buSzPct val="55000"/>
              <a:buFont typeface="Wingdings" pitchFamily="2" charset="2"/>
              <a:buChar char="Ø"/>
            </a:pPr>
            <a:r>
              <a:rPr lang="en-US" dirty="0" smtClean="0"/>
              <a:t>Can be used for the future complex architectures</a:t>
            </a:r>
          </a:p>
          <a:p>
            <a:pPr lvl="2">
              <a:buClr>
                <a:schemeClr val="tx1"/>
              </a:buClr>
              <a:buSzPct val="55000"/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endParaRPr lang="en-US" sz="2600" dirty="0"/>
          </a:p>
        </p:txBody>
      </p:sp>
      <p:pic>
        <p:nvPicPr>
          <p:cNvPr id="4" name="Picture 3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1524000"/>
          <a:ext cx="6934199" cy="4236810"/>
        </p:xfrm>
        <a:graphic>
          <a:graphicData uri="http://schemas.openxmlformats.org/drawingml/2006/table">
            <a:tbl>
              <a:tblPr/>
              <a:tblGrid>
                <a:gridCol w="1188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0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76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Job_Num   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Num_of_Threads   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Thread_Duration       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Arrival_Time          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Priority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020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0002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0003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018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004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0007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025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010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007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060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041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21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015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001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0.00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818" marR="668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609600" y="533400"/>
            <a:ext cx="8183880" cy="7467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Parallel</a:t>
            </a: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 Workload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7" name="Picture 6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Total Processing Time </a:t>
            </a:r>
            <a:r>
              <a:rPr lang="en-US" sz="3200" dirty="0" smtClean="0">
                <a:solidFill>
                  <a:srgbClr val="00B0F0"/>
                </a:solidFill>
              </a:rPr>
              <a:t>Analysis</a:t>
            </a:r>
            <a:endParaRPr lang="en-US" sz="3500" dirty="0">
              <a:solidFill>
                <a:srgbClr val="00B0F0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838200" y="1828800"/>
          <a:ext cx="6477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657600" y="2438400"/>
            <a:ext cx="2438400" cy="533400"/>
          </a:xfrm>
          <a:prstGeom prst="rect">
            <a:avLst/>
          </a:prstGeom>
        </p:spPr>
        <p:txBody>
          <a:bodyPr vert="horz" lIns="182880" tIns="91440">
            <a:normAutofit fontScale="92500"/>
          </a:bodyPr>
          <a:lstStyle/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Load Interval = </a:t>
            </a:r>
            <a:r>
              <a:rPr lang="en-US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1 Unit</a:t>
            </a:r>
          </a:p>
        </p:txBody>
      </p:sp>
      <p:pic>
        <p:nvPicPr>
          <p:cNvPr id="7" name="Picture 6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38200" y="5334000"/>
            <a:ext cx="800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" pitchFamily="18" charset="0"/>
                <a:ea typeface="Tahoma" pitchFamily="34" charset="0"/>
                <a:cs typeface="Tahoma" pitchFamily="34" charset="0"/>
              </a:rPr>
              <a:t>     High performance results in128 core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Total Power Analysis</a:t>
            </a:r>
            <a:endParaRPr lang="en-US" sz="35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00200" y="2209800"/>
            <a:ext cx="2362200" cy="14478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17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ASSUMPTIONS:</a:t>
            </a:r>
          </a:p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1700" b="1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Core Busy =  </a:t>
            </a:r>
            <a:r>
              <a:rPr lang="en-US" sz="17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0.1 Unit</a:t>
            </a:r>
          </a:p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7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Core</a:t>
            </a:r>
            <a:r>
              <a:rPr kumimoji="0" lang="en-US" sz="1700" b="1" i="0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Idle =   </a:t>
            </a:r>
            <a:r>
              <a:rPr kumimoji="0" lang="en-US" sz="1700" b="1" i="0" strike="noStrike" kern="1200" cap="none" spc="0" normalizeH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0.05 Unit</a:t>
            </a:r>
          </a:p>
          <a:p>
            <a:pPr marR="0" lvl="0" indent="-265176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1700" b="1" baseline="0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Core Off =</a:t>
            </a:r>
            <a:r>
              <a:rPr lang="en-US" sz="1700" b="1" baseline="0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    0</a:t>
            </a:r>
            <a:r>
              <a:rPr lang="en-US" sz="17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</a:rPr>
              <a:t> Unit</a:t>
            </a:r>
            <a:endParaRPr kumimoji="0" lang="en-US" sz="1700" b="1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609600" y="1676400"/>
          <a:ext cx="65532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38200" y="5334001"/>
            <a:ext cx="7772400" cy="1323439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" pitchFamily="18" charset="0"/>
                <a:ea typeface="Tahoma" pitchFamily="34" charset="0"/>
                <a:cs typeface="Tahoma" pitchFamily="34" charset="0"/>
              </a:rPr>
              <a:t>     On/Off condition results in constant power utilization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" pitchFamily="18" charset="0"/>
                <a:ea typeface="Tahoma" pitchFamily="34" charset="0"/>
                <a:cs typeface="Tahoma" pitchFamily="34" charset="0"/>
              </a:rPr>
              <a:t>     On/Idle/Off condition results in increased power utilization with the       increase in number of cores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endParaRPr lang="en-US" sz="2000" dirty="0">
              <a:latin typeface="Times" pitchFamily="18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183880" cy="3962400"/>
          </a:xfrm>
        </p:spPr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128 core system results in high performance, but with high power utilization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64 core system provides an equivalent performance and with less power utilization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For the target workloads, any system greater than 128 is considered to have high availability and poor power utilization</a:t>
            </a:r>
            <a:endParaRPr lang="en-US" sz="25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183880" cy="6705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Overall Observations</a:t>
            </a:r>
            <a:endParaRPr lang="en-US" sz="3500" dirty="0"/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676400"/>
            <a:ext cx="7802880" cy="41148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r>
              <a:rPr lang="en-US" sz="2500" dirty="0" smtClean="0">
                <a:latin typeface="Times New Roman" pitchFamily="18" charset="0"/>
              </a:rPr>
              <a:t>A fast flexible Multi-Core Simulation Platform has been introduced</a:t>
            </a:r>
          </a:p>
          <a:p>
            <a:pPr marL="265176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endParaRPr lang="en-US" sz="2500" dirty="0">
              <a:latin typeface="Times New Roman" pitchFamily="18" charset="0"/>
            </a:endParaRPr>
          </a:p>
          <a:p>
            <a:pPr marL="265176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r>
              <a:rPr lang="en-US" sz="2500" dirty="0" smtClean="0">
                <a:latin typeface="Times New Roman" pitchFamily="18" charset="0"/>
              </a:rPr>
              <a:t>Using the platform, implemented </a:t>
            </a:r>
            <a:r>
              <a:rPr lang="en-US" sz="2500" dirty="0">
                <a:latin typeface="Times New Roman" pitchFamily="18" charset="0"/>
              </a:rPr>
              <a:t>a</a:t>
            </a:r>
            <a:r>
              <a:rPr lang="en-US" sz="2500" dirty="0" smtClean="0">
                <a:latin typeface="Times New Roman" pitchFamily="18" charset="0"/>
              </a:rPr>
              <a:t> Serial/Parallel </a:t>
            </a:r>
            <a:r>
              <a:rPr lang="en-US" sz="2500" dirty="0">
                <a:latin typeface="Times New Roman" pitchFamily="18" charset="0"/>
              </a:rPr>
              <a:t>processing </a:t>
            </a:r>
            <a:r>
              <a:rPr lang="en-US" sz="2500" dirty="0" smtClean="0">
                <a:latin typeface="Times New Roman" pitchFamily="18" charset="0"/>
              </a:rPr>
              <a:t>system</a:t>
            </a:r>
          </a:p>
          <a:p>
            <a:pPr marL="265176" indent="-265176">
              <a:spcBef>
                <a:spcPts val="250"/>
              </a:spcBef>
              <a:buSzPct val="80000"/>
              <a:buFont typeface="Wingdings" pitchFamily="2" charset="2"/>
              <a:buChar char="§"/>
              <a:defRPr/>
            </a:pPr>
            <a:endParaRPr lang="en-US" sz="2500" dirty="0" smtClean="0">
              <a:latin typeface="Times New Roman" pitchFamily="18" charset="0"/>
            </a:endParaRPr>
          </a:p>
          <a:p>
            <a:pPr marL="265176" indent="-265176">
              <a:spcBef>
                <a:spcPts val="250"/>
              </a:spcBef>
              <a:buSzPct val="8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Analyzed the sequential and parallel executions of the target workloads</a:t>
            </a:r>
            <a:endParaRPr kumimoji="0" lang="en-US" sz="25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183880" cy="83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Conclusions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495800"/>
          </a:xfrm>
        </p:spPr>
        <p:txBody>
          <a:bodyPr>
            <a:noAutofit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Efficient algorithms can be developed for the cache analysis purpose 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Efficient algorithms can be developed for various core allocation strategies</a:t>
            </a:r>
          </a:p>
          <a:p>
            <a:pPr>
              <a:buClrTx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Efficient multi-core route algorithms can be developed</a:t>
            </a:r>
          </a:p>
          <a:p>
            <a:pPr>
              <a:buClrTx/>
              <a:buNone/>
            </a:pPr>
            <a:endParaRPr lang="en-US" sz="2500" dirty="0" smtClean="0"/>
          </a:p>
          <a:p>
            <a:pPr>
              <a:buClrTx/>
              <a:buFont typeface="Wingdings" pitchFamily="2" charset="2"/>
              <a:buChar char="§"/>
            </a:pPr>
            <a:r>
              <a:rPr lang="en-US" sz="2500" dirty="0" smtClean="0"/>
              <a:t>Web interface and cloud services can be provided for the future researchers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838200"/>
            <a:ext cx="8183880" cy="838200"/>
          </a:xfrm>
          <a:prstGeom prst="rect">
            <a:avLst/>
          </a:prstGeom>
        </p:spPr>
        <p:txBody>
          <a:bodyPr vert="horz" lIns="182880" tIns="91440">
            <a:no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 2"/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Future work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endParaRPr lang="en-US" sz="50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ctr">
              <a:buNone/>
            </a:pPr>
            <a:endParaRPr lang="en-US" sz="50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ctr">
              <a:buNone/>
            </a:pPr>
            <a:endParaRPr lang="en-US" sz="50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ctr"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Thank you</a:t>
            </a:r>
          </a:p>
          <a:p>
            <a:pPr lvl="0" algn="ctr">
              <a:buNone/>
            </a:pPr>
            <a:endParaRPr lang="en-US" sz="35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ctr">
              <a:buNone/>
            </a:pPr>
            <a:endParaRPr lang="en-US" sz="35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ctr">
              <a:buNone/>
            </a:pPr>
            <a:endParaRPr lang="en-US" sz="3500" b="1" dirty="0" smtClean="0">
              <a:solidFill>
                <a:srgbClr val="F07F09">
                  <a:tint val="88000"/>
                  <a:satMod val="150000"/>
                </a:srgb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r">
              <a:buNone/>
            </a:pPr>
            <a:endParaRPr lang="en-US" sz="2000" b="1" dirty="0" smtClean="0"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cs typeface="Times New Roman" pitchFamily="18" charset="0"/>
            </a:endParaRPr>
          </a:p>
          <a:p>
            <a:pPr lvl="0" algn="r">
              <a:buNone/>
            </a:pPr>
            <a:r>
              <a:rPr lang="en-US" sz="20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Phanendra Sandeep Naidu Gavara</a:t>
            </a:r>
          </a:p>
          <a:p>
            <a:pPr lvl="0" algn="r">
              <a:buNone/>
            </a:pPr>
            <a:r>
              <a:rPr lang="en-US" sz="2000" b="1" dirty="0" err="1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myWSU</a:t>
            </a:r>
            <a:r>
              <a:rPr lang="en-US" sz="20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 ID: J667T676</a:t>
            </a:r>
          </a:p>
          <a:p>
            <a:pPr lvl="0" algn="r">
              <a:buNone/>
            </a:pPr>
            <a:r>
              <a:rPr lang="en-US" sz="2000" b="1" dirty="0" smtClean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cs typeface="Times New Roman" pitchFamily="18" charset="0"/>
              </a:rPr>
              <a:t>Phone: (316) 841 3767</a:t>
            </a:r>
            <a:endParaRPr lang="en-US" sz="2000" dirty="0" smtClean="0"/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183880" cy="5260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>Thesis Contributions</a:t>
            </a:r>
            <a:endParaRPr lang="en-US" sz="3500" b="1" dirty="0" smtClean="0">
              <a:solidFill>
                <a:srgbClr val="00B0F0"/>
              </a:solidFill>
            </a:endParaRPr>
          </a:p>
          <a:p>
            <a:endParaRPr lang="en-US" sz="1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Develop a fast flexible simulation platform for multicore systems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500" dirty="0" smtClean="0"/>
              <a:t>Using the platform, implement a serial/parallel processing system for the top level analysis of performance and power</a:t>
            </a:r>
          </a:p>
          <a:p>
            <a:pPr>
              <a:buClrTx/>
              <a:buSzPct val="55000"/>
              <a:buFont typeface="Wingdings" pitchFamily="2" charset="2"/>
              <a:buChar char="§"/>
            </a:pPr>
            <a:endParaRPr lang="en-US" sz="2500" dirty="0" smtClean="0"/>
          </a:p>
          <a:p>
            <a:pPr>
              <a:buClrTx/>
              <a:buSzPct val="55000"/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</a:rPr>
              <a:t>Analyze the sequential and parallel executions of the target workloads</a:t>
            </a:r>
            <a:endParaRPr lang="en-US" sz="2400" dirty="0" smtClean="0"/>
          </a:p>
          <a:p>
            <a:pPr>
              <a:buClrTx/>
              <a:buSzPct val="55000"/>
              <a:buNone/>
            </a:pPr>
            <a:endParaRPr lang="en-US" sz="2500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600" dirty="0"/>
          </a:p>
        </p:txBody>
      </p:sp>
      <p:pic>
        <p:nvPicPr>
          <p:cNvPr id="6" name="Picture 5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915400" cy="914400"/>
          </a:xfrm>
        </p:spPr>
        <p:txBody>
          <a:bodyPr>
            <a:normAutofit/>
          </a:bodyPr>
          <a:lstStyle/>
          <a:p>
            <a:pPr>
              <a:buClr>
                <a:srgbClr val="F07F09"/>
              </a:buClr>
              <a:buNone/>
            </a:pPr>
            <a:r>
              <a:rPr lang="en-US" sz="32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3500" b="1" dirty="0" smtClean="0"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ea typeface="+mj-ea"/>
                <a:cs typeface="+mj-cs"/>
              </a:rPr>
              <a:t>Evaluation Techniques</a:t>
            </a:r>
            <a:endParaRPr lang="en-US" sz="3500" dirty="0"/>
          </a:p>
        </p:txBody>
      </p:sp>
      <p:pic>
        <p:nvPicPr>
          <p:cNvPr id="6" name="Content Placeholder 5" descr="Fig-Evaluation techniqu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524000"/>
            <a:ext cx="6981251" cy="3352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51054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Performance evaluation methodologies in proceedings  of the international symposium on computer architecture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1800" y="63246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J.J. Yi, L. </a:t>
            </a:r>
            <a:r>
              <a:rPr lang="en-US" sz="900" dirty="0" err="1" smtClean="0"/>
              <a:t>Eeckhout</a:t>
            </a:r>
            <a:r>
              <a:rPr lang="en-US" sz="900" dirty="0" smtClean="0"/>
              <a:t>, D.J. </a:t>
            </a:r>
            <a:r>
              <a:rPr lang="en-US" sz="900" dirty="0" err="1" smtClean="0"/>
              <a:t>Lilja</a:t>
            </a:r>
            <a:r>
              <a:rPr lang="en-US" sz="900" dirty="0" smtClean="0"/>
              <a:t>, B. Calder, L.K. John, and J.E. Smith. The Future of Simulation: A Field of Dreams? The IEEE Computer Society, pages 22-29,2006.</a:t>
            </a:r>
            <a:endParaRPr lang="en-US" sz="900" dirty="0"/>
          </a:p>
        </p:txBody>
      </p:sp>
      <p:pic>
        <p:nvPicPr>
          <p:cNvPr id="7" name="Picture 6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183880" cy="762000"/>
          </a:xfrm>
        </p:spPr>
        <p:txBody>
          <a:bodyPr>
            <a:normAutofit/>
          </a:bodyPr>
          <a:lstStyle/>
          <a:p>
            <a:r>
              <a:rPr lang="en-US" sz="3500" dirty="0" smtClean="0">
                <a:solidFill>
                  <a:srgbClr val="00B0F0"/>
                </a:solidFill>
              </a:rPr>
              <a:t>Why Simulation Technique?</a:t>
            </a:r>
            <a:endParaRPr lang="en-US" sz="3500" dirty="0">
              <a:solidFill>
                <a:srgbClr val="00B0F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351237"/>
              </p:ext>
            </p:extLst>
          </p:nvPr>
        </p:nvGraphicFramePr>
        <p:xfrm>
          <a:off x="609600" y="1676400"/>
          <a:ext cx="7543798" cy="2517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6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0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07F09">
                            <a:tint val="88000"/>
                            <a:satMod val="150000"/>
                          </a:srgbClr>
                        </a:solidFill>
                        <a:effectLst>
                          <a:outerShdw blurRad="53975" dist="22860" dir="5400000" algn="tl" rotWithShape="0">
                            <a:srgbClr val="000000">
                              <a:alpha val="55000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smtClean="0">
                          <a:solidFill>
                            <a:srgbClr val="F07F09">
                              <a:tint val="88000"/>
                              <a:satMod val="150000"/>
                            </a:srgbClr>
                          </a:solidFill>
                          <a:effectLst>
                            <a:outerShdw blurRad="53975" dist="22860" dir="5400000" algn="tl" rotWithShape="0">
                              <a:srgbClr val="000000">
                                <a:alpha val="55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Measurement</a:t>
                      </a:r>
                      <a:endParaRPr lang="en-US" sz="2500" b="1" u="sng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F07F09">
                              <a:tint val="88000"/>
                              <a:satMod val="150000"/>
                            </a:srgbClr>
                          </a:solidFill>
                          <a:effectLst>
                            <a:outerShdw blurRad="53975" dist="22860" dir="5400000" algn="tl" rotWithShape="0">
                              <a:srgbClr val="000000">
                                <a:alpha val="55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</a:p>
                    <a:p>
                      <a:pPr algn="ctr"/>
                      <a:r>
                        <a:rPr lang="en-US" sz="2500" b="1" dirty="0" smtClean="0">
                          <a:solidFill>
                            <a:srgbClr val="F07F09">
                              <a:tint val="88000"/>
                              <a:satMod val="150000"/>
                            </a:srgbClr>
                          </a:solidFill>
                          <a:effectLst>
                            <a:outerShdw blurRad="53975" dist="22860" dir="5400000" algn="tl" rotWithShape="0">
                              <a:srgbClr val="000000">
                                <a:alpha val="55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Analytical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F07F09">
                              <a:tint val="88000"/>
                              <a:satMod val="150000"/>
                            </a:srgbClr>
                          </a:solidFill>
                          <a:effectLst>
                            <a:outerShdw blurRad="53975" dist="22860" dir="5400000" algn="tl" rotWithShape="0">
                              <a:srgbClr val="000000">
                                <a:alpha val="55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en-US" sz="1500" b="1" dirty="0" smtClean="0">
                          <a:solidFill>
                            <a:srgbClr val="F07F09">
                              <a:tint val="88000"/>
                              <a:satMod val="150000"/>
                            </a:srgbClr>
                          </a:solidFill>
                          <a:effectLst>
                            <a:outerShdw blurRad="53975" dist="22860" dir="5400000" algn="tl" rotWithShape="0">
                              <a:srgbClr val="000000">
                                <a:alpha val="55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500" b="1" dirty="0" smtClean="0">
                          <a:solidFill>
                            <a:srgbClr val="F07F09">
                              <a:tint val="88000"/>
                              <a:satMod val="150000"/>
                            </a:srgbClr>
                          </a:solidFill>
                          <a:effectLst>
                            <a:outerShdw blurRad="53975" dist="22860" dir="5400000" algn="tl" rotWithShape="0">
                              <a:srgbClr val="000000">
                                <a:alpha val="55000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Simulation</a:t>
                      </a:r>
                      <a:endParaRPr lang="en-US" sz="2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8067">
                <a:tc>
                  <a:txBody>
                    <a:bodyPr/>
                    <a:lstStyle/>
                    <a:p>
                      <a:endParaRPr lang="en-US" sz="15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hysical system</a:t>
                      </a:r>
                      <a:endParaRPr lang="en-US" sz="15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Cost involved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Not Flexible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Not Scalable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en-US" sz="15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Not required</a:t>
                      </a:r>
                      <a:endParaRPr lang="en-US" sz="15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Less cost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Not</a:t>
                      </a: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Flexible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Scalable</a:t>
                      </a:r>
                    </a:p>
                    <a:p>
                      <a:pPr marL="342900" indent="-342900">
                        <a:buNone/>
                      </a:pPr>
                      <a:endParaRPr lang="en-US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endParaRPr lang="en-US" sz="15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Not required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Less cost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Flexible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Scalable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4343400"/>
            <a:ext cx="8183880" cy="1828800"/>
          </a:xfrm>
        </p:spPr>
        <p:txBody>
          <a:bodyPr>
            <a:normAutofit/>
          </a:bodyPr>
          <a:lstStyle/>
          <a:p>
            <a:pPr lvl="1">
              <a:buClrTx/>
              <a:buSzPct val="50000"/>
              <a:buFont typeface="Wingdings" pitchFamily="2" charset="2"/>
              <a:buChar char="Ø"/>
            </a:pPr>
            <a:r>
              <a:rPr lang="en-US" sz="1800" b="1" dirty="0" smtClean="0"/>
              <a:t>Direct measurement </a:t>
            </a:r>
            <a:r>
              <a:rPr lang="en-US" sz="1800" dirty="0" smtClean="0"/>
              <a:t>is a </a:t>
            </a:r>
            <a:r>
              <a:rPr lang="en-US" sz="1800" b="1" dirty="0" smtClean="0"/>
              <a:t>post-design step </a:t>
            </a:r>
            <a:r>
              <a:rPr lang="en-US" sz="1800" dirty="0" smtClean="0"/>
              <a:t>and not useful for systems under design.</a:t>
            </a:r>
          </a:p>
          <a:p>
            <a:pPr lvl="1">
              <a:buClrTx/>
              <a:buSzPct val="50000"/>
              <a:buFont typeface="Wingdings" pitchFamily="2" charset="2"/>
              <a:buChar char="Ø"/>
            </a:pPr>
            <a:endParaRPr lang="en-US" sz="900" dirty="0" smtClean="0"/>
          </a:p>
          <a:p>
            <a:pPr lvl="1">
              <a:buClrTx/>
              <a:buSzPct val="50000"/>
              <a:buFont typeface="Wingdings" pitchFamily="2" charset="2"/>
              <a:buChar char="Ø"/>
            </a:pPr>
            <a:r>
              <a:rPr lang="en-US" sz="1800" b="1" dirty="0" smtClean="0"/>
              <a:t>Analytical method</a:t>
            </a:r>
            <a:r>
              <a:rPr lang="en-US" sz="1800" dirty="0" smtClean="0"/>
              <a:t> is </a:t>
            </a:r>
            <a:r>
              <a:rPr lang="en-US" sz="1800" b="1" dirty="0" smtClean="0"/>
              <a:t>good for preliminary design </a:t>
            </a:r>
            <a:r>
              <a:rPr lang="en-US" sz="1800" dirty="0" smtClean="0"/>
              <a:t>but not suitable for assessing detailed design trade-offs  and complex systems.</a:t>
            </a:r>
          </a:p>
          <a:p>
            <a:endParaRPr lang="en-US" dirty="0"/>
          </a:p>
        </p:txBody>
      </p:sp>
      <p:pic>
        <p:nvPicPr>
          <p:cNvPr id="9" name="Picture 8" descr="WSUCAPPLab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838200"/>
            <a:ext cx="8839200" cy="526084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Current Research &amp; Tools</a:t>
            </a:r>
            <a:endParaRPr kumimoji="0" lang="en-US" sz="3500" b="1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758952" lvl="4" indent="-265176"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MIT Hornet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Targeted for cycle accurate simulation for up to 1000 Cores</a:t>
            </a:r>
          </a:p>
          <a:p>
            <a:pPr marL="758952" lvl="4" indent="-265176"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Graphite Multicore Simulator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Deep level analysis</a:t>
            </a:r>
          </a:p>
          <a:p>
            <a:pPr marL="758952" lvl="4" indent="-265176"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FastMP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Aimed at speeding up multi-core simulation runtimes</a:t>
            </a:r>
          </a:p>
          <a:p>
            <a:pPr marL="758952" lvl="4" indent="-265176"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VirtualSim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758952" lvl="4" indent="-265176"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SimuLink</a:t>
            </a:r>
          </a:p>
          <a:p>
            <a:pPr marL="758952" lvl="4" indent="-265176">
              <a:buClr>
                <a:schemeClr val="tx1"/>
              </a:buClr>
              <a:buSzPct val="55000"/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 MicroSaint etc.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5" name="Picture 4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n-US" sz="3500" dirty="0" smtClean="0">
                <a:solidFill>
                  <a:srgbClr val="00B0F0"/>
                </a:solidFill>
              </a:rPr>
              <a:t>MULTI-CORE ARCHITECTURE</a:t>
            </a:r>
            <a:endParaRPr lang="en-US" sz="3500" dirty="0">
              <a:solidFill>
                <a:srgbClr val="00B0F0"/>
              </a:solidFill>
            </a:endParaRPr>
          </a:p>
        </p:txBody>
      </p:sp>
      <p:pic>
        <p:nvPicPr>
          <p:cNvPr id="4" name="Picture 3" descr="WSUCAPPLab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28600"/>
            <a:ext cx="2415987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9662</TotalTime>
  <Words>2154</Words>
  <Application>Microsoft Office PowerPoint</Application>
  <PresentationFormat>On-screen Show (4:3)</PresentationFormat>
  <Paragraphs>776</Paragraphs>
  <Slides>46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7" baseType="lpstr">
      <vt:lpstr>Arial</vt:lpstr>
      <vt:lpstr>Calibri</vt:lpstr>
      <vt:lpstr>Cambria</vt:lpstr>
      <vt:lpstr>Palatino</vt:lpstr>
      <vt:lpstr>Tahoma</vt:lpstr>
      <vt:lpstr>Times</vt:lpstr>
      <vt:lpstr>Times New Roman</vt:lpstr>
      <vt:lpstr>Verdana</vt:lpstr>
      <vt:lpstr>Wingdings</vt:lpstr>
      <vt:lpstr>Wingdings 2</vt:lpstr>
      <vt:lpstr>Aspect</vt:lpstr>
      <vt:lpstr>A Fast Flexible Simulation Platform for Multi-Core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Simulation Technique?</vt:lpstr>
      <vt:lpstr>PowerPoint Presentation</vt:lpstr>
      <vt:lpstr>MULTI-CORE ARCHITECTURE</vt:lpstr>
      <vt:lpstr>PowerPoint Presentation</vt:lpstr>
      <vt:lpstr>PowerPoint Presentation</vt:lpstr>
      <vt:lpstr>Dual Core Chip</vt:lpstr>
      <vt:lpstr>Multicore Chip</vt:lpstr>
      <vt:lpstr>PowerPoint Presentation</vt:lpstr>
      <vt:lpstr>PowerPoint Presentation</vt:lpstr>
      <vt:lpstr>PROPOSED  SIMULATION TOOL</vt:lpstr>
      <vt:lpstr>Design Goals</vt:lpstr>
      <vt:lpstr>PowerPoint Presentation</vt:lpstr>
      <vt:lpstr>PowerPoint Presentation</vt:lpstr>
      <vt:lpstr>       Serial Workload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</vt:lpstr>
      <vt:lpstr>Checkpoint Evaluation</vt:lpstr>
      <vt:lpstr>PowerPoint Presentation</vt:lpstr>
      <vt:lpstr>PowerPoint Presentation</vt:lpstr>
      <vt:lpstr>PowerPoint Presentation</vt:lpstr>
      <vt:lpstr>PowerPoint Presentation</vt:lpstr>
      <vt:lpstr>Communication paths for LBDR and [Chaturvedula, 2011]  Proposed Architectures in the case of 16 Core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Total Processing Time Analysis</vt:lpstr>
      <vt:lpstr>Total Power Analysis</vt:lpstr>
      <vt:lpstr>Overall Observations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platform for Multi-core system</dc:title>
  <dc:creator>Sandeep</dc:creator>
  <cp:lastModifiedBy>Asaduzzaman, Abu</cp:lastModifiedBy>
  <cp:revision>457</cp:revision>
  <cp:lastPrinted>2012-04-19T21:01:24Z</cp:lastPrinted>
  <dcterms:created xsi:type="dcterms:W3CDTF">2011-09-28T17:19:53Z</dcterms:created>
  <dcterms:modified xsi:type="dcterms:W3CDTF">2023-02-13T13:28:44Z</dcterms:modified>
</cp:coreProperties>
</file>