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2"/>
    <p:sldMasterId id="2147483674" r:id="rId3"/>
  </p:sldMasterIdLst>
  <p:notesMasterIdLst>
    <p:notesMasterId r:id="rId57"/>
  </p:notesMasterIdLst>
  <p:handoutMasterIdLst>
    <p:handoutMasterId r:id="rId58"/>
  </p:handoutMasterIdLst>
  <p:sldIdLst>
    <p:sldId id="271" r:id="rId4"/>
    <p:sldId id="332" r:id="rId5"/>
    <p:sldId id="302" r:id="rId6"/>
    <p:sldId id="303" r:id="rId7"/>
    <p:sldId id="258" r:id="rId8"/>
    <p:sldId id="275" r:id="rId9"/>
    <p:sldId id="276" r:id="rId10"/>
    <p:sldId id="287" r:id="rId11"/>
    <p:sldId id="277" r:id="rId12"/>
    <p:sldId id="278" r:id="rId13"/>
    <p:sldId id="318" r:id="rId14"/>
    <p:sldId id="333" r:id="rId15"/>
    <p:sldId id="308" r:id="rId16"/>
    <p:sldId id="309" r:id="rId17"/>
    <p:sldId id="320" r:id="rId18"/>
    <p:sldId id="310" r:id="rId19"/>
    <p:sldId id="321" r:id="rId20"/>
    <p:sldId id="322" r:id="rId21"/>
    <p:sldId id="323" r:id="rId22"/>
    <p:sldId id="291" r:id="rId23"/>
    <p:sldId id="292" r:id="rId24"/>
    <p:sldId id="325" r:id="rId25"/>
    <p:sldId id="293" r:id="rId26"/>
    <p:sldId id="294" r:id="rId27"/>
    <p:sldId id="298" r:id="rId28"/>
    <p:sldId id="299" r:id="rId29"/>
    <p:sldId id="311" r:id="rId30"/>
    <p:sldId id="312" r:id="rId31"/>
    <p:sldId id="313" r:id="rId32"/>
    <p:sldId id="314" r:id="rId33"/>
    <p:sldId id="315" r:id="rId34"/>
    <p:sldId id="316" r:id="rId35"/>
    <p:sldId id="317" r:id="rId36"/>
    <p:sldId id="290" r:id="rId37"/>
    <p:sldId id="334" r:id="rId38"/>
    <p:sldId id="280" r:id="rId39"/>
    <p:sldId id="289" r:id="rId40"/>
    <p:sldId id="281" r:id="rId41"/>
    <p:sldId id="324" r:id="rId42"/>
    <p:sldId id="326" r:id="rId43"/>
    <p:sldId id="327" r:id="rId44"/>
    <p:sldId id="328" r:id="rId45"/>
    <p:sldId id="329" r:id="rId46"/>
    <p:sldId id="330" r:id="rId47"/>
    <p:sldId id="331" r:id="rId48"/>
    <p:sldId id="319" r:id="rId49"/>
    <p:sldId id="306" r:id="rId50"/>
    <p:sldId id="307" r:id="rId51"/>
    <p:sldId id="283" r:id="rId52"/>
    <p:sldId id="335" r:id="rId53"/>
    <p:sldId id="284" r:id="rId54"/>
    <p:sldId id="285" r:id="rId55"/>
    <p:sldId id="304" r:id="rId5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2" autoAdjust="0"/>
  </p:normalViewPr>
  <p:slideViewPr>
    <p:cSldViewPr>
      <p:cViewPr varScale="1">
        <p:scale>
          <a:sx n="101" d="100"/>
          <a:sy n="101" d="100"/>
        </p:scale>
        <p:origin x="216" y="102"/>
      </p:cViewPr>
      <p:guideLst>
        <p:guide orient="horz" pos="2160"/>
        <p:guide pos="2880"/>
      </p:guideLst>
    </p:cSldViewPr>
  </p:slideViewPr>
  <p:outlineViewPr>
    <p:cViewPr>
      <p:scale>
        <a:sx n="33" d="100"/>
        <a:sy n="33" d="100"/>
      </p:scale>
      <p:origin x="0" y="21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Rating 10</c:v>
                </c:pt>
              </c:strCache>
            </c:strRef>
          </c:tx>
          <c:invertIfNegative val="0"/>
          <c:cat>
            <c:strRef>
              <c:f>Sheet1!$A$2:$A$6</c:f>
              <c:strCache>
                <c:ptCount val="5"/>
                <c:pt idx="0">
                  <c:v>Redundancy</c:v>
                </c:pt>
                <c:pt idx="1">
                  <c:v>Spam</c:v>
                </c:pt>
                <c:pt idx="2">
                  <c:v>Useful</c:v>
                </c:pt>
                <c:pt idx="3">
                  <c:v>Time</c:v>
                </c:pt>
                <c:pt idx="4">
                  <c:v>Overall</c:v>
                </c:pt>
              </c:strCache>
            </c:strRef>
          </c:cat>
          <c:val>
            <c:numRef>
              <c:f>Sheet1!$B$2:$B$6</c:f>
              <c:numCache>
                <c:formatCode>General</c:formatCode>
                <c:ptCount val="5"/>
                <c:pt idx="0">
                  <c:v>31</c:v>
                </c:pt>
                <c:pt idx="1">
                  <c:v>22</c:v>
                </c:pt>
                <c:pt idx="2">
                  <c:v>32</c:v>
                </c:pt>
                <c:pt idx="3">
                  <c:v>18</c:v>
                </c:pt>
                <c:pt idx="4">
                  <c:v>15</c:v>
                </c:pt>
              </c:numCache>
            </c:numRef>
          </c:val>
          <c:extLst>
            <c:ext xmlns:c16="http://schemas.microsoft.com/office/drawing/2014/chart" uri="{C3380CC4-5D6E-409C-BE32-E72D297353CC}">
              <c16:uniqueId val="{00000000-D795-4F9A-8C40-C5ED19367A19}"/>
            </c:ext>
          </c:extLst>
        </c:ser>
        <c:ser>
          <c:idx val="1"/>
          <c:order val="1"/>
          <c:tx>
            <c:strRef>
              <c:f>Sheet1!$C$1</c:f>
              <c:strCache>
                <c:ptCount val="1"/>
                <c:pt idx="0">
                  <c:v>Rating 9</c:v>
                </c:pt>
              </c:strCache>
            </c:strRef>
          </c:tx>
          <c:invertIfNegative val="0"/>
          <c:cat>
            <c:strRef>
              <c:f>Sheet1!$A$2:$A$6</c:f>
              <c:strCache>
                <c:ptCount val="5"/>
                <c:pt idx="0">
                  <c:v>Redundancy</c:v>
                </c:pt>
                <c:pt idx="1">
                  <c:v>Spam</c:v>
                </c:pt>
                <c:pt idx="2">
                  <c:v>Useful</c:v>
                </c:pt>
                <c:pt idx="3">
                  <c:v>Time</c:v>
                </c:pt>
                <c:pt idx="4">
                  <c:v>Overall</c:v>
                </c:pt>
              </c:strCache>
            </c:strRef>
          </c:cat>
          <c:val>
            <c:numRef>
              <c:f>Sheet1!$C$2:$C$6</c:f>
              <c:numCache>
                <c:formatCode>General</c:formatCode>
                <c:ptCount val="5"/>
                <c:pt idx="0">
                  <c:v>4</c:v>
                </c:pt>
                <c:pt idx="1">
                  <c:v>2</c:v>
                </c:pt>
                <c:pt idx="2">
                  <c:v>6</c:v>
                </c:pt>
                <c:pt idx="3">
                  <c:v>15</c:v>
                </c:pt>
                <c:pt idx="4">
                  <c:v>5</c:v>
                </c:pt>
              </c:numCache>
            </c:numRef>
          </c:val>
          <c:extLst>
            <c:ext xmlns:c16="http://schemas.microsoft.com/office/drawing/2014/chart" uri="{C3380CC4-5D6E-409C-BE32-E72D297353CC}">
              <c16:uniqueId val="{00000001-D795-4F9A-8C40-C5ED19367A19}"/>
            </c:ext>
          </c:extLst>
        </c:ser>
        <c:ser>
          <c:idx val="2"/>
          <c:order val="2"/>
          <c:tx>
            <c:strRef>
              <c:f>Sheet1!$D$1</c:f>
              <c:strCache>
                <c:ptCount val="1"/>
                <c:pt idx="0">
                  <c:v>Rating 8</c:v>
                </c:pt>
              </c:strCache>
            </c:strRef>
          </c:tx>
          <c:invertIfNegative val="0"/>
          <c:cat>
            <c:strRef>
              <c:f>Sheet1!$A$2:$A$6</c:f>
              <c:strCache>
                <c:ptCount val="5"/>
                <c:pt idx="0">
                  <c:v>Redundancy</c:v>
                </c:pt>
                <c:pt idx="1">
                  <c:v>Spam</c:v>
                </c:pt>
                <c:pt idx="2">
                  <c:v>Useful</c:v>
                </c:pt>
                <c:pt idx="3">
                  <c:v>Time</c:v>
                </c:pt>
                <c:pt idx="4">
                  <c:v>Overall</c:v>
                </c:pt>
              </c:strCache>
            </c:strRef>
          </c:cat>
          <c:val>
            <c:numRef>
              <c:f>Sheet1!$D$2:$D$6</c:f>
              <c:numCache>
                <c:formatCode>General</c:formatCode>
                <c:ptCount val="5"/>
                <c:pt idx="0">
                  <c:v>3</c:v>
                </c:pt>
                <c:pt idx="1">
                  <c:v>6</c:v>
                </c:pt>
                <c:pt idx="2">
                  <c:v>0</c:v>
                </c:pt>
                <c:pt idx="3">
                  <c:v>5</c:v>
                </c:pt>
                <c:pt idx="4">
                  <c:v>11</c:v>
                </c:pt>
              </c:numCache>
            </c:numRef>
          </c:val>
          <c:extLst>
            <c:ext xmlns:c16="http://schemas.microsoft.com/office/drawing/2014/chart" uri="{C3380CC4-5D6E-409C-BE32-E72D297353CC}">
              <c16:uniqueId val="{00000002-D795-4F9A-8C40-C5ED19367A19}"/>
            </c:ext>
          </c:extLst>
        </c:ser>
        <c:ser>
          <c:idx val="3"/>
          <c:order val="3"/>
          <c:tx>
            <c:strRef>
              <c:f>Sheet1!$E$1</c:f>
              <c:strCache>
                <c:ptCount val="1"/>
                <c:pt idx="0">
                  <c:v>Rating 7</c:v>
                </c:pt>
              </c:strCache>
            </c:strRef>
          </c:tx>
          <c:invertIfNegative val="0"/>
          <c:cat>
            <c:strRef>
              <c:f>Sheet1!$A$2:$A$6</c:f>
              <c:strCache>
                <c:ptCount val="5"/>
                <c:pt idx="0">
                  <c:v>Redundancy</c:v>
                </c:pt>
                <c:pt idx="1">
                  <c:v>Spam</c:v>
                </c:pt>
                <c:pt idx="2">
                  <c:v>Useful</c:v>
                </c:pt>
                <c:pt idx="3">
                  <c:v>Time</c:v>
                </c:pt>
                <c:pt idx="4">
                  <c:v>Overall</c:v>
                </c:pt>
              </c:strCache>
            </c:strRef>
          </c:cat>
          <c:val>
            <c:numRef>
              <c:f>Sheet1!$E$2:$E$6</c:f>
              <c:numCache>
                <c:formatCode>General</c:formatCode>
                <c:ptCount val="5"/>
                <c:pt idx="0">
                  <c:v>1</c:v>
                </c:pt>
                <c:pt idx="1">
                  <c:v>2</c:v>
                </c:pt>
                <c:pt idx="2">
                  <c:v>0</c:v>
                </c:pt>
                <c:pt idx="3">
                  <c:v>2</c:v>
                </c:pt>
                <c:pt idx="4">
                  <c:v>7</c:v>
                </c:pt>
              </c:numCache>
            </c:numRef>
          </c:val>
          <c:extLst>
            <c:ext xmlns:c16="http://schemas.microsoft.com/office/drawing/2014/chart" uri="{C3380CC4-5D6E-409C-BE32-E72D297353CC}">
              <c16:uniqueId val="{00000003-D795-4F9A-8C40-C5ED19367A19}"/>
            </c:ext>
          </c:extLst>
        </c:ser>
        <c:ser>
          <c:idx val="4"/>
          <c:order val="4"/>
          <c:tx>
            <c:strRef>
              <c:f>Sheet1!$F$1</c:f>
              <c:strCache>
                <c:ptCount val="1"/>
                <c:pt idx="0">
                  <c:v>Rating 6</c:v>
                </c:pt>
              </c:strCache>
            </c:strRef>
          </c:tx>
          <c:invertIfNegative val="0"/>
          <c:cat>
            <c:strRef>
              <c:f>Sheet1!$A$2:$A$6</c:f>
              <c:strCache>
                <c:ptCount val="5"/>
                <c:pt idx="0">
                  <c:v>Redundancy</c:v>
                </c:pt>
                <c:pt idx="1">
                  <c:v>Spam</c:v>
                </c:pt>
                <c:pt idx="2">
                  <c:v>Useful</c:v>
                </c:pt>
                <c:pt idx="3">
                  <c:v>Time</c:v>
                </c:pt>
                <c:pt idx="4">
                  <c:v>Overall</c:v>
                </c:pt>
              </c:strCache>
            </c:strRef>
          </c:cat>
          <c:val>
            <c:numRef>
              <c:f>Sheet1!$F$2:$F$6</c:f>
              <c:numCache>
                <c:formatCode>General</c:formatCode>
                <c:ptCount val="5"/>
                <c:pt idx="0">
                  <c:v>1</c:v>
                </c:pt>
                <c:pt idx="1">
                  <c:v>2</c:v>
                </c:pt>
                <c:pt idx="2">
                  <c:v>2</c:v>
                </c:pt>
                <c:pt idx="3">
                  <c:v>0</c:v>
                </c:pt>
                <c:pt idx="4">
                  <c:v>2</c:v>
                </c:pt>
              </c:numCache>
            </c:numRef>
          </c:val>
          <c:extLst>
            <c:ext xmlns:c16="http://schemas.microsoft.com/office/drawing/2014/chart" uri="{C3380CC4-5D6E-409C-BE32-E72D297353CC}">
              <c16:uniqueId val="{00000004-D795-4F9A-8C40-C5ED19367A19}"/>
            </c:ext>
          </c:extLst>
        </c:ser>
        <c:ser>
          <c:idx val="5"/>
          <c:order val="5"/>
          <c:tx>
            <c:strRef>
              <c:f>Sheet1!$G$1</c:f>
              <c:strCache>
                <c:ptCount val="1"/>
                <c:pt idx="0">
                  <c:v>Rating 5</c:v>
                </c:pt>
              </c:strCache>
            </c:strRef>
          </c:tx>
          <c:invertIfNegative val="0"/>
          <c:cat>
            <c:strRef>
              <c:f>Sheet1!$A$2:$A$6</c:f>
              <c:strCache>
                <c:ptCount val="5"/>
                <c:pt idx="0">
                  <c:v>Redundancy</c:v>
                </c:pt>
                <c:pt idx="1">
                  <c:v>Spam</c:v>
                </c:pt>
                <c:pt idx="2">
                  <c:v>Useful</c:v>
                </c:pt>
                <c:pt idx="3">
                  <c:v>Time</c:v>
                </c:pt>
                <c:pt idx="4">
                  <c:v>Overall</c:v>
                </c:pt>
              </c:strCache>
            </c:strRef>
          </c:cat>
          <c:val>
            <c:numRef>
              <c:f>Sheet1!$G$2:$G$6</c:f>
              <c:numCache>
                <c:formatCode>General</c:formatCode>
                <c:ptCount val="5"/>
                <c:pt idx="0">
                  <c:v>0</c:v>
                </c:pt>
                <c:pt idx="1">
                  <c:v>5</c:v>
                </c:pt>
                <c:pt idx="2">
                  <c:v>0</c:v>
                </c:pt>
                <c:pt idx="3">
                  <c:v>0</c:v>
                </c:pt>
                <c:pt idx="4">
                  <c:v>0</c:v>
                </c:pt>
              </c:numCache>
            </c:numRef>
          </c:val>
          <c:extLst>
            <c:ext xmlns:c16="http://schemas.microsoft.com/office/drawing/2014/chart" uri="{C3380CC4-5D6E-409C-BE32-E72D297353CC}">
              <c16:uniqueId val="{00000005-D795-4F9A-8C40-C5ED19367A19}"/>
            </c:ext>
          </c:extLst>
        </c:ser>
        <c:dLbls>
          <c:showLegendKey val="0"/>
          <c:showVal val="0"/>
          <c:showCatName val="0"/>
          <c:showSerName val="0"/>
          <c:showPercent val="0"/>
          <c:showBubbleSize val="0"/>
        </c:dLbls>
        <c:gapWidth val="150"/>
        <c:axId val="80288384"/>
        <c:axId val="80294272"/>
      </c:barChart>
      <c:catAx>
        <c:axId val="80288384"/>
        <c:scaling>
          <c:orientation val="minMax"/>
        </c:scaling>
        <c:delete val="0"/>
        <c:axPos val="b"/>
        <c:numFmt formatCode="General" sourceLinked="0"/>
        <c:majorTickMark val="out"/>
        <c:minorTickMark val="none"/>
        <c:tickLblPos val="nextTo"/>
        <c:crossAx val="80294272"/>
        <c:crosses val="autoZero"/>
        <c:auto val="1"/>
        <c:lblAlgn val="ctr"/>
        <c:lblOffset val="100"/>
        <c:noMultiLvlLbl val="0"/>
      </c:catAx>
      <c:valAx>
        <c:axId val="80294272"/>
        <c:scaling>
          <c:orientation val="minMax"/>
        </c:scaling>
        <c:delete val="0"/>
        <c:axPos val="l"/>
        <c:majorGridlines/>
        <c:numFmt formatCode="General" sourceLinked="1"/>
        <c:majorTickMark val="out"/>
        <c:minorTickMark val="none"/>
        <c:tickLblPos val="nextTo"/>
        <c:crossAx val="802883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828E6C05-BEBC-4670-BE5B-5CEFBB194BD9}" type="datetimeFigureOut">
              <a:rPr lang="en-US" smtClean="0"/>
              <a:t>2/13/2023</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r>
              <a:rPr lang="en-US" smtClean="0"/>
              <a:t>&lt;foosdfdfdfadfter&gt;</a:t>
            </a: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ACF3C11C-7EF8-49D6-A239-35EED38EBE39}" type="slidenum">
              <a:rPr lang="en-US" smtClean="0"/>
              <a:t>‹#›</a:t>
            </a:fld>
            <a:endParaRPr lang="en-US"/>
          </a:p>
        </p:txBody>
      </p:sp>
    </p:spTree>
    <p:extLst>
      <p:ext uri="{BB962C8B-B14F-4D97-AF65-F5344CB8AC3E}">
        <p14:creationId xmlns:p14="http://schemas.microsoft.com/office/powerpoint/2010/main" val="2284353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129"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130"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131" name="PlaceHolder 4"/>
          <p:cNvSpPr>
            <a:spLocks noGrp="1"/>
          </p:cNvSpPr>
          <p:nvPr>
            <p:ph type="ftr"/>
          </p:nvPr>
        </p:nvSpPr>
        <p:spPr>
          <a:xfrm>
            <a:off x="0" y="9555480"/>
            <a:ext cx="3372840" cy="502560"/>
          </a:xfrm>
          <a:prstGeom prst="rect">
            <a:avLst/>
          </a:prstGeom>
        </p:spPr>
        <p:txBody>
          <a:bodyPr lIns="0" tIns="0" rIns="0" bIns="0" anchor="b"/>
          <a:lstStyle/>
          <a:p>
            <a:r>
              <a:rPr lang="en-US" sz="1400" smtClean="0">
                <a:latin typeface="Times New Roman"/>
              </a:rPr>
              <a:t>&lt;foosdfdfdfadfter&gt;</a:t>
            </a:r>
            <a:endParaRPr/>
          </a:p>
        </p:txBody>
      </p:sp>
      <p:sp>
        <p:nvSpPr>
          <p:cNvPr id="132" name="PlaceHolder 5"/>
          <p:cNvSpPr>
            <a:spLocks noGrp="1"/>
          </p:cNvSpPr>
          <p:nvPr>
            <p:ph type="sldNum"/>
          </p:nvPr>
        </p:nvSpPr>
        <p:spPr>
          <a:xfrm>
            <a:off x="4399200" y="9555480"/>
            <a:ext cx="3372840" cy="502560"/>
          </a:xfrm>
          <a:prstGeom prst="rect">
            <a:avLst/>
          </a:prstGeom>
        </p:spPr>
        <p:txBody>
          <a:bodyPr lIns="0" tIns="0" rIns="0" bIns="0" anchor="b"/>
          <a:lstStyle/>
          <a:p>
            <a:pPr algn="r"/>
            <a:fld id="{ABA43593-9F23-4F9F-9F2D-0345764ECEBA}" type="slidenum">
              <a:rPr lang="en-US" sz="1400">
                <a:latin typeface="Times New Roman"/>
              </a:rPr>
              <a:t>‹#›</a:t>
            </a:fld>
            <a:endParaRPr/>
          </a:p>
        </p:txBody>
      </p:sp>
    </p:spTree>
    <p:extLst>
      <p:ext uri="{BB962C8B-B14F-4D97-AF65-F5344CB8AC3E}">
        <p14:creationId xmlns:p14="http://schemas.microsoft.com/office/powerpoint/2010/main" val="2773741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21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111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11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71575" y="696913"/>
            <a:ext cx="4641850" cy="3481387"/>
          </a:xfrm>
          <a:prstGeom prst="rect">
            <a:avLst/>
          </a:prstGeo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71575" y="696913"/>
            <a:ext cx="4641850" cy="3481387"/>
          </a:xfrm>
          <a:prstGeom prst="rect">
            <a:avLst/>
          </a:prstGeo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71575" y="696913"/>
            <a:ext cx="4641850" cy="3481387"/>
          </a:xfrm>
          <a:prstGeom prst="rect">
            <a:avLst/>
          </a:prstGeo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11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11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11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11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11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40" name="Picture 39"/>
          <p:cNvPicPr/>
          <p:nvPr/>
        </p:nvPicPr>
        <p:blipFill>
          <a:blip r:embed="rId2"/>
          <a:stretch>
            <a:fillRect/>
          </a:stretch>
        </p:blipFill>
        <p:spPr>
          <a:xfrm>
            <a:off x="2079000" y="1604520"/>
            <a:ext cx="4984920" cy="3977280"/>
          </a:xfrm>
          <a:prstGeom prst="rect">
            <a:avLst/>
          </a:prstGeom>
          <a:ln>
            <a:noFill/>
          </a:ln>
        </p:spPr>
      </p:pic>
      <p:pic>
        <p:nvPicPr>
          <p:cNvPr id="41" name="Picture 40"/>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2"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4"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2"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63"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71"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3"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74"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7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78"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79"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82"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83" name="Picture 82"/>
          <p:cNvPicPr/>
          <p:nvPr/>
        </p:nvPicPr>
        <p:blipFill>
          <a:blip r:embed="rId2"/>
          <a:stretch>
            <a:fillRect/>
          </a:stretch>
        </p:blipFill>
        <p:spPr>
          <a:xfrm>
            <a:off x="2079000" y="1604520"/>
            <a:ext cx="4984920" cy="3977280"/>
          </a:xfrm>
          <a:prstGeom prst="rect">
            <a:avLst/>
          </a:prstGeom>
          <a:ln>
            <a:noFill/>
          </a:ln>
        </p:spPr>
      </p:pic>
      <p:pic>
        <p:nvPicPr>
          <p:cNvPr id="84" name="Picture 83"/>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5"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7"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00"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06"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0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0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1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1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1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1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2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2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4"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25"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26" name="Picture 125"/>
          <p:cNvPicPr/>
          <p:nvPr/>
        </p:nvPicPr>
        <p:blipFill>
          <a:blip r:embed="rId2"/>
          <a:stretch>
            <a:fillRect/>
          </a:stretch>
        </p:blipFill>
        <p:spPr>
          <a:xfrm>
            <a:off x="2079000" y="1604520"/>
            <a:ext cx="4984920" cy="3977280"/>
          </a:xfrm>
          <a:prstGeom prst="rect">
            <a:avLst/>
          </a:prstGeom>
          <a:ln>
            <a:noFill/>
          </a:ln>
        </p:spPr>
      </p:pic>
      <p:pic>
        <p:nvPicPr>
          <p:cNvPr id="127" name="Picture 126"/>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2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8" name="CustomShape 1"/>
          <p:cNvSpPr/>
          <p:nvPr/>
        </p:nvSpPr>
        <p:spPr>
          <a:xfrm>
            <a:off x="0" y="6248520"/>
            <a:ext cx="9142560" cy="608040"/>
          </a:xfrm>
          <a:prstGeom prst="rect">
            <a:avLst/>
          </a:prstGeom>
          <a:solidFill>
            <a:srgbClr val="FFFFFF"/>
          </a:solidFill>
          <a:ln w="25560">
            <a:noFill/>
          </a:ln>
        </p:spPr>
      </p:sp>
      <p:sp>
        <p:nvSpPr>
          <p:cNvPr id="9" name="CustomShape 2"/>
          <p:cNvSpPr/>
          <p:nvPr/>
        </p:nvSpPr>
        <p:spPr>
          <a:xfrm>
            <a:off x="463320" y="6381720"/>
            <a:ext cx="1219320" cy="394200"/>
          </a:xfrm>
          <a:prstGeom prst="rect">
            <a:avLst/>
          </a:prstGeom>
          <a:solidFill>
            <a:srgbClr val="FFFFFF"/>
          </a:solidFill>
          <a:ln>
            <a:noFill/>
          </a:ln>
        </p:spPr>
        <p:txBody>
          <a:bodyPr wrap="none" lIns="90000" tIns="45000" rIns="90000" bIns="45000"/>
          <a:lstStyle/>
          <a:p>
            <a:pPr>
              <a:lnSpc>
                <a:spcPct val="100000"/>
              </a:lnSpc>
            </a:pPr>
            <a:r>
              <a:rPr lang="en-US" sz="2000" b="1">
                <a:solidFill>
                  <a:srgbClr val="000000"/>
                </a:solidFill>
                <a:latin typeface="Times New Roman"/>
              </a:rPr>
              <a:t>Presenter</a:t>
            </a:r>
            <a:endParaRPr/>
          </a:p>
        </p:txBody>
      </p:sp>
      <p:sp>
        <p:nvSpPr>
          <p:cNvPr id="2" name="CustomShape 3"/>
          <p:cNvSpPr/>
          <p:nvPr/>
        </p:nvSpPr>
        <p:spPr>
          <a:xfrm>
            <a:off x="4048200" y="6381720"/>
            <a:ext cx="1055880" cy="394200"/>
          </a:xfrm>
          <a:prstGeom prst="rect">
            <a:avLst/>
          </a:prstGeom>
          <a:noFill/>
          <a:ln>
            <a:noFill/>
          </a:ln>
        </p:spPr>
        <p:txBody>
          <a:bodyPr lIns="90000" tIns="45000" rIns="90000" bIns="45000"/>
          <a:lstStyle/>
          <a:p>
            <a:pPr algn="ctr">
              <a:lnSpc>
                <a:spcPct val="100000"/>
              </a:lnSpc>
            </a:pPr>
            <a:fld id="{C53BABEA-C0A2-4C58-A5A3-E9CF855A3FFC}" type="slidenum">
              <a:rPr lang="en-US" sz="2000">
                <a:solidFill>
                  <a:srgbClr val="000000"/>
                </a:solidFill>
                <a:latin typeface="Times New Roman"/>
              </a:rPr>
              <a:t>‹#›</a:t>
            </a:fld>
            <a:endParaRPr/>
          </a:p>
        </p:txBody>
      </p:sp>
      <p:pic>
        <p:nvPicPr>
          <p:cNvPr id="3" name="Picture 8"/>
          <p:cNvPicPr/>
          <p:nvPr/>
        </p:nvPicPr>
        <p:blipFill>
          <a:blip r:embed="rId14"/>
          <a:stretch>
            <a:fillRect/>
          </a:stretch>
        </p:blipFill>
        <p:spPr>
          <a:xfrm>
            <a:off x="8610480" y="6283440"/>
            <a:ext cx="532080" cy="573120"/>
          </a:xfrm>
          <a:prstGeom prst="rect">
            <a:avLst/>
          </a:prstGeom>
          <a:ln>
            <a:noFill/>
          </a:ln>
        </p:spPr>
      </p:pic>
      <p:pic>
        <p:nvPicPr>
          <p:cNvPr id="4" name="Picture 1"/>
          <p:cNvPicPr/>
          <p:nvPr/>
        </p:nvPicPr>
        <p:blipFill>
          <a:blip r:embed="rId15"/>
          <a:stretch>
            <a:fillRect/>
          </a:stretch>
        </p:blipFill>
        <p:spPr>
          <a:xfrm>
            <a:off x="6019920" y="6332400"/>
            <a:ext cx="2132280" cy="482760"/>
          </a:xfrm>
          <a:prstGeom prst="rect">
            <a:avLst/>
          </a:prstGeom>
          <a:ln>
            <a:noFill/>
          </a:ln>
        </p:spPr>
      </p:pic>
      <p:pic>
        <p:nvPicPr>
          <p:cNvPr id="5" name="Picture 2"/>
          <p:cNvPicPr/>
          <p:nvPr/>
        </p:nvPicPr>
        <p:blipFill>
          <a:blip r:embed="rId16"/>
          <a:stretch>
            <a:fillRect/>
          </a:stretch>
        </p:blipFill>
        <p:spPr>
          <a:xfrm>
            <a:off x="6858000" y="6359400"/>
            <a:ext cx="1792440" cy="435240"/>
          </a:xfrm>
          <a:prstGeom prst="rect">
            <a:avLst/>
          </a:prstGeom>
          <a:ln>
            <a:noFill/>
          </a:ln>
        </p:spPr>
      </p:pic>
      <p:sp>
        <p:nvSpPr>
          <p:cNvPr id="6" name="PlaceHolder 4"/>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7"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42" name="CustomShape 1"/>
          <p:cNvSpPr/>
          <p:nvPr/>
        </p:nvSpPr>
        <p:spPr>
          <a:xfrm>
            <a:off x="0" y="6248520"/>
            <a:ext cx="9142920" cy="608400"/>
          </a:xfrm>
          <a:prstGeom prst="rect">
            <a:avLst/>
          </a:prstGeom>
          <a:solidFill>
            <a:srgbClr val="FFFFFF"/>
          </a:solidFill>
          <a:ln w="25560">
            <a:noFill/>
          </a:ln>
        </p:spPr>
      </p:sp>
      <p:sp>
        <p:nvSpPr>
          <p:cNvPr id="43" name="CustomShape 2"/>
          <p:cNvSpPr/>
          <p:nvPr/>
        </p:nvSpPr>
        <p:spPr>
          <a:xfrm>
            <a:off x="463320" y="6381720"/>
            <a:ext cx="1219680" cy="394560"/>
          </a:xfrm>
          <a:prstGeom prst="rect">
            <a:avLst/>
          </a:prstGeom>
          <a:solidFill>
            <a:srgbClr val="FFFFFF"/>
          </a:solidFill>
          <a:ln>
            <a:noFill/>
          </a:ln>
        </p:spPr>
        <p:txBody>
          <a:bodyPr wrap="none" lIns="90000" tIns="45000" rIns="90000" bIns="45000"/>
          <a:lstStyle/>
          <a:p>
            <a:pPr>
              <a:lnSpc>
                <a:spcPct val="100000"/>
              </a:lnSpc>
            </a:pPr>
            <a:r>
              <a:rPr lang="en-US" sz="2000" b="1">
                <a:solidFill>
                  <a:srgbClr val="000000"/>
                </a:solidFill>
                <a:latin typeface="Times New Roman"/>
              </a:rPr>
              <a:t>Presenter</a:t>
            </a:r>
            <a:endParaRPr/>
          </a:p>
        </p:txBody>
      </p:sp>
      <p:sp>
        <p:nvSpPr>
          <p:cNvPr id="44" name="CustomShape 3"/>
          <p:cNvSpPr/>
          <p:nvPr/>
        </p:nvSpPr>
        <p:spPr>
          <a:xfrm>
            <a:off x="4048200" y="6381720"/>
            <a:ext cx="1056240" cy="394560"/>
          </a:xfrm>
          <a:prstGeom prst="rect">
            <a:avLst/>
          </a:prstGeom>
          <a:noFill/>
          <a:ln>
            <a:noFill/>
          </a:ln>
        </p:spPr>
        <p:txBody>
          <a:bodyPr lIns="90000" tIns="45000" rIns="90000" bIns="45000"/>
          <a:lstStyle/>
          <a:p>
            <a:pPr algn="ctr">
              <a:lnSpc>
                <a:spcPct val="100000"/>
              </a:lnSpc>
            </a:pPr>
            <a:fld id="{18522057-F5B0-4C47-98C3-BD25B8BCD5D6}" type="slidenum">
              <a:rPr lang="en-US" sz="2000">
                <a:solidFill>
                  <a:srgbClr val="000000"/>
                </a:solidFill>
                <a:latin typeface="Times New Roman"/>
              </a:rPr>
              <a:t>‹#›</a:t>
            </a:fld>
            <a:endParaRPr/>
          </a:p>
        </p:txBody>
      </p:sp>
      <p:pic>
        <p:nvPicPr>
          <p:cNvPr id="45" name="Picture 8"/>
          <p:cNvPicPr/>
          <p:nvPr/>
        </p:nvPicPr>
        <p:blipFill>
          <a:blip r:embed="rId14"/>
          <a:stretch>
            <a:fillRect/>
          </a:stretch>
        </p:blipFill>
        <p:spPr>
          <a:xfrm>
            <a:off x="8610480" y="6283440"/>
            <a:ext cx="532440" cy="573480"/>
          </a:xfrm>
          <a:prstGeom prst="rect">
            <a:avLst/>
          </a:prstGeom>
          <a:ln>
            <a:noFill/>
          </a:ln>
        </p:spPr>
      </p:pic>
      <p:pic>
        <p:nvPicPr>
          <p:cNvPr id="46" name="Picture 1"/>
          <p:cNvPicPr/>
          <p:nvPr/>
        </p:nvPicPr>
        <p:blipFill>
          <a:blip r:embed="rId15"/>
          <a:stretch>
            <a:fillRect/>
          </a:stretch>
        </p:blipFill>
        <p:spPr>
          <a:xfrm>
            <a:off x="6019920" y="6332400"/>
            <a:ext cx="2132640" cy="483120"/>
          </a:xfrm>
          <a:prstGeom prst="rect">
            <a:avLst/>
          </a:prstGeom>
          <a:ln>
            <a:noFill/>
          </a:ln>
        </p:spPr>
      </p:pic>
      <p:pic>
        <p:nvPicPr>
          <p:cNvPr id="47" name="Picture 2"/>
          <p:cNvPicPr/>
          <p:nvPr/>
        </p:nvPicPr>
        <p:blipFill>
          <a:blip r:embed="rId16"/>
          <a:stretch>
            <a:fillRect/>
          </a:stretch>
        </p:blipFill>
        <p:spPr>
          <a:xfrm>
            <a:off x="6858000" y="6359400"/>
            <a:ext cx="1792800" cy="435600"/>
          </a:xfrm>
          <a:prstGeom prst="rect">
            <a:avLst/>
          </a:prstGeom>
          <a:ln>
            <a:noFill/>
          </a:ln>
        </p:spPr>
      </p:pic>
      <p:sp>
        <p:nvSpPr>
          <p:cNvPr id="48" name="Line 4"/>
          <p:cNvSpPr/>
          <p:nvPr/>
        </p:nvSpPr>
        <p:spPr>
          <a:xfrm>
            <a:off x="0" y="1295280"/>
            <a:ext cx="9144000" cy="0"/>
          </a:xfrm>
          <a:prstGeom prst="line">
            <a:avLst/>
          </a:prstGeom>
          <a:ln w="9360">
            <a:solidFill>
              <a:srgbClr val="B5DCDE"/>
            </a:solidFill>
            <a:round/>
          </a:ln>
        </p:spPr>
      </p:sp>
      <p:sp>
        <p:nvSpPr>
          <p:cNvPr id="49" name="PlaceHolder 5"/>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50" name="PlaceHolder 6"/>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85" name="CustomShape 1"/>
          <p:cNvSpPr/>
          <p:nvPr/>
        </p:nvSpPr>
        <p:spPr>
          <a:xfrm>
            <a:off x="0" y="6248520"/>
            <a:ext cx="9142560" cy="608040"/>
          </a:xfrm>
          <a:prstGeom prst="rect">
            <a:avLst/>
          </a:prstGeom>
          <a:solidFill>
            <a:srgbClr val="FFFFFF"/>
          </a:solidFill>
          <a:ln w="25560">
            <a:noFill/>
          </a:ln>
        </p:spPr>
      </p:sp>
      <p:sp>
        <p:nvSpPr>
          <p:cNvPr id="86" name="CustomShape 2"/>
          <p:cNvSpPr/>
          <p:nvPr/>
        </p:nvSpPr>
        <p:spPr>
          <a:xfrm>
            <a:off x="463320" y="6381720"/>
            <a:ext cx="1219320" cy="394200"/>
          </a:xfrm>
          <a:prstGeom prst="rect">
            <a:avLst/>
          </a:prstGeom>
          <a:solidFill>
            <a:srgbClr val="FFFFFF"/>
          </a:solidFill>
          <a:ln>
            <a:noFill/>
          </a:ln>
        </p:spPr>
        <p:txBody>
          <a:bodyPr wrap="none" lIns="90000" tIns="45000" rIns="90000" bIns="45000"/>
          <a:lstStyle/>
          <a:p>
            <a:pPr>
              <a:lnSpc>
                <a:spcPct val="100000"/>
              </a:lnSpc>
            </a:pPr>
            <a:r>
              <a:rPr lang="en-US" sz="2000" b="1">
                <a:solidFill>
                  <a:srgbClr val="000000"/>
                </a:solidFill>
                <a:latin typeface="Times New Roman"/>
              </a:rPr>
              <a:t>Presenter</a:t>
            </a:r>
            <a:endParaRPr/>
          </a:p>
        </p:txBody>
      </p:sp>
      <p:sp>
        <p:nvSpPr>
          <p:cNvPr id="87" name="CustomShape 3"/>
          <p:cNvSpPr/>
          <p:nvPr/>
        </p:nvSpPr>
        <p:spPr>
          <a:xfrm>
            <a:off x="4048200" y="6381720"/>
            <a:ext cx="1055880" cy="394200"/>
          </a:xfrm>
          <a:prstGeom prst="rect">
            <a:avLst/>
          </a:prstGeom>
          <a:noFill/>
          <a:ln>
            <a:noFill/>
          </a:ln>
        </p:spPr>
        <p:txBody>
          <a:bodyPr lIns="90000" tIns="45000" rIns="90000" bIns="45000"/>
          <a:lstStyle/>
          <a:p>
            <a:pPr algn="ctr">
              <a:lnSpc>
                <a:spcPct val="100000"/>
              </a:lnSpc>
            </a:pPr>
            <a:fld id="{10698CC7-8744-4DF5-8076-C63137A4E816}" type="slidenum">
              <a:rPr lang="en-US" sz="2000">
                <a:solidFill>
                  <a:srgbClr val="000000"/>
                </a:solidFill>
                <a:latin typeface="Times New Roman"/>
              </a:rPr>
              <a:t>‹#›</a:t>
            </a:fld>
            <a:endParaRPr/>
          </a:p>
        </p:txBody>
      </p:sp>
      <p:pic>
        <p:nvPicPr>
          <p:cNvPr id="88" name="Picture 8"/>
          <p:cNvPicPr/>
          <p:nvPr/>
        </p:nvPicPr>
        <p:blipFill>
          <a:blip r:embed="rId14"/>
          <a:stretch>
            <a:fillRect/>
          </a:stretch>
        </p:blipFill>
        <p:spPr>
          <a:xfrm>
            <a:off x="8610480" y="6283440"/>
            <a:ext cx="532080" cy="573120"/>
          </a:xfrm>
          <a:prstGeom prst="rect">
            <a:avLst/>
          </a:prstGeom>
          <a:ln>
            <a:noFill/>
          </a:ln>
        </p:spPr>
      </p:pic>
      <p:pic>
        <p:nvPicPr>
          <p:cNvPr id="89" name="Picture 1"/>
          <p:cNvPicPr/>
          <p:nvPr/>
        </p:nvPicPr>
        <p:blipFill>
          <a:blip r:embed="rId15"/>
          <a:stretch>
            <a:fillRect/>
          </a:stretch>
        </p:blipFill>
        <p:spPr>
          <a:xfrm>
            <a:off x="6019920" y="6332400"/>
            <a:ext cx="2132280" cy="482760"/>
          </a:xfrm>
          <a:prstGeom prst="rect">
            <a:avLst/>
          </a:prstGeom>
          <a:ln>
            <a:noFill/>
          </a:ln>
        </p:spPr>
      </p:pic>
      <p:pic>
        <p:nvPicPr>
          <p:cNvPr id="90" name="Picture 2"/>
          <p:cNvPicPr/>
          <p:nvPr/>
        </p:nvPicPr>
        <p:blipFill>
          <a:blip r:embed="rId16"/>
          <a:stretch>
            <a:fillRect/>
          </a:stretch>
        </p:blipFill>
        <p:spPr>
          <a:xfrm>
            <a:off x="6858000" y="6359400"/>
            <a:ext cx="1792440" cy="435240"/>
          </a:xfrm>
          <a:prstGeom prst="rect">
            <a:avLst/>
          </a:prstGeom>
          <a:ln>
            <a:noFill/>
          </a:ln>
        </p:spPr>
      </p:pic>
      <p:sp>
        <p:nvSpPr>
          <p:cNvPr id="91" name="Line 4"/>
          <p:cNvSpPr/>
          <p:nvPr/>
        </p:nvSpPr>
        <p:spPr>
          <a:xfrm>
            <a:off x="0" y="1295280"/>
            <a:ext cx="9144000" cy="0"/>
          </a:xfrm>
          <a:prstGeom prst="line">
            <a:avLst/>
          </a:prstGeom>
          <a:ln w="9360">
            <a:solidFill>
              <a:srgbClr val="B5DCDE"/>
            </a:solidFill>
            <a:round/>
          </a:ln>
        </p:spPr>
      </p:sp>
      <p:sp>
        <p:nvSpPr>
          <p:cNvPr id="92" name="PlaceHolder 5"/>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93" name="PlaceHolder 6"/>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8" Type="http://schemas.openxmlformats.org/officeDocument/2006/relationships/hyperlink" Target="http://purl.org/dc/elements/1.1/rights" TargetMode="External"/><Relationship Id="rId3" Type="http://schemas.openxmlformats.org/officeDocument/2006/relationships/hyperlink" Target="http://www.w3.org/1999/02/22-rdf-syntax-ns#type" TargetMode="External"/><Relationship Id="rId7" Type="http://schemas.openxmlformats.org/officeDocument/2006/relationships/hyperlink" Target="http://purl.org/dc/terms/created" TargetMode="External"/><Relationship Id="rId2" Type="http://schemas.openxmlformats.org/officeDocument/2006/relationships/hyperlink" Target="http://bioimages.vanderbilt.edu/kirchoff/ac1490" TargetMode="External"/><Relationship Id="rId1" Type="http://schemas.openxmlformats.org/officeDocument/2006/relationships/slideLayout" Target="../slideLayouts/slideLayout25.xml"/><Relationship Id="rId6" Type="http://schemas.openxmlformats.org/officeDocument/2006/relationships/hyperlink" Target="http://bioimages.vanderbilt.edu/contact/kirchoff#coblea" TargetMode="External"/><Relationship Id="rId5" Type="http://schemas.openxmlformats.org/officeDocument/2006/relationships/hyperlink" Target="http://xmlns.com/foaf/0.1/maker" TargetMode="External"/><Relationship Id="rId10" Type="http://schemas.openxmlformats.org/officeDocument/2006/relationships/hyperlink" Target="http://xmlns.com/foaf/0.1/name" TargetMode="External"/><Relationship Id="rId4" Type="http://schemas.openxmlformats.org/officeDocument/2006/relationships/hyperlink" Target="http://purl.org/dc/dcmitype/StillImage" TargetMode="External"/><Relationship Id="rId9" Type="http://schemas.openxmlformats.org/officeDocument/2006/relationships/hyperlink" Target="http://xmlns.com/foaf/0.1/Perso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4294967295"/>
          </p:nvPr>
        </p:nvSpPr>
        <p:spPr>
          <a:xfrm>
            <a:off x="1" y="966789"/>
            <a:ext cx="9134475" cy="4291012"/>
          </a:xfrm>
          <a:prstGeom prst="rect">
            <a:avLst/>
          </a:prstGeom>
        </p:spPr>
        <p:txBody>
          <a:bodyPr/>
          <a:lstStyle/>
          <a:p>
            <a:pPr algn="ctr">
              <a:spcBef>
                <a:spcPct val="0"/>
              </a:spcBef>
            </a:pPr>
            <a:endParaRPr lang="en-US" altLang="en-US" sz="3200" b="1" dirty="0" smtClean="0">
              <a:latin typeface="Cambria" pitchFamily="18" charset="0"/>
            </a:endParaRPr>
          </a:p>
          <a:p>
            <a:pPr algn="ctr" eaLnBrk="1" hangingPunct="1"/>
            <a:r>
              <a:rPr lang="en-US" altLang="en-US" sz="2400" b="1" dirty="0" smtClean="0">
                <a:latin typeface="Times New Roman" pitchFamily="18" charset="0"/>
                <a:cs typeface="Times New Roman" pitchFamily="18" charset="0"/>
              </a:rPr>
              <a:t>MS Project Defense</a:t>
            </a:r>
          </a:p>
          <a:p>
            <a:pPr algn="ctr" eaLnBrk="1" hangingPunct="1"/>
            <a:endParaRPr lang="en-US" altLang="en-US" sz="2400" b="1" dirty="0" smtClean="0">
              <a:solidFill>
                <a:srgbClr val="0000FF"/>
              </a:solidFill>
              <a:latin typeface="Times New Roman" pitchFamily="18" charset="0"/>
              <a:cs typeface="Times New Roman" pitchFamily="18" charset="0"/>
            </a:endParaRPr>
          </a:p>
          <a:p>
            <a:pPr algn="ctr" eaLnBrk="1" hangingPunct="1"/>
            <a:endParaRPr lang="en-US" altLang="en-US" sz="2400" b="1" dirty="0">
              <a:solidFill>
                <a:srgbClr val="0000FF"/>
              </a:solidFill>
              <a:latin typeface="Times New Roman" pitchFamily="18" charset="0"/>
              <a:cs typeface="Times New Roman" pitchFamily="18" charset="0"/>
            </a:endParaRPr>
          </a:p>
          <a:p>
            <a:pPr algn="ctr" eaLnBrk="1" hangingPunct="1"/>
            <a:r>
              <a:rPr lang="en-US" altLang="en-US" sz="2400" b="1" dirty="0" smtClean="0">
                <a:solidFill>
                  <a:srgbClr val="0000FF"/>
                </a:solidFill>
                <a:latin typeface="Times New Roman" pitchFamily="18" charset="0"/>
                <a:cs typeface="Times New Roman" pitchFamily="18" charset="0"/>
              </a:rPr>
              <a:t>“A Semantic Knowledge Engine Using Automated Knowledge Extraction from World Wide Web”</a:t>
            </a:r>
            <a:endParaRPr lang="en-US" altLang="en-US" sz="2400" b="1" i="1" dirty="0" smtClean="0">
              <a:solidFill>
                <a:srgbClr val="0000FF"/>
              </a:solidFill>
              <a:latin typeface="Times New Roman" pitchFamily="18" charset="0"/>
              <a:cs typeface="Times New Roman" pitchFamily="18" charset="0"/>
            </a:endParaRPr>
          </a:p>
          <a:p>
            <a:pPr algn="ctr" eaLnBrk="1" hangingPunct="1"/>
            <a:endParaRPr lang="en-US" altLang="en-US" sz="2400" b="1" i="1" dirty="0" smtClean="0">
              <a:solidFill>
                <a:srgbClr val="0000FF"/>
              </a:solidFill>
              <a:latin typeface="Times New Roman" pitchFamily="18" charset="0"/>
              <a:cs typeface="Times New Roman" pitchFamily="18" charset="0"/>
            </a:endParaRPr>
          </a:p>
          <a:p>
            <a:pPr algn="ctr" eaLnBrk="1" hangingPunct="1"/>
            <a:endParaRPr lang="en-US" altLang="en-US" sz="2400" b="1" i="1" dirty="0" smtClean="0">
              <a:solidFill>
                <a:srgbClr val="0000FF"/>
              </a:solidFill>
              <a:latin typeface="Times New Roman" pitchFamily="18" charset="0"/>
              <a:cs typeface="Times New Roman" pitchFamily="18" charset="0"/>
            </a:endParaRPr>
          </a:p>
          <a:p>
            <a:pPr algn="ctr" eaLnBrk="1" hangingPunct="1"/>
            <a:r>
              <a:rPr lang="en-US" altLang="en-US" sz="2400" b="1" dirty="0" err="1" smtClean="0">
                <a:solidFill>
                  <a:schemeClr val="tx1"/>
                </a:solidFill>
                <a:latin typeface="Times New Roman" pitchFamily="18" charset="0"/>
                <a:cs typeface="Times New Roman" pitchFamily="18" charset="0"/>
              </a:rPr>
              <a:t>Venkatesh</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Mabbu</a:t>
            </a:r>
            <a:endParaRPr lang="en-US" altLang="en-US" sz="2400" b="1" dirty="0" smtClean="0">
              <a:solidFill>
                <a:schemeClr val="tx1"/>
              </a:solidFill>
              <a:latin typeface="Times New Roman" pitchFamily="18" charset="0"/>
              <a:cs typeface="Times New Roman" pitchFamily="18" charset="0"/>
            </a:endParaRPr>
          </a:p>
          <a:p>
            <a:pPr algn="ctr" eaLnBrk="1" hangingPunct="1"/>
            <a:endParaRPr lang="en-US" altLang="en-US" sz="2400" b="1" dirty="0">
              <a:solidFill>
                <a:srgbClr val="0000FF"/>
              </a:solidFill>
              <a:latin typeface="Cambria" pitchFamily="18" charset="0"/>
            </a:endParaRPr>
          </a:p>
          <a:p>
            <a:pPr algn="ctr" eaLnBrk="1" hangingPunct="1"/>
            <a:endParaRPr lang="en-US" altLang="en-US" b="1" dirty="0" smtClean="0">
              <a:solidFill>
                <a:srgbClr val="0000FF"/>
              </a:solidFill>
              <a:latin typeface="Cambria" pitchFamily="18" charset="0"/>
            </a:endParaRPr>
          </a:p>
          <a:p>
            <a:pPr algn="ctr" eaLnBrk="1" hangingPunct="1"/>
            <a:endParaRPr lang="en-US" altLang="en-US" b="1" dirty="0">
              <a:solidFill>
                <a:srgbClr val="0000FF"/>
              </a:solidFill>
              <a:latin typeface="Cambria" pitchFamily="18" charset="0"/>
            </a:endParaRPr>
          </a:p>
        </p:txBody>
      </p:sp>
      <p:sp>
        <p:nvSpPr>
          <p:cNvPr id="14339" name="Rectangle 26"/>
          <p:cNvSpPr>
            <a:spLocks noChangeArrowheads="1"/>
          </p:cNvSpPr>
          <p:nvPr/>
        </p:nvSpPr>
        <p:spPr bwMode="auto">
          <a:xfrm>
            <a:off x="0" y="0"/>
            <a:ext cx="9144000" cy="914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3600" b="1">
              <a:solidFill>
                <a:srgbClr val="FFCC00"/>
              </a:solidFill>
              <a:latin typeface="Arial Black" pitchFamily="34" charset="0"/>
            </a:endParaRPr>
          </a:p>
        </p:txBody>
      </p:sp>
      <p:sp>
        <p:nvSpPr>
          <p:cNvPr id="5" name="Rectangle 26"/>
          <p:cNvSpPr>
            <a:spLocks noChangeArrowheads="1"/>
          </p:cNvSpPr>
          <p:nvPr/>
        </p:nvSpPr>
        <p:spPr bwMode="auto">
          <a:xfrm>
            <a:off x="0" y="5257800"/>
            <a:ext cx="9144000" cy="1600200"/>
          </a:xfrm>
          <a:prstGeom prst="rect">
            <a:avLst/>
          </a:prstGeom>
          <a:solidFill>
            <a:schemeClr val="tx1"/>
          </a:solidFill>
          <a:ln>
            <a:noFill/>
          </a:ln>
          <a:extLst/>
        </p:spPr>
        <p:txBody>
          <a:bodyPr anchor="ctr"/>
          <a:lstStyle/>
          <a:p>
            <a:pPr marL="914400" algn="ctr">
              <a:spcAft>
                <a:spcPts val="600"/>
              </a:spcAft>
              <a:defRPr/>
            </a:pPr>
            <a:r>
              <a:rPr lang="en-US" sz="2000" b="1" dirty="0" smtClean="0">
                <a:solidFill>
                  <a:srgbClr val="FFCC00"/>
                </a:solidFill>
                <a:latin typeface="Times New Roman" pitchFamily="18" charset="0"/>
                <a:cs typeface="Times New Roman" pitchFamily="18" charset="0"/>
              </a:rPr>
              <a:t>EECS Department, College of Engineering</a:t>
            </a:r>
          </a:p>
          <a:p>
            <a:pPr marL="914400" algn="ctr">
              <a:spcAft>
                <a:spcPts val="600"/>
              </a:spcAft>
              <a:defRPr/>
            </a:pPr>
            <a:r>
              <a:rPr lang="en-US" sz="2000" b="1" dirty="0" smtClean="0">
                <a:solidFill>
                  <a:srgbClr val="FFCC00"/>
                </a:solidFill>
                <a:latin typeface="Times New Roman" pitchFamily="18" charset="0"/>
                <a:cs typeface="Times New Roman" pitchFamily="18" charset="0"/>
              </a:rPr>
              <a:t>November 20, 2015</a:t>
            </a:r>
            <a:endParaRPr lang="en-US" sz="2000" b="1" dirty="0">
              <a:solidFill>
                <a:srgbClr val="FFCC00"/>
              </a:solidFill>
              <a:latin typeface="Times New Roman" pitchFamily="18" charset="0"/>
              <a:cs typeface="Times New Roman" pitchFamily="18" charset="0"/>
            </a:endParaRPr>
          </a:p>
        </p:txBody>
      </p:sp>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846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7665" y="0"/>
            <a:ext cx="2446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747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Problem Description</a:t>
            </a:r>
            <a:endParaRPr sz="28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algn="just">
              <a:lnSpc>
                <a:spcPct val="100000"/>
              </a:lnSpc>
            </a:pPr>
            <a:endParaRPr lang="en-US" sz="2400" b="1" u="sng" dirty="0">
              <a:solidFill>
                <a:srgbClr val="000000"/>
              </a:solidFill>
              <a:latin typeface="Times New Roman" pitchFamily="18" charset="0"/>
              <a:cs typeface="Times New Roman" pitchFamily="18" charset="0"/>
            </a:endParaRPr>
          </a:p>
          <a:p>
            <a:pPr algn="just">
              <a:lnSpc>
                <a:spcPct val="100000"/>
              </a:lnSpc>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becomes extremely difficult for the existing search engines (such as Google) to crawl, index, rank, and manage huge amount of data and locate information while answering questions. Semantic web technology (such as Google Knowledge Graph) is emerging into the answer engine market in order to transform the unstructured data into more structured useful information. However, the existing engines suffer due to the fact that curators and volunteers feed these systems manually. </a:t>
            </a:r>
            <a:endParaRPr dirty="0">
              <a:latin typeface="Times New Roman" pitchFamily="18" charset="0"/>
              <a:cs typeface="Times New Roman" pitchFamily="18" charset="0"/>
            </a:endParaRPr>
          </a:p>
          <a:p>
            <a:pPr>
              <a:lnSpc>
                <a:spcPct val="100000"/>
              </a:lnSpc>
            </a:pPr>
            <a:endParaRPr dirty="0">
              <a:latin typeface="Times New Roman" pitchFamily="18" charset="0"/>
              <a:cs typeface="Times New Roman" pitchFamily="18" charset="0"/>
            </a:endParaRPr>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50405083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Problem </a:t>
            </a:r>
            <a:r>
              <a:rPr lang="en-US" sz="2800" b="1" dirty="0">
                <a:solidFill>
                  <a:srgbClr val="0000FF"/>
                </a:solidFill>
                <a:latin typeface="Times New Roman"/>
              </a:rPr>
              <a:t>Description</a:t>
            </a:r>
            <a:endParaRPr sz="28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a:lnSpc>
                <a:spcPct val="100000"/>
              </a:lnSpc>
            </a:pPr>
            <a:r>
              <a:rPr lang="en-US" b="1" u="sng" dirty="0" smtClean="0">
                <a:solidFill>
                  <a:srgbClr val="000000"/>
                </a:solidFill>
                <a:latin typeface="Times New Roman"/>
              </a:rPr>
              <a:t>Problems:</a:t>
            </a:r>
            <a:endParaRPr lang="en-US" b="1" u="sng" dirty="0">
              <a:solidFill>
                <a:srgbClr val="000000"/>
              </a:solidFill>
              <a:latin typeface="Times New Roman"/>
            </a:endParaRPr>
          </a:p>
          <a:p>
            <a:pPr marL="285750" indent="-285750">
              <a:lnSpc>
                <a:spcPct val="100000"/>
              </a:lnSpc>
              <a:buFont typeface="Arial" pitchFamily="34" charset="0"/>
              <a:buChar char="•"/>
            </a:pPr>
            <a:endParaRPr lang="en-US" dirty="0" smtClean="0">
              <a:solidFill>
                <a:srgbClr val="000000"/>
              </a:solidFill>
              <a:latin typeface="Times New Roman"/>
            </a:endParaRPr>
          </a:p>
          <a:p>
            <a:pPr marL="285750" indent="-285750">
              <a:lnSpc>
                <a:spcPct val="100000"/>
              </a:lnSpc>
              <a:buFont typeface="Arial" pitchFamily="34" charset="0"/>
              <a:buChar char="•"/>
            </a:pPr>
            <a:r>
              <a:rPr lang="en-US" dirty="0" smtClean="0">
                <a:solidFill>
                  <a:srgbClr val="000000"/>
                </a:solidFill>
                <a:latin typeface="Times New Roman"/>
              </a:rPr>
              <a:t>It is a known fact that the internet is so big (50 billion pages) to crawl, index, summarize and monitor.</a:t>
            </a:r>
          </a:p>
          <a:p>
            <a:pPr marL="285750" indent="-285750">
              <a:buFont typeface="Arial" pitchFamily="34" charset="0"/>
              <a:buChar char="•"/>
            </a:pPr>
            <a:r>
              <a:rPr lang="en-US" dirty="0" smtClean="0">
                <a:solidFill>
                  <a:srgbClr val="000000"/>
                </a:solidFill>
                <a:latin typeface="Times New Roman"/>
              </a:rPr>
              <a:t>The web is highly unstructured.</a:t>
            </a:r>
          </a:p>
          <a:p>
            <a:pPr marL="285750" indent="-285750">
              <a:lnSpc>
                <a:spcPct val="100000"/>
              </a:lnSpc>
              <a:buFont typeface="Arial" pitchFamily="34" charset="0"/>
              <a:buChar char="•"/>
            </a:pPr>
            <a:r>
              <a:rPr lang="en-US" dirty="0" smtClean="0">
                <a:solidFill>
                  <a:srgbClr val="000000"/>
                </a:solidFill>
                <a:latin typeface="Times New Roman"/>
              </a:rPr>
              <a:t>Difficult to handle spam </a:t>
            </a:r>
          </a:p>
          <a:p>
            <a:pPr marL="285750" indent="-285750">
              <a:lnSpc>
                <a:spcPct val="100000"/>
              </a:lnSpc>
              <a:buFont typeface="Arial" pitchFamily="34" charset="0"/>
              <a:buChar char="•"/>
            </a:pPr>
            <a:r>
              <a:rPr lang="en-US" dirty="0" smtClean="0">
                <a:solidFill>
                  <a:srgbClr val="000000"/>
                </a:solidFill>
                <a:latin typeface="Times New Roman"/>
              </a:rPr>
              <a:t>High redundant data</a:t>
            </a:r>
          </a:p>
          <a:p>
            <a:pPr marL="285750" indent="-285750">
              <a:lnSpc>
                <a:spcPct val="100000"/>
              </a:lnSpc>
              <a:buFont typeface="Arial" pitchFamily="34" charset="0"/>
              <a:buChar char="•"/>
            </a:pPr>
            <a:r>
              <a:rPr lang="en-US" dirty="0" smtClean="0">
                <a:solidFill>
                  <a:srgbClr val="000000"/>
                </a:solidFill>
                <a:latin typeface="Times New Roman"/>
              </a:rPr>
              <a:t>Ranking pages</a:t>
            </a:r>
          </a:p>
          <a:p>
            <a:pPr marL="285750" indent="-285750">
              <a:lnSpc>
                <a:spcPct val="100000"/>
              </a:lnSpc>
              <a:buFont typeface="Arial" pitchFamily="34" charset="0"/>
              <a:buChar char="•"/>
            </a:pPr>
            <a:r>
              <a:rPr lang="en-US" dirty="0" smtClean="0">
                <a:solidFill>
                  <a:srgbClr val="000000"/>
                </a:solidFill>
                <a:latin typeface="Times New Roman"/>
              </a:rPr>
              <a:t>Privacy issues</a:t>
            </a:r>
          </a:p>
          <a:p>
            <a:pPr marL="285750" indent="-285750">
              <a:lnSpc>
                <a:spcPct val="100000"/>
              </a:lnSpc>
              <a:buFont typeface="Arial" pitchFamily="34" charset="0"/>
              <a:buChar char="•"/>
            </a:pPr>
            <a:r>
              <a:rPr lang="en-US" dirty="0" smtClean="0">
                <a:solidFill>
                  <a:srgbClr val="000000"/>
                </a:solidFill>
                <a:latin typeface="Times New Roman"/>
              </a:rPr>
              <a:t>Copyright issues.</a:t>
            </a:r>
          </a:p>
          <a:p>
            <a:pPr marL="285750" indent="-285750">
              <a:lnSpc>
                <a:spcPct val="100000"/>
              </a:lnSpc>
              <a:buFont typeface="Arial" pitchFamily="34" charset="0"/>
              <a:buChar char="•"/>
            </a:pPr>
            <a:r>
              <a:rPr lang="en-US" dirty="0" smtClean="0">
                <a:solidFill>
                  <a:srgbClr val="000000"/>
                </a:solidFill>
                <a:latin typeface="Times New Roman"/>
              </a:rPr>
              <a:t>The query words as "keywords”, Search engine works as a word matching program !!</a:t>
            </a:r>
          </a:p>
          <a:p>
            <a:pPr marL="285750" indent="-285750">
              <a:lnSpc>
                <a:spcPct val="100000"/>
              </a:lnSpc>
              <a:buFont typeface="Arial" pitchFamily="34" charset="0"/>
              <a:buChar char="•"/>
            </a:pPr>
            <a:r>
              <a:rPr lang="en-US" dirty="0" smtClean="0">
                <a:solidFill>
                  <a:srgbClr val="000000"/>
                </a:solidFill>
                <a:latin typeface="Times New Roman"/>
              </a:rPr>
              <a:t>Google’s many data centers around the world burn through 260 million watts—one quarter of the output of  a nuclear power plant—the New York Times reports.</a:t>
            </a:r>
          </a:p>
          <a:p>
            <a:pPr marL="285750" indent="-285750">
              <a:lnSpc>
                <a:spcPct val="100000"/>
              </a:lnSpc>
              <a:buFont typeface="Arial" pitchFamily="34" charset="0"/>
              <a:buChar char="•"/>
            </a:pPr>
            <a:r>
              <a:rPr lang="en-US" dirty="0" smtClean="0">
                <a:solidFill>
                  <a:srgbClr val="000000"/>
                </a:solidFill>
                <a:latin typeface="Times New Roman"/>
              </a:rPr>
              <a:t>Data centers in general are responsible for 0.13 percent of the world’s electricity consumption, One Google search is equal to turning on a 60W light bulb for 17 seconds</a:t>
            </a:r>
          </a:p>
          <a:p>
            <a:pPr marL="285750" indent="-285750">
              <a:lnSpc>
                <a:spcPct val="100000"/>
              </a:lnSpc>
              <a:buFont typeface="Arial" pitchFamily="34" charset="0"/>
              <a:buChar char="•"/>
            </a:pPr>
            <a:endParaRPr lang="en-US" dirty="0" smtClean="0">
              <a:solidFill>
                <a:srgbClr val="000000"/>
              </a:solidFill>
              <a:latin typeface="Times New Roman"/>
            </a:endParaRPr>
          </a:p>
          <a:p>
            <a:pPr>
              <a:lnSpc>
                <a:spcPct val="100000"/>
              </a:lnSpc>
            </a:pPr>
            <a:endParaRPr dirty="0"/>
          </a:p>
          <a:p>
            <a:pPr>
              <a:lnSpc>
                <a:spcPct val="100000"/>
              </a:lnSpc>
            </a:pPr>
            <a:endParaRPr dirty="0"/>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1960560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Project Contributions</a:t>
            </a:r>
            <a:endParaRPr sz="28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proposed system focused </a:t>
            </a:r>
            <a:r>
              <a:rPr lang="en-US" dirty="0">
                <a:latin typeface="Times New Roman" pitchFamily="18" charset="0"/>
                <a:cs typeface="Times New Roman" pitchFamily="18" charset="0"/>
              </a:rPr>
              <a:t>on all the pre-discussed issues and </a:t>
            </a:r>
            <a:r>
              <a:rPr lang="en-US" dirty="0" smtClean="0">
                <a:latin typeface="Times New Roman" pitchFamily="18" charset="0"/>
                <a:cs typeface="Times New Roman" pitchFamily="18" charset="0"/>
              </a:rPr>
              <a:t>we provided </a:t>
            </a:r>
            <a:r>
              <a:rPr lang="en-US" dirty="0">
                <a:latin typeface="Times New Roman" pitchFamily="18" charset="0"/>
                <a:cs typeface="Times New Roman" pitchFamily="18" charset="0"/>
              </a:rPr>
              <a:t>the best </a:t>
            </a:r>
            <a:r>
              <a:rPr lang="en-US" dirty="0" smtClean="0">
                <a:latin typeface="Times New Roman" pitchFamily="18" charset="0"/>
                <a:cs typeface="Times New Roman" pitchFamily="18" charset="0"/>
              </a:rPr>
              <a:t>solution </a:t>
            </a:r>
            <a:r>
              <a:rPr lang="en-US" dirty="0">
                <a:latin typeface="Times New Roman" pitchFamily="18" charset="0"/>
                <a:cs typeface="Times New Roman" pitchFamily="18" charset="0"/>
              </a:rPr>
              <a:t>in overcoming these problems.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following are the main contribution of this project</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pPr marL="2114550" lvl="4" indent="-285750">
              <a:buFont typeface="Arial" pitchFamily="34" charset="0"/>
              <a:buChar char="•"/>
            </a:pPr>
            <a:r>
              <a:rPr lang="en-US" dirty="0">
                <a:latin typeface="Times New Roman" pitchFamily="18" charset="0"/>
                <a:cs typeface="Times New Roman" pitchFamily="18" charset="0"/>
              </a:rPr>
              <a:t>Reduces the size of </a:t>
            </a:r>
            <a:r>
              <a:rPr lang="en-US" dirty="0" smtClean="0">
                <a:latin typeface="Times New Roman" pitchFamily="18" charset="0"/>
                <a:cs typeface="Times New Roman" pitchFamily="18" charset="0"/>
              </a:rPr>
              <a:t>index </a:t>
            </a:r>
          </a:p>
          <a:p>
            <a:pPr marL="2114550" lvl="4" indent="-285750">
              <a:buFont typeface="Arial" pitchFamily="34" charset="0"/>
              <a:buChar char="•"/>
            </a:pPr>
            <a:r>
              <a:rPr lang="en-US" dirty="0" smtClean="0">
                <a:latin typeface="Times New Roman" pitchFamily="18" charset="0"/>
                <a:cs typeface="Times New Roman" pitchFamily="18" charset="0"/>
              </a:rPr>
              <a:t>Reduces index time and complexity</a:t>
            </a:r>
          </a:p>
          <a:p>
            <a:pPr marL="2114550" lvl="4" indent="-285750">
              <a:buFont typeface="Arial" pitchFamily="34" charset="0"/>
              <a:buChar char="•"/>
            </a:pPr>
            <a:r>
              <a:rPr lang="en-US" dirty="0" smtClean="0">
                <a:latin typeface="Times New Roman" pitchFamily="18" charset="0"/>
                <a:cs typeface="Times New Roman" pitchFamily="18" charset="0"/>
              </a:rPr>
              <a:t>Reduces </a:t>
            </a:r>
            <a:r>
              <a:rPr lang="en-US" dirty="0">
                <a:latin typeface="Times New Roman" pitchFamily="18" charset="0"/>
                <a:cs typeface="Times New Roman" pitchFamily="18" charset="0"/>
              </a:rPr>
              <a:t>the redundant </a:t>
            </a:r>
            <a:r>
              <a:rPr lang="en-US" dirty="0" smtClean="0">
                <a:latin typeface="Times New Roman" pitchFamily="18" charset="0"/>
                <a:cs typeface="Times New Roman" pitchFamily="18" charset="0"/>
              </a:rPr>
              <a:t>data</a:t>
            </a:r>
            <a:endParaRPr lang="en-US" dirty="0">
              <a:latin typeface="Times New Roman" pitchFamily="18" charset="0"/>
              <a:cs typeface="Times New Roman" pitchFamily="18" charset="0"/>
            </a:endParaRPr>
          </a:p>
          <a:p>
            <a:pPr marL="2114550" lvl="4" indent="-285750">
              <a:buFont typeface="Arial" pitchFamily="34" charset="0"/>
              <a:buChar char="•"/>
            </a:pPr>
            <a:r>
              <a:rPr lang="en-US" dirty="0" smtClean="0">
                <a:latin typeface="Times New Roman" pitchFamily="18" charset="0"/>
                <a:cs typeface="Times New Roman" pitchFamily="18" charset="0"/>
              </a:rPr>
              <a:t>Enhances </a:t>
            </a:r>
            <a:r>
              <a:rPr lang="en-US" dirty="0">
                <a:latin typeface="Times New Roman" pitchFamily="18" charset="0"/>
                <a:cs typeface="Times New Roman" pitchFamily="18" charset="0"/>
              </a:rPr>
              <a:t>Privacy </a:t>
            </a:r>
            <a:r>
              <a:rPr lang="en-US" dirty="0" smtClean="0">
                <a:latin typeface="Times New Roman" pitchFamily="18" charset="0"/>
                <a:cs typeface="Times New Roman" pitchFamily="18" charset="0"/>
              </a:rPr>
              <a:t>Features</a:t>
            </a:r>
          </a:p>
          <a:p>
            <a:pPr marL="2114550" lvl="4" indent="-285750">
              <a:buFont typeface="Arial" pitchFamily="34" charset="0"/>
              <a:buChar char="•"/>
            </a:pPr>
            <a:r>
              <a:rPr lang="en-US" dirty="0" smtClean="0">
                <a:latin typeface="Times New Roman" pitchFamily="18" charset="0"/>
                <a:cs typeface="Times New Roman" pitchFamily="18" charset="0"/>
              </a:rPr>
              <a:t>Copyright Issues</a:t>
            </a:r>
            <a:endParaRPr lang="en-US" dirty="0">
              <a:latin typeface="Times New Roman" pitchFamily="18" charset="0"/>
              <a:cs typeface="Times New Roman" pitchFamily="18" charset="0"/>
            </a:endParaRPr>
          </a:p>
          <a:p>
            <a:pPr marL="2114550" lvl="4" indent="-285750">
              <a:buFont typeface="Arial" pitchFamily="34" charset="0"/>
              <a:buChar char="•"/>
            </a:pPr>
            <a:r>
              <a:rPr lang="en-US" dirty="0" smtClean="0">
                <a:latin typeface="Times New Roman" pitchFamily="18" charset="0"/>
                <a:cs typeface="Times New Roman" pitchFamily="18" charset="0"/>
              </a:rPr>
              <a:t>Protection from spamming websites</a:t>
            </a:r>
          </a:p>
          <a:p>
            <a:pPr marL="2114550" lvl="4" indent="-285750">
              <a:buFont typeface="Arial" pitchFamily="34" charset="0"/>
              <a:buChar char="•"/>
            </a:pPr>
            <a:r>
              <a:rPr lang="en-US" dirty="0" smtClean="0">
                <a:solidFill>
                  <a:srgbClr val="000000"/>
                </a:solidFill>
                <a:latin typeface="Times New Roman" pitchFamily="18" charset="0"/>
                <a:cs typeface="Times New Roman" pitchFamily="18" charset="0"/>
              </a:rPr>
              <a:t>Excellent user experience</a:t>
            </a:r>
          </a:p>
          <a:p>
            <a:pPr>
              <a:lnSpc>
                <a:spcPct val="100000"/>
              </a:lnSpc>
            </a:pPr>
            <a:endParaRPr dirty="0">
              <a:latin typeface="Times New Roman" pitchFamily="18" charset="0"/>
              <a:cs typeface="Times New Roman" pitchFamily="18" charset="0"/>
            </a:endParaRPr>
          </a:p>
          <a:p>
            <a:pPr>
              <a:lnSpc>
                <a:spcPct val="100000"/>
              </a:lnSpc>
            </a:pPr>
            <a:endParaRPr dirty="0">
              <a:latin typeface="Times New Roman" pitchFamily="18" charset="0"/>
              <a:cs typeface="Times New Roman" pitchFamily="18" charset="0"/>
            </a:endParaRPr>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8485203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Redundancy</a:t>
            </a:r>
            <a:endParaRPr sz="28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a:lnSpc>
                <a:spcPct val="100000"/>
              </a:lnSpc>
            </a:pPr>
            <a:endParaRP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85" y="1593026"/>
            <a:ext cx="7558627" cy="3973508"/>
          </a:xfrm>
          <a:prstGeom prst="rect">
            <a:avLst/>
          </a:prstGeom>
        </p:spPr>
      </p:pic>
      <p:sp>
        <p:nvSpPr>
          <p:cNvPr id="2" name="TextBox 1"/>
          <p:cNvSpPr txBox="1"/>
          <p:nvPr/>
        </p:nvSpPr>
        <p:spPr>
          <a:xfrm>
            <a:off x="2119268" y="5681054"/>
            <a:ext cx="4972259"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Google SERP for the search “</a:t>
            </a:r>
            <a:r>
              <a:rPr lang="en-US" u="sng" dirty="0" err="1" smtClean="0">
                <a:latin typeface="Times New Roman" pitchFamily="18" charset="0"/>
                <a:cs typeface="Times New Roman" pitchFamily="18" charset="0"/>
              </a:rPr>
              <a:t>strcmp</a:t>
            </a:r>
            <a:r>
              <a:rPr lang="en-US" u="sng" dirty="0" smtClean="0">
                <a:latin typeface="Times New Roman" pitchFamily="18" charset="0"/>
                <a:cs typeface="Times New Roman" pitchFamily="18" charset="0"/>
              </a:rPr>
              <a:t> syntax in </a:t>
            </a:r>
            <a:r>
              <a:rPr lang="en-US" u="sng" dirty="0" err="1" smtClean="0">
                <a:latin typeface="Times New Roman" pitchFamily="18" charset="0"/>
                <a:cs typeface="Times New Roman" pitchFamily="18" charset="0"/>
              </a:rPr>
              <a:t>php</a:t>
            </a:r>
            <a:r>
              <a:rPr lang="en-US" u="sng" dirty="0" smtClean="0">
                <a:latin typeface="Times New Roman" pitchFamily="18" charset="0"/>
                <a:cs typeface="Times New Roman" pitchFamily="18" charset="0"/>
              </a:rPr>
              <a:t>”</a:t>
            </a:r>
            <a:endParaRPr lang="en-US" u="sng" dirty="0">
              <a:latin typeface="Times New Roman" pitchFamily="18" charset="0"/>
              <a:cs typeface="Times New Roman" pitchFamily="18" charset="0"/>
            </a:endParaRPr>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5656953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Redundancy</a:t>
            </a:r>
            <a:endParaRPr lang="en-US" sz="28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a:lnSpc>
                <a:spcPct val="100000"/>
              </a:lnSpc>
            </a:pP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01" y="1293840"/>
            <a:ext cx="7808757" cy="4136230"/>
          </a:xfrm>
          <a:prstGeom prst="rect">
            <a:avLst/>
          </a:prstGeom>
        </p:spPr>
      </p:pic>
      <p:sp>
        <p:nvSpPr>
          <p:cNvPr id="3" name="Rectangle 2"/>
          <p:cNvSpPr/>
          <p:nvPr/>
        </p:nvSpPr>
        <p:spPr>
          <a:xfrm>
            <a:off x="2133600" y="5605920"/>
            <a:ext cx="5410200" cy="369332"/>
          </a:xfrm>
          <a:prstGeom prst="rect">
            <a:avLst/>
          </a:prstGeom>
        </p:spPr>
        <p:txBody>
          <a:bodyPr wrap="square">
            <a:spAutoFit/>
          </a:bodyPr>
          <a:lstStyle/>
          <a:p>
            <a:r>
              <a:rPr lang="en-US" u="sng" dirty="0">
                <a:latin typeface="Times New Roman" pitchFamily="18" charset="0"/>
                <a:cs typeface="Times New Roman" pitchFamily="18" charset="0"/>
              </a:rPr>
              <a:t>Google SERP for the search </a:t>
            </a:r>
            <a:r>
              <a:rPr lang="en-US" u="sng" dirty="0" smtClean="0">
                <a:latin typeface="Times New Roman" pitchFamily="18" charset="0"/>
                <a:cs typeface="Times New Roman" pitchFamily="18" charset="0"/>
              </a:rPr>
              <a:t>“how to tie a tie”</a:t>
            </a:r>
            <a:endParaRPr lang="en-US" u="sng" dirty="0">
              <a:latin typeface="Times New Roman" pitchFamily="18" charset="0"/>
              <a:cs typeface="Times New Roman" pitchFamily="18" charset="0"/>
            </a:endParaRPr>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323745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Redundancy</a:t>
            </a:r>
            <a:endParaRPr lang="en-US" sz="28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a:lnSpc>
                <a:spcPct val="100000"/>
              </a:lnSpc>
            </a:pPr>
            <a:endParaRPr dirty="0"/>
          </a:p>
        </p:txBody>
      </p:sp>
      <p:sp>
        <p:nvSpPr>
          <p:cNvPr id="3" name="Rectangle 2"/>
          <p:cNvSpPr/>
          <p:nvPr/>
        </p:nvSpPr>
        <p:spPr>
          <a:xfrm>
            <a:off x="1524000" y="5605920"/>
            <a:ext cx="5638800" cy="369332"/>
          </a:xfrm>
          <a:prstGeom prst="rect">
            <a:avLst/>
          </a:prstGeom>
        </p:spPr>
        <p:txBody>
          <a:bodyPr wrap="square">
            <a:spAutoFit/>
          </a:bodyPr>
          <a:lstStyle/>
          <a:p>
            <a:r>
              <a:rPr lang="en-US" u="sng" dirty="0">
                <a:latin typeface="Times New Roman" pitchFamily="18" charset="0"/>
                <a:cs typeface="Times New Roman" pitchFamily="18" charset="0"/>
              </a:rPr>
              <a:t>Google SERP for the search </a:t>
            </a:r>
            <a:r>
              <a:rPr lang="en-US" u="sng" dirty="0" smtClean="0">
                <a:latin typeface="Times New Roman" pitchFamily="18" charset="0"/>
                <a:cs typeface="Times New Roman" pitchFamily="18" charset="0"/>
              </a:rPr>
              <a:t>“start with wide end of the tie”</a:t>
            </a:r>
            <a:endParaRPr lang="en-US" u="sng" dirty="0">
              <a:latin typeface="Times New Roman" pitchFamily="18" charset="0"/>
              <a:cs typeface="Times New Roman" pitchFamily="18" charset="0"/>
            </a:endParaRPr>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25328"/>
            <a:ext cx="5181600" cy="3908904"/>
          </a:xfrm>
          <a:prstGeom prst="rect">
            <a:avLst/>
          </a:prstGeom>
        </p:spPr>
      </p:pic>
    </p:spTree>
    <p:extLst>
      <p:ext uri="{BB962C8B-B14F-4D97-AF65-F5344CB8AC3E}">
        <p14:creationId xmlns:p14="http://schemas.microsoft.com/office/powerpoint/2010/main" val="25799231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Redundancy</a:t>
            </a:r>
            <a:endParaRPr lang="en-US" sz="28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a:lnSpc>
                <a:spcPct val="100000"/>
              </a:lnSpc>
            </a:pP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366332"/>
            <a:ext cx="7847160" cy="4147075"/>
          </a:xfrm>
          <a:prstGeom prst="rect">
            <a:avLst/>
          </a:prstGeom>
        </p:spPr>
      </p:pic>
      <p:sp>
        <p:nvSpPr>
          <p:cNvPr id="2" name="Rectangle 1"/>
          <p:cNvSpPr/>
          <p:nvPr/>
        </p:nvSpPr>
        <p:spPr>
          <a:xfrm>
            <a:off x="1752600" y="5530640"/>
            <a:ext cx="6400800" cy="369332"/>
          </a:xfrm>
          <a:prstGeom prst="rect">
            <a:avLst/>
          </a:prstGeom>
        </p:spPr>
        <p:txBody>
          <a:bodyPr wrap="square">
            <a:spAutoFit/>
          </a:bodyPr>
          <a:lstStyle/>
          <a:p>
            <a:r>
              <a:rPr lang="en-US" u="sng" dirty="0">
                <a:latin typeface="Times New Roman" pitchFamily="18" charset="0"/>
                <a:cs typeface="Times New Roman" pitchFamily="18" charset="0"/>
              </a:rPr>
              <a:t>Google SERP for the search </a:t>
            </a:r>
            <a:r>
              <a:rPr lang="en-US" u="sng" dirty="0" smtClean="0">
                <a:latin typeface="Times New Roman" pitchFamily="18" charset="0"/>
                <a:cs typeface="Times New Roman" pitchFamily="18" charset="0"/>
              </a:rPr>
              <a:t>“houses for rent Wichita KS”</a:t>
            </a:r>
            <a:endParaRPr lang="en-US" u="sng" dirty="0">
              <a:latin typeface="Times New Roman" pitchFamily="18" charset="0"/>
              <a:cs typeface="Times New Roman" pitchFamily="18" charset="0"/>
            </a:endParaRPr>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7718924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Redundancy</a:t>
            </a:r>
            <a:endParaRPr lang="en-US" sz="28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a:lnSpc>
                <a:spcPct val="100000"/>
              </a:lnSpc>
            </a:pPr>
            <a:endParaRPr dirty="0"/>
          </a:p>
        </p:txBody>
      </p:sp>
      <p:sp>
        <p:nvSpPr>
          <p:cNvPr id="2" name="Rectangle 1"/>
          <p:cNvSpPr/>
          <p:nvPr/>
        </p:nvSpPr>
        <p:spPr>
          <a:xfrm>
            <a:off x="1752600" y="5530640"/>
            <a:ext cx="6400800" cy="369332"/>
          </a:xfrm>
          <a:prstGeom prst="rect">
            <a:avLst/>
          </a:prstGeom>
        </p:spPr>
        <p:txBody>
          <a:bodyPr wrap="square">
            <a:spAutoFit/>
          </a:bodyPr>
          <a:lstStyle/>
          <a:p>
            <a:r>
              <a:rPr lang="en-US" u="sng" dirty="0">
                <a:latin typeface="Times New Roman" pitchFamily="18" charset="0"/>
                <a:cs typeface="Times New Roman" pitchFamily="18" charset="0"/>
              </a:rPr>
              <a:t>Google SERP for the search </a:t>
            </a:r>
            <a:r>
              <a:rPr lang="en-US" u="sng" dirty="0" smtClean="0">
                <a:latin typeface="Times New Roman" pitchFamily="18" charset="0"/>
                <a:cs typeface="Times New Roman" pitchFamily="18" charset="0"/>
              </a:rPr>
              <a:t>“6815 e 27t </a:t>
            </a:r>
            <a:r>
              <a:rPr lang="en-US" u="sng" dirty="0" err="1" smtClean="0">
                <a:latin typeface="Times New Roman" pitchFamily="18" charset="0"/>
                <a:cs typeface="Times New Roman" pitchFamily="18" charset="0"/>
              </a:rPr>
              <a:t>st</a:t>
            </a:r>
            <a:r>
              <a:rPr lang="en-US" u="sng" dirty="0" smtClean="0">
                <a:latin typeface="Times New Roman" pitchFamily="18" charset="0"/>
                <a:cs typeface="Times New Roman" pitchFamily="18" charset="0"/>
              </a:rPr>
              <a:t> Wichita KS”</a:t>
            </a:r>
            <a:endParaRPr lang="en-US" u="sng"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44779"/>
            <a:ext cx="5715000" cy="4185861"/>
          </a:xfrm>
          <a:prstGeom prst="rect">
            <a:avLst/>
          </a:prstGeom>
        </p:spPr>
      </p:pic>
      <p:sp>
        <p:nvSpPr>
          <p:cNvPr id="7" name="Rectangle 6"/>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4356275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Copyright infringement</a:t>
            </a:r>
            <a:endParaRPr lang="en-US" sz="28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a:lnSpc>
                <a:spcPct val="100000"/>
              </a:lnSpc>
            </a:pP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56739"/>
            <a:ext cx="2438400" cy="3908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750992"/>
            <a:ext cx="4766029" cy="2114728"/>
          </a:xfrm>
          <a:prstGeom prst="rect">
            <a:avLst/>
          </a:prstGeom>
        </p:spPr>
      </p:pic>
      <p:sp>
        <p:nvSpPr>
          <p:cNvPr id="6" name="TextBox 5"/>
          <p:cNvSpPr txBox="1"/>
          <p:nvPr/>
        </p:nvSpPr>
        <p:spPr>
          <a:xfrm>
            <a:off x="1216350" y="5911334"/>
            <a:ext cx="1242648"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Piracy stats</a:t>
            </a:r>
            <a:endParaRPr lang="en-US" u="sng" dirty="0">
              <a:latin typeface="Times New Roman" pitchFamily="18" charset="0"/>
              <a:cs typeface="Times New Roman" pitchFamily="18" charset="0"/>
            </a:endParaRPr>
          </a:p>
        </p:txBody>
      </p:sp>
      <p:sp>
        <p:nvSpPr>
          <p:cNvPr id="7" name="TextBox 6"/>
          <p:cNvSpPr txBox="1"/>
          <p:nvPr/>
        </p:nvSpPr>
        <p:spPr>
          <a:xfrm>
            <a:off x="5105399" y="5879068"/>
            <a:ext cx="2447080"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Visits via Search Engine</a:t>
            </a:r>
            <a:endParaRPr lang="en-US" u="sng" dirty="0">
              <a:latin typeface="Times New Roman" pitchFamily="18" charset="0"/>
              <a:cs typeface="Times New Roman" pitchFamily="18" charset="0"/>
            </a:endParaRPr>
          </a:p>
        </p:txBody>
      </p:sp>
      <p:sp>
        <p:nvSpPr>
          <p:cNvPr id="8" name="TextBox 7"/>
          <p:cNvSpPr txBox="1"/>
          <p:nvPr/>
        </p:nvSpPr>
        <p:spPr>
          <a:xfrm>
            <a:off x="94397" y="1277495"/>
            <a:ext cx="8839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Google receives thousands of complaints every year under US Digital Millennium Copyright Act for providing access to the websites which infringes copyrights.</a:t>
            </a:r>
            <a:endParaRPr lang="en-US" dirty="0">
              <a:latin typeface="Times New Roman" pitchFamily="18" charset="0"/>
              <a:cs typeface="Times New Roman" pitchFamily="18" charset="0"/>
            </a:endParaRPr>
          </a:p>
        </p:txBody>
      </p:sp>
      <p:sp>
        <p:nvSpPr>
          <p:cNvPr id="11" name="Rectangle 10"/>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7260151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Privacy Concerns</a:t>
            </a:r>
            <a:endParaRPr lang="en-US" sz="28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a:lnSpc>
                <a:spcPct val="100000"/>
              </a:lnSpc>
            </a:pPr>
            <a:endParaRPr dirty="0"/>
          </a:p>
        </p:txBody>
      </p:sp>
      <p:sp>
        <p:nvSpPr>
          <p:cNvPr id="8" name="TextBox 7"/>
          <p:cNvSpPr txBox="1"/>
          <p:nvPr/>
        </p:nvSpPr>
        <p:spPr>
          <a:xfrm>
            <a:off x="76200" y="1359384"/>
            <a:ext cx="88392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Google collects lot of private information from the user. The following is the screenshot from the Google website about the information it collects from the user. “</a:t>
            </a:r>
            <a:r>
              <a:rPr lang="en-US" dirty="0" err="1" smtClean="0">
                <a:latin typeface="Times New Roman" pitchFamily="18" charset="0"/>
                <a:cs typeface="Times New Roman" pitchFamily="18" charset="0"/>
              </a:rPr>
              <a:t>DuckDuckGo</a:t>
            </a:r>
            <a:r>
              <a:rPr lang="en-US" dirty="0" smtClean="0">
                <a:latin typeface="Times New Roman" pitchFamily="18" charset="0"/>
                <a:cs typeface="Times New Roman" pitchFamily="18" charset="0"/>
              </a:rPr>
              <a:t>” is a search engine solely launched with a feature “it won’t track user information”</a:t>
            </a:r>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303952"/>
            <a:ext cx="5448879" cy="3561768"/>
          </a:xfrm>
          <a:prstGeom prst="rect">
            <a:avLst/>
          </a:prstGeom>
        </p:spPr>
      </p:pic>
      <p:sp>
        <p:nvSpPr>
          <p:cNvPr id="4" name="TextBox 3"/>
          <p:cNvSpPr txBox="1"/>
          <p:nvPr/>
        </p:nvSpPr>
        <p:spPr>
          <a:xfrm>
            <a:off x="2863756" y="5878413"/>
            <a:ext cx="3196709" cy="338554"/>
          </a:xfrm>
          <a:prstGeom prst="rect">
            <a:avLst/>
          </a:prstGeom>
          <a:noFill/>
        </p:spPr>
        <p:txBody>
          <a:bodyPr wrap="none" rtlCol="0">
            <a:spAutoFit/>
          </a:bodyPr>
          <a:lstStyle/>
          <a:p>
            <a:r>
              <a:rPr lang="en-US" sz="1600" u="sng" dirty="0" smtClean="0">
                <a:latin typeface="Times New Roman" pitchFamily="18" charset="0"/>
                <a:cs typeface="Times New Roman" pitchFamily="18" charset="0"/>
              </a:rPr>
              <a:t>What Google collects from the users</a:t>
            </a:r>
            <a:endParaRPr lang="en-US" sz="1600" u="sng" dirty="0">
              <a:latin typeface="Times New Roman" pitchFamily="18" charset="0"/>
              <a:cs typeface="Times New Roman" pitchFamily="18" charset="0"/>
            </a:endParaRPr>
          </a:p>
        </p:txBody>
      </p:sp>
      <p:sp>
        <p:nvSpPr>
          <p:cNvPr id="11" name="Rectangle 10"/>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0712850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0"/>
            <a:ext cx="8763000" cy="1524000"/>
          </a:xfrm>
        </p:spPr>
        <p:txBody>
          <a:bodyPr/>
          <a:lstStyle/>
          <a:p>
            <a:pPr algn="ctr"/>
            <a:r>
              <a:rPr lang="en-US" altLang="en-US" sz="2800" b="1" dirty="0" smtClean="0">
                <a:solidFill>
                  <a:srgbClr val="0000FF"/>
                </a:solidFill>
                <a:latin typeface="Times New Roman" pitchFamily="18" charset="0"/>
                <a:cs typeface="Times New Roman" pitchFamily="18" charset="0"/>
              </a:rPr>
              <a:t>A Semantic Knowledge Engine Using Automated Knowledge Extraction from World Wide Web</a:t>
            </a:r>
            <a:endParaRPr lang="en-US" altLang="en-US" sz="2800" b="1" dirty="0" smtClean="0">
              <a:latin typeface="Times New Roman" pitchFamily="18" charset="0"/>
              <a:cs typeface="Times New Roman" pitchFamily="18" charset="0"/>
            </a:endParaRPr>
          </a:p>
        </p:txBody>
      </p:sp>
      <p:sp>
        <p:nvSpPr>
          <p:cNvPr id="18435" name="Content Placeholder 2"/>
          <p:cNvSpPr>
            <a:spLocks noGrp="1"/>
          </p:cNvSpPr>
          <p:nvPr>
            <p:ph idx="4294967295"/>
          </p:nvPr>
        </p:nvSpPr>
        <p:spPr>
          <a:xfrm>
            <a:off x="457200" y="1676400"/>
            <a:ext cx="8229600" cy="4572000"/>
          </a:xfrm>
          <a:prstGeom prst="rect">
            <a:avLst/>
          </a:prstGeom>
        </p:spPr>
        <p:txBody>
          <a:bodyPr/>
          <a:lstStyle/>
          <a:p>
            <a:pPr eaLnBrk="1" hangingPunct="1">
              <a:lnSpc>
                <a:spcPct val="90000"/>
              </a:lnSpc>
              <a:buFont typeface="Arial" charset="0"/>
              <a:buNone/>
            </a:pPr>
            <a:r>
              <a:rPr lang="en-US" altLang="en-US" sz="2000" b="1" u="sng" dirty="0" smtClean="0">
                <a:solidFill>
                  <a:srgbClr val="FFC000"/>
                </a:solidFill>
                <a:latin typeface="Times New Roman" pitchFamily="18" charset="0"/>
                <a:cs typeface="Times New Roman" pitchFamily="18" charset="0"/>
              </a:rPr>
              <a:t>Project Committee:</a:t>
            </a:r>
          </a:p>
          <a:p>
            <a:pPr eaLnBrk="1" hangingPunct="1">
              <a:lnSpc>
                <a:spcPct val="90000"/>
              </a:lnSpc>
              <a:buFont typeface="Arial" charset="0"/>
              <a:buNone/>
            </a:pPr>
            <a:endParaRPr lang="en-US" altLang="en-US" sz="1600" b="1" u="sng" dirty="0">
              <a:solidFill>
                <a:srgbClr val="FFC000"/>
              </a:solidFill>
              <a:latin typeface="Times New Roman" pitchFamily="18" charset="0"/>
              <a:cs typeface="Times New Roman" pitchFamily="18" charset="0"/>
            </a:endParaRPr>
          </a:p>
          <a:p>
            <a:pPr eaLnBrk="1" hangingPunct="1">
              <a:lnSpc>
                <a:spcPct val="90000"/>
              </a:lnSpc>
              <a:buFont typeface="Arial" charset="0"/>
              <a:buNone/>
            </a:pPr>
            <a:endParaRPr lang="en-US" altLang="en-US" b="1" u="sng" dirty="0" smtClean="0">
              <a:solidFill>
                <a:srgbClr val="FFC000"/>
              </a:solidFill>
              <a:latin typeface="Times New Roman" pitchFamily="18" charset="0"/>
              <a:cs typeface="Times New Roman" pitchFamily="18" charset="0"/>
            </a:endParaRPr>
          </a:p>
          <a:p>
            <a:pPr lvl="1" eaLnBrk="1" hangingPunct="1">
              <a:lnSpc>
                <a:spcPct val="90000"/>
              </a:lnSpc>
              <a:buFont typeface="Wingdings" pitchFamily="2" charset="2"/>
              <a:buChar char="q"/>
            </a:pPr>
            <a:r>
              <a:rPr lang="en-US" altLang="en-US" sz="2000" b="1" dirty="0" smtClean="0">
                <a:latin typeface="Times New Roman" pitchFamily="18" charset="0"/>
                <a:cs typeface="Times New Roman" pitchFamily="18" charset="0"/>
              </a:rPr>
              <a:t> Dr. Abu </a:t>
            </a:r>
            <a:r>
              <a:rPr lang="en-US" altLang="en-US" sz="2000" b="1" dirty="0" err="1" smtClean="0">
                <a:latin typeface="Times New Roman" pitchFamily="18" charset="0"/>
                <a:cs typeface="Times New Roman" pitchFamily="18" charset="0"/>
              </a:rPr>
              <a:t>Asaduzzaman</a:t>
            </a:r>
            <a:r>
              <a:rPr lang="en-US" altLang="en-US" sz="2000" b="1" dirty="0" smtClean="0">
                <a:latin typeface="Times New Roman" pitchFamily="18" charset="0"/>
                <a:cs typeface="Times New Roman" pitchFamily="18" charset="0"/>
              </a:rPr>
              <a:t>, EECS, Committee Chair</a:t>
            </a:r>
          </a:p>
          <a:p>
            <a:pPr lvl="1" eaLnBrk="1" hangingPunct="1">
              <a:lnSpc>
                <a:spcPct val="90000"/>
              </a:lnSpc>
              <a:buFont typeface="Wingdings" pitchFamily="2" charset="2"/>
              <a:buChar char="q"/>
            </a:pPr>
            <a:endParaRPr lang="en-US" altLang="en-US" sz="2000" b="1" dirty="0" smtClean="0">
              <a:latin typeface="Times New Roman" pitchFamily="18" charset="0"/>
              <a:cs typeface="Times New Roman" pitchFamily="18" charset="0"/>
            </a:endParaRPr>
          </a:p>
          <a:p>
            <a:pPr lvl="1" eaLnBrk="1" hangingPunct="1">
              <a:lnSpc>
                <a:spcPct val="90000"/>
              </a:lnSpc>
              <a:buFont typeface="Wingdings" pitchFamily="2" charset="2"/>
              <a:buChar char="q"/>
            </a:pPr>
            <a:endParaRPr lang="en-US" altLang="en-US" sz="2000" b="1" dirty="0">
              <a:latin typeface="Times New Roman" pitchFamily="18" charset="0"/>
              <a:cs typeface="Times New Roman" pitchFamily="18" charset="0"/>
            </a:endParaRPr>
          </a:p>
          <a:p>
            <a:pPr lvl="1" eaLnBrk="1" hangingPunct="1">
              <a:lnSpc>
                <a:spcPct val="90000"/>
              </a:lnSpc>
              <a:buFont typeface="Wingdings" pitchFamily="2" charset="2"/>
              <a:buChar char="q"/>
            </a:pPr>
            <a:r>
              <a:rPr lang="en-US" altLang="en-US" sz="2000" b="1" dirty="0" smtClean="0">
                <a:latin typeface="Times New Roman" pitchFamily="18" charset="0"/>
                <a:cs typeface="Times New Roman" pitchFamily="18" charset="0"/>
              </a:rPr>
              <a:t> Dr. </a:t>
            </a:r>
            <a:r>
              <a:rPr lang="en-US" altLang="en-US" sz="2000" b="1" dirty="0" err="1" smtClean="0">
                <a:latin typeface="Times New Roman" pitchFamily="18" charset="0"/>
                <a:cs typeface="Times New Roman" pitchFamily="18" charset="0"/>
              </a:rPr>
              <a:t>Kaushik</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Sinha</a:t>
            </a:r>
            <a:r>
              <a:rPr lang="en-US" altLang="en-US" sz="2000" b="1" dirty="0" smtClean="0">
                <a:latin typeface="Times New Roman" pitchFamily="18" charset="0"/>
                <a:cs typeface="Times New Roman" pitchFamily="18" charset="0"/>
              </a:rPr>
              <a:t>, EECS, Committee Member</a:t>
            </a:r>
          </a:p>
          <a:p>
            <a:pPr lvl="1" eaLnBrk="1" hangingPunct="1">
              <a:lnSpc>
                <a:spcPct val="90000"/>
              </a:lnSpc>
              <a:buFont typeface="Wingdings" pitchFamily="2" charset="2"/>
              <a:buChar char="q"/>
            </a:pPr>
            <a:endParaRPr lang="en-US" altLang="en-US" sz="2000" b="1" dirty="0" smtClean="0">
              <a:latin typeface="Times New Roman" pitchFamily="18" charset="0"/>
              <a:cs typeface="Times New Roman" pitchFamily="18" charset="0"/>
            </a:endParaRPr>
          </a:p>
          <a:p>
            <a:pPr lvl="1" eaLnBrk="1" hangingPunct="1">
              <a:lnSpc>
                <a:spcPct val="90000"/>
              </a:lnSpc>
              <a:buFont typeface="Wingdings" pitchFamily="2" charset="2"/>
              <a:buChar char="q"/>
            </a:pPr>
            <a:endParaRPr lang="en-US" altLang="en-US" sz="2000" b="1" dirty="0">
              <a:latin typeface="Times New Roman" pitchFamily="18" charset="0"/>
              <a:cs typeface="Times New Roman" pitchFamily="18" charset="0"/>
            </a:endParaRPr>
          </a:p>
          <a:p>
            <a:pPr lvl="1" eaLnBrk="1" hangingPunct="1">
              <a:lnSpc>
                <a:spcPct val="90000"/>
              </a:lnSpc>
              <a:buFont typeface="Wingdings" pitchFamily="2" charset="2"/>
              <a:buChar char="q"/>
            </a:pPr>
            <a:r>
              <a:rPr lang="en-US" altLang="en-US" sz="2000" b="1" dirty="0" smtClean="0">
                <a:latin typeface="Times New Roman" pitchFamily="18" charset="0"/>
                <a:cs typeface="Times New Roman" pitchFamily="18" charset="0"/>
              </a:rPr>
              <a:t> Dr. </a:t>
            </a:r>
            <a:r>
              <a:rPr lang="en-US" altLang="en-US" sz="2000" b="1" dirty="0" err="1" smtClean="0">
                <a:latin typeface="Times New Roman" pitchFamily="18" charset="0"/>
                <a:cs typeface="Times New Roman" pitchFamily="18" charset="0"/>
              </a:rPr>
              <a:t>Ramazan</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Asmatulu</a:t>
            </a:r>
            <a:r>
              <a:rPr lang="en-US" altLang="en-US" sz="2000" b="1" dirty="0" smtClean="0">
                <a:latin typeface="Times New Roman" pitchFamily="18" charset="0"/>
                <a:cs typeface="Times New Roman" pitchFamily="18" charset="0"/>
              </a:rPr>
              <a:t>, ME, Committee Member</a:t>
            </a:r>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970766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Existing Solutions</a:t>
            </a:r>
            <a:endParaRPr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algn="just">
              <a:lnSpc>
                <a:spcPct val="100000"/>
              </a:lnSpc>
            </a:pPr>
            <a:r>
              <a:rPr lang="en-US" sz="2000" b="1" u="sng" dirty="0" smtClean="0">
                <a:solidFill>
                  <a:srgbClr val="000000"/>
                </a:solidFill>
                <a:latin typeface="Times New Roman" pitchFamily="18" charset="0"/>
                <a:cs typeface="Times New Roman" pitchFamily="18" charset="0"/>
              </a:rPr>
              <a:t>Structured Web:</a:t>
            </a:r>
          </a:p>
          <a:p>
            <a:pPr algn="just">
              <a:lnSpc>
                <a:spcPct val="100000"/>
              </a:lnSpc>
            </a:pPr>
            <a:r>
              <a:rPr lang="en-US" dirty="0" smtClean="0">
                <a:latin typeface="Times New Roman" pitchFamily="18" charset="0"/>
                <a:cs typeface="Times New Roman" pitchFamily="18" charset="0"/>
              </a:rPr>
              <a:t>Data that resides in a fixed field within a record or file is called structured data. This includes data contained in relational databases and spreadsheets.</a:t>
            </a:r>
          </a:p>
          <a:p>
            <a:pPr algn="just">
              <a:lnSpc>
                <a:spcPct val="100000"/>
              </a:lnSpc>
            </a:pPr>
            <a:endParaRPr lang="en-US" b="1" u="sng" dirty="0" smtClean="0">
              <a:solidFill>
                <a:srgbClr val="000000"/>
              </a:solidFill>
              <a:latin typeface="Times New Roman" pitchFamily="18" charset="0"/>
              <a:cs typeface="Times New Roman" pitchFamily="18" charset="0"/>
            </a:endParaRPr>
          </a:p>
          <a:p>
            <a:pPr algn="just">
              <a:lnSpc>
                <a:spcPct val="100000"/>
              </a:lnSpc>
            </a:pPr>
            <a:r>
              <a:rPr lang="en-US" sz="2000" b="1" u="sng" dirty="0" smtClean="0">
                <a:solidFill>
                  <a:srgbClr val="000000"/>
                </a:solidFill>
                <a:latin typeface="Times New Roman" pitchFamily="18" charset="0"/>
                <a:cs typeface="Times New Roman" pitchFamily="18" charset="0"/>
              </a:rPr>
              <a:t>Current Research:</a:t>
            </a:r>
          </a:p>
          <a:p>
            <a:pPr algn="just">
              <a:lnSpc>
                <a:spcPct val="100000"/>
              </a:lnSpc>
            </a:pPr>
            <a:endParaRPr lang="en-US" dirty="0" smtClean="0">
              <a:solidFill>
                <a:srgbClr val="000000"/>
              </a:solidFill>
              <a:latin typeface="Times New Roman" pitchFamily="18" charset="0"/>
              <a:cs typeface="Times New Roman" pitchFamily="18" charset="0"/>
            </a:endParaRPr>
          </a:p>
          <a:p>
            <a:pPr marL="342900" indent="-342900" algn="just">
              <a:buAutoNum type="arabicPeriod"/>
            </a:pPr>
            <a:r>
              <a:rPr lang="en-US" b="1" u="sng" dirty="0" err="1" smtClean="0">
                <a:solidFill>
                  <a:srgbClr val="000000"/>
                </a:solidFill>
                <a:latin typeface="Times New Roman" pitchFamily="18" charset="0"/>
                <a:cs typeface="Times New Roman" pitchFamily="18" charset="0"/>
              </a:rPr>
              <a:t>Wikidata</a:t>
            </a:r>
            <a:r>
              <a:rPr lang="en-US" b="1" u="sng" dirty="0" smtClean="0">
                <a:solidFill>
                  <a:srgbClr val="000000"/>
                </a:solidFill>
                <a:latin typeface="Times New Roman" pitchFamily="18" charset="0"/>
                <a:cs typeface="Times New Roman" pitchFamily="18" charset="0"/>
              </a:rPr>
              <a:t>:</a:t>
            </a:r>
            <a:r>
              <a:rPr lang="en-US" b="1" dirty="0" smtClean="0">
                <a:solidFill>
                  <a:srgbClr val="00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Wikidata</a:t>
            </a:r>
            <a:r>
              <a:rPr lang="en-US" dirty="0" smtClean="0">
                <a:latin typeface="Times New Roman" pitchFamily="18" charset="0"/>
                <a:cs typeface="Times New Roman" pitchFamily="18" charset="0"/>
              </a:rPr>
              <a:t> is a free linked database that can be read and edited by both humans and machines. </a:t>
            </a:r>
            <a:r>
              <a:rPr lang="en-US" dirty="0" err="1" smtClean="0">
                <a:latin typeface="Times New Roman" pitchFamily="18" charset="0"/>
                <a:cs typeface="Times New Roman" pitchFamily="18" charset="0"/>
              </a:rPr>
              <a:t>Wikidata</a:t>
            </a:r>
            <a:r>
              <a:rPr lang="en-US" dirty="0" smtClean="0">
                <a:latin typeface="Times New Roman" pitchFamily="18" charset="0"/>
                <a:cs typeface="Times New Roman" pitchFamily="18" charset="0"/>
              </a:rPr>
              <a:t> acts as central storage for the structured data of its Wikimedia sister projects including Wikipedia, </a:t>
            </a:r>
            <a:r>
              <a:rPr lang="en-US" dirty="0" err="1" smtClean="0">
                <a:latin typeface="Times New Roman" pitchFamily="18" charset="0"/>
                <a:cs typeface="Times New Roman" pitchFamily="18" charset="0"/>
              </a:rPr>
              <a:t>Wikivoyage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Wikisource</a:t>
            </a:r>
            <a:r>
              <a:rPr lang="en-US" dirty="0" smtClean="0">
                <a:latin typeface="Times New Roman" pitchFamily="18" charset="0"/>
                <a:cs typeface="Times New Roman" pitchFamily="18" charset="0"/>
              </a:rPr>
              <a:t>, and others.</a:t>
            </a:r>
          </a:p>
          <a:p>
            <a:pPr marL="342900" indent="-342900" algn="just">
              <a:buAutoNum type="arabicPeriod"/>
            </a:pPr>
            <a:endParaRPr lang="en-US" dirty="0" smtClean="0">
              <a:latin typeface="Times New Roman" pitchFamily="18" charset="0"/>
              <a:cs typeface="Times New Roman" pitchFamily="18" charset="0"/>
            </a:endParaRPr>
          </a:p>
          <a:p>
            <a:pPr marL="342900" indent="-342900" algn="just">
              <a:buFontTx/>
              <a:buAutoNum type="arabicPeriod"/>
            </a:pPr>
            <a:r>
              <a:rPr lang="en-US" b="1" u="sng" dirty="0" smtClean="0">
                <a:latin typeface="Times New Roman" pitchFamily="18" charset="0"/>
                <a:cs typeface="Times New Roman" pitchFamily="18" charset="0"/>
              </a:rPr>
              <a:t>Freebase: </a:t>
            </a:r>
            <a:r>
              <a:rPr lang="en-US" dirty="0">
                <a:solidFill>
                  <a:srgbClr val="000000"/>
                </a:solidFill>
                <a:latin typeface="Times New Roman" pitchFamily="18" charset="0"/>
                <a:cs typeface="Times New Roman" pitchFamily="18" charset="0"/>
              </a:rPr>
              <a:t>Freebase was a large collaborative knowledge base consisting of data composed mainly by its community members. It was an online collection of structured data harvested from many sources, including individual, user-submitted wiki contributions. Freebase aimed to create a global resource that allowed people (and machines) to access common information more effectively.  </a:t>
            </a:r>
            <a:endParaRPr lang="en-US" dirty="0" smtClean="0">
              <a:solidFill>
                <a:srgbClr val="000000"/>
              </a:solidFill>
              <a:latin typeface="Times New Roman" pitchFamily="18" charset="0"/>
              <a:cs typeface="Times New Roman" pitchFamily="18" charset="0"/>
            </a:endParaRPr>
          </a:p>
          <a:p>
            <a:pPr marL="342900" indent="-342900" algn="just">
              <a:buAutoNum type="arabicPeriod"/>
            </a:pPr>
            <a:endParaRPr lang="en-US" b="1" u="sng" dirty="0" smtClean="0">
              <a:latin typeface="Times New Roman" pitchFamily="18" charset="0"/>
              <a:cs typeface="Times New Roman" pitchFamily="18" charset="0"/>
            </a:endParaRPr>
          </a:p>
          <a:p>
            <a:pPr algn="just">
              <a:lnSpc>
                <a:spcPct val="100000"/>
              </a:lnSpc>
            </a:pPr>
            <a:endParaRPr dirty="0">
              <a:latin typeface="Times New Roman" pitchFamily="18" charset="0"/>
              <a:cs typeface="Times New Roman" pitchFamily="18" charset="0"/>
            </a:endParaRPr>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5872069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Existing Solutions</a:t>
            </a:r>
            <a:endParaRPr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lvl="0" algn="just"/>
            <a:r>
              <a:rPr lang="en-US" b="1" u="sng" dirty="0" smtClean="0">
                <a:solidFill>
                  <a:srgbClr val="000000"/>
                </a:solidFill>
                <a:latin typeface="Times New Roman" pitchFamily="18" charset="0"/>
                <a:cs typeface="Times New Roman" pitchFamily="18" charset="0"/>
              </a:rPr>
              <a:t>3. Wolfram Alpha:</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Wolfram Alpha </a:t>
            </a:r>
            <a:r>
              <a:rPr lang="en-US" dirty="0" smtClean="0">
                <a:solidFill>
                  <a:srgbClr val="000000"/>
                </a:solidFill>
                <a:latin typeface="Times New Roman" pitchFamily="18" charset="0"/>
                <a:cs typeface="Times New Roman" pitchFamily="18" charset="0"/>
              </a:rPr>
              <a:t>is </a:t>
            </a:r>
            <a:r>
              <a:rPr lang="en-US" dirty="0">
                <a:solidFill>
                  <a:srgbClr val="000000"/>
                </a:solidFill>
                <a:latin typeface="Times New Roman" pitchFamily="18" charset="0"/>
                <a:cs typeface="Times New Roman" pitchFamily="18" charset="0"/>
              </a:rPr>
              <a:t>a computational knowledge </a:t>
            </a:r>
            <a:r>
              <a:rPr lang="en-US" dirty="0" smtClean="0">
                <a:solidFill>
                  <a:srgbClr val="000000"/>
                </a:solidFill>
                <a:latin typeface="Times New Roman" pitchFamily="18" charset="0"/>
                <a:cs typeface="Times New Roman" pitchFamily="18" charset="0"/>
              </a:rPr>
              <a:t>engine </a:t>
            </a:r>
            <a:r>
              <a:rPr lang="en-US" dirty="0">
                <a:solidFill>
                  <a:srgbClr val="000000"/>
                </a:solidFill>
                <a:latin typeface="Times New Roman" pitchFamily="18" charset="0"/>
                <a:cs typeface="Times New Roman" pitchFamily="18" charset="0"/>
              </a:rPr>
              <a:t>or answer engine developed by Wolfram Research. It is an online service that answers factual queries directly by computing the answer from externally sourced "curated data", rather than providing a list of documents or web pages that might contain the answer as a search engine might</a:t>
            </a:r>
            <a:r>
              <a:rPr lang="en-US" dirty="0" smtClean="0">
                <a:solidFill>
                  <a:srgbClr val="000000"/>
                </a:solidFill>
                <a:latin typeface="Times New Roman" pitchFamily="18" charset="0"/>
                <a:cs typeface="Times New Roman" pitchFamily="18" charset="0"/>
              </a:rPr>
              <a:t>.</a:t>
            </a:r>
          </a:p>
          <a:p>
            <a:pPr lvl="0" algn="just"/>
            <a:endParaRPr lang="en-US" dirty="0" smtClean="0">
              <a:solidFill>
                <a:srgbClr val="000000"/>
              </a:solidFill>
              <a:latin typeface="Times New Roman" pitchFamily="18" charset="0"/>
              <a:cs typeface="Times New Roman" pitchFamily="18" charset="0"/>
            </a:endParaRPr>
          </a:p>
          <a:p>
            <a:pPr lvl="0" algn="just"/>
            <a:r>
              <a:rPr lang="en-US" b="1" u="sng" dirty="0" smtClean="0">
                <a:solidFill>
                  <a:srgbClr val="000000"/>
                </a:solidFill>
                <a:latin typeface="Times New Roman" pitchFamily="18" charset="0"/>
                <a:cs typeface="Times New Roman" pitchFamily="18" charset="0"/>
              </a:rPr>
              <a:t>4. Google Knowledge Graph:</a:t>
            </a:r>
            <a:r>
              <a:rPr lang="en-US" dirty="0">
                <a:solidFill>
                  <a:srgbClr val="000000"/>
                </a:solidFill>
                <a:latin typeface="Times New Roman" pitchFamily="18" charset="0"/>
                <a:cs typeface="Times New Roman" pitchFamily="18" charset="0"/>
              </a:rPr>
              <a:t> The Knowledge Graph is a knowledge base used by Google to enhance its search engine's search results with semantic-search information gathered from a wide variety of sources. According to Google, the information in the Knowledge Graph is derived from many sources, including the CIA World </a:t>
            </a:r>
            <a:r>
              <a:rPr lang="en-US" dirty="0" err="1">
                <a:solidFill>
                  <a:srgbClr val="000000"/>
                </a:solidFill>
                <a:latin typeface="Times New Roman" pitchFamily="18" charset="0"/>
                <a:cs typeface="Times New Roman" pitchFamily="18" charset="0"/>
              </a:rPr>
              <a:t>Factbook</a:t>
            </a:r>
            <a:r>
              <a:rPr lang="en-US" dirty="0">
                <a:solidFill>
                  <a:srgbClr val="000000"/>
                </a:solidFill>
                <a:latin typeface="Times New Roman" pitchFamily="18" charset="0"/>
                <a:cs typeface="Times New Roman" pitchFamily="18" charset="0"/>
              </a:rPr>
              <a:t>, Freebase (being replaced by </a:t>
            </a:r>
            <a:r>
              <a:rPr lang="en-US" dirty="0" err="1">
                <a:solidFill>
                  <a:srgbClr val="000000"/>
                </a:solidFill>
                <a:latin typeface="Times New Roman" pitchFamily="18" charset="0"/>
                <a:cs typeface="Times New Roman" pitchFamily="18" charset="0"/>
              </a:rPr>
              <a:t>Wikidata</a:t>
            </a:r>
            <a:r>
              <a:rPr lang="en-US" dirty="0">
                <a:solidFill>
                  <a:srgbClr val="000000"/>
                </a:solidFill>
                <a:latin typeface="Times New Roman" pitchFamily="18" charset="0"/>
                <a:cs typeface="Times New Roman" pitchFamily="18" charset="0"/>
              </a:rPr>
              <a:t>), and Wikipedia</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The feature is similar in intent to answer engines such as Wolfram Alpha and efforts such as Linked Data and </a:t>
            </a:r>
            <a:r>
              <a:rPr lang="en-US" dirty="0" err="1">
                <a:solidFill>
                  <a:srgbClr val="000000"/>
                </a:solidFill>
                <a:latin typeface="Times New Roman" pitchFamily="18" charset="0"/>
                <a:cs typeface="Times New Roman" pitchFamily="18" charset="0"/>
              </a:rPr>
              <a:t>DBpedia</a:t>
            </a:r>
            <a:r>
              <a:rPr lang="en-US" dirty="0" smtClean="0">
                <a:solidFill>
                  <a:srgbClr val="000000"/>
                </a:solidFill>
                <a:latin typeface="Times New Roman" pitchFamily="18" charset="0"/>
                <a:cs typeface="Times New Roman" pitchFamily="18" charset="0"/>
              </a:rPr>
              <a:t>.</a:t>
            </a:r>
          </a:p>
          <a:p>
            <a:pPr lvl="0" algn="just"/>
            <a:endParaRPr lang="en-US" b="1" u="sng" dirty="0">
              <a:solidFill>
                <a:srgbClr val="000000"/>
              </a:solidFill>
              <a:latin typeface="Times New Roman" pitchFamily="18" charset="0"/>
              <a:cs typeface="Times New Roman" pitchFamily="18" charset="0"/>
            </a:endParaRPr>
          </a:p>
          <a:p>
            <a:pPr lvl="0" algn="just"/>
            <a:r>
              <a:rPr lang="en-US" b="1" u="sng" dirty="0" smtClean="0">
                <a:solidFill>
                  <a:srgbClr val="000000"/>
                </a:solidFill>
                <a:latin typeface="Times New Roman" pitchFamily="18" charset="0"/>
                <a:cs typeface="Times New Roman" pitchFamily="18" charset="0"/>
              </a:rPr>
              <a:t>Challenges:</a:t>
            </a:r>
          </a:p>
          <a:p>
            <a:pPr marL="342900" lvl="0" indent="-342900" algn="just">
              <a:buAutoNum type="arabicPeriod"/>
            </a:pPr>
            <a:r>
              <a:rPr lang="en-US" dirty="0">
                <a:solidFill>
                  <a:srgbClr val="000000"/>
                </a:solidFill>
                <a:latin typeface="Times New Roman" pitchFamily="18" charset="0"/>
                <a:cs typeface="Times New Roman" pitchFamily="18" charset="0"/>
              </a:rPr>
              <a:t>Missing values.</a:t>
            </a:r>
          </a:p>
          <a:p>
            <a:pPr marL="342900" lvl="0" indent="-342900" algn="just">
              <a:buAutoNum type="arabicPeriod"/>
            </a:pPr>
            <a:r>
              <a:rPr lang="en-US" dirty="0">
                <a:solidFill>
                  <a:srgbClr val="000000"/>
                </a:solidFill>
                <a:latin typeface="Times New Roman" pitchFamily="18" charset="0"/>
                <a:cs typeface="Times New Roman" pitchFamily="18" charset="0"/>
              </a:rPr>
              <a:t>Completely rely on human curators/volunteers.</a:t>
            </a:r>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8174058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Semantic Web Example</a:t>
            </a:r>
            <a:endParaRPr sz="1600" dirty="0"/>
          </a:p>
        </p:txBody>
      </p:sp>
      <p:sp>
        <p:nvSpPr>
          <p:cNvPr id="139" name="CustomShape 2"/>
          <p:cNvSpPr/>
          <p:nvPr/>
        </p:nvSpPr>
        <p:spPr>
          <a:xfrm>
            <a:off x="457200" y="1293840"/>
            <a:ext cx="8458200" cy="1144560"/>
          </a:xfrm>
          <a:prstGeom prst="rect">
            <a:avLst/>
          </a:prstGeom>
          <a:noFill/>
          <a:ln>
            <a:noFill/>
          </a:ln>
        </p:spPr>
        <p:txBody>
          <a:bodyPr lIns="90000" tIns="45000" rIns="90000" bIns="45000"/>
          <a:lstStyle/>
          <a:p>
            <a:pPr lvl="0" algn="just"/>
            <a:r>
              <a:rPr lang="en-US" dirty="0" smtClean="0">
                <a:solidFill>
                  <a:srgbClr val="000000"/>
                </a:solidFill>
                <a:latin typeface="Times New Roman" pitchFamily="18" charset="0"/>
                <a:cs typeface="Times New Roman" pitchFamily="18" charset="0"/>
              </a:rPr>
              <a:t>In Semantic Web, every real world object is treated as an entity and every entity do have some finite set of attributes and these attributes, entities connected together in a semantic representation. The following figure describes how entities and attributes are interconnected in a semantic way.</a:t>
            </a:r>
            <a:endParaRPr lang="en-US" dirty="0">
              <a:solidFill>
                <a:srgbClr val="000000"/>
              </a:solidFill>
              <a:latin typeface="Times New Roman" pitchFamily="18" charset="0"/>
              <a:cs typeface="Times New Roman" pitchFamily="18" charset="0"/>
            </a:endParaRPr>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728" y="2471382"/>
            <a:ext cx="4342341" cy="3352800"/>
          </a:xfrm>
          <a:prstGeom prst="rect">
            <a:avLst/>
          </a:prstGeom>
        </p:spPr>
      </p:pic>
      <p:sp>
        <p:nvSpPr>
          <p:cNvPr id="3" name="TextBox 2"/>
          <p:cNvSpPr txBox="1"/>
          <p:nvPr/>
        </p:nvSpPr>
        <p:spPr>
          <a:xfrm>
            <a:off x="3137287" y="5824182"/>
            <a:ext cx="2852063"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Semantic web representation</a:t>
            </a:r>
            <a:endParaRPr lang="en-US" u="sng" dirty="0">
              <a:latin typeface="Times New Roman" pitchFamily="18" charset="0"/>
              <a:cs typeface="Times New Roman" pitchFamily="18" charset="0"/>
            </a:endParaRPr>
          </a:p>
        </p:txBody>
      </p:sp>
    </p:spTree>
    <p:extLst>
      <p:ext uri="{BB962C8B-B14F-4D97-AF65-F5344CB8AC3E}">
        <p14:creationId xmlns:p14="http://schemas.microsoft.com/office/powerpoint/2010/main" val="33219179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Google Knowledge Graph</a:t>
            </a:r>
            <a:endParaRPr sz="16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lvl="0" algn="just"/>
            <a:r>
              <a:rPr lang="en-US" sz="2000" b="1" u="sng" dirty="0" smtClean="0">
                <a:solidFill>
                  <a:srgbClr val="000000"/>
                </a:solidFill>
                <a:latin typeface="Calibri" pitchFamily="34" charset="0"/>
              </a:rPr>
              <a:t>Example:</a:t>
            </a:r>
          </a:p>
          <a:p>
            <a:pPr lvl="0" algn="just"/>
            <a:endParaRPr lang="en-US" sz="2000" b="1" u="sng" dirty="0">
              <a:solidFill>
                <a:srgbClr val="000000"/>
              </a:solidFill>
              <a:latin typeface="Calibri" pitchFamily="34" charset="0"/>
            </a:endParaRPr>
          </a:p>
          <a:p>
            <a:pPr lvl="0" algn="just"/>
            <a:endParaRPr lang="en-US" sz="2000" b="1" u="sng" dirty="0">
              <a:solidFill>
                <a:srgbClr val="000000"/>
              </a:solidFill>
              <a:latin typeface="Calibr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27" y="2312435"/>
            <a:ext cx="8229600" cy="2534691"/>
          </a:xfrm>
          <a:prstGeom prst="rect">
            <a:avLst/>
          </a:prstGeom>
        </p:spPr>
      </p:pic>
      <p:sp>
        <p:nvSpPr>
          <p:cNvPr id="3" name="TextBox 2"/>
          <p:cNvSpPr txBox="1"/>
          <p:nvPr/>
        </p:nvSpPr>
        <p:spPr>
          <a:xfrm>
            <a:off x="1291781" y="5022376"/>
            <a:ext cx="6789038" cy="369332"/>
          </a:xfrm>
          <a:prstGeom prst="rect">
            <a:avLst/>
          </a:prstGeom>
          <a:noFill/>
        </p:spPr>
        <p:txBody>
          <a:bodyPr wrap="none" rtlCol="0">
            <a:spAutoFit/>
          </a:bodyPr>
          <a:lstStyle/>
          <a:p>
            <a:r>
              <a:rPr lang="en-US" u="sng" dirty="0" smtClean="0"/>
              <a:t>Google Knowledge Graph result for the query “List of presidents”</a:t>
            </a:r>
            <a:endParaRPr lang="en-US" u="sng" dirty="0"/>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5321918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Google Knowledge Graph</a:t>
            </a:r>
            <a:endParaRPr sz="16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lvl="0" algn="just"/>
            <a:r>
              <a:rPr lang="en-US" sz="2000" b="1" u="sng" dirty="0" smtClean="0">
                <a:solidFill>
                  <a:srgbClr val="000000"/>
                </a:solidFill>
                <a:latin typeface="Calibri" pitchFamily="34" charset="0"/>
              </a:rPr>
              <a:t>Example</a:t>
            </a:r>
            <a:r>
              <a:rPr lang="en-US" b="1" u="sng" dirty="0" smtClean="0">
                <a:solidFill>
                  <a:srgbClr val="000000"/>
                </a:solidFill>
                <a:latin typeface="Calibri" pitchFamily="34" charset="0"/>
              </a:rPr>
              <a:t>:</a:t>
            </a:r>
          </a:p>
          <a:p>
            <a:pPr lvl="0" algn="just"/>
            <a:endParaRPr lang="en-US" b="1" u="sng" dirty="0">
              <a:solidFill>
                <a:srgbClr val="000000"/>
              </a:solidFill>
              <a:latin typeface="Calibri" pitchFamily="34" charset="0"/>
            </a:endParaRPr>
          </a:p>
          <a:p>
            <a:pPr lvl="0" algn="just"/>
            <a:endParaRPr lang="en-US" b="1" u="sng" dirty="0">
              <a:solidFill>
                <a:srgbClr val="000000"/>
              </a:solidFill>
              <a:latin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80" y="1981201"/>
            <a:ext cx="7848600" cy="3276600"/>
          </a:xfrm>
          <a:prstGeom prst="rect">
            <a:avLst/>
          </a:prstGeom>
        </p:spPr>
      </p:pic>
      <p:sp>
        <p:nvSpPr>
          <p:cNvPr id="2" name="TextBox 1"/>
          <p:cNvSpPr txBox="1"/>
          <p:nvPr/>
        </p:nvSpPr>
        <p:spPr>
          <a:xfrm>
            <a:off x="2039176" y="5346309"/>
            <a:ext cx="5064207"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Google answer for the query “</a:t>
            </a:r>
            <a:r>
              <a:rPr lang="en-US" u="sng" dirty="0" err="1" smtClean="0">
                <a:latin typeface="Times New Roman" pitchFamily="18" charset="0"/>
                <a:cs typeface="Times New Roman" pitchFamily="18" charset="0"/>
              </a:rPr>
              <a:t>barack</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obama</a:t>
            </a:r>
            <a:r>
              <a:rPr lang="en-US" u="sng" dirty="0" smtClean="0">
                <a:latin typeface="Times New Roman" pitchFamily="18" charset="0"/>
                <a:cs typeface="Times New Roman" pitchFamily="18" charset="0"/>
              </a:rPr>
              <a:t> spouse”</a:t>
            </a:r>
            <a:endParaRPr lang="en-US" u="sng" dirty="0">
              <a:latin typeface="Times New Roman" pitchFamily="18" charset="0"/>
              <a:cs typeface="Times New Roman" pitchFamily="18" charset="0"/>
            </a:endParaRPr>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6896241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How Google Knowledge Graph Works</a:t>
            </a:r>
            <a:endParaRPr sz="16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lvl="0" algn="just"/>
            <a:endParaRPr lang="en-US" b="1" u="sng" dirty="0">
              <a:solidFill>
                <a:srgbClr val="000000"/>
              </a:solidFill>
              <a:latin typeface="Calibri" pitchFamily="34" charset="0"/>
            </a:endParaRPr>
          </a:p>
          <a:p>
            <a:pPr lvl="0" algn="just"/>
            <a:endParaRPr lang="en-US" b="1" u="sng" dirty="0">
              <a:solidFill>
                <a:srgbClr val="000000"/>
              </a:solidFill>
              <a:latin typeface="Calibri" pitchFamily="34" charset="0"/>
            </a:endParaRPr>
          </a:p>
        </p:txBody>
      </p:sp>
      <p:sp>
        <p:nvSpPr>
          <p:cNvPr id="2" name="Rectangle 1"/>
          <p:cNvSpPr/>
          <p:nvPr/>
        </p:nvSpPr>
        <p:spPr>
          <a:xfrm>
            <a:off x="479122" y="1447800"/>
            <a:ext cx="8436279" cy="923330"/>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According to Google, the information in the Knowledge Graph is derived from many sources, including the CIA World </a:t>
            </a:r>
            <a:r>
              <a:rPr lang="en-US" dirty="0" err="1">
                <a:solidFill>
                  <a:srgbClr val="000000"/>
                </a:solidFill>
                <a:latin typeface="Times New Roman" pitchFamily="18" charset="0"/>
                <a:cs typeface="Times New Roman" pitchFamily="18" charset="0"/>
              </a:rPr>
              <a:t>Factbook</a:t>
            </a:r>
            <a:r>
              <a:rPr lang="en-US" dirty="0">
                <a:solidFill>
                  <a:srgbClr val="000000"/>
                </a:solidFill>
                <a:latin typeface="Times New Roman" pitchFamily="18" charset="0"/>
                <a:cs typeface="Times New Roman" pitchFamily="18" charset="0"/>
              </a:rPr>
              <a:t>, Freebase (being replaced by </a:t>
            </a:r>
            <a:r>
              <a:rPr lang="en-US" dirty="0" err="1">
                <a:solidFill>
                  <a:srgbClr val="000000"/>
                </a:solidFill>
                <a:latin typeface="Times New Roman" pitchFamily="18" charset="0"/>
                <a:cs typeface="Times New Roman" pitchFamily="18" charset="0"/>
              </a:rPr>
              <a:t>Wikidata</a:t>
            </a:r>
            <a:r>
              <a:rPr lang="en-US" dirty="0">
                <a:solidFill>
                  <a:srgbClr val="000000"/>
                </a:solidFill>
                <a:latin typeface="Times New Roman" pitchFamily="18" charset="0"/>
                <a:cs typeface="Times New Roman" pitchFamily="18" charset="0"/>
              </a:rPr>
              <a:t>), and Wikipedia.</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19" y="2415653"/>
            <a:ext cx="7337122" cy="3153675"/>
          </a:xfrm>
          <a:prstGeom prst="rect">
            <a:avLst/>
          </a:prstGeom>
        </p:spPr>
      </p:pic>
      <p:sp>
        <p:nvSpPr>
          <p:cNvPr id="3" name="TextBox 2"/>
          <p:cNvSpPr txBox="1"/>
          <p:nvPr/>
        </p:nvSpPr>
        <p:spPr>
          <a:xfrm>
            <a:off x="3459437" y="5681054"/>
            <a:ext cx="2223686"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Obama Freebase page</a:t>
            </a:r>
            <a:endParaRPr lang="en-US" u="sng" dirty="0">
              <a:latin typeface="Times New Roman" pitchFamily="18" charset="0"/>
              <a:cs typeface="Times New Roman" pitchFamily="18" charset="0"/>
            </a:endParaRPr>
          </a:p>
        </p:txBody>
      </p:sp>
      <p:sp>
        <p:nvSpPr>
          <p:cNvPr id="7" name="Rectangle 6"/>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4790524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How Google Knowledge Graph Works</a:t>
            </a:r>
            <a:endParaRPr sz="1600" dirty="0"/>
          </a:p>
        </p:txBody>
      </p:sp>
      <p:sp>
        <p:nvSpPr>
          <p:cNvPr id="139" name="CustomShape 2"/>
          <p:cNvSpPr/>
          <p:nvPr/>
        </p:nvSpPr>
        <p:spPr>
          <a:xfrm>
            <a:off x="457200" y="1293840"/>
            <a:ext cx="8458200" cy="4571880"/>
          </a:xfrm>
          <a:prstGeom prst="rect">
            <a:avLst/>
          </a:prstGeom>
          <a:noFill/>
          <a:ln>
            <a:noFill/>
          </a:ln>
        </p:spPr>
        <p:txBody>
          <a:bodyPr lIns="90000" tIns="45000" rIns="90000" bIns="45000"/>
          <a:lstStyle/>
          <a:p>
            <a:pPr lvl="0" algn="just"/>
            <a:endParaRPr lang="en-US" b="1" u="sng" dirty="0">
              <a:solidFill>
                <a:srgbClr val="000000"/>
              </a:solidFill>
              <a:latin typeface="Calibri" pitchFamily="34" charset="0"/>
            </a:endParaRPr>
          </a:p>
          <a:p>
            <a:pPr lvl="0" algn="just"/>
            <a:endParaRPr lang="en-US" b="1" u="sng" dirty="0">
              <a:solidFill>
                <a:srgbClr val="000000"/>
              </a:solidFill>
              <a:latin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 y="1131206"/>
            <a:ext cx="4679852" cy="366939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850" y="3200401"/>
            <a:ext cx="4724399" cy="2971801"/>
          </a:xfrm>
          <a:prstGeom prst="rect">
            <a:avLst/>
          </a:prstGeom>
        </p:spPr>
      </p:pic>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8482670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030" y="2609850"/>
            <a:ext cx="4343400" cy="3257550"/>
          </a:xfrm>
          <a:prstGeom prst="rect">
            <a:avLst/>
          </a:prstGeom>
        </p:spPr>
      </p:pic>
      <p:sp>
        <p:nvSpPr>
          <p:cNvPr id="4" name="TextBox 3"/>
          <p:cNvSpPr txBox="1"/>
          <p:nvPr/>
        </p:nvSpPr>
        <p:spPr>
          <a:xfrm>
            <a:off x="3470971" y="5838967"/>
            <a:ext cx="2211375"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RDF Triple Overview</a:t>
            </a:r>
            <a:endParaRPr lang="en-US" u="sng" dirty="0">
              <a:latin typeface="Times New Roman" pitchFamily="18" charset="0"/>
              <a:cs typeface="Times New Roman" pitchFamily="18" charset="0"/>
            </a:endParaRPr>
          </a:p>
        </p:txBody>
      </p:sp>
      <p:sp>
        <p:nvSpPr>
          <p:cNvPr id="5" name="TextBox 4"/>
          <p:cNvSpPr txBox="1"/>
          <p:nvPr/>
        </p:nvSpPr>
        <p:spPr>
          <a:xfrm>
            <a:off x="457200" y="1319283"/>
            <a:ext cx="8341061" cy="1200329"/>
          </a:xfrm>
          <a:prstGeom prst="rect">
            <a:avLst/>
          </a:prstGeom>
          <a:noFill/>
        </p:spPr>
        <p:txBody>
          <a:bodyPr wrap="square" rtlCol="0">
            <a:spAutoFit/>
          </a:bodyPr>
          <a:lstStyle/>
          <a:p>
            <a:pPr algn="just"/>
            <a:r>
              <a:rPr lang="en-US" dirty="0">
                <a:latin typeface="Times New Roman" pitchFamily="18" charset="0"/>
                <a:cs typeface="Times New Roman" pitchFamily="18" charset="0"/>
              </a:rPr>
              <a:t>The Resource Description Framework (RDF) is a family of World Wide Web Consortium (W3C) </a:t>
            </a:r>
            <a:r>
              <a:rPr lang="en-US" dirty="0" smtClean="0">
                <a:latin typeface="Times New Roman" pitchFamily="18" charset="0"/>
                <a:cs typeface="Times New Roman" pitchFamily="18" charset="0"/>
              </a:rPr>
              <a:t>specifications originally </a:t>
            </a:r>
            <a:r>
              <a:rPr lang="en-US" dirty="0">
                <a:latin typeface="Times New Roman" pitchFamily="18" charset="0"/>
                <a:cs typeface="Times New Roman" pitchFamily="18" charset="0"/>
              </a:rPr>
              <a:t>designed as a metadata data model. It has come to be used as a general method for </a:t>
            </a:r>
            <a:r>
              <a:rPr lang="en-US" dirty="0" smtClean="0">
                <a:latin typeface="Times New Roman" pitchFamily="18" charset="0"/>
                <a:cs typeface="Times New Roman" pitchFamily="18" charset="0"/>
              </a:rPr>
              <a:t> conceptual </a:t>
            </a:r>
            <a:r>
              <a:rPr lang="en-US" dirty="0">
                <a:latin typeface="Times New Roman" pitchFamily="18" charset="0"/>
                <a:cs typeface="Times New Roman" pitchFamily="18" charset="0"/>
              </a:rPr>
              <a:t>description or modeling of information that is implemented in web resources</a:t>
            </a:r>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RDF Triple</a:t>
            </a:r>
            <a:endParaRPr sz="1600" dirty="0"/>
          </a:p>
        </p:txBody>
      </p:sp>
    </p:spTree>
    <p:extLst>
      <p:ext uri="{BB962C8B-B14F-4D97-AF65-F5344CB8AC3E}">
        <p14:creationId xmlns:p14="http://schemas.microsoft.com/office/powerpoint/2010/main" val="41193438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RDF Example</a:t>
            </a:r>
            <a:endParaRPr sz="1600" dirty="0"/>
          </a:p>
        </p:txBody>
      </p:sp>
      <p:sp>
        <p:nvSpPr>
          <p:cNvPr id="139" name="CustomShape 2"/>
          <p:cNvSpPr/>
          <p:nvPr/>
        </p:nvSpPr>
        <p:spPr>
          <a:xfrm>
            <a:off x="457200" y="1447920"/>
            <a:ext cx="8458200" cy="4571880"/>
          </a:xfrm>
          <a:prstGeom prst="rect">
            <a:avLst/>
          </a:prstGeom>
          <a:noFill/>
          <a:ln>
            <a:noFill/>
          </a:ln>
        </p:spPr>
        <p:txBody>
          <a:bodyPr lIns="90000" tIns="45000" rIns="90000" bIns="45000"/>
          <a:lstStyle/>
          <a:p>
            <a:pPr>
              <a:lnSpc>
                <a:spcPct val="100000"/>
              </a:lnSpc>
            </a:pPr>
            <a:endParaRPr lang="en-US" sz="2000" dirty="0" smtClean="0">
              <a:solidFill>
                <a:srgbClr val="000000"/>
              </a:solidFill>
              <a:latin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3281874164"/>
              </p:ext>
            </p:extLst>
          </p:nvPr>
        </p:nvGraphicFramePr>
        <p:xfrm>
          <a:off x="685800" y="1604963"/>
          <a:ext cx="7772400" cy="3833618"/>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283716">
                <a:tc>
                  <a:txBody>
                    <a:bodyPr/>
                    <a:lstStyle/>
                    <a:p>
                      <a:r>
                        <a:rPr lang="en-US" sz="1400">
                          <a:effectLst/>
                        </a:rPr>
                        <a:t>Subject</a:t>
                      </a: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effectLst/>
                        </a:rPr>
                        <a:t>Predicate</a:t>
                      </a: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effectLst/>
                        </a:rPr>
                        <a:t>Object</a:t>
                      </a: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493699">
                <a:tc>
                  <a:txBody>
                    <a:bodyPr/>
                    <a:lstStyle/>
                    <a:p>
                      <a:r>
                        <a:rPr lang="en-US" sz="1400">
                          <a:solidFill>
                            <a:srgbClr val="0000CC"/>
                          </a:solidFill>
                          <a:effectLst/>
                          <a:hlinkClick r:id="rId2"/>
                        </a:rPr>
                        <a:t>http://bioimages.vanderbilt.edu/kirchoff/ac1490</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solidFill>
                            <a:srgbClr val="0000CC"/>
                          </a:solidFill>
                          <a:effectLst/>
                          <a:hlinkClick r:id="rId3"/>
                        </a:rPr>
                        <a:t>http://www.w3.org/1999/02/22-rdf-syntax-ns#type</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solidFill>
                            <a:srgbClr val="0000CC"/>
                          </a:solidFill>
                          <a:effectLst/>
                          <a:hlinkClick r:id="rId4"/>
                        </a:rPr>
                        <a:t>http://purl.org/dc/dcmitype/StillImage</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680142">
                <a:tc>
                  <a:txBody>
                    <a:bodyPr/>
                    <a:lstStyle/>
                    <a:p>
                      <a:r>
                        <a:rPr lang="en-US" sz="1400">
                          <a:solidFill>
                            <a:srgbClr val="0000CC"/>
                          </a:solidFill>
                          <a:effectLst/>
                          <a:hlinkClick r:id="rId2"/>
                        </a:rPr>
                        <a:t>http://bioimages.vanderbilt.edu/kirchoff/ac1490</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solidFill>
                            <a:srgbClr val="0000CC"/>
                          </a:solidFill>
                          <a:effectLst/>
                          <a:hlinkClick r:id="rId5"/>
                        </a:rPr>
                        <a:t>http://xmlns.com/foaf/0.1/maker</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solidFill>
                            <a:srgbClr val="0000CC"/>
                          </a:solidFill>
                          <a:effectLst/>
                          <a:hlinkClick r:id="rId6"/>
                        </a:rPr>
                        <a:t>http://bioimages.vanderbilt.edu/contact/kirchoff#coblea</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493699">
                <a:tc>
                  <a:txBody>
                    <a:bodyPr/>
                    <a:lstStyle/>
                    <a:p>
                      <a:r>
                        <a:rPr lang="en-US" sz="1400">
                          <a:solidFill>
                            <a:srgbClr val="0000CC"/>
                          </a:solidFill>
                          <a:effectLst/>
                          <a:hlinkClick r:id="rId2"/>
                        </a:rPr>
                        <a:t>http://bioimages.vanderbilt.edu/kirchoff/ac1490</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solidFill>
                            <a:srgbClr val="0000CC"/>
                          </a:solidFill>
                          <a:effectLst/>
                          <a:hlinkClick r:id="rId7"/>
                        </a:rPr>
                        <a:t>http://purl.org/dc/terms/created</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effectLst/>
                        </a:rPr>
                        <a:t>"2010-09-01T03:41:31"</a:t>
                      </a: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493699">
                <a:tc>
                  <a:txBody>
                    <a:bodyPr/>
                    <a:lstStyle/>
                    <a:p>
                      <a:r>
                        <a:rPr lang="en-US" sz="1400">
                          <a:solidFill>
                            <a:srgbClr val="0000CC"/>
                          </a:solidFill>
                          <a:effectLst/>
                          <a:hlinkClick r:id="rId2"/>
                        </a:rPr>
                        <a:t>http://bioimages.vanderbilt.edu/kirchoff/ac1490</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solidFill>
                            <a:srgbClr val="0000CC"/>
                          </a:solidFill>
                          <a:effectLst/>
                          <a:hlinkClick r:id="rId8"/>
                        </a:rPr>
                        <a:t>http://purl.org/dc/elements/1.1/rights</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de-DE" sz="1400">
                          <a:effectLst/>
                        </a:rPr>
                        <a:t>"(c) 2011 Bruce K. Kirchoff"</a:t>
                      </a: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680142">
                <a:tc>
                  <a:txBody>
                    <a:bodyPr/>
                    <a:lstStyle/>
                    <a:p>
                      <a:r>
                        <a:rPr lang="en-US" sz="1400">
                          <a:solidFill>
                            <a:srgbClr val="0000CC"/>
                          </a:solidFill>
                          <a:effectLst/>
                          <a:hlinkClick r:id="rId6"/>
                        </a:rPr>
                        <a:t>http://bioimages.vanderbilt.edu/contact/kirchoff#coblea</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solidFill>
                            <a:srgbClr val="0000CC"/>
                          </a:solidFill>
                          <a:effectLst/>
                          <a:hlinkClick r:id="rId3"/>
                        </a:rPr>
                        <a:t>http://www.w3.org/1999/02/22-rdf-syntax-ns#type</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solidFill>
                            <a:srgbClr val="0000CC"/>
                          </a:solidFill>
                          <a:effectLst/>
                          <a:hlinkClick r:id="rId9"/>
                        </a:rPr>
                        <a:t>http://xmlns.com/foaf/0.1/Person</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680142">
                <a:tc>
                  <a:txBody>
                    <a:bodyPr/>
                    <a:lstStyle/>
                    <a:p>
                      <a:r>
                        <a:rPr lang="en-US" sz="1400">
                          <a:solidFill>
                            <a:srgbClr val="0000CC"/>
                          </a:solidFill>
                          <a:effectLst/>
                          <a:hlinkClick r:id="rId6"/>
                        </a:rPr>
                        <a:t>http://bioimages.vanderbilt.edu/contact/kirchoff#coblea</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a:solidFill>
                            <a:srgbClr val="0000CC"/>
                          </a:solidFill>
                          <a:effectLst/>
                          <a:hlinkClick r:id="rId10"/>
                        </a:rPr>
                        <a:t>http://xmlns.com/foaf/0.1/name</a:t>
                      </a:r>
                      <a:endParaRPr lang="en-US" sz="1400">
                        <a:effectLst/>
                      </a:endParaRP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r>
                        <a:rPr lang="en-US" sz="1400" dirty="0">
                          <a:effectLst/>
                        </a:rPr>
                        <a:t>"Ashley Coble"</a:t>
                      </a:r>
                    </a:p>
                  </a:txBody>
                  <a:tcPr marL="37459" marR="37459" marT="37459" marB="3745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ctangle 1"/>
          <p:cNvSpPr>
            <a:spLocks noChangeArrowheads="1"/>
          </p:cNvSpPr>
          <p:nvPr/>
        </p:nvSpPr>
        <p:spPr bwMode="auto">
          <a:xfrm>
            <a:off x="1335088" y="1604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3429000" y="5562600"/>
            <a:ext cx="1813830"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Raw RDF Triples</a:t>
            </a:r>
            <a:endParaRPr lang="en-US" u="sng" dirty="0">
              <a:latin typeface="Times New Roman" pitchFamily="18" charset="0"/>
              <a:cs typeface="Times New Roman" pitchFamily="18" charset="0"/>
            </a:endParaRPr>
          </a:p>
        </p:txBody>
      </p:sp>
      <p:sp>
        <p:nvSpPr>
          <p:cNvPr id="7" name="Rectangle 6"/>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2312041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RDF Example</a:t>
            </a:r>
            <a:endParaRPr sz="1600" dirty="0"/>
          </a:p>
        </p:txBody>
      </p:sp>
      <p:sp>
        <p:nvSpPr>
          <p:cNvPr id="139" name="CustomShape 2"/>
          <p:cNvSpPr/>
          <p:nvPr/>
        </p:nvSpPr>
        <p:spPr>
          <a:xfrm>
            <a:off x="457200" y="1447920"/>
            <a:ext cx="8458200" cy="4571880"/>
          </a:xfrm>
          <a:prstGeom prst="rect">
            <a:avLst/>
          </a:prstGeom>
          <a:noFill/>
          <a:ln>
            <a:noFill/>
          </a:ln>
        </p:spPr>
        <p:txBody>
          <a:bodyPr lIns="90000" tIns="45000" rIns="90000" bIns="45000"/>
          <a:lstStyle/>
          <a:p>
            <a:pPr>
              <a:lnSpc>
                <a:spcPct val="100000"/>
              </a:lnSpc>
            </a:pPr>
            <a:endParaRPr lang="en-US" sz="2000" dirty="0" smtClean="0">
              <a:solidFill>
                <a:srgbClr val="000000"/>
              </a:solidFill>
              <a:latin typeface="Times New Roman"/>
            </a:endParaRPr>
          </a:p>
        </p:txBody>
      </p:sp>
      <p:sp>
        <p:nvSpPr>
          <p:cNvPr id="3" name="Rectangle 1"/>
          <p:cNvSpPr>
            <a:spLocks noChangeArrowheads="1"/>
          </p:cNvSpPr>
          <p:nvPr/>
        </p:nvSpPr>
        <p:spPr bwMode="auto">
          <a:xfrm>
            <a:off x="1335088" y="1604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3429000" y="5835134"/>
            <a:ext cx="1813830"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Raw RDF Triples</a:t>
            </a:r>
            <a:endParaRPr lang="en-US" u="sng"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447920"/>
            <a:ext cx="8077200" cy="4310033"/>
          </a:xfrm>
          <a:prstGeom prst="rect">
            <a:avLst/>
          </a:prstGeom>
        </p:spPr>
      </p:pic>
      <p:sp>
        <p:nvSpPr>
          <p:cNvPr id="7" name="Rectangle 6"/>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251603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en-US" sz="2800" b="1" dirty="0" smtClean="0">
                <a:solidFill>
                  <a:srgbClr val="0000FF"/>
                </a:solidFill>
                <a:latin typeface="Times New Roman" pitchFamily="18" charset="0"/>
                <a:cs typeface="Times New Roman" pitchFamily="18" charset="0"/>
              </a:rPr>
              <a:t>About me</a:t>
            </a:r>
            <a:endParaRPr lang="en-US" altLang="en-US" sz="2800" b="1" u="sng" dirty="0" smtClean="0">
              <a:solidFill>
                <a:srgbClr val="0070C0"/>
              </a:solidFill>
              <a:latin typeface="Times New Roman" pitchFamily="18" charset="0"/>
              <a:cs typeface="Times New Roman" pitchFamily="18" charset="0"/>
            </a:endParaRPr>
          </a:p>
        </p:txBody>
      </p:sp>
      <p:sp>
        <p:nvSpPr>
          <p:cNvPr id="16387" name="Content Placeholder 2"/>
          <p:cNvSpPr>
            <a:spLocks noGrp="1"/>
          </p:cNvSpPr>
          <p:nvPr>
            <p:ph idx="4294967295"/>
          </p:nvPr>
        </p:nvSpPr>
        <p:spPr>
          <a:xfrm>
            <a:off x="457200" y="1600200"/>
            <a:ext cx="8229600" cy="4525963"/>
          </a:xfrm>
          <a:prstGeom prst="rect">
            <a:avLst/>
          </a:prstGeom>
        </p:spPr>
        <p:txBody>
          <a:bodyPr/>
          <a:lstStyle/>
          <a:p>
            <a:pPr eaLnBrk="1" hangingPunct="1">
              <a:buFont typeface="Wingdings" pitchFamily="2" charset="2"/>
              <a:buChar char="q"/>
            </a:pPr>
            <a:r>
              <a:rPr lang="en-US" altLang="en-US" sz="2400" dirty="0" err="1" smtClean="0">
                <a:latin typeface="Cambria" pitchFamily="18" charset="0"/>
              </a:rPr>
              <a:t>Venkatesh</a:t>
            </a:r>
            <a:r>
              <a:rPr lang="en-US" altLang="en-US" sz="2400" dirty="0" smtClean="0">
                <a:latin typeface="Cambria" pitchFamily="18" charset="0"/>
              </a:rPr>
              <a:t> </a:t>
            </a:r>
            <a:r>
              <a:rPr lang="en-US" altLang="en-US" sz="2400" dirty="0" err="1" smtClean="0">
                <a:latin typeface="Cambria" pitchFamily="18" charset="0"/>
              </a:rPr>
              <a:t>Mabbu</a:t>
            </a:r>
            <a:endParaRPr lang="en-US" altLang="en-US" sz="2400" smtClean="0">
              <a:latin typeface="Cambria" pitchFamily="18" charset="0"/>
            </a:endParaRPr>
          </a:p>
          <a:p>
            <a:pPr eaLnBrk="1" hangingPunct="1"/>
            <a:endParaRPr lang="en-US" altLang="en-US" sz="2400" dirty="0" smtClean="0">
              <a:latin typeface="Cambria" pitchFamily="18" charset="0"/>
            </a:endParaRPr>
          </a:p>
          <a:p>
            <a:pPr eaLnBrk="1" hangingPunct="1">
              <a:buFont typeface="Wingdings" pitchFamily="2" charset="2"/>
              <a:buChar char="q"/>
            </a:pPr>
            <a:r>
              <a:rPr lang="en-US" altLang="en-US" sz="2000" dirty="0" smtClean="0">
                <a:latin typeface="Cambria" pitchFamily="18" charset="0"/>
              </a:rPr>
              <a:t>MS in Computer Science with Project</a:t>
            </a:r>
          </a:p>
          <a:p>
            <a:pPr eaLnBrk="1" hangingPunct="1">
              <a:buFont typeface="Wingdings" pitchFamily="2" charset="2"/>
              <a:buChar char="q"/>
            </a:pPr>
            <a:r>
              <a:rPr lang="en-US" altLang="en-US" sz="2000" dirty="0" err="1" smtClean="0">
                <a:latin typeface="Cambria" pitchFamily="18" charset="0"/>
              </a:rPr>
              <a:t>Hadoop</a:t>
            </a:r>
            <a:r>
              <a:rPr lang="en-US" altLang="en-US" sz="2000" dirty="0" smtClean="0">
                <a:latin typeface="Cambria" pitchFamily="18" charset="0"/>
              </a:rPr>
              <a:t> Developer at </a:t>
            </a:r>
            <a:r>
              <a:rPr lang="en-US" altLang="en-US" sz="2000" dirty="0" err="1" smtClean="0">
                <a:latin typeface="Cambria" pitchFamily="18" charset="0"/>
              </a:rPr>
              <a:t>Ennovar</a:t>
            </a:r>
            <a:r>
              <a:rPr lang="en-US" altLang="en-US" sz="2000" dirty="0" smtClean="0">
                <a:latin typeface="Cambria" pitchFamily="18" charset="0"/>
              </a:rPr>
              <a:t> (WSU)</a:t>
            </a:r>
          </a:p>
          <a:p>
            <a:pPr eaLnBrk="1" hangingPunct="1">
              <a:buFont typeface="Wingdings" pitchFamily="2" charset="2"/>
              <a:buChar char="q"/>
            </a:pPr>
            <a:r>
              <a:rPr lang="en-US" altLang="en-US" sz="2000" dirty="0" smtClean="0">
                <a:latin typeface="Cambria" pitchFamily="18" charset="0"/>
              </a:rPr>
              <a:t>Publications</a:t>
            </a:r>
          </a:p>
          <a:p>
            <a:pPr lvl="1"/>
            <a:r>
              <a:rPr lang="en-US" altLang="en-US" sz="2000" dirty="0" smtClean="0">
                <a:latin typeface="Cambria" pitchFamily="18" charset="0"/>
              </a:rPr>
              <a:t>“Advanced Desktop Search” at “International Conference on Engineering, Technology and Management (ICETM-2012).</a:t>
            </a:r>
          </a:p>
        </p:txBody>
      </p:sp>
      <p:sp>
        <p:nvSpPr>
          <p:cNvPr id="3" name="Rectangle 2"/>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652985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7595" y="322997"/>
            <a:ext cx="2111475" cy="523220"/>
          </a:xfrm>
          <a:prstGeom prst="rect">
            <a:avLst/>
          </a:prstGeom>
          <a:noFill/>
        </p:spPr>
        <p:txBody>
          <a:bodyPr wrap="none" rtlCol="0">
            <a:spAutoFit/>
          </a:bodyPr>
          <a:lstStyle/>
          <a:p>
            <a:pPr algn="ctr"/>
            <a:r>
              <a:rPr lang="en-US" sz="2800" b="1" dirty="0" smtClean="0">
                <a:solidFill>
                  <a:srgbClr val="0000FF"/>
                </a:solidFill>
                <a:latin typeface="Times New Roman"/>
              </a:rPr>
              <a:t>Linked Data</a:t>
            </a:r>
            <a:endParaRPr lang="en-US" sz="2800" b="1" u="sng" dirty="0">
              <a:solidFill>
                <a:srgbClr val="0070C0"/>
              </a:solidFill>
            </a:endParaRPr>
          </a:p>
        </p:txBody>
      </p:sp>
      <p:sp>
        <p:nvSpPr>
          <p:cNvPr id="4" name="TextBox 3"/>
          <p:cNvSpPr txBox="1"/>
          <p:nvPr/>
        </p:nvSpPr>
        <p:spPr>
          <a:xfrm>
            <a:off x="2682325" y="5836692"/>
            <a:ext cx="3570208"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Interlinked Structured data over web</a:t>
            </a:r>
            <a:endParaRPr lang="en-US" u="sng" dirty="0">
              <a:latin typeface="Times New Roman" pitchFamily="18" charset="0"/>
              <a:cs typeface="Times New Roman" pitchFamily="18" charset="0"/>
            </a:endParaRPr>
          </a:p>
        </p:txBody>
      </p:sp>
      <p:sp>
        <p:nvSpPr>
          <p:cNvPr id="5" name="TextBox 4"/>
          <p:cNvSpPr txBox="1"/>
          <p:nvPr/>
        </p:nvSpPr>
        <p:spPr>
          <a:xfrm>
            <a:off x="457200" y="1319283"/>
            <a:ext cx="8341061" cy="646331"/>
          </a:xfrm>
          <a:prstGeom prst="rect">
            <a:avLst/>
          </a:prstGeom>
          <a:noFill/>
        </p:spPr>
        <p:txBody>
          <a:bodyPr wrap="square" rtlCol="0">
            <a:spAutoFit/>
          </a:bodyPr>
          <a:lstStyle/>
          <a:p>
            <a:pPr algn="just"/>
            <a:r>
              <a:rPr lang="en-US" dirty="0">
                <a:latin typeface="Times New Roman" pitchFamily="18" charset="0"/>
                <a:cs typeface="Times New Roman" pitchFamily="18" charset="0"/>
              </a:rPr>
              <a:t>Linked Data describes a method of publishing structured data so that it can be interlinked and become </a:t>
            </a:r>
            <a:r>
              <a:rPr lang="en-US" dirty="0" smtClean="0">
                <a:latin typeface="Times New Roman" pitchFamily="18" charset="0"/>
                <a:cs typeface="Times New Roman" pitchFamily="18" charset="0"/>
              </a:rPr>
              <a:t>more </a:t>
            </a:r>
            <a:r>
              <a:rPr lang="en-US" dirty="0">
                <a:latin typeface="Times New Roman" pitchFamily="18" charset="0"/>
                <a:cs typeface="Times New Roman" pitchFamily="18" charset="0"/>
              </a:rPr>
              <a:t>useful through semantic queries.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158" y="2039310"/>
            <a:ext cx="5107143" cy="3799657"/>
          </a:xfrm>
          <a:prstGeom prst="rect">
            <a:avLst/>
          </a:prstGeom>
        </p:spPr>
      </p:pic>
      <p:sp>
        <p:nvSpPr>
          <p:cNvPr id="7" name="Rectangle 6"/>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1654997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5410" y="322997"/>
            <a:ext cx="3595856" cy="523220"/>
          </a:xfrm>
          <a:prstGeom prst="rect">
            <a:avLst/>
          </a:prstGeom>
          <a:noFill/>
        </p:spPr>
        <p:txBody>
          <a:bodyPr wrap="none" rtlCol="0">
            <a:spAutoFit/>
          </a:bodyPr>
          <a:lstStyle/>
          <a:p>
            <a:pPr algn="ctr"/>
            <a:r>
              <a:rPr lang="en-US" sz="2800" b="1" dirty="0" smtClean="0">
                <a:solidFill>
                  <a:srgbClr val="0000FF"/>
                </a:solidFill>
                <a:latin typeface="Times New Roman"/>
              </a:rPr>
              <a:t>Schemas (schema.org)</a:t>
            </a:r>
            <a:endParaRPr lang="en-US" sz="2800" b="1" u="sng" dirty="0">
              <a:solidFill>
                <a:srgbClr val="0070C0"/>
              </a:solidFill>
            </a:endParaRPr>
          </a:p>
        </p:txBody>
      </p:sp>
      <p:sp>
        <p:nvSpPr>
          <p:cNvPr id="4" name="TextBox 3"/>
          <p:cNvSpPr txBox="1"/>
          <p:nvPr/>
        </p:nvSpPr>
        <p:spPr>
          <a:xfrm>
            <a:off x="3276373" y="5804847"/>
            <a:ext cx="2576346"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Schema for type “person”</a:t>
            </a:r>
            <a:endParaRPr lang="en-US" u="sng" dirty="0">
              <a:latin typeface="Times New Roman" pitchFamily="18" charset="0"/>
              <a:cs typeface="Times New Roman" pitchFamily="18" charset="0"/>
            </a:endParaRPr>
          </a:p>
        </p:txBody>
      </p:sp>
      <p:sp>
        <p:nvSpPr>
          <p:cNvPr id="5" name="TextBox 4"/>
          <p:cNvSpPr txBox="1"/>
          <p:nvPr/>
        </p:nvSpPr>
        <p:spPr>
          <a:xfrm>
            <a:off x="457198" y="990600"/>
            <a:ext cx="8341061" cy="923330"/>
          </a:xfrm>
          <a:prstGeom prst="rect">
            <a:avLst/>
          </a:prstGeom>
          <a:noFill/>
        </p:spPr>
        <p:txBody>
          <a:bodyPr wrap="square" rtlCol="0">
            <a:spAutoFit/>
          </a:bodyPr>
          <a:lstStyle/>
          <a:p>
            <a:pPr algn="just"/>
            <a:r>
              <a:rPr lang="en-US" dirty="0">
                <a:latin typeface="Times New Roman" pitchFamily="18" charset="0"/>
                <a:cs typeface="Times New Roman" pitchFamily="18" charset="0"/>
              </a:rPr>
              <a:t>Schema.org is an initiative launched on 2 June 2011 by Bing, Google and </a:t>
            </a:r>
            <a:r>
              <a:rPr lang="en-US" dirty="0" smtClean="0">
                <a:latin typeface="Times New Roman" pitchFamily="18" charset="0"/>
                <a:cs typeface="Times New Roman" pitchFamily="18" charset="0"/>
              </a:rPr>
              <a:t>Yahoo </a:t>
            </a:r>
            <a:r>
              <a:rPr lang="en-US" dirty="0">
                <a:latin typeface="Times New Roman" pitchFamily="18" charset="0"/>
                <a:cs typeface="Times New Roman" pitchFamily="18" charset="0"/>
              </a:rPr>
              <a:t>(the operators of the then world's largest search engines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to “create and support a common set of schemas for structured data markup on web pages.”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550" y="1913930"/>
            <a:ext cx="6993700" cy="3912028"/>
          </a:xfrm>
          <a:prstGeom prst="rect">
            <a:avLst/>
          </a:prstGeom>
        </p:spPr>
      </p:pic>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42639167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9326" y="322997"/>
            <a:ext cx="2828018" cy="523220"/>
          </a:xfrm>
          <a:prstGeom prst="rect">
            <a:avLst/>
          </a:prstGeom>
          <a:noFill/>
        </p:spPr>
        <p:txBody>
          <a:bodyPr wrap="none" rtlCol="0">
            <a:spAutoFit/>
          </a:bodyPr>
          <a:lstStyle/>
          <a:p>
            <a:pPr algn="ctr"/>
            <a:r>
              <a:rPr lang="en-US" sz="2800" b="1" dirty="0" smtClean="0">
                <a:solidFill>
                  <a:srgbClr val="0000FF"/>
                </a:solidFill>
                <a:latin typeface="Times New Roman"/>
              </a:rPr>
              <a:t>Schema Example</a:t>
            </a:r>
            <a:endParaRPr lang="en-US" sz="2800" b="1" u="sng" dirty="0">
              <a:solidFill>
                <a:srgbClr val="0070C0"/>
              </a:solidFill>
            </a:endParaRPr>
          </a:p>
        </p:txBody>
      </p:sp>
      <p:sp>
        <p:nvSpPr>
          <p:cNvPr id="4" name="TextBox 3"/>
          <p:cNvSpPr txBox="1"/>
          <p:nvPr/>
        </p:nvSpPr>
        <p:spPr>
          <a:xfrm>
            <a:off x="4826805" y="5867400"/>
            <a:ext cx="3249608" cy="369332"/>
          </a:xfrm>
          <a:prstGeom prst="rect">
            <a:avLst/>
          </a:prstGeom>
          <a:noFill/>
        </p:spPr>
        <p:txBody>
          <a:bodyPr wrap="none" rtlCol="0">
            <a:spAutoFit/>
          </a:bodyPr>
          <a:lstStyle/>
          <a:p>
            <a:r>
              <a:rPr lang="en-US" u="sng" dirty="0" err="1" smtClean="0">
                <a:latin typeface="Times New Roman" pitchFamily="18" charset="0"/>
                <a:cs typeface="Times New Roman" pitchFamily="18" charset="0"/>
              </a:rPr>
              <a:t>Microdata</a:t>
            </a:r>
            <a:r>
              <a:rPr lang="en-US" u="sng" dirty="0" smtClean="0">
                <a:latin typeface="Times New Roman" pitchFamily="18" charset="0"/>
                <a:cs typeface="Times New Roman" pitchFamily="18" charset="0"/>
              </a:rPr>
              <a:t> schema representation</a:t>
            </a:r>
            <a:endParaRPr lang="en-US" u="sng" dirty="0">
              <a:latin typeface="Times New Roman" pitchFamily="18" charset="0"/>
              <a:cs typeface="Times New Roman" pitchFamily="18" charset="0"/>
            </a:endParaRPr>
          </a:p>
        </p:txBody>
      </p:sp>
      <p:sp>
        <p:nvSpPr>
          <p:cNvPr id="5" name="TextBox 4"/>
          <p:cNvSpPr txBox="1"/>
          <p:nvPr/>
        </p:nvSpPr>
        <p:spPr>
          <a:xfrm>
            <a:off x="4307046" y="1415143"/>
            <a:ext cx="4648199" cy="4247317"/>
          </a:xfrm>
          <a:prstGeom prst="rect">
            <a:avLst/>
          </a:prstGeom>
          <a:noFill/>
        </p:spPr>
        <p:txBody>
          <a:bodyPr wrap="square" rtlCol="0">
            <a:spAutoFit/>
          </a:bodyPr>
          <a:lstStyle/>
          <a:p>
            <a:r>
              <a:rPr lang="en-US" b="1" dirty="0"/>
              <a:t>&lt;div</a:t>
            </a:r>
            <a:r>
              <a:rPr lang="en-US" dirty="0"/>
              <a:t> </a:t>
            </a:r>
            <a:r>
              <a:rPr lang="en-US" dirty="0" err="1"/>
              <a:t>itemscope</a:t>
            </a:r>
            <a:r>
              <a:rPr lang="en-US" dirty="0"/>
              <a:t> </a:t>
            </a:r>
            <a:r>
              <a:rPr lang="en-US" dirty="0" err="1"/>
              <a:t>itemtype</a:t>
            </a:r>
            <a:r>
              <a:rPr lang="en-US" dirty="0"/>
              <a:t>="http://schema.org/Movie</a:t>
            </a:r>
            <a:r>
              <a:rPr lang="en-US" dirty="0" smtClean="0"/>
              <a:t>"</a:t>
            </a:r>
            <a:r>
              <a:rPr lang="en-US" b="1" dirty="0" smtClean="0"/>
              <a:t>&gt;</a:t>
            </a:r>
            <a:endParaRPr lang="en-US" dirty="0"/>
          </a:p>
          <a:p>
            <a:r>
              <a:rPr lang="en-US" dirty="0" smtClean="0"/>
              <a:t> </a:t>
            </a:r>
            <a:r>
              <a:rPr lang="en-US" b="1" dirty="0"/>
              <a:t>&lt;h1</a:t>
            </a:r>
            <a:r>
              <a:rPr lang="en-US" dirty="0"/>
              <a:t> </a:t>
            </a:r>
            <a:r>
              <a:rPr lang="en-US" dirty="0" err="1"/>
              <a:t>itemprop</a:t>
            </a:r>
            <a:r>
              <a:rPr lang="en-US" dirty="0"/>
              <a:t>="name"</a:t>
            </a:r>
            <a:r>
              <a:rPr lang="en-US" b="1" dirty="0"/>
              <a:t>&gt;</a:t>
            </a:r>
            <a:r>
              <a:rPr lang="en-US" dirty="0"/>
              <a:t>Avatar</a:t>
            </a:r>
            <a:r>
              <a:rPr lang="en-US" b="1" dirty="0"/>
              <a:t>&lt;/h1&gt;</a:t>
            </a:r>
            <a:r>
              <a:rPr lang="en-US" dirty="0"/>
              <a:t>  </a:t>
            </a:r>
            <a:endParaRPr lang="en-US" dirty="0" smtClean="0"/>
          </a:p>
          <a:p>
            <a:r>
              <a:rPr lang="en-US" b="1" dirty="0" smtClean="0"/>
              <a:t>&lt;</a:t>
            </a:r>
            <a:r>
              <a:rPr lang="en-US" b="1" dirty="0"/>
              <a:t>div</a:t>
            </a:r>
            <a:r>
              <a:rPr lang="en-US" dirty="0"/>
              <a:t> </a:t>
            </a:r>
            <a:r>
              <a:rPr lang="en-US" dirty="0" err="1"/>
              <a:t>itemprop</a:t>
            </a:r>
            <a:r>
              <a:rPr lang="en-US" dirty="0"/>
              <a:t>="director" </a:t>
            </a:r>
            <a:r>
              <a:rPr lang="en-US" dirty="0" err="1"/>
              <a:t>itemscope</a:t>
            </a:r>
            <a:r>
              <a:rPr lang="en-US" dirty="0"/>
              <a:t> </a:t>
            </a:r>
            <a:r>
              <a:rPr lang="en-US" dirty="0" err="1"/>
              <a:t>itemtype</a:t>
            </a:r>
            <a:r>
              <a:rPr lang="en-US" dirty="0"/>
              <a:t>="http://schema.org/Person"</a:t>
            </a:r>
            <a:r>
              <a:rPr lang="en-US" b="1" dirty="0"/>
              <a:t>&gt;</a:t>
            </a:r>
            <a:r>
              <a:rPr lang="en-US" dirty="0"/>
              <a:t>  Director: </a:t>
            </a:r>
            <a:endParaRPr lang="en-US" dirty="0" smtClean="0"/>
          </a:p>
          <a:p>
            <a:r>
              <a:rPr lang="en-US" b="1" dirty="0" smtClean="0"/>
              <a:t>&lt;</a:t>
            </a:r>
            <a:r>
              <a:rPr lang="en-US" b="1" dirty="0"/>
              <a:t>span</a:t>
            </a:r>
            <a:r>
              <a:rPr lang="en-US" dirty="0"/>
              <a:t> </a:t>
            </a:r>
            <a:r>
              <a:rPr lang="en-US" dirty="0" err="1"/>
              <a:t>itemprop</a:t>
            </a:r>
            <a:r>
              <a:rPr lang="en-US" dirty="0"/>
              <a:t>="name"</a:t>
            </a:r>
            <a:r>
              <a:rPr lang="en-US" b="1" dirty="0"/>
              <a:t>&gt;</a:t>
            </a:r>
            <a:r>
              <a:rPr lang="en-US" dirty="0"/>
              <a:t>James Cameron</a:t>
            </a:r>
            <a:r>
              <a:rPr lang="en-US" b="1" dirty="0"/>
              <a:t>&lt;/span&gt;</a:t>
            </a:r>
            <a:r>
              <a:rPr lang="en-US" dirty="0"/>
              <a:t> (born </a:t>
            </a:r>
            <a:r>
              <a:rPr lang="en-US" b="1" dirty="0" smtClean="0"/>
              <a:t>&lt;</a:t>
            </a:r>
            <a:r>
              <a:rPr lang="en-US" b="1" dirty="0"/>
              <a:t>time</a:t>
            </a:r>
            <a:r>
              <a:rPr lang="en-US" dirty="0"/>
              <a:t> </a:t>
            </a:r>
            <a:r>
              <a:rPr lang="en-US" dirty="0" err="1"/>
              <a:t>itemprop</a:t>
            </a:r>
            <a:r>
              <a:rPr lang="en-US" dirty="0"/>
              <a:t>="</a:t>
            </a:r>
            <a:r>
              <a:rPr lang="en-US" dirty="0" err="1"/>
              <a:t>birthDate</a:t>
            </a:r>
            <a:r>
              <a:rPr lang="en-US" dirty="0"/>
              <a:t>" </a:t>
            </a:r>
            <a:r>
              <a:rPr lang="en-US" dirty="0" err="1"/>
              <a:t>datetime</a:t>
            </a:r>
            <a:r>
              <a:rPr lang="en-US" dirty="0"/>
              <a:t>="1954-08-16"</a:t>
            </a:r>
            <a:r>
              <a:rPr lang="en-US" b="1" dirty="0"/>
              <a:t>&gt;</a:t>
            </a:r>
            <a:r>
              <a:rPr lang="en-US" dirty="0"/>
              <a:t>August 16, </a:t>
            </a:r>
            <a:r>
              <a:rPr lang="en-US" dirty="0" smtClean="0"/>
              <a:t>1954</a:t>
            </a:r>
            <a:r>
              <a:rPr lang="en-US" b="1" dirty="0" smtClean="0"/>
              <a:t>&lt;/</a:t>
            </a:r>
            <a:r>
              <a:rPr lang="en-US" b="1" dirty="0"/>
              <a:t>time</a:t>
            </a:r>
            <a:r>
              <a:rPr lang="en-US" b="1" dirty="0" smtClean="0"/>
              <a:t>&gt;</a:t>
            </a:r>
            <a:r>
              <a:rPr lang="en-US" dirty="0" smtClean="0"/>
              <a:t>) </a:t>
            </a:r>
          </a:p>
          <a:p>
            <a:r>
              <a:rPr lang="en-US" dirty="0" smtClean="0"/>
              <a:t> </a:t>
            </a:r>
            <a:r>
              <a:rPr lang="en-US" b="1" dirty="0"/>
              <a:t>&lt;/div&gt;</a:t>
            </a:r>
            <a:r>
              <a:rPr lang="en-US" dirty="0"/>
              <a:t>  </a:t>
            </a:r>
            <a:r>
              <a:rPr lang="en-US" b="1" dirty="0" smtClean="0"/>
              <a:t>&lt;</a:t>
            </a:r>
            <a:r>
              <a:rPr lang="en-US" b="1" dirty="0"/>
              <a:t>span</a:t>
            </a:r>
            <a:r>
              <a:rPr lang="en-US" dirty="0"/>
              <a:t> </a:t>
            </a:r>
            <a:r>
              <a:rPr lang="en-US" dirty="0" err="1"/>
              <a:t>itemprop</a:t>
            </a:r>
            <a:r>
              <a:rPr lang="en-US" dirty="0"/>
              <a:t>="genre"</a:t>
            </a:r>
            <a:r>
              <a:rPr lang="en-US" b="1" dirty="0"/>
              <a:t>&gt;</a:t>
            </a:r>
            <a:r>
              <a:rPr lang="en-US" dirty="0"/>
              <a:t>Science fiction</a:t>
            </a:r>
            <a:r>
              <a:rPr lang="en-US" b="1" dirty="0"/>
              <a:t>&lt;/span&gt;</a:t>
            </a:r>
            <a:r>
              <a:rPr lang="en-US" dirty="0"/>
              <a:t>  </a:t>
            </a:r>
            <a:r>
              <a:rPr lang="en-US" b="1" dirty="0"/>
              <a:t>&lt;a</a:t>
            </a:r>
            <a:r>
              <a:rPr lang="en-US" dirty="0"/>
              <a:t> </a:t>
            </a:r>
            <a:r>
              <a:rPr lang="en-US" dirty="0" err="1"/>
              <a:t>href</a:t>
            </a:r>
            <a:r>
              <a:rPr lang="en-US" dirty="0"/>
              <a:t>="../movies/avatar-theatrical-trailer.html" </a:t>
            </a:r>
            <a:r>
              <a:rPr lang="en-US" dirty="0" err="1"/>
              <a:t>itemprop</a:t>
            </a:r>
            <a:r>
              <a:rPr lang="en-US" dirty="0"/>
              <a:t>="trailer"</a:t>
            </a:r>
            <a:r>
              <a:rPr lang="en-US" b="1" dirty="0"/>
              <a:t>&gt;</a:t>
            </a:r>
            <a:r>
              <a:rPr lang="en-US" dirty="0"/>
              <a:t>Trailer</a:t>
            </a:r>
            <a:r>
              <a:rPr lang="en-US" b="1" dirty="0"/>
              <a:t>&lt;/a</a:t>
            </a:r>
            <a:r>
              <a:rPr lang="en-US" b="1" dirty="0" smtClean="0"/>
              <a:t>&gt;</a:t>
            </a:r>
          </a:p>
          <a:p>
            <a:r>
              <a:rPr lang="en-US" b="1" dirty="0" smtClean="0"/>
              <a:t>&lt;/</a:t>
            </a:r>
            <a:r>
              <a:rPr lang="en-US" b="1" dirty="0"/>
              <a:t>div&gt;</a:t>
            </a:r>
            <a:endParaRPr lang="en-US" dirty="0">
              <a:effectLst/>
            </a:endParaRPr>
          </a:p>
        </p:txBody>
      </p:sp>
      <p:sp>
        <p:nvSpPr>
          <p:cNvPr id="7" name="Rectangle 6"/>
          <p:cNvSpPr/>
          <p:nvPr/>
        </p:nvSpPr>
        <p:spPr>
          <a:xfrm>
            <a:off x="3629" y="1620083"/>
            <a:ext cx="4572000" cy="2585323"/>
          </a:xfrm>
          <a:prstGeom prst="rect">
            <a:avLst/>
          </a:prstGeom>
        </p:spPr>
        <p:txBody>
          <a:bodyPr>
            <a:spAutoFit/>
          </a:bodyPr>
          <a:lstStyle/>
          <a:p>
            <a:r>
              <a:rPr lang="en-US" b="1" dirty="0"/>
              <a:t>&lt;div</a:t>
            </a:r>
            <a:r>
              <a:rPr lang="en-US" dirty="0"/>
              <a:t> </a:t>
            </a:r>
            <a:r>
              <a:rPr lang="en-US" b="1" dirty="0" smtClean="0"/>
              <a:t>&gt;</a:t>
            </a:r>
            <a:endParaRPr lang="en-US" dirty="0"/>
          </a:p>
          <a:p>
            <a:r>
              <a:rPr lang="en-US" dirty="0"/>
              <a:t> </a:t>
            </a:r>
            <a:r>
              <a:rPr lang="en-US" b="1" dirty="0"/>
              <a:t>&lt;</a:t>
            </a:r>
            <a:r>
              <a:rPr lang="en-US" b="1" dirty="0" smtClean="0"/>
              <a:t>h1&gt;</a:t>
            </a:r>
            <a:r>
              <a:rPr lang="en-US" dirty="0" smtClean="0"/>
              <a:t>Avatar</a:t>
            </a:r>
            <a:r>
              <a:rPr lang="en-US" b="1" dirty="0"/>
              <a:t>&lt;/h1&gt;</a:t>
            </a:r>
            <a:r>
              <a:rPr lang="en-US" dirty="0"/>
              <a:t>  </a:t>
            </a:r>
          </a:p>
          <a:p>
            <a:r>
              <a:rPr lang="en-US" b="1" dirty="0"/>
              <a:t>&lt;</a:t>
            </a:r>
            <a:r>
              <a:rPr lang="en-US" b="1" dirty="0" smtClean="0"/>
              <a:t>div&gt;</a:t>
            </a:r>
            <a:r>
              <a:rPr lang="en-US" dirty="0" smtClean="0"/>
              <a:t>  </a:t>
            </a:r>
            <a:r>
              <a:rPr lang="en-US" dirty="0"/>
              <a:t>Director: </a:t>
            </a:r>
          </a:p>
          <a:p>
            <a:r>
              <a:rPr lang="en-US" b="1" dirty="0"/>
              <a:t>&lt;</a:t>
            </a:r>
            <a:r>
              <a:rPr lang="en-US" b="1" dirty="0" smtClean="0"/>
              <a:t>span&gt;</a:t>
            </a:r>
            <a:r>
              <a:rPr lang="en-US" dirty="0" smtClean="0"/>
              <a:t>James </a:t>
            </a:r>
            <a:r>
              <a:rPr lang="en-US" dirty="0"/>
              <a:t>Cameron</a:t>
            </a:r>
            <a:r>
              <a:rPr lang="en-US" b="1" dirty="0"/>
              <a:t>&lt;/span&gt;</a:t>
            </a:r>
            <a:r>
              <a:rPr lang="en-US" dirty="0"/>
              <a:t> (born </a:t>
            </a:r>
            <a:r>
              <a:rPr lang="en-US" b="1" dirty="0"/>
              <a:t>&lt;</a:t>
            </a:r>
            <a:r>
              <a:rPr lang="en-US" b="1" dirty="0" smtClean="0"/>
              <a:t>time&gt;</a:t>
            </a:r>
            <a:r>
              <a:rPr lang="en-US" dirty="0" smtClean="0"/>
              <a:t>August </a:t>
            </a:r>
            <a:r>
              <a:rPr lang="en-US" dirty="0"/>
              <a:t>16, 1954</a:t>
            </a:r>
            <a:r>
              <a:rPr lang="en-US" b="1" dirty="0"/>
              <a:t>&lt;/time&gt;</a:t>
            </a:r>
            <a:r>
              <a:rPr lang="en-US" dirty="0"/>
              <a:t>) </a:t>
            </a:r>
          </a:p>
          <a:p>
            <a:r>
              <a:rPr lang="en-US" dirty="0"/>
              <a:t> </a:t>
            </a:r>
            <a:r>
              <a:rPr lang="en-US" b="1" dirty="0"/>
              <a:t>&lt;/div&gt;</a:t>
            </a:r>
            <a:r>
              <a:rPr lang="en-US" dirty="0"/>
              <a:t>  </a:t>
            </a:r>
            <a:r>
              <a:rPr lang="en-US" b="1" dirty="0"/>
              <a:t>&lt;</a:t>
            </a:r>
            <a:r>
              <a:rPr lang="en-US" b="1" dirty="0" smtClean="0"/>
              <a:t>span&gt;</a:t>
            </a:r>
            <a:r>
              <a:rPr lang="en-US" dirty="0" smtClean="0"/>
              <a:t>Science </a:t>
            </a:r>
            <a:r>
              <a:rPr lang="en-US" dirty="0"/>
              <a:t>fiction</a:t>
            </a:r>
            <a:r>
              <a:rPr lang="en-US" b="1" dirty="0"/>
              <a:t>&lt;/span&gt;</a:t>
            </a:r>
            <a:r>
              <a:rPr lang="en-US" dirty="0"/>
              <a:t>  </a:t>
            </a:r>
            <a:endParaRPr lang="en-US" dirty="0" smtClean="0"/>
          </a:p>
          <a:p>
            <a:r>
              <a:rPr lang="en-US" b="1" dirty="0" smtClean="0"/>
              <a:t>&lt;</a:t>
            </a:r>
            <a:r>
              <a:rPr lang="en-US" b="1" dirty="0"/>
              <a:t>a</a:t>
            </a:r>
            <a:r>
              <a:rPr lang="en-US" dirty="0"/>
              <a:t> </a:t>
            </a:r>
            <a:r>
              <a:rPr lang="en-US" dirty="0" err="1"/>
              <a:t>href</a:t>
            </a:r>
            <a:r>
              <a:rPr lang="en-US" dirty="0"/>
              <a:t>="../movies/avatar-theatrical-trailer.html</a:t>
            </a:r>
            <a:r>
              <a:rPr lang="en-US" dirty="0" smtClean="0"/>
              <a:t>"</a:t>
            </a:r>
            <a:r>
              <a:rPr lang="en-US" b="1" dirty="0" smtClean="0"/>
              <a:t>&gt;</a:t>
            </a:r>
            <a:r>
              <a:rPr lang="en-US" dirty="0"/>
              <a:t>Trailer</a:t>
            </a:r>
            <a:r>
              <a:rPr lang="en-US" b="1" dirty="0"/>
              <a:t>&lt;/a&gt;</a:t>
            </a:r>
          </a:p>
          <a:p>
            <a:r>
              <a:rPr lang="en-US" b="1" dirty="0"/>
              <a:t>&lt;/div&gt;</a:t>
            </a:r>
            <a:endParaRPr lang="en-US" dirty="0"/>
          </a:p>
        </p:txBody>
      </p:sp>
      <p:sp>
        <p:nvSpPr>
          <p:cNvPr id="3" name="TextBox 2"/>
          <p:cNvSpPr txBox="1"/>
          <p:nvPr/>
        </p:nvSpPr>
        <p:spPr>
          <a:xfrm>
            <a:off x="533400" y="5879910"/>
            <a:ext cx="1368708"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HTML code</a:t>
            </a:r>
            <a:endParaRPr lang="en-US" u="sng" dirty="0">
              <a:latin typeface="Times New Roman" pitchFamily="18" charset="0"/>
              <a:cs typeface="Times New Roman" pitchFamily="18" charset="0"/>
            </a:endParaRPr>
          </a:p>
        </p:txBody>
      </p:sp>
      <p:sp>
        <p:nvSpPr>
          <p:cNvPr id="8" name="Rectangle 7"/>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3830363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3114" y="322996"/>
            <a:ext cx="3776996" cy="954107"/>
          </a:xfrm>
          <a:prstGeom prst="rect">
            <a:avLst/>
          </a:prstGeom>
          <a:noFill/>
        </p:spPr>
        <p:txBody>
          <a:bodyPr wrap="none" rtlCol="0">
            <a:spAutoFit/>
          </a:bodyPr>
          <a:lstStyle/>
          <a:p>
            <a:pPr algn="ctr"/>
            <a:r>
              <a:rPr lang="en-US" sz="2800" b="1" dirty="0" smtClean="0">
                <a:solidFill>
                  <a:srgbClr val="0000FF"/>
                </a:solidFill>
                <a:latin typeface="Times New Roman"/>
              </a:rPr>
              <a:t>Limitations </a:t>
            </a:r>
            <a:r>
              <a:rPr lang="en-US" sz="2800" b="1" dirty="0">
                <a:solidFill>
                  <a:srgbClr val="0000FF"/>
                </a:solidFill>
                <a:latin typeface="Times New Roman"/>
              </a:rPr>
              <a:t>of </a:t>
            </a:r>
            <a:r>
              <a:rPr lang="en-US" sz="2800" b="1" dirty="0" smtClean="0">
                <a:solidFill>
                  <a:srgbClr val="0000FF"/>
                </a:solidFill>
                <a:latin typeface="Times New Roman"/>
              </a:rPr>
              <a:t>Schemas</a:t>
            </a:r>
            <a:endParaRPr lang="en-US" sz="2800" b="1" dirty="0">
              <a:solidFill>
                <a:srgbClr val="0000FF"/>
              </a:solidFill>
              <a:latin typeface="Times New Roman"/>
            </a:endParaRPr>
          </a:p>
          <a:p>
            <a:pPr algn="ctr"/>
            <a:endParaRPr lang="en-US" sz="2800" b="1" u="sng" dirty="0">
              <a:solidFill>
                <a:srgbClr val="0070C0"/>
              </a:solidFill>
            </a:endParaRPr>
          </a:p>
        </p:txBody>
      </p:sp>
      <p:sp>
        <p:nvSpPr>
          <p:cNvPr id="5" name="TextBox 4"/>
          <p:cNvSpPr txBox="1"/>
          <p:nvPr/>
        </p:nvSpPr>
        <p:spPr>
          <a:xfrm>
            <a:off x="481082" y="1447800"/>
            <a:ext cx="8341061" cy="3477875"/>
          </a:xfrm>
          <a:prstGeom prst="rect">
            <a:avLst/>
          </a:prstGeom>
          <a:noFill/>
        </p:spPr>
        <p:txBody>
          <a:bodyPr wrap="square" rtlCol="0">
            <a:spAutoFit/>
          </a:bodyPr>
          <a:lstStyle/>
          <a:p>
            <a:endParaRPr lang="en-US" sz="2000" b="1" dirty="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Schema </a:t>
            </a:r>
            <a:r>
              <a:rPr lang="en-US" sz="2000" b="1" dirty="0">
                <a:latin typeface="Times New Roman" pitchFamily="18" charset="0"/>
                <a:cs typeface="Times New Roman" pitchFamily="18" charset="0"/>
              </a:rPr>
              <a:t>types are limited</a:t>
            </a:r>
            <a:r>
              <a:rPr lang="en-US" sz="2000" dirty="0">
                <a:latin typeface="Times New Roman" pitchFamily="18" charset="0"/>
                <a:cs typeface="Times New Roman" pitchFamily="18" charset="0"/>
              </a:rPr>
              <a:t>:. Structured data is great for people, products, places, and events, but these cover only a fraction of the entire content of the web. </a:t>
            </a:r>
            <a:endParaRPr lang="en-US" sz="2000" dirty="0" smtClean="0">
              <a:latin typeface="Times New Roman" pitchFamily="18" charset="0"/>
              <a:cs typeface="Times New Roman" pitchFamily="18" charset="0"/>
            </a:endParaRPr>
          </a:p>
          <a:p>
            <a:pPr marL="285750" indent="-285750">
              <a:buFont typeface="Arial" pitchFamily="34" charset="0"/>
              <a:buChar char="•"/>
            </a:pPr>
            <a:endParaRPr lang="en-US" sz="2000" dirty="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Markup </a:t>
            </a:r>
            <a:r>
              <a:rPr lang="en-US" sz="2000" b="1" dirty="0">
                <a:latin typeface="Times New Roman" pitchFamily="18" charset="0"/>
                <a:cs typeface="Times New Roman" pitchFamily="18" charset="0"/>
              </a:rPr>
              <a:t>is difficult:</a:t>
            </a:r>
            <a:r>
              <a:rPr lang="en-US" sz="2000" dirty="0">
                <a:latin typeface="Times New Roman" pitchFamily="18" charset="0"/>
                <a:cs typeface="Times New Roman" pitchFamily="18" charset="0"/>
              </a:rPr>
              <a:t> Realistically, in a world where it's sometimes difficult to get authors to write a title tag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implementing proper structured data to source HTML can be a daunting </a:t>
            </a:r>
            <a:r>
              <a:rPr lang="en-US" sz="2000" dirty="0" smtClean="0">
                <a:latin typeface="Times New Roman" pitchFamily="18" charset="0"/>
                <a:cs typeface="Times New Roman" pitchFamily="18" charset="0"/>
              </a:rPr>
              <a:t>task.</a:t>
            </a:r>
          </a:p>
          <a:p>
            <a:pPr marL="285750" indent="-285750">
              <a:buFont typeface="Arial" pitchFamily="34" charset="0"/>
              <a:buChar char="•"/>
            </a:pP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Adoption </a:t>
            </a:r>
            <a:r>
              <a:rPr lang="en-US" sz="2000" b="1" dirty="0">
                <a:latin typeface="Times New Roman" pitchFamily="18" charset="0"/>
                <a:cs typeface="Times New Roman" pitchFamily="18" charset="0"/>
              </a:rPr>
              <a:t>is low:</a:t>
            </a:r>
            <a:r>
              <a:rPr lang="en-US" sz="2000" dirty="0">
                <a:latin typeface="Times New Roman" pitchFamily="18" charset="0"/>
                <a:cs typeface="Times New Roman" pitchFamily="18" charset="0"/>
              </a:rPr>
              <a:t> A study last year of 2.4 billion web pages showed less than 25% contained structured data markup.  </a:t>
            </a:r>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5155940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Proposed Solution</a:t>
            </a:r>
            <a:endParaRPr sz="1600" dirty="0"/>
          </a:p>
        </p:txBody>
      </p:sp>
      <p:sp>
        <p:nvSpPr>
          <p:cNvPr id="139" name="CustomShape 2"/>
          <p:cNvSpPr/>
          <p:nvPr/>
        </p:nvSpPr>
        <p:spPr>
          <a:xfrm>
            <a:off x="457200" y="1447920"/>
            <a:ext cx="8458200" cy="4571880"/>
          </a:xfrm>
          <a:prstGeom prst="rect">
            <a:avLst/>
          </a:prstGeom>
          <a:noFill/>
          <a:ln>
            <a:noFill/>
          </a:ln>
        </p:spPr>
        <p:txBody>
          <a:bodyPr lIns="90000" tIns="45000" rIns="90000" bIns="45000"/>
          <a:lstStyle/>
          <a:p>
            <a:pPr algn="just">
              <a:lnSpc>
                <a:spcPct val="100000"/>
              </a:lnSpc>
            </a:pPr>
            <a:r>
              <a:rPr lang="en-US" dirty="0" smtClean="0">
                <a:solidFill>
                  <a:srgbClr val="000000"/>
                </a:solidFill>
                <a:latin typeface="Times New Roman" pitchFamily="18" charset="0"/>
                <a:cs typeface="Times New Roman" pitchFamily="18" charset="0"/>
              </a:rPr>
              <a:t>We are proposing a solution to transform this unstructured data into most useful and easily accessible  knowledge using </a:t>
            </a:r>
            <a:r>
              <a:rPr lang="en-US" b="1" dirty="0" smtClean="0">
                <a:solidFill>
                  <a:srgbClr val="000000"/>
                </a:solidFill>
                <a:latin typeface="Times New Roman" pitchFamily="18" charset="0"/>
                <a:cs typeface="Times New Roman" pitchFamily="18" charset="0"/>
              </a:rPr>
              <a:t>smart automated bot</a:t>
            </a:r>
            <a:r>
              <a:rPr lang="en-US" dirty="0" smtClean="0">
                <a:solidFill>
                  <a:srgbClr val="000000"/>
                </a:solidFill>
                <a:latin typeface="Times New Roman" pitchFamily="18" charset="0"/>
                <a:cs typeface="Times New Roman" pitchFamily="18" charset="0"/>
              </a:rPr>
              <a:t>. The proposed system is world’s first of it’s kind in transforming unstructured data into structured web with </a:t>
            </a:r>
            <a:r>
              <a:rPr lang="en-US" b="1" i="1" dirty="0" smtClean="0">
                <a:solidFill>
                  <a:srgbClr val="000000"/>
                </a:solidFill>
                <a:latin typeface="Times New Roman" pitchFamily="18" charset="0"/>
                <a:cs typeface="Times New Roman" pitchFamily="18" charset="0"/>
              </a:rPr>
              <a:t>zero human intervention</a:t>
            </a:r>
            <a:r>
              <a:rPr lang="en-US" dirty="0" smtClean="0">
                <a:solidFill>
                  <a:srgbClr val="000000"/>
                </a:solidFill>
                <a:latin typeface="Times New Roman" pitchFamily="18" charset="0"/>
                <a:cs typeface="Times New Roman" pitchFamily="18" charset="0"/>
              </a:rPr>
              <a:t>. The system is trained with highly structured millions of entities and attributes in order to produce a series of facts and those facts will help in solving user posed questions.</a:t>
            </a:r>
          </a:p>
          <a:p>
            <a:pPr algn="just">
              <a:lnSpc>
                <a:spcPct val="100000"/>
              </a:lnSpc>
            </a:pPr>
            <a:endParaRPr lang="en-US" dirty="0">
              <a:solidFill>
                <a:srgbClr val="000000"/>
              </a:solidFill>
              <a:latin typeface="Times New Roman" pitchFamily="18" charset="0"/>
              <a:cs typeface="Times New Roman" pitchFamily="18" charset="0"/>
            </a:endParaRPr>
          </a:p>
          <a:p>
            <a:pPr algn="just">
              <a:lnSpc>
                <a:spcPct val="100000"/>
              </a:lnSpc>
            </a:pPr>
            <a:r>
              <a:rPr lang="en-US" i="1" dirty="0" smtClean="0">
                <a:solidFill>
                  <a:srgbClr val="000000"/>
                </a:solidFill>
                <a:latin typeface="Times New Roman" pitchFamily="18" charset="0"/>
                <a:cs typeface="Times New Roman" pitchFamily="18" charset="0"/>
              </a:rPr>
              <a:t>	      proposed solution is a </a:t>
            </a:r>
            <a:r>
              <a:rPr lang="en-US" i="1" dirty="0">
                <a:solidFill>
                  <a:srgbClr val="000000"/>
                </a:solidFill>
                <a:latin typeface="Times New Roman" pitchFamily="18" charset="0"/>
                <a:cs typeface="Times New Roman" pitchFamily="18" charset="0"/>
              </a:rPr>
              <a:t>blend of regular search and semantic search</a:t>
            </a:r>
            <a:endParaRPr lang="en-US" i="1" dirty="0" smtClean="0">
              <a:solidFill>
                <a:srgbClr val="000000"/>
              </a:solidFill>
              <a:latin typeface="Times New Roman" pitchFamily="18" charset="0"/>
              <a:cs typeface="Times New Roman" pitchFamily="18" charset="0"/>
            </a:endParaRPr>
          </a:p>
          <a:p>
            <a:pPr algn="just">
              <a:lnSpc>
                <a:spcPct val="100000"/>
              </a:lnSpc>
            </a:pPr>
            <a:endParaRPr lang="en-US" dirty="0" smtClean="0">
              <a:solidFill>
                <a:srgbClr val="000000"/>
              </a:solidFill>
              <a:latin typeface="Times New Roman" pitchFamily="18" charset="0"/>
              <a:cs typeface="Times New Roman" pitchFamily="18" charset="0"/>
            </a:endParaRPr>
          </a:p>
          <a:p>
            <a:pPr marL="285750" indent="-285750" algn="just">
              <a:lnSpc>
                <a:spcPct val="100000"/>
              </a:lnSpc>
              <a:buFont typeface="Arial" pitchFamily="34" charset="0"/>
              <a:buChar char="•"/>
            </a:pPr>
            <a:r>
              <a:rPr lang="en-US" dirty="0" smtClean="0">
                <a:solidFill>
                  <a:srgbClr val="000000"/>
                </a:solidFill>
                <a:latin typeface="Times New Roman" pitchFamily="18" charset="0"/>
                <a:cs typeface="Times New Roman" pitchFamily="18" charset="0"/>
              </a:rPr>
              <a:t>Identify </a:t>
            </a:r>
            <a:r>
              <a:rPr lang="en-US" dirty="0">
                <a:solidFill>
                  <a:srgbClr val="000000"/>
                </a:solidFill>
                <a:latin typeface="Times New Roman" pitchFamily="18" charset="0"/>
                <a:cs typeface="Times New Roman" pitchFamily="18" charset="0"/>
              </a:rPr>
              <a:t>Entities</a:t>
            </a:r>
          </a:p>
          <a:p>
            <a:pPr marL="285750" indent="-285750" algn="just">
              <a:lnSpc>
                <a:spcPct val="100000"/>
              </a:lnSpc>
              <a:buFont typeface="Arial" pitchFamily="34" charset="0"/>
              <a:buChar char="•"/>
            </a:pPr>
            <a:r>
              <a:rPr lang="en-US" dirty="0">
                <a:solidFill>
                  <a:srgbClr val="000000"/>
                </a:solidFill>
                <a:latin typeface="Times New Roman" pitchFamily="18" charset="0"/>
                <a:cs typeface="Times New Roman" pitchFamily="18" charset="0"/>
              </a:rPr>
              <a:t>Identify Scope</a:t>
            </a:r>
          </a:p>
          <a:p>
            <a:pPr marL="285750" indent="-285750" algn="just">
              <a:lnSpc>
                <a:spcPct val="100000"/>
              </a:lnSpc>
              <a:buFont typeface="Arial" pitchFamily="34" charset="0"/>
              <a:buChar char="•"/>
            </a:pPr>
            <a:r>
              <a:rPr lang="en-US" dirty="0">
                <a:solidFill>
                  <a:srgbClr val="000000"/>
                </a:solidFill>
                <a:latin typeface="Times New Roman" pitchFamily="18" charset="0"/>
                <a:cs typeface="Times New Roman" pitchFamily="18" charset="0"/>
              </a:rPr>
              <a:t>Identify relevant attributes</a:t>
            </a:r>
          </a:p>
          <a:p>
            <a:pPr marL="285750" indent="-285750" algn="just">
              <a:lnSpc>
                <a:spcPct val="100000"/>
              </a:lnSpc>
              <a:buFont typeface="Arial" pitchFamily="34" charset="0"/>
              <a:buChar char="•"/>
            </a:pPr>
            <a:r>
              <a:rPr lang="en-US" dirty="0">
                <a:solidFill>
                  <a:srgbClr val="000000"/>
                </a:solidFill>
                <a:latin typeface="Times New Roman" pitchFamily="18" charset="0"/>
                <a:cs typeface="Times New Roman" pitchFamily="18" charset="0"/>
              </a:rPr>
              <a:t>Crawl what you need instead of what you get</a:t>
            </a:r>
          </a:p>
          <a:p>
            <a:pPr algn="just">
              <a:lnSpc>
                <a:spcPct val="100000"/>
              </a:lnSpc>
            </a:pPr>
            <a:endParaRPr dirty="0">
              <a:latin typeface="Times New Roman" pitchFamily="18" charset="0"/>
              <a:cs typeface="Times New Roman" pitchFamily="18" charset="0"/>
            </a:endParaRPr>
          </a:p>
          <a:p>
            <a:pPr algn="just">
              <a:lnSpc>
                <a:spcPct val="100000"/>
              </a:lnSpc>
            </a:pPr>
            <a:endParaRPr dirty="0">
              <a:latin typeface="Times New Roman" pitchFamily="18" charset="0"/>
              <a:cs typeface="Times New Roman" pitchFamily="18" charset="0"/>
            </a:endParaRPr>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1149944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Experiment</a:t>
            </a:r>
            <a:endParaRPr sz="1600" dirty="0"/>
          </a:p>
        </p:txBody>
      </p:sp>
      <p:sp>
        <p:nvSpPr>
          <p:cNvPr id="139" name="CustomShape 2"/>
          <p:cNvSpPr/>
          <p:nvPr/>
        </p:nvSpPr>
        <p:spPr>
          <a:xfrm>
            <a:off x="457200" y="1447920"/>
            <a:ext cx="8458200" cy="4571880"/>
          </a:xfrm>
          <a:prstGeom prst="rect">
            <a:avLst/>
          </a:prstGeom>
          <a:noFill/>
          <a:ln>
            <a:noFill/>
          </a:ln>
        </p:spPr>
        <p:txBody>
          <a:bodyPr lIns="90000" tIns="45000" rIns="90000" bIns="45000"/>
          <a:lstStyle/>
          <a:p>
            <a:pPr algn="just"/>
            <a:r>
              <a:rPr lang="en-US" dirty="0">
                <a:latin typeface="Times New Roman" pitchFamily="18" charset="0"/>
                <a:cs typeface="Times New Roman" pitchFamily="18" charset="0"/>
              </a:rPr>
              <a:t>We identified </a:t>
            </a:r>
            <a:r>
              <a:rPr lang="en-US" dirty="0" smtClean="0">
                <a:latin typeface="Times New Roman" pitchFamily="18" charset="0"/>
                <a:cs typeface="Times New Roman" pitchFamily="18" charset="0"/>
              </a:rPr>
              <a:t>the following three </a:t>
            </a:r>
            <a:r>
              <a:rPr lang="en-US" dirty="0">
                <a:latin typeface="Times New Roman" pitchFamily="18" charset="0"/>
                <a:cs typeface="Times New Roman" pitchFamily="18" charset="0"/>
              </a:rPr>
              <a:t>popular </a:t>
            </a:r>
            <a:r>
              <a:rPr lang="en-US" dirty="0" smtClean="0">
                <a:latin typeface="Times New Roman" pitchFamily="18" charset="0"/>
                <a:cs typeface="Times New Roman" pitchFamily="18" charset="0"/>
              </a:rPr>
              <a:t>categories of search that users perform everyday.</a:t>
            </a:r>
          </a:p>
          <a:p>
            <a:pPr algn="just"/>
            <a:endParaRPr lang="en-US" dirty="0">
              <a:latin typeface="Times New Roman" pitchFamily="18" charset="0"/>
              <a:cs typeface="Times New Roman" pitchFamily="18" charset="0"/>
            </a:endParaRPr>
          </a:p>
          <a:p>
            <a:pPr lvl="0" algn="just"/>
            <a:r>
              <a:rPr lang="en-US" b="1" u="sng" dirty="0" smtClean="0">
                <a:latin typeface="Times New Roman" pitchFamily="18" charset="0"/>
                <a:cs typeface="Times New Roman" pitchFamily="18" charset="0"/>
              </a:rPr>
              <a:t>Instant/Real-Time </a:t>
            </a:r>
            <a:r>
              <a:rPr lang="en-US" b="1" u="sng" dirty="0">
                <a:latin typeface="Times New Roman" pitchFamily="18" charset="0"/>
                <a:cs typeface="Times New Roman" pitchFamily="18" charset="0"/>
              </a:rPr>
              <a:t>Data:</a:t>
            </a:r>
            <a:r>
              <a:rPr lang="en-US" dirty="0">
                <a:latin typeface="Times New Roman" pitchFamily="18" charset="0"/>
                <a:cs typeface="Times New Roman" pitchFamily="18" charset="0"/>
              </a:rPr>
              <a:t> The queries which come under this category are definitions, weather, Stock market data, different conversions (currency, area, volume, temperature, etc.), basic calculations (like mathematical expression solver</a:t>
            </a:r>
            <a:r>
              <a:rPr lang="en-US" dirty="0" smtClean="0">
                <a:latin typeface="Times New Roman" pitchFamily="18" charset="0"/>
                <a:cs typeface="Times New Roman" pitchFamily="18" charset="0"/>
              </a:rPr>
              <a:t>)</a:t>
            </a:r>
          </a:p>
          <a:p>
            <a:pPr lvl="0" algn="just"/>
            <a:endParaRPr lang="en-US" dirty="0">
              <a:latin typeface="Times New Roman" pitchFamily="18" charset="0"/>
              <a:cs typeface="Times New Roman" pitchFamily="18" charset="0"/>
            </a:endParaRPr>
          </a:p>
          <a:p>
            <a:pPr lvl="0" algn="just"/>
            <a:r>
              <a:rPr lang="en-US" b="1" u="sng" dirty="0">
                <a:latin typeface="Times New Roman" pitchFamily="18" charset="0"/>
                <a:cs typeface="Times New Roman" pitchFamily="18" charset="0"/>
              </a:rPr>
              <a:t>Factual Data:</a:t>
            </a:r>
            <a:r>
              <a:rPr lang="en-US" dirty="0">
                <a:latin typeface="Times New Roman" pitchFamily="18" charset="0"/>
                <a:cs typeface="Times New Roman" pitchFamily="18" charset="0"/>
              </a:rPr>
              <a:t> This project is highly focusing on this section as it requires intelligent and </a:t>
            </a:r>
            <a:r>
              <a:rPr lang="en-US" dirty="0" smtClean="0">
                <a:latin typeface="Times New Roman" pitchFamily="18" charset="0"/>
                <a:cs typeface="Times New Roman" pitchFamily="18" charset="0"/>
              </a:rPr>
              <a:t>smart </a:t>
            </a:r>
            <a:r>
              <a:rPr lang="en-US" dirty="0">
                <a:latin typeface="Times New Roman" pitchFamily="18" charset="0"/>
                <a:cs typeface="Times New Roman" pitchFamily="18" charset="0"/>
              </a:rPr>
              <a:t>computations in order to answer the user query. For this we indexed early one million facts in eleven different categories from the most reliable sources on internet like Wikipedia, CIA world </a:t>
            </a:r>
            <a:r>
              <a:rPr lang="en-US" dirty="0" err="1">
                <a:latin typeface="Times New Roman" pitchFamily="18" charset="0"/>
                <a:cs typeface="Times New Roman" pitchFamily="18" charset="0"/>
              </a:rPr>
              <a:t>Factbook</a:t>
            </a:r>
            <a:r>
              <a:rPr lang="en-US" dirty="0">
                <a:latin typeface="Times New Roman" pitchFamily="18" charset="0"/>
                <a:cs typeface="Times New Roman" pitchFamily="18" charset="0"/>
              </a:rPr>
              <a:t>, us news, US Department of Agriculture and more popular websites</a:t>
            </a:r>
            <a:r>
              <a:rPr lang="en-US" dirty="0" smtClean="0">
                <a:latin typeface="Times New Roman" pitchFamily="18" charset="0"/>
                <a:cs typeface="Times New Roman" pitchFamily="18" charset="0"/>
              </a:rPr>
              <a:t>.</a:t>
            </a:r>
          </a:p>
          <a:p>
            <a:pPr lvl="0" algn="just"/>
            <a:endParaRPr lang="en-US" dirty="0">
              <a:latin typeface="Times New Roman" pitchFamily="18" charset="0"/>
              <a:cs typeface="Times New Roman" pitchFamily="18" charset="0"/>
            </a:endParaRPr>
          </a:p>
          <a:p>
            <a:pPr lvl="0" algn="just"/>
            <a:r>
              <a:rPr lang="en-US" b="1" u="sng" dirty="0">
                <a:latin typeface="Times New Roman" pitchFamily="18" charset="0"/>
                <a:cs typeface="Times New Roman" pitchFamily="18" charset="0"/>
              </a:rPr>
              <a:t>Web Results:</a:t>
            </a:r>
            <a:r>
              <a:rPr lang="en-US" dirty="0">
                <a:latin typeface="Times New Roman" pitchFamily="18" charset="0"/>
                <a:cs typeface="Times New Roman" pitchFamily="18" charset="0"/>
              </a:rPr>
              <a:t> This section of queries needs to be answered with hyperlinks instead of answers like Cheap flights, amazon, manage Bank of America account, etc.</a:t>
            </a:r>
          </a:p>
          <a:p>
            <a:pPr algn="just">
              <a:lnSpc>
                <a:spcPct val="100000"/>
              </a:lnSpc>
            </a:pPr>
            <a:endParaRPr dirty="0"/>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4771092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Experiment</a:t>
            </a:r>
            <a:endParaRPr sz="1600" dirty="0"/>
          </a:p>
        </p:txBody>
      </p:sp>
      <p:sp>
        <p:nvSpPr>
          <p:cNvPr id="139" name="CustomShape 2"/>
          <p:cNvSpPr/>
          <p:nvPr/>
        </p:nvSpPr>
        <p:spPr>
          <a:xfrm>
            <a:off x="457200" y="1447920"/>
            <a:ext cx="8458200" cy="4571880"/>
          </a:xfrm>
          <a:prstGeom prst="rect">
            <a:avLst/>
          </a:prstGeom>
          <a:noFill/>
          <a:ln>
            <a:noFill/>
          </a:ln>
        </p:spPr>
        <p:txBody>
          <a:bodyPr lIns="90000" tIns="45000" rIns="90000" bIns="45000"/>
          <a:lstStyle/>
          <a:p>
            <a:pPr>
              <a:lnSpc>
                <a:spcPct val="100000"/>
              </a:lnSpc>
            </a:pPr>
            <a:r>
              <a:rPr lang="en-US" sz="2000" b="1" u="sng" dirty="0" smtClean="0">
                <a:solidFill>
                  <a:srgbClr val="000000"/>
                </a:solidFill>
                <a:latin typeface="Times New Roman"/>
              </a:rPr>
              <a:t>Prototype:</a:t>
            </a:r>
          </a:p>
          <a:p>
            <a:pPr>
              <a:lnSpc>
                <a:spcPct val="100000"/>
              </a:lnSpc>
            </a:pPr>
            <a:r>
              <a:rPr lang="en-US" dirty="0" smtClean="0">
                <a:solidFill>
                  <a:srgbClr val="000000"/>
                </a:solidFill>
                <a:latin typeface="Times New Roman"/>
              </a:rPr>
              <a:t>The goal of this project is to index one million facts of different categories and test the system using different Natural Language queries.</a:t>
            </a:r>
          </a:p>
          <a:p>
            <a:pPr>
              <a:lnSpc>
                <a:spcPct val="100000"/>
              </a:lnSpc>
            </a:pPr>
            <a:endParaRPr lang="en-US" dirty="0">
              <a:solidFill>
                <a:srgbClr val="000000"/>
              </a:solidFill>
              <a:latin typeface="Times New Roman"/>
            </a:endParaRPr>
          </a:p>
          <a:p>
            <a:pPr marL="285750" indent="-285750">
              <a:lnSpc>
                <a:spcPct val="100000"/>
              </a:lnSpc>
              <a:buFont typeface="Arial" pitchFamily="34" charset="0"/>
              <a:buChar char="•"/>
            </a:pPr>
            <a:r>
              <a:rPr lang="en-US" dirty="0" smtClean="0">
                <a:solidFill>
                  <a:srgbClr val="000000"/>
                </a:solidFill>
                <a:latin typeface="Times New Roman"/>
              </a:rPr>
              <a:t>1. Universities Data (1700 USA universities with statistics and reviews)</a:t>
            </a:r>
          </a:p>
          <a:p>
            <a:pPr marL="285750" indent="-285750">
              <a:lnSpc>
                <a:spcPct val="100000"/>
              </a:lnSpc>
              <a:buFont typeface="Arial" pitchFamily="34" charset="0"/>
              <a:buChar char="•"/>
            </a:pPr>
            <a:r>
              <a:rPr lang="en-US" dirty="0" smtClean="0">
                <a:solidFill>
                  <a:srgbClr val="000000"/>
                </a:solidFill>
                <a:latin typeface="Times New Roman"/>
              </a:rPr>
              <a:t>2. </a:t>
            </a:r>
            <a:r>
              <a:rPr lang="en-US" dirty="0">
                <a:solidFill>
                  <a:srgbClr val="000000"/>
                </a:solidFill>
                <a:latin typeface="Times New Roman"/>
              </a:rPr>
              <a:t>Countries (180 countries basic data)</a:t>
            </a:r>
          </a:p>
          <a:p>
            <a:pPr marL="285750" indent="-285750">
              <a:lnSpc>
                <a:spcPct val="100000"/>
              </a:lnSpc>
              <a:buFont typeface="Arial" pitchFamily="34" charset="0"/>
              <a:buChar char="•"/>
            </a:pPr>
            <a:r>
              <a:rPr lang="en-US" dirty="0" smtClean="0">
                <a:solidFill>
                  <a:srgbClr val="000000"/>
                </a:solidFill>
                <a:latin typeface="Times New Roman"/>
              </a:rPr>
              <a:t>3. Nutrition data (8560 food items)</a:t>
            </a:r>
          </a:p>
          <a:p>
            <a:pPr marL="285750" indent="-285750">
              <a:lnSpc>
                <a:spcPct val="100000"/>
              </a:lnSpc>
              <a:buFont typeface="Arial" pitchFamily="34" charset="0"/>
              <a:buChar char="•"/>
            </a:pPr>
            <a:r>
              <a:rPr lang="en-US" dirty="0" smtClean="0">
                <a:solidFill>
                  <a:srgbClr val="000000"/>
                </a:solidFill>
                <a:latin typeface="Times New Roman"/>
              </a:rPr>
              <a:t>4. Animals facts (800 different animals and species)</a:t>
            </a:r>
          </a:p>
          <a:p>
            <a:pPr marL="285750" indent="-285750">
              <a:lnSpc>
                <a:spcPct val="100000"/>
              </a:lnSpc>
              <a:buFont typeface="Arial" pitchFamily="34" charset="0"/>
              <a:buChar char="•"/>
            </a:pPr>
            <a:r>
              <a:rPr lang="en-US" dirty="0" smtClean="0">
                <a:solidFill>
                  <a:srgbClr val="000000"/>
                </a:solidFill>
                <a:latin typeface="Times New Roman"/>
              </a:rPr>
              <a:t>5. Movies (3500 English movies from the year 2000 - 2015)</a:t>
            </a:r>
          </a:p>
          <a:p>
            <a:pPr marL="285750" indent="-285750">
              <a:lnSpc>
                <a:spcPct val="100000"/>
              </a:lnSpc>
              <a:buFont typeface="Arial" pitchFamily="34" charset="0"/>
              <a:buChar char="•"/>
            </a:pPr>
            <a:r>
              <a:rPr lang="en-US" dirty="0" smtClean="0">
                <a:solidFill>
                  <a:srgbClr val="000000"/>
                </a:solidFill>
                <a:latin typeface="Times New Roman"/>
              </a:rPr>
              <a:t>6. Film personalities (13200 profiles)</a:t>
            </a:r>
          </a:p>
          <a:p>
            <a:pPr marL="285750" indent="-285750">
              <a:lnSpc>
                <a:spcPct val="100000"/>
              </a:lnSpc>
              <a:buFont typeface="Arial" pitchFamily="34" charset="0"/>
              <a:buChar char="•"/>
            </a:pPr>
            <a:r>
              <a:rPr lang="en-US" dirty="0" smtClean="0">
                <a:solidFill>
                  <a:srgbClr val="000000"/>
                </a:solidFill>
                <a:latin typeface="Times New Roman"/>
              </a:rPr>
              <a:t>7. Programming languages (PHP) (4000 different syntax and examples)</a:t>
            </a:r>
          </a:p>
          <a:p>
            <a:pPr marL="285750" indent="-285750">
              <a:lnSpc>
                <a:spcPct val="100000"/>
              </a:lnSpc>
              <a:buFont typeface="Arial" pitchFamily="34" charset="0"/>
              <a:buChar char="•"/>
            </a:pPr>
            <a:r>
              <a:rPr lang="en-US" dirty="0" smtClean="0">
                <a:solidFill>
                  <a:srgbClr val="000000"/>
                </a:solidFill>
                <a:latin typeface="Times New Roman"/>
              </a:rPr>
              <a:t>8. Gadgets (laptops/ mobiles and tablets) (1000 models)</a:t>
            </a:r>
          </a:p>
          <a:p>
            <a:pPr marL="285750" indent="-285750">
              <a:lnSpc>
                <a:spcPct val="100000"/>
              </a:lnSpc>
              <a:buFont typeface="Arial" pitchFamily="34" charset="0"/>
              <a:buChar char="•"/>
            </a:pPr>
            <a:r>
              <a:rPr lang="en-US" dirty="0" smtClean="0">
                <a:solidFill>
                  <a:srgbClr val="000000"/>
                </a:solidFill>
                <a:latin typeface="Times New Roman"/>
              </a:rPr>
              <a:t>9. Automobile (400 Cars with full specifications)</a:t>
            </a:r>
          </a:p>
          <a:p>
            <a:pPr marL="285750" indent="-285750">
              <a:buFont typeface="Arial" pitchFamily="34" charset="0"/>
              <a:buChar char="•"/>
            </a:pPr>
            <a:r>
              <a:rPr lang="en-US" dirty="0" smtClean="0">
                <a:solidFill>
                  <a:srgbClr val="000000"/>
                </a:solidFill>
                <a:latin typeface="Times New Roman"/>
              </a:rPr>
              <a:t>10. Famous </a:t>
            </a:r>
            <a:r>
              <a:rPr lang="en-US" dirty="0">
                <a:solidFill>
                  <a:srgbClr val="000000"/>
                </a:solidFill>
                <a:latin typeface="Times New Roman"/>
              </a:rPr>
              <a:t>people (4500 profiles)</a:t>
            </a:r>
          </a:p>
          <a:p>
            <a:pPr marL="285750" indent="-285750">
              <a:lnSpc>
                <a:spcPct val="100000"/>
              </a:lnSpc>
              <a:buFont typeface="Arial" pitchFamily="34" charset="0"/>
              <a:buChar char="•"/>
            </a:pPr>
            <a:endParaRPr lang="en-US" sz="2000" dirty="0" smtClean="0">
              <a:solidFill>
                <a:srgbClr val="000000"/>
              </a:solidFill>
              <a:latin typeface="Times New Roman"/>
            </a:endParaRPr>
          </a:p>
          <a:p>
            <a:pPr algn="ctr">
              <a:lnSpc>
                <a:spcPct val="100000"/>
              </a:lnSpc>
            </a:pPr>
            <a:endParaRPr lang="en-US" sz="1600" dirty="0"/>
          </a:p>
          <a:p>
            <a:pPr>
              <a:lnSpc>
                <a:spcPct val="100000"/>
              </a:lnSpc>
            </a:pPr>
            <a:endParaRPr dirty="0"/>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42537232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Experiment</a:t>
            </a:r>
            <a:endParaRPr sz="1600" dirty="0"/>
          </a:p>
        </p:txBody>
      </p:sp>
      <p:sp>
        <p:nvSpPr>
          <p:cNvPr id="139" name="CustomShape 2"/>
          <p:cNvSpPr/>
          <p:nvPr/>
        </p:nvSpPr>
        <p:spPr>
          <a:xfrm>
            <a:off x="457200" y="1447920"/>
            <a:ext cx="8458200" cy="4571880"/>
          </a:xfrm>
          <a:prstGeom prst="rect">
            <a:avLst/>
          </a:prstGeom>
          <a:noFill/>
          <a:ln>
            <a:noFill/>
          </a:ln>
        </p:spPr>
        <p:txBody>
          <a:bodyPr lIns="90000" tIns="45000" rIns="90000" bIns="45000"/>
          <a:lstStyle/>
          <a:p>
            <a:pPr>
              <a:lnSpc>
                <a:spcPct val="100000"/>
              </a:lnSpc>
            </a:pPr>
            <a:r>
              <a:rPr lang="en-US" sz="2000" b="1" u="sng" dirty="0" smtClean="0">
                <a:solidFill>
                  <a:srgbClr val="000000"/>
                </a:solidFill>
                <a:latin typeface="Times New Roman"/>
              </a:rPr>
              <a:t>Prototype:</a:t>
            </a:r>
          </a:p>
          <a:p>
            <a:pPr>
              <a:lnSpc>
                <a:spcPct val="100000"/>
              </a:lnSpc>
            </a:pPr>
            <a:endParaRPr lang="en-US" sz="2000" b="1" u="sng" dirty="0">
              <a:solidFill>
                <a:srgbClr val="000000"/>
              </a:solidFill>
              <a:latin typeface="Times New Roman"/>
            </a:endParaRPr>
          </a:p>
          <a:p>
            <a:pPr marL="285750" indent="-285750">
              <a:lnSpc>
                <a:spcPct val="100000"/>
              </a:lnSpc>
              <a:buFont typeface="Arial" pitchFamily="34" charset="0"/>
              <a:buChar char="•"/>
            </a:pPr>
            <a:r>
              <a:rPr lang="en-US" dirty="0">
                <a:solidFill>
                  <a:srgbClr val="000000"/>
                </a:solidFill>
                <a:latin typeface="Times New Roman"/>
              </a:rPr>
              <a:t>11. Local restaurants (500 restaurants in Wichita with menu</a:t>
            </a:r>
            <a:r>
              <a:rPr lang="en-US" dirty="0" smtClean="0">
                <a:solidFill>
                  <a:srgbClr val="000000"/>
                </a:solidFill>
                <a:latin typeface="Times New Roman"/>
              </a:rPr>
              <a:t>)</a:t>
            </a:r>
          </a:p>
          <a:p>
            <a:pPr marL="285750" indent="-285750">
              <a:lnSpc>
                <a:spcPct val="100000"/>
              </a:lnSpc>
              <a:buFont typeface="Arial" pitchFamily="34" charset="0"/>
              <a:buChar char="•"/>
            </a:pPr>
            <a:r>
              <a:rPr lang="en-US" dirty="0" smtClean="0">
                <a:solidFill>
                  <a:srgbClr val="000000"/>
                </a:solidFill>
                <a:latin typeface="Times New Roman"/>
              </a:rPr>
              <a:t>12. Companies (2000 USA companies basic information)</a:t>
            </a:r>
          </a:p>
          <a:p>
            <a:pPr marL="285750" indent="-285750">
              <a:lnSpc>
                <a:spcPct val="100000"/>
              </a:lnSpc>
              <a:buFont typeface="Arial" pitchFamily="34" charset="0"/>
              <a:buChar char="•"/>
            </a:pPr>
            <a:r>
              <a:rPr lang="en-US" dirty="0" smtClean="0">
                <a:solidFill>
                  <a:srgbClr val="000000"/>
                </a:solidFill>
                <a:latin typeface="Times New Roman"/>
              </a:rPr>
              <a:t>13. Websites (</a:t>
            </a:r>
            <a:r>
              <a:rPr lang="en-US" dirty="0" err="1" smtClean="0">
                <a:solidFill>
                  <a:srgbClr val="000000"/>
                </a:solidFill>
                <a:latin typeface="Times New Roman"/>
              </a:rPr>
              <a:t>Alexa</a:t>
            </a:r>
            <a:r>
              <a:rPr lang="en-US" dirty="0" smtClean="0">
                <a:solidFill>
                  <a:srgbClr val="000000"/>
                </a:solidFill>
                <a:latin typeface="Times New Roman"/>
              </a:rPr>
              <a:t> top 1 lakh domains data)</a:t>
            </a:r>
          </a:p>
          <a:p>
            <a:pPr marL="285750" indent="-285750">
              <a:lnSpc>
                <a:spcPct val="100000"/>
              </a:lnSpc>
              <a:buFont typeface="Arial" pitchFamily="34" charset="0"/>
              <a:buChar char="•"/>
            </a:pPr>
            <a:r>
              <a:rPr lang="en-US" dirty="0" smtClean="0">
                <a:solidFill>
                  <a:srgbClr val="000000"/>
                </a:solidFill>
                <a:latin typeface="Times New Roman"/>
              </a:rPr>
              <a:t>14. Basic Expression solver (supports 11 different operations)</a:t>
            </a:r>
          </a:p>
          <a:p>
            <a:pPr marL="285750" indent="-285750">
              <a:lnSpc>
                <a:spcPct val="100000"/>
              </a:lnSpc>
              <a:buFont typeface="Arial" pitchFamily="34" charset="0"/>
              <a:buChar char="•"/>
            </a:pPr>
            <a:r>
              <a:rPr lang="en-US" dirty="0" smtClean="0">
                <a:solidFill>
                  <a:srgbClr val="000000"/>
                </a:solidFill>
                <a:latin typeface="Times New Roman"/>
              </a:rPr>
              <a:t>15. Meaning, Synonyms and Antonyms for </a:t>
            </a:r>
            <a:r>
              <a:rPr lang="en-US" dirty="0" err="1" smtClean="0">
                <a:solidFill>
                  <a:srgbClr val="000000"/>
                </a:solidFill>
                <a:latin typeface="Times New Roman"/>
              </a:rPr>
              <a:t>WordNet</a:t>
            </a:r>
            <a:r>
              <a:rPr lang="en-US" dirty="0" smtClean="0">
                <a:solidFill>
                  <a:srgbClr val="000000"/>
                </a:solidFill>
                <a:latin typeface="Times New Roman"/>
              </a:rPr>
              <a:t> (117000 words)</a:t>
            </a:r>
          </a:p>
          <a:p>
            <a:pPr marL="285750" indent="-285750">
              <a:lnSpc>
                <a:spcPct val="100000"/>
              </a:lnSpc>
              <a:buFont typeface="Arial" pitchFamily="34" charset="0"/>
              <a:buChar char="•"/>
            </a:pPr>
            <a:r>
              <a:rPr lang="en-US" dirty="0" smtClean="0">
                <a:solidFill>
                  <a:srgbClr val="000000"/>
                </a:solidFill>
                <a:latin typeface="Times New Roman"/>
              </a:rPr>
              <a:t>16. </a:t>
            </a:r>
            <a:r>
              <a:rPr lang="en-US" dirty="0" err="1" smtClean="0">
                <a:solidFill>
                  <a:srgbClr val="000000"/>
                </a:solidFill>
                <a:latin typeface="Times New Roman"/>
              </a:rPr>
              <a:t>AccuWeather</a:t>
            </a:r>
            <a:r>
              <a:rPr lang="en-US" dirty="0" smtClean="0">
                <a:solidFill>
                  <a:srgbClr val="000000"/>
                </a:solidFill>
                <a:latin typeface="Times New Roman"/>
              </a:rPr>
              <a:t> Data (51318 locations in USA)</a:t>
            </a:r>
          </a:p>
          <a:p>
            <a:pPr marL="285750" indent="-285750">
              <a:lnSpc>
                <a:spcPct val="100000"/>
              </a:lnSpc>
              <a:buFont typeface="Arial" pitchFamily="34" charset="0"/>
              <a:buChar char="•"/>
            </a:pPr>
            <a:r>
              <a:rPr lang="en-US" dirty="0" smtClean="0">
                <a:solidFill>
                  <a:srgbClr val="000000"/>
                </a:solidFill>
                <a:latin typeface="Times New Roman"/>
              </a:rPr>
              <a:t>17. Mathematical conversions (400 conversions of  size, area and volume)</a:t>
            </a:r>
          </a:p>
          <a:p>
            <a:pPr marL="285750" indent="-285750">
              <a:lnSpc>
                <a:spcPct val="100000"/>
              </a:lnSpc>
              <a:buFont typeface="Arial" pitchFamily="34" charset="0"/>
              <a:buChar char="•"/>
            </a:pPr>
            <a:r>
              <a:rPr lang="en-US" dirty="0" smtClean="0">
                <a:solidFill>
                  <a:srgbClr val="000000"/>
                </a:solidFill>
                <a:latin typeface="Times New Roman"/>
              </a:rPr>
              <a:t>18. Currency Exchange prices</a:t>
            </a:r>
          </a:p>
          <a:p>
            <a:pPr marL="285750" indent="-285750">
              <a:lnSpc>
                <a:spcPct val="100000"/>
              </a:lnSpc>
              <a:buFont typeface="Arial" pitchFamily="34" charset="0"/>
              <a:buChar char="•"/>
            </a:pPr>
            <a:r>
              <a:rPr lang="en-US" dirty="0" smtClean="0">
                <a:solidFill>
                  <a:srgbClr val="000000"/>
                </a:solidFill>
                <a:latin typeface="Times New Roman"/>
              </a:rPr>
              <a:t>19. Stock data (to be indexed)</a:t>
            </a:r>
          </a:p>
          <a:p>
            <a:pPr marL="285750" indent="-285750">
              <a:lnSpc>
                <a:spcPct val="100000"/>
              </a:lnSpc>
              <a:buFont typeface="Arial" pitchFamily="34" charset="0"/>
              <a:buChar char="•"/>
            </a:pPr>
            <a:r>
              <a:rPr lang="en-US" dirty="0" smtClean="0">
                <a:solidFill>
                  <a:srgbClr val="000000"/>
                </a:solidFill>
                <a:latin typeface="Times New Roman"/>
              </a:rPr>
              <a:t>20. Basic General Knowledge (to be indexed) </a:t>
            </a:r>
            <a:endParaRPr lang="en-US" dirty="0">
              <a:solidFill>
                <a:srgbClr val="000000"/>
              </a:solidFill>
              <a:latin typeface="Times New Roman"/>
            </a:endParaRPr>
          </a:p>
          <a:p>
            <a:pPr algn="ctr">
              <a:lnSpc>
                <a:spcPct val="100000"/>
              </a:lnSpc>
            </a:pPr>
            <a:endParaRPr lang="en-US" sz="1600" dirty="0"/>
          </a:p>
          <a:p>
            <a:pPr algn="ctr">
              <a:lnSpc>
                <a:spcPct val="100000"/>
              </a:lnSpc>
            </a:pPr>
            <a:endParaRPr lang="en-US" sz="2400" b="1" dirty="0" smtClean="0"/>
          </a:p>
          <a:p>
            <a:pPr algn="ctr">
              <a:lnSpc>
                <a:spcPct val="100000"/>
              </a:lnSpc>
            </a:pPr>
            <a:endParaRPr lang="en-US" sz="2400" b="1" dirty="0"/>
          </a:p>
          <a:p>
            <a:pPr algn="ctr">
              <a:lnSpc>
                <a:spcPct val="100000"/>
              </a:lnSpc>
            </a:pPr>
            <a:endParaRPr lang="en-US" sz="2400" b="1" dirty="0" smtClean="0"/>
          </a:p>
          <a:p>
            <a:pPr algn="ctr">
              <a:lnSpc>
                <a:spcPct val="100000"/>
              </a:lnSpc>
            </a:pPr>
            <a:endParaRPr lang="en-US" sz="2400" b="1" dirty="0"/>
          </a:p>
          <a:p>
            <a:pPr algn="ctr">
              <a:lnSpc>
                <a:spcPct val="100000"/>
              </a:lnSpc>
            </a:pPr>
            <a:endParaRPr lang="en-US" sz="2400" b="1" dirty="0" smtClean="0"/>
          </a:p>
          <a:p>
            <a:pPr algn="ctr">
              <a:lnSpc>
                <a:spcPct val="100000"/>
              </a:lnSpc>
            </a:pPr>
            <a:endParaRPr lang="en-US" sz="2400" b="1" dirty="0"/>
          </a:p>
          <a:p>
            <a:pPr algn="ctr">
              <a:lnSpc>
                <a:spcPct val="100000"/>
              </a:lnSpc>
            </a:pPr>
            <a:endParaRPr lang="en-US" sz="2400" b="1" dirty="0" smtClean="0"/>
          </a:p>
          <a:p>
            <a:pPr algn="ctr">
              <a:lnSpc>
                <a:spcPct val="100000"/>
              </a:lnSpc>
            </a:pPr>
            <a:r>
              <a:rPr lang="en-US" sz="2400" b="1" dirty="0" smtClean="0"/>
              <a:t>1 million facts</a:t>
            </a:r>
            <a:endParaRPr sz="2400" b="1" dirty="0"/>
          </a:p>
          <a:p>
            <a:pPr>
              <a:lnSpc>
                <a:spcPct val="100000"/>
              </a:lnSpc>
            </a:pPr>
            <a:endParaRPr dirty="0"/>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2089327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Experiment</a:t>
            </a:r>
            <a:endParaRPr sz="1600" dirty="0"/>
          </a:p>
        </p:txBody>
      </p:sp>
      <p:sp>
        <p:nvSpPr>
          <p:cNvPr id="139" name="CustomShape 2"/>
          <p:cNvSpPr/>
          <p:nvPr/>
        </p:nvSpPr>
        <p:spPr>
          <a:xfrm>
            <a:off x="457200" y="1143000"/>
            <a:ext cx="8458200" cy="4571880"/>
          </a:xfrm>
          <a:prstGeom prst="rect">
            <a:avLst/>
          </a:prstGeom>
          <a:noFill/>
          <a:ln>
            <a:noFill/>
          </a:ln>
        </p:spPr>
        <p:txBody>
          <a:bodyPr lIns="90000" tIns="45000" rIns="90000" bIns="45000"/>
          <a:lstStyle/>
          <a:p>
            <a:pPr>
              <a:lnSpc>
                <a:spcPct val="100000"/>
              </a:lnSpc>
            </a:pPr>
            <a:r>
              <a:rPr lang="en-US" b="1" u="sng" dirty="0" smtClean="0">
                <a:solidFill>
                  <a:srgbClr val="000000"/>
                </a:solidFill>
                <a:latin typeface="Times New Roman" pitchFamily="18" charset="0"/>
                <a:cs typeface="Times New Roman" pitchFamily="18" charset="0"/>
              </a:rPr>
              <a:t>Software Used:</a:t>
            </a:r>
          </a:p>
          <a:p>
            <a:pPr marL="457200" indent="-457200">
              <a:lnSpc>
                <a:spcPct val="100000"/>
              </a:lnSpc>
              <a:buAutoNum type="arabicPeriod"/>
            </a:pPr>
            <a:r>
              <a:rPr lang="en-US" dirty="0" smtClean="0">
                <a:solidFill>
                  <a:srgbClr val="000000"/>
                </a:solidFill>
                <a:latin typeface="Times New Roman" pitchFamily="18" charset="0"/>
                <a:cs typeface="Times New Roman" pitchFamily="18" charset="0"/>
              </a:rPr>
              <a:t>PHP (for crawling the web)</a:t>
            </a:r>
          </a:p>
          <a:p>
            <a:pPr marL="457200" indent="-457200">
              <a:lnSpc>
                <a:spcPct val="100000"/>
              </a:lnSpc>
              <a:buAutoNum type="arabicPeriod"/>
            </a:pPr>
            <a:r>
              <a:rPr lang="en-US" dirty="0" smtClean="0">
                <a:solidFill>
                  <a:srgbClr val="000000"/>
                </a:solidFill>
                <a:latin typeface="Times New Roman" pitchFamily="18" charset="0"/>
                <a:cs typeface="Times New Roman" pitchFamily="18" charset="0"/>
              </a:rPr>
              <a:t>Java (for indexing and image creation)</a:t>
            </a:r>
          </a:p>
          <a:p>
            <a:pPr marL="457200" indent="-457200">
              <a:lnSpc>
                <a:spcPct val="100000"/>
              </a:lnSpc>
              <a:buAutoNum type="arabicPeriod"/>
            </a:pPr>
            <a:r>
              <a:rPr lang="en-US" dirty="0" smtClean="0">
                <a:solidFill>
                  <a:srgbClr val="000000"/>
                </a:solidFill>
                <a:latin typeface="Times New Roman" pitchFamily="18" charset="0"/>
                <a:cs typeface="Times New Roman" pitchFamily="18" charset="0"/>
              </a:rPr>
              <a:t>MySQL (Backend/Database)</a:t>
            </a:r>
          </a:p>
          <a:p>
            <a:pPr marL="457200" indent="-457200">
              <a:lnSpc>
                <a:spcPct val="100000"/>
              </a:lnSpc>
              <a:buAutoNum type="arabicPeriod"/>
            </a:pPr>
            <a:r>
              <a:rPr lang="en-US" dirty="0" smtClean="0">
                <a:solidFill>
                  <a:srgbClr val="000000"/>
                </a:solidFill>
                <a:latin typeface="Times New Roman" pitchFamily="18" charset="0"/>
                <a:cs typeface="Times New Roman" pitchFamily="18" charset="0"/>
              </a:rPr>
              <a:t>HTML &amp; JavaScript (Frontend/User Interface)</a:t>
            </a:r>
          </a:p>
          <a:p>
            <a:pPr>
              <a:lnSpc>
                <a:spcPct val="100000"/>
              </a:lnSpc>
            </a:pPr>
            <a:endParaRPr lang="en-US" dirty="0">
              <a:solidFill>
                <a:srgbClr val="000000"/>
              </a:solidFill>
              <a:latin typeface="Times New Roman" pitchFamily="18" charset="0"/>
              <a:cs typeface="Times New Roman" pitchFamily="18" charset="0"/>
            </a:endParaRPr>
          </a:p>
          <a:p>
            <a:pPr>
              <a:lnSpc>
                <a:spcPct val="100000"/>
              </a:lnSpc>
            </a:pPr>
            <a:r>
              <a:rPr lang="en-US" b="1" u="sng" dirty="0" smtClean="0">
                <a:solidFill>
                  <a:srgbClr val="000000"/>
                </a:solidFill>
                <a:latin typeface="Times New Roman" pitchFamily="18" charset="0"/>
                <a:cs typeface="Times New Roman" pitchFamily="18" charset="0"/>
              </a:rPr>
              <a:t>Hardware </a:t>
            </a:r>
            <a:r>
              <a:rPr lang="en-US" b="1" u="sng" dirty="0">
                <a:solidFill>
                  <a:srgbClr val="000000"/>
                </a:solidFill>
                <a:latin typeface="Times New Roman" pitchFamily="18" charset="0"/>
                <a:cs typeface="Times New Roman" pitchFamily="18" charset="0"/>
              </a:rPr>
              <a:t>Used:</a:t>
            </a:r>
          </a:p>
          <a:p>
            <a:pPr marL="457200" indent="-457200">
              <a:lnSpc>
                <a:spcPct val="100000"/>
              </a:lnSpc>
              <a:buAutoNum type="arabicPeriod"/>
            </a:pPr>
            <a:r>
              <a:rPr lang="en-US" dirty="0" smtClean="0">
                <a:solidFill>
                  <a:srgbClr val="000000"/>
                </a:solidFill>
                <a:latin typeface="Times New Roman" pitchFamily="18" charset="0"/>
                <a:cs typeface="Times New Roman" pitchFamily="18" charset="0"/>
              </a:rPr>
              <a:t>Lenovo Y40 laptop (2.6 GHZ Processor, 8 GB RAM)</a:t>
            </a:r>
            <a:endParaRPr lang="en-US" dirty="0">
              <a:solidFill>
                <a:srgbClr val="000000"/>
              </a:solidFill>
              <a:latin typeface="Times New Roman" pitchFamily="18" charset="0"/>
              <a:cs typeface="Times New Roman" pitchFamily="18" charset="0"/>
            </a:endParaRPr>
          </a:p>
          <a:p>
            <a:pPr>
              <a:lnSpc>
                <a:spcPct val="100000"/>
              </a:lnSpc>
            </a:pPr>
            <a:endParaRPr lang="en-US" dirty="0">
              <a:solidFill>
                <a:srgbClr val="000000"/>
              </a:solidFill>
              <a:latin typeface="Times New Roman" pitchFamily="18" charset="0"/>
              <a:cs typeface="Times New Roman" pitchFamily="18" charset="0"/>
            </a:endParaRPr>
          </a:p>
          <a:p>
            <a:pPr>
              <a:lnSpc>
                <a:spcPct val="100000"/>
              </a:lnSpc>
            </a:pPr>
            <a:r>
              <a:rPr lang="en-US" b="1" u="sng" dirty="0" smtClean="0">
                <a:solidFill>
                  <a:srgbClr val="000000"/>
                </a:solidFill>
                <a:latin typeface="Times New Roman" pitchFamily="18" charset="0"/>
                <a:cs typeface="Times New Roman" pitchFamily="18" charset="0"/>
              </a:rPr>
              <a:t>Source Code:</a:t>
            </a:r>
          </a:p>
          <a:p>
            <a:pPr marL="342900" indent="-342900">
              <a:lnSpc>
                <a:spcPct val="100000"/>
              </a:lnSpc>
              <a:buAutoNum type="arabicPeriod"/>
            </a:pPr>
            <a:r>
              <a:rPr lang="en-US" dirty="0" smtClean="0">
                <a:solidFill>
                  <a:srgbClr val="000000"/>
                </a:solidFill>
                <a:latin typeface="Times New Roman" pitchFamily="18" charset="0"/>
                <a:cs typeface="Times New Roman" pitchFamily="18" charset="0"/>
              </a:rPr>
              <a:t>PHP (58 files, 26000 lines of code)</a:t>
            </a:r>
          </a:p>
          <a:p>
            <a:pPr marL="342900" indent="-342900">
              <a:lnSpc>
                <a:spcPct val="100000"/>
              </a:lnSpc>
              <a:buAutoNum type="arabicPeriod"/>
            </a:pPr>
            <a:r>
              <a:rPr lang="en-US" dirty="0" smtClean="0">
                <a:solidFill>
                  <a:srgbClr val="000000"/>
                </a:solidFill>
                <a:latin typeface="Times New Roman" pitchFamily="18" charset="0"/>
                <a:cs typeface="Times New Roman" pitchFamily="18" charset="0"/>
              </a:rPr>
              <a:t>Java (8 files, 3200 lines of code)</a:t>
            </a:r>
          </a:p>
          <a:p>
            <a:pPr marL="342900" indent="-342900">
              <a:lnSpc>
                <a:spcPct val="100000"/>
              </a:lnSpc>
              <a:buAutoNum type="arabicPeriod"/>
            </a:pPr>
            <a:r>
              <a:rPr lang="en-US" dirty="0" smtClean="0">
                <a:solidFill>
                  <a:srgbClr val="000000"/>
                </a:solidFill>
                <a:latin typeface="Times New Roman" pitchFamily="18" charset="0"/>
                <a:cs typeface="Times New Roman" pitchFamily="18" charset="0"/>
              </a:rPr>
              <a:t>MySQL (20 Databases, 46 tables)</a:t>
            </a:r>
          </a:p>
          <a:p>
            <a:pPr marL="342900" indent="-342900">
              <a:lnSpc>
                <a:spcPct val="100000"/>
              </a:lnSpc>
              <a:buAutoNum type="arabicPeriod"/>
            </a:pPr>
            <a:r>
              <a:rPr lang="en-US" dirty="0" smtClean="0">
                <a:solidFill>
                  <a:srgbClr val="000000"/>
                </a:solidFill>
                <a:latin typeface="Times New Roman" pitchFamily="18" charset="0"/>
                <a:cs typeface="Times New Roman" pitchFamily="18" charset="0"/>
              </a:rPr>
              <a:t>HTML &amp; JavaScript (2 files, 500 lines of code)</a:t>
            </a:r>
          </a:p>
          <a:p>
            <a:pPr marL="342900" indent="-342900">
              <a:lnSpc>
                <a:spcPct val="100000"/>
              </a:lnSpc>
              <a:buAutoNum type="arabicPeriod"/>
            </a:pPr>
            <a:endParaRPr lang="en-US" b="1" u="sng" dirty="0" smtClean="0">
              <a:solidFill>
                <a:srgbClr val="000000"/>
              </a:solidFill>
              <a:latin typeface="Times New Roman" pitchFamily="18" charset="0"/>
              <a:cs typeface="Times New Roman" pitchFamily="18" charset="0"/>
            </a:endParaRPr>
          </a:p>
          <a:p>
            <a:pPr>
              <a:lnSpc>
                <a:spcPct val="100000"/>
              </a:lnSpc>
            </a:pPr>
            <a:r>
              <a:rPr lang="en-US" dirty="0" smtClean="0">
                <a:solidFill>
                  <a:srgbClr val="000000"/>
                </a:solidFill>
                <a:latin typeface="Times New Roman" pitchFamily="18" charset="0"/>
                <a:cs typeface="Times New Roman" pitchFamily="18" charset="0"/>
              </a:rPr>
              <a:t>The size of the index for 1 million facts is just “</a:t>
            </a:r>
            <a:r>
              <a:rPr lang="en-US" dirty="0" smtClean="0">
                <a:solidFill>
                  <a:srgbClr val="00B050"/>
                </a:solidFill>
                <a:latin typeface="Times New Roman" pitchFamily="18" charset="0"/>
                <a:cs typeface="Times New Roman" pitchFamily="18" charset="0"/>
              </a:rPr>
              <a:t>12.8MB</a:t>
            </a:r>
            <a:r>
              <a:rPr lang="en-US" dirty="0" smtClean="0">
                <a:solidFill>
                  <a:srgbClr val="000000"/>
                </a:solidFill>
                <a:latin typeface="Times New Roman" pitchFamily="18" charset="0"/>
                <a:cs typeface="Times New Roman" pitchFamily="18" charset="0"/>
              </a:rPr>
              <a:t>” (compressed)</a:t>
            </a:r>
            <a:endParaRPr sz="2000" b="1" dirty="0">
              <a:latin typeface="Times New Roman" pitchFamily="18" charset="0"/>
              <a:cs typeface="Times New Roman" pitchFamily="18" charset="0"/>
            </a:endParaRPr>
          </a:p>
          <a:p>
            <a:pPr>
              <a:lnSpc>
                <a:spcPct val="100000"/>
              </a:lnSpc>
            </a:pPr>
            <a:endParaRPr lang="en-US" sz="1400" dirty="0" smtClean="0">
              <a:latin typeface="Times New Roman" pitchFamily="18" charset="0"/>
              <a:cs typeface="Times New Roman" pitchFamily="18" charset="0"/>
            </a:endParaRPr>
          </a:p>
          <a:p>
            <a:pPr>
              <a:lnSpc>
                <a:spcPct val="100000"/>
              </a:lnSpc>
            </a:pPr>
            <a:r>
              <a:rPr lang="en-US" dirty="0" smtClean="0">
                <a:latin typeface="Times New Roman" pitchFamily="18" charset="0"/>
                <a:cs typeface="Times New Roman" pitchFamily="18" charset="0"/>
              </a:rPr>
              <a:t>For 100 billion facts the approximate size of index = 1 TB</a:t>
            </a:r>
            <a:endParaRPr dirty="0">
              <a:latin typeface="Times New Roman" pitchFamily="18" charset="0"/>
              <a:cs typeface="Times New Roman" pitchFamily="18" charset="0"/>
            </a:endParaRPr>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6175366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Experiment</a:t>
            </a:r>
            <a:endParaRPr sz="1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460" y="2743199"/>
            <a:ext cx="4915033" cy="3275409"/>
          </a:xfrm>
          <a:prstGeom prst="rect">
            <a:avLst/>
          </a:prstGeom>
        </p:spPr>
      </p:pic>
      <p:sp>
        <p:nvSpPr>
          <p:cNvPr id="3" name="Right Arrow 2"/>
          <p:cNvSpPr/>
          <p:nvPr/>
        </p:nvSpPr>
        <p:spPr>
          <a:xfrm>
            <a:off x="5334000" y="4359849"/>
            <a:ext cx="914400" cy="342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3466504"/>
            <a:ext cx="1828800" cy="1828800"/>
          </a:xfrm>
          <a:prstGeom prst="rect">
            <a:avLst/>
          </a:prstGeom>
        </p:spPr>
      </p:pic>
      <p:sp>
        <p:nvSpPr>
          <p:cNvPr id="5" name="TextBox 4"/>
          <p:cNvSpPr txBox="1"/>
          <p:nvPr/>
        </p:nvSpPr>
        <p:spPr>
          <a:xfrm>
            <a:off x="142164" y="1524000"/>
            <a:ext cx="8776762" cy="646331"/>
          </a:xfrm>
          <a:prstGeom prst="rect">
            <a:avLst/>
          </a:prstGeom>
          <a:noFill/>
        </p:spPr>
        <p:txBody>
          <a:bodyPr wrap="none" rtlCol="0">
            <a:spAutoFit/>
          </a:bodyPr>
          <a:lstStyle/>
          <a:p>
            <a:r>
              <a:rPr lang="en-US" dirty="0" smtClean="0">
                <a:latin typeface="Times New Roman" pitchFamily="18" charset="0"/>
                <a:cs typeface="Times New Roman" pitchFamily="18" charset="0"/>
              </a:rPr>
              <a:t>The final goal of this project is to bring the power of millions of  servers to just one normal </a:t>
            </a:r>
          </a:p>
          <a:p>
            <a:r>
              <a:rPr lang="en-US" dirty="0" smtClean="0">
                <a:latin typeface="Times New Roman" pitchFamily="18" charset="0"/>
                <a:cs typeface="Times New Roman" pitchFamily="18" charset="0"/>
              </a:rPr>
              <a:t>server and to run  the answer engine with a storage of less than 1 Terabyte</a:t>
            </a:r>
            <a:endParaRPr lang="en-US" dirty="0">
              <a:latin typeface="Times New Roman" pitchFamily="18" charset="0"/>
              <a:cs typeface="Times New Roman" pitchFamily="18" charset="0"/>
            </a:endParaRPr>
          </a:p>
        </p:txBody>
      </p:sp>
      <p:sp>
        <p:nvSpPr>
          <p:cNvPr id="8" name="Rectangle 7"/>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60113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0"/>
            <a:ext cx="8763000" cy="1524000"/>
          </a:xfrm>
        </p:spPr>
        <p:txBody>
          <a:bodyPr/>
          <a:lstStyle/>
          <a:p>
            <a:pPr algn="ctr"/>
            <a:r>
              <a:rPr lang="en-US" altLang="en-US" sz="2800" b="1" dirty="0" smtClean="0">
                <a:solidFill>
                  <a:srgbClr val="0000FF"/>
                </a:solidFill>
                <a:latin typeface="Times New Roman" pitchFamily="18" charset="0"/>
                <a:cs typeface="Times New Roman" pitchFamily="18" charset="0"/>
              </a:rPr>
              <a:t>A Semantic Knowledge Engine Using Automated Knowledge Extraction from World Wide Web</a:t>
            </a:r>
            <a:endParaRPr lang="en-US" altLang="en-US" sz="2800" b="1" dirty="0" smtClean="0">
              <a:latin typeface="Times New Roman" pitchFamily="18" charset="0"/>
              <a:cs typeface="Times New Roman" pitchFamily="18" charset="0"/>
            </a:endParaRPr>
          </a:p>
        </p:txBody>
      </p:sp>
      <p:sp>
        <p:nvSpPr>
          <p:cNvPr id="18435" name="Content Placeholder 2"/>
          <p:cNvSpPr>
            <a:spLocks noGrp="1"/>
          </p:cNvSpPr>
          <p:nvPr>
            <p:ph idx="4294967295"/>
          </p:nvPr>
        </p:nvSpPr>
        <p:spPr>
          <a:xfrm>
            <a:off x="457200" y="1676400"/>
            <a:ext cx="8229600" cy="4572000"/>
          </a:xfrm>
          <a:prstGeom prst="rect">
            <a:avLst/>
          </a:prstGeom>
        </p:spPr>
        <p:txBody>
          <a:bodyPr/>
          <a:lstStyle/>
          <a:p>
            <a:pPr eaLnBrk="1" hangingPunct="1">
              <a:lnSpc>
                <a:spcPct val="90000"/>
              </a:lnSpc>
              <a:buFont typeface="Arial" charset="0"/>
              <a:buNone/>
            </a:pPr>
            <a:r>
              <a:rPr lang="en-US" altLang="en-US" sz="2000" b="1" u="sng" dirty="0" smtClean="0">
                <a:solidFill>
                  <a:srgbClr val="FFC000"/>
                </a:solidFill>
                <a:latin typeface="Times New Roman" pitchFamily="18" charset="0"/>
                <a:cs typeface="Times New Roman" pitchFamily="18" charset="0"/>
              </a:rPr>
              <a:t>Outline							►</a:t>
            </a:r>
          </a:p>
          <a:p>
            <a:pPr eaLnBrk="1" hangingPunct="1">
              <a:lnSpc>
                <a:spcPct val="90000"/>
              </a:lnSpc>
              <a:buFont typeface="Arial" charset="0"/>
              <a:buNone/>
            </a:pPr>
            <a:endParaRPr lang="en-US" altLang="en-US" sz="1600" b="1" u="sng" dirty="0">
              <a:solidFill>
                <a:srgbClr val="FFC000"/>
              </a:solidFill>
              <a:latin typeface="Times New Roman" pitchFamily="18" charset="0"/>
              <a:cs typeface="Times New Roman" pitchFamily="18" charset="0"/>
            </a:endParaRPr>
          </a:p>
          <a:p>
            <a:pPr eaLnBrk="1" hangingPunct="1">
              <a:lnSpc>
                <a:spcPct val="90000"/>
              </a:lnSpc>
              <a:buFont typeface="Arial" charset="0"/>
              <a:buNone/>
            </a:pPr>
            <a:endParaRPr lang="en-US" altLang="en-US" b="1" u="sng" dirty="0" smtClean="0">
              <a:solidFill>
                <a:srgbClr val="FFC000"/>
              </a:solidFill>
              <a:latin typeface="Times New Roman" pitchFamily="18" charset="0"/>
              <a:cs typeface="Times New Roman" pitchFamily="18" charset="0"/>
            </a:endParaRPr>
          </a:p>
          <a:p>
            <a:pPr lvl="1" eaLnBrk="1" hangingPunct="1">
              <a:lnSpc>
                <a:spcPct val="90000"/>
              </a:lnSpc>
              <a:buFont typeface="Wingdings" pitchFamily="2" charset="2"/>
              <a:buChar char="q"/>
            </a:pPr>
            <a:endParaRPr lang="en-US" altLang="en-US" b="1" dirty="0" smtClean="0">
              <a:latin typeface="Times New Roman" pitchFamily="18" charset="0"/>
              <a:cs typeface="Times New Roman" pitchFamily="18" charset="0"/>
            </a:endParaRPr>
          </a:p>
          <a:p>
            <a:pPr>
              <a:lnSpc>
                <a:spcPct val="100000"/>
              </a:lnSpc>
              <a:buFont typeface="Arial"/>
              <a:buChar char="■"/>
            </a:pPr>
            <a:r>
              <a:rPr lang="en-US" altLang="en-US" sz="2000" b="1" dirty="0" smtClean="0">
                <a:latin typeface="Times New Roman" pitchFamily="18" charset="0"/>
                <a:cs typeface="Times New Roman" pitchFamily="18" charset="0"/>
              </a:rPr>
              <a:t>I</a:t>
            </a:r>
            <a:r>
              <a:rPr lang="en-US" sz="2000" dirty="0" smtClean="0">
                <a:solidFill>
                  <a:srgbClr val="000000"/>
                </a:solidFill>
                <a:latin typeface="Times New Roman" pitchFamily="18" charset="0"/>
                <a:cs typeface="Times New Roman" pitchFamily="18" charset="0"/>
              </a:rPr>
              <a:t>ntroduction &amp; Basic Definitions</a:t>
            </a:r>
          </a:p>
          <a:p>
            <a:pPr>
              <a:lnSpc>
                <a:spcPct val="100000"/>
              </a:lnSpc>
              <a:buFont typeface="Arial"/>
              <a:buChar char="■"/>
            </a:pPr>
            <a:r>
              <a:rPr lang="en-US" sz="2000" dirty="0" smtClean="0">
                <a:solidFill>
                  <a:srgbClr val="000000"/>
                </a:solidFill>
                <a:latin typeface="Times New Roman" pitchFamily="18" charset="0"/>
                <a:cs typeface="Times New Roman" pitchFamily="18" charset="0"/>
              </a:rPr>
              <a:t>Background &amp; Motivation</a:t>
            </a:r>
          </a:p>
          <a:p>
            <a:pPr>
              <a:lnSpc>
                <a:spcPct val="100000"/>
              </a:lnSpc>
              <a:buFont typeface="Arial"/>
              <a:buChar char="■"/>
            </a:pPr>
            <a:r>
              <a:rPr lang="en-US" sz="2000" dirty="0" smtClean="0">
                <a:solidFill>
                  <a:srgbClr val="000000"/>
                </a:solidFill>
                <a:latin typeface="Times New Roman" pitchFamily="18" charset="0"/>
                <a:cs typeface="Times New Roman" pitchFamily="18" charset="0"/>
              </a:rPr>
              <a:t>Current Technologies</a:t>
            </a:r>
            <a:endParaRPr lang="en-US" sz="1600" dirty="0" smtClean="0">
              <a:latin typeface="Times New Roman" pitchFamily="18" charset="0"/>
              <a:cs typeface="Times New Roman" pitchFamily="18" charset="0"/>
            </a:endParaRPr>
          </a:p>
          <a:p>
            <a:pPr>
              <a:lnSpc>
                <a:spcPct val="100000"/>
              </a:lnSpc>
              <a:buFont typeface="Arial"/>
              <a:buChar char="■"/>
            </a:pPr>
            <a:r>
              <a:rPr lang="en-US" sz="2000" dirty="0" smtClean="0">
                <a:solidFill>
                  <a:srgbClr val="000000"/>
                </a:solidFill>
                <a:latin typeface="Times New Roman" pitchFamily="18" charset="0"/>
                <a:cs typeface="Times New Roman" pitchFamily="18" charset="0"/>
              </a:rPr>
              <a:t>Problem Description</a:t>
            </a:r>
            <a:endParaRPr lang="en-US" sz="1600" dirty="0" smtClean="0">
              <a:latin typeface="Times New Roman" pitchFamily="18" charset="0"/>
              <a:cs typeface="Times New Roman" pitchFamily="18" charset="0"/>
            </a:endParaRPr>
          </a:p>
          <a:p>
            <a:pPr>
              <a:lnSpc>
                <a:spcPct val="100000"/>
              </a:lnSpc>
              <a:buFont typeface="Arial"/>
              <a:buChar char="■"/>
            </a:pPr>
            <a:r>
              <a:rPr lang="en-US" sz="2000" dirty="0" smtClean="0">
                <a:solidFill>
                  <a:srgbClr val="000000"/>
                </a:solidFill>
                <a:latin typeface="Times New Roman" pitchFamily="18" charset="0"/>
                <a:cs typeface="Times New Roman" pitchFamily="18" charset="0"/>
              </a:rPr>
              <a:t>Proposed Solution</a:t>
            </a:r>
          </a:p>
          <a:p>
            <a:pPr>
              <a:lnSpc>
                <a:spcPct val="100000"/>
              </a:lnSpc>
              <a:buFont typeface="Arial"/>
              <a:buChar char="■"/>
            </a:pPr>
            <a:r>
              <a:rPr lang="en-US" sz="2000" dirty="0" smtClean="0">
                <a:solidFill>
                  <a:srgbClr val="000000"/>
                </a:solidFill>
                <a:latin typeface="Times New Roman" pitchFamily="18" charset="0"/>
                <a:cs typeface="Times New Roman" pitchFamily="18" charset="0"/>
              </a:rPr>
              <a:t>Experiment</a:t>
            </a:r>
          </a:p>
          <a:p>
            <a:pPr>
              <a:lnSpc>
                <a:spcPct val="100000"/>
              </a:lnSpc>
              <a:buFont typeface="Arial"/>
              <a:buChar char="■"/>
            </a:pPr>
            <a:r>
              <a:rPr lang="en-US" sz="2000" dirty="0" smtClean="0">
                <a:solidFill>
                  <a:srgbClr val="000000"/>
                </a:solidFill>
                <a:latin typeface="Times New Roman" pitchFamily="18" charset="0"/>
                <a:cs typeface="Times New Roman" pitchFamily="18" charset="0"/>
              </a:rPr>
              <a:t>Results</a:t>
            </a:r>
          </a:p>
          <a:p>
            <a:pPr>
              <a:lnSpc>
                <a:spcPct val="100000"/>
              </a:lnSpc>
              <a:buFont typeface="Arial"/>
              <a:buChar char="■"/>
            </a:pPr>
            <a:r>
              <a:rPr lang="en-US" sz="2000" dirty="0" smtClean="0">
                <a:solidFill>
                  <a:srgbClr val="000000"/>
                </a:solidFill>
                <a:latin typeface="Times New Roman" pitchFamily="18" charset="0"/>
                <a:cs typeface="Times New Roman" pitchFamily="18" charset="0"/>
              </a:rPr>
              <a:t>Conclusion &amp; Future work</a:t>
            </a:r>
          </a:p>
        </p:txBody>
      </p:sp>
      <p:sp>
        <p:nvSpPr>
          <p:cNvPr id="18436" name="TextBox 5"/>
          <p:cNvSpPr txBox="1">
            <a:spLocks noChangeArrowheads="1"/>
          </p:cNvSpPr>
          <p:nvPr/>
        </p:nvSpPr>
        <p:spPr bwMode="auto">
          <a:xfrm>
            <a:off x="914400" y="1981200"/>
            <a:ext cx="25950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200" b="1" dirty="0">
                <a:solidFill>
                  <a:srgbClr val="CC6600"/>
                </a:solidFill>
                <a:latin typeface="Times New Roman" pitchFamily="18" charset="0"/>
                <a:cs typeface="Times New Roman" pitchFamily="18" charset="0"/>
              </a:rPr>
              <a:t>Q U E S T I O N S ?</a:t>
            </a:r>
          </a:p>
        </p:txBody>
      </p:sp>
      <p:sp>
        <p:nvSpPr>
          <p:cNvPr id="18437" name="TextBox 6"/>
          <p:cNvSpPr txBox="1">
            <a:spLocks noChangeArrowheads="1"/>
          </p:cNvSpPr>
          <p:nvPr/>
        </p:nvSpPr>
        <p:spPr bwMode="auto">
          <a:xfrm>
            <a:off x="3581400" y="1981200"/>
            <a:ext cx="2048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2000" b="1" dirty="0">
                <a:solidFill>
                  <a:srgbClr val="0000FF"/>
                </a:solidFill>
                <a:latin typeface="Times New Roman" pitchFamily="18" charset="0"/>
                <a:cs typeface="Times New Roman" pitchFamily="18" charset="0"/>
              </a:rPr>
              <a:t>Any time, please.</a:t>
            </a:r>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064436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81940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Query Processing</a:t>
            </a:r>
          </a:p>
          <a:p>
            <a:pPr algn="ctr">
              <a:lnSpc>
                <a:spcPct val="100000"/>
              </a:lnSpc>
            </a:pPr>
            <a:endParaRPr lang="en-US" sz="2800" b="1" dirty="0">
              <a:solidFill>
                <a:srgbClr val="0000FF"/>
              </a:solidFill>
              <a:latin typeface="Times New Roman"/>
            </a:endParaRPr>
          </a:p>
          <a:p>
            <a:pPr algn="ctr">
              <a:lnSpc>
                <a:spcPct val="100000"/>
              </a:lnSpc>
            </a:pPr>
            <a:r>
              <a:rPr lang="en-US" sz="2800" b="1" dirty="0" smtClean="0">
                <a:solidFill>
                  <a:srgbClr val="0000FF"/>
                </a:solidFill>
                <a:latin typeface="Times New Roman"/>
              </a:rPr>
              <a:t>(Search Engine vs. Semantic Engine)</a:t>
            </a:r>
            <a:endParaRPr sz="1600" dirty="0"/>
          </a:p>
        </p:txBody>
      </p:sp>
      <p:sp>
        <p:nvSpPr>
          <p:cNvPr id="8" name="Rectangle 7"/>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506577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15240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Query Processing</a:t>
            </a:r>
          </a:p>
          <a:p>
            <a:pPr algn="ctr">
              <a:lnSpc>
                <a:spcPct val="100000"/>
              </a:lnSpc>
            </a:pPr>
            <a:r>
              <a:rPr lang="en-US" sz="2800" b="1" dirty="0" smtClean="0">
                <a:solidFill>
                  <a:srgbClr val="0000FF"/>
                </a:solidFill>
                <a:latin typeface="Times New Roman"/>
              </a:rPr>
              <a:t>(Search Engines)</a:t>
            </a:r>
          </a:p>
        </p:txBody>
      </p:sp>
      <p:sp>
        <p:nvSpPr>
          <p:cNvPr id="8" name="Rectangle 7"/>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p:cNvSpPr txBox="1"/>
          <p:nvPr/>
        </p:nvSpPr>
        <p:spPr>
          <a:xfrm>
            <a:off x="457200" y="1491734"/>
            <a:ext cx="6058069" cy="369332"/>
          </a:xfrm>
          <a:prstGeom prst="rect">
            <a:avLst/>
          </a:prstGeom>
          <a:noFill/>
        </p:spPr>
        <p:txBody>
          <a:bodyPr wrap="none" rtlCol="0">
            <a:spAutoFit/>
          </a:bodyPr>
          <a:lstStyle/>
          <a:p>
            <a:r>
              <a:rPr lang="en-US" b="1" u="sng" dirty="0" smtClean="0">
                <a:latin typeface="Times New Roman" pitchFamily="18" charset="0"/>
                <a:cs typeface="Times New Roman" pitchFamily="18" charset="0"/>
              </a:rPr>
              <a:t>Example:</a:t>
            </a:r>
            <a:r>
              <a:rPr lang="en-US" b="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“cars with highest trunk volume”</a:t>
            </a:r>
            <a:endParaRPr lang="en-US" b="1" u="sng"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55525837"/>
              </p:ext>
            </p:extLst>
          </p:nvPr>
        </p:nvGraphicFramePr>
        <p:xfrm>
          <a:off x="1469195" y="2824480"/>
          <a:ext cx="6096000" cy="296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smtClean="0"/>
                        <a:t>keywords</a:t>
                      </a:r>
                      <a:endParaRPr lang="en-US" dirty="0"/>
                    </a:p>
                  </a:txBody>
                  <a:tcPr/>
                </a:tc>
                <a:tc>
                  <a:txBody>
                    <a:bodyPr/>
                    <a:lstStyle/>
                    <a:p>
                      <a:pPr algn="ctr"/>
                      <a:r>
                        <a:rPr lang="en-US" dirty="0" smtClean="0"/>
                        <a:t>documents</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Cars</a:t>
                      </a:r>
                      <a:endParaRPr lang="en-US" dirty="0"/>
                    </a:p>
                  </a:txBody>
                  <a:tcPr/>
                </a:tc>
                <a:tc>
                  <a:txBody>
                    <a:bodyPr/>
                    <a:lstStyle/>
                    <a:p>
                      <a:pPr algn="ctr"/>
                      <a:r>
                        <a:rPr lang="en-US" dirty="0" smtClean="0"/>
                        <a:t>a.com, b.com, c.com,….</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Highest</a:t>
                      </a:r>
                      <a:endParaRPr lang="en-US" dirty="0"/>
                    </a:p>
                  </a:txBody>
                  <a:tcPr/>
                </a:tc>
                <a:tc>
                  <a:txBody>
                    <a:bodyPr/>
                    <a:lstStyle/>
                    <a:p>
                      <a:pPr algn="ctr"/>
                      <a:r>
                        <a:rPr lang="en-US" dirty="0" smtClean="0"/>
                        <a:t>c.com, m.com, a.com,…</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4"/>
                  </a:ext>
                </a:extLst>
              </a:tr>
              <a:tr h="370840">
                <a:tc>
                  <a:txBody>
                    <a:bodyPr/>
                    <a:lstStyle/>
                    <a:p>
                      <a:pPr algn="ctr"/>
                      <a:r>
                        <a:rPr lang="en-US" dirty="0" smtClean="0"/>
                        <a:t>Trunk</a:t>
                      </a:r>
                      <a:endParaRPr lang="en-US" dirty="0"/>
                    </a:p>
                  </a:txBody>
                  <a:tcPr/>
                </a:tc>
                <a:tc>
                  <a:txBody>
                    <a:bodyPr/>
                    <a:lstStyle/>
                    <a:p>
                      <a:pPr algn="ctr"/>
                      <a:r>
                        <a:rPr lang="en-US" dirty="0" smtClean="0"/>
                        <a:t>a.com, g.com, c.com,…</a:t>
                      </a:r>
                      <a:endParaRPr lang="en-US" dirty="0"/>
                    </a:p>
                  </a:txBody>
                  <a:tcPr/>
                </a:tc>
                <a:extLst>
                  <a:ext uri="{0D108BD9-81ED-4DB2-BD59-A6C34878D82A}">
                    <a16:rowId xmlns:a16="http://schemas.microsoft.com/office/drawing/2014/main" val="10005"/>
                  </a:ext>
                </a:extLst>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6"/>
                  </a:ext>
                </a:extLst>
              </a:tr>
              <a:tr h="370840">
                <a:tc>
                  <a:txBody>
                    <a:bodyPr/>
                    <a:lstStyle/>
                    <a:p>
                      <a:pPr algn="ctr"/>
                      <a:r>
                        <a:rPr lang="en-US" dirty="0" smtClean="0"/>
                        <a:t>volume</a:t>
                      </a:r>
                      <a:endParaRPr lang="en-US" dirty="0"/>
                    </a:p>
                  </a:txBody>
                  <a:tcPr/>
                </a:tc>
                <a:tc>
                  <a:txBody>
                    <a:bodyPr/>
                    <a:lstStyle/>
                    <a:p>
                      <a:pPr algn="ctr"/>
                      <a:r>
                        <a:rPr lang="en-US" dirty="0" smtClean="0"/>
                        <a:t>x.com, a.com, c.com,…</a:t>
                      </a:r>
                      <a:endParaRPr lang="en-US" dirty="0"/>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3540004" y="5791200"/>
            <a:ext cx="1954381" cy="369332"/>
          </a:xfrm>
          <a:prstGeom prst="rect">
            <a:avLst/>
          </a:prstGeom>
          <a:noFill/>
        </p:spPr>
        <p:txBody>
          <a:bodyPr wrap="none" rtlCol="0">
            <a:spAutoFit/>
          </a:bodyPr>
          <a:lstStyle/>
          <a:p>
            <a:pPr algn="ctr"/>
            <a:r>
              <a:rPr lang="en-US" u="sng" dirty="0" smtClean="0">
                <a:latin typeface="Times New Roman" pitchFamily="18" charset="0"/>
                <a:cs typeface="Times New Roman" pitchFamily="18" charset="0"/>
              </a:rPr>
              <a:t>Sample index table</a:t>
            </a:r>
            <a:endParaRPr lang="en-US" u="sng" dirty="0">
              <a:latin typeface="Times New Roman" pitchFamily="18" charset="0"/>
              <a:cs typeface="Times New Roman" pitchFamily="18" charset="0"/>
            </a:endParaRPr>
          </a:p>
        </p:txBody>
      </p:sp>
      <p:sp>
        <p:nvSpPr>
          <p:cNvPr id="5" name="TextBox 4"/>
          <p:cNvSpPr txBox="1"/>
          <p:nvPr/>
        </p:nvSpPr>
        <p:spPr>
          <a:xfrm>
            <a:off x="457200" y="1886087"/>
            <a:ext cx="8458200" cy="1200329"/>
          </a:xfrm>
          <a:prstGeom prst="rect">
            <a:avLst/>
          </a:prstGeom>
          <a:noFill/>
        </p:spPr>
        <p:txBody>
          <a:bodyPr wrap="square" rtlCol="0">
            <a:spAutoFit/>
          </a:bodyPr>
          <a:lstStyle/>
          <a:p>
            <a:pPr algn="just"/>
            <a:r>
              <a:rPr lang="en-US" dirty="0">
                <a:latin typeface="Times New Roman" pitchFamily="18" charset="0"/>
                <a:cs typeface="Times New Roman" pitchFamily="18" charset="0"/>
              </a:rPr>
              <a:t>Search engines intersects the webpages which contains these keyword(s), order these </a:t>
            </a:r>
            <a:r>
              <a:rPr lang="en-US" dirty="0" smtClean="0">
                <a:latin typeface="Times New Roman" pitchFamily="18" charset="0"/>
                <a:cs typeface="Times New Roman" pitchFamily="18" charset="0"/>
              </a:rPr>
              <a:t>Webpages </a:t>
            </a:r>
            <a:r>
              <a:rPr lang="en-US" dirty="0">
                <a:latin typeface="Times New Roman" pitchFamily="18" charset="0"/>
                <a:cs typeface="Times New Roman" pitchFamily="18" charset="0"/>
              </a:rPr>
              <a:t>by rank and present these results to the </a:t>
            </a:r>
            <a:r>
              <a:rPr lang="en-US" dirty="0" smtClean="0">
                <a:latin typeface="Times New Roman" pitchFamily="18" charset="0"/>
                <a:cs typeface="Times New Roman" pitchFamily="18" charset="0"/>
              </a:rPr>
              <a:t>user. The following table shows the list of keywords and their corresponding documents.</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244631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15240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Query Processing</a:t>
            </a:r>
          </a:p>
          <a:p>
            <a:pPr algn="ctr">
              <a:lnSpc>
                <a:spcPct val="100000"/>
              </a:lnSpc>
            </a:pPr>
            <a:r>
              <a:rPr lang="en-US" sz="2800" b="1" dirty="0" smtClean="0">
                <a:solidFill>
                  <a:srgbClr val="0000FF"/>
                </a:solidFill>
                <a:latin typeface="Times New Roman"/>
              </a:rPr>
              <a:t>(Semantic Engines)</a:t>
            </a:r>
          </a:p>
        </p:txBody>
      </p:sp>
      <p:sp>
        <p:nvSpPr>
          <p:cNvPr id="8" name="Rectangle 7"/>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TextBox 6"/>
          <p:cNvSpPr txBox="1"/>
          <p:nvPr/>
        </p:nvSpPr>
        <p:spPr>
          <a:xfrm>
            <a:off x="457200" y="1491734"/>
            <a:ext cx="6058069" cy="369332"/>
          </a:xfrm>
          <a:prstGeom prst="rect">
            <a:avLst/>
          </a:prstGeom>
          <a:noFill/>
        </p:spPr>
        <p:txBody>
          <a:bodyPr wrap="none" rtlCol="0">
            <a:spAutoFit/>
          </a:bodyPr>
          <a:lstStyle/>
          <a:p>
            <a:r>
              <a:rPr lang="en-US" b="1" u="sng" dirty="0" smtClean="0">
                <a:latin typeface="Times New Roman" pitchFamily="18" charset="0"/>
                <a:cs typeface="Times New Roman" pitchFamily="18" charset="0"/>
              </a:rPr>
              <a:t>Example:</a:t>
            </a:r>
            <a:r>
              <a:rPr lang="en-US" b="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“cars with highest trunk volume”</a:t>
            </a:r>
            <a:endParaRPr lang="en-US" b="1" u="sng"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12454277"/>
              </p:ext>
            </p:extLst>
          </p:nvPr>
        </p:nvGraphicFramePr>
        <p:xfrm>
          <a:off x="1066800" y="2209800"/>
          <a:ext cx="6096000" cy="296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smtClean="0"/>
                        <a:t>Entities</a:t>
                      </a:r>
                      <a:endParaRPr lang="en-US" dirty="0"/>
                    </a:p>
                  </a:txBody>
                  <a:tcPr/>
                </a:tc>
                <a:tc>
                  <a:txBody>
                    <a:bodyPr/>
                    <a:lstStyle/>
                    <a:p>
                      <a:pPr algn="ctr"/>
                      <a:r>
                        <a:rPr lang="en-US" dirty="0" smtClean="0"/>
                        <a:t>attributes</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Person</a:t>
                      </a:r>
                      <a:endParaRPr lang="en-US" dirty="0"/>
                    </a:p>
                  </a:txBody>
                  <a:tcPr/>
                </a:tc>
                <a:tc>
                  <a:txBody>
                    <a:bodyPr/>
                    <a:lstStyle/>
                    <a:p>
                      <a:pPr algn="ctr"/>
                      <a:r>
                        <a:rPr lang="en-US" dirty="0" smtClean="0"/>
                        <a:t>Name,  age, profession,</a:t>
                      </a:r>
                      <a:r>
                        <a:rPr lang="en-US" baseline="0" dirty="0" smtClean="0"/>
                        <a:t> …</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Cars</a:t>
                      </a:r>
                      <a:endParaRPr lang="en-US" dirty="0"/>
                    </a:p>
                  </a:txBody>
                  <a:tcPr/>
                </a:tc>
                <a:tc>
                  <a:txBody>
                    <a:bodyPr/>
                    <a:lstStyle/>
                    <a:p>
                      <a:pPr algn="ctr"/>
                      <a:r>
                        <a:rPr lang="en-US" dirty="0" smtClean="0"/>
                        <a:t>Make, model, price,…</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4"/>
                  </a:ext>
                </a:extLst>
              </a:tr>
              <a:tr h="370840">
                <a:tc>
                  <a:txBody>
                    <a:bodyPr/>
                    <a:lstStyle/>
                    <a:p>
                      <a:pPr algn="ctr"/>
                      <a:r>
                        <a:rPr lang="en-US" dirty="0" smtClean="0"/>
                        <a:t>University</a:t>
                      </a:r>
                      <a:endParaRPr lang="en-US" dirty="0"/>
                    </a:p>
                  </a:txBody>
                  <a:tcPr/>
                </a:tc>
                <a:tc>
                  <a:txBody>
                    <a:bodyPr/>
                    <a:lstStyle/>
                    <a:p>
                      <a:pPr algn="ctr"/>
                      <a:r>
                        <a:rPr lang="en-US" dirty="0" smtClean="0"/>
                        <a:t>Name, address, type,..</a:t>
                      </a:r>
                      <a:endParaRPr lang="en-US" dirty="0"/>
                    </a:p>
                  </a:txBody>
                  <a:tcPr/>
                </a:tc>
                <a:extLst>
                  <a:ext uri="{0D108BD9-81ED-4DB2-BD59-A6C34878D82A}">
                    <a16:rowId xmlns:a16="http://schemas.microsoft.com/office/drawing/2014/main" val="10005"/>
                  </a:ext>
                </a:extLst>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6"/>
                  </a:ext>
                </a:extLst>
              </a:tr>
              <a:tr h="370840">
                <a:tc>
                  <a:txBody>
                    <a:bodyPr/>
                    <a:lstStyle/>
                    <a:p>
                      <a:pPr algn="ctr"/>
                      <a:r>
                        <a:rPr lang="en-US" dirty="0" smtClean="0"/>
                        <a:t>Restaurant</a:t>
                      </a:r>
                      <a:endParaRPr lang="en-US" dirty="0"/>
                    </a:p>
                  </a:txBody>
                  <a:tcPr/>
                </a:tc>
                <a:tc>
                  <a:txBody>
                    <a:bodyPr/>
                    <a:lstStyle/>
                    <a:p>
                      <a:pPr algn="ctr"/>
                      <a:r>
                        <a:rPr lang="en-US" dirty="0" smtClean="0"/>
                        <a:t>Name, address, menu,..</a:t>
                      </a:r>
                      <a:endParaRPr lang="en-US" dirty="0"/>
                    </a:p>
                  </a:txBody>
                  <a:tcPr/>
                </a:tc>
                <a:extLst>
                  <a:ext uri="{0D108BD9-81ED-4DB2-BD59-A6C34878D82A}">
                    <a16:rowId xmlns:a16="http://schemas.microsoft.com/office/drawing/2014/main" val="10007"/>
                  </a:ext>
                </a:extLst>
              </a:tr>
            </a:tbl>
          </a:graphicData>
        </a:graphic>
      </p:graphicFrame>
      <p:sp>
        <p:nvSpPr>
          <p:cNvPr id="5" name="Rectangle 4"/>
          <p:cNvSpPr/>
          <p:nvPr/>
        </p:nvSpPr>
        <p:spPr>
          <a:xfrm>
            <a:off x="3220380" y="5486400"/>
            <a:ext cx="1954381" cy="369332"/>
          </a:xfrm>
          <a:prstGeom prst="rect">
            <a:avLst/>
          </a:prstGeom>
        </p:spPr>
        <p:txBody>
          <a:bodyPr wrap="none">
            <a:spAutoFit/>
          </a:bodyPr>
          <a:lstStyle/>
          <a:p>
            <a:pPr algn="ctr"/>
            <a:r>
              <a:rPr lang="en-US" u="sng" dirty="0">
                <a:latin typeface="Times New Roman" pitchFamily="18" charset="0"/>
                <a:cs typeface="Times New Roman" pitchFamily="18" charset="0"/>
              </a:rPr>
              <a:t>Sample index table</a:t>
            </a:r>
          </a:p>
        </p:txBody>
      </p:sp>
    </p:spTree>
    <p:extLst>
      <p:ext uri="{BB962C8B-B14F-4D97-AF65-F5344CB8AC3E}">
        <p14:creationId xmlns:p14="http://schemas.microsoft.com/office/powerpoint/2010/main" val="14610075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15240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Query Processing</a:t>
            </a:r>
          </a:p>
          <a:p>
            <a:pPr algn="ctr">
              <a:lnSpc>
                <a:spcPct val="100000"/>
              </a:lnSpc>
            </a:pPr>
            <a:r>
              <a:rPr lang="en-US" sz="2800" b="1" dirty="0" smtClean="0">
                <a:solidFill>
                  <a:srgbClr val="0000FF"/>
                </a:solidFill>
                <a:latin typeface="Times New Roman"/>
              </a:rPr>
              <a:t>(Semantic Engines)</a:t>
            </a:r>
          </a:p>
        </p:txBody>
      </p:sp>
      <p:sp>
        <p:nvSpPr>
          <p:cNvPr id="8" name="Rectangle 7"/>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chemeClr val="bg2"/>
              </a:solidFill>
            </a:endParaRPr>
          </a:p>
        </p:txBody>
      </p:sp>
      <p:sp>
        <p:nvSpPr>
          <p:cNvPr id="7" name="TextBox 6"/>
          <p:cNvSpPr txBox="1"/>
          <p:nvPr/>
        </p:nvSpPr>
        <p:spPr>
          <a:xfrm>
            <a:off x="457200" y="1491734"/>
            <a:ext cx="6782626" cy="369332"/>
          </a:xfrm>
          <a:prstGeom prst="rect">
            <a:avLst/>
          </a:prstGeom>
          <a:noFill/>
        </p:spPr>
        <p:txBody>
          <a:bodyPr wrap="none" rtlCol="0">
            <a:spAutoFit/>
          </a:bodyPr>
          <a:lstStyle/>
          <a:p>
            <a:r>
              <a:rPr lang="en-US" b="1" u="sng" dirty="0" smtClean="0">
                <a:latin typeface="Times New Roman" pitchFamily="18" charset="0"/>
                <a:cs typeface="Times New Roman" pitchFamily="18" charset="0"/>
              </a:rPr>
              <a:t>Step 1: </a:t>
            </a:r>
            <a:r>
              <a:rPr lang="en-US" u="sng" dirty="0" smtClean="0">
                <a:latin typeface="Times New Roman" pitchFamily="18" charset="0"/>
                <a:cs typeface="Times New Roman" pitchFamily="18" charset="0"/>
              </a:rPr>
              <a:t>Given input query is tokenized and tries to find the entity token.</a:t>
            </a:r>
            <a:endParaRPr lang="en-US" b="1" u="sng"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7575985"/>
              </p:ext>
            </p:extLst>
          </p:nvPr>
        </p:nvGraphicFramePr>
        <p:xfrm>
          <a:off x="5334000" y="2819400"/>
          <a:ext cx="3048000" cy="2926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361315">
                <a:tc>
                  <a:txBody>
                    <a:bodyPr/>
                    <a:lstStyle/>
                    <a:p>
                      <a:pPr algn="ctr"/>
                      <a:r>
                        <a:rPr lang="en-US" dirty="0" smtClean="0"/>
                        <a:t>Entities</a:t>
                      </a:r>
                      <a:endParaRPr lang="en-US" dirty="0"/>
                    </a:p>
                  </a:txBody>
                  <a:tcPr/>
                </a:tc>
                <a:extLst>
                  <a:ext uri="{0D108BD9-81ED-4DB2-BD59-A6C34878D82A}">
                    <a16:rowId xmlns:a16="http://schemas.microsoft.com/office/drawing/2014/main" val="10000"/>
                  </a:ext>
                </a:extLst>
              </a:tr>
              <a:tr h="361315">
                <a:tc>
                  <a:txBody>
                    <a:bodyPr/>
                    <a:lstStyle/>
                    <a:p>
                      <a:pPr algn="ctr"/>
                      <a:r>
                        <a:rPr lang="en-US" dirty="0" smtClean="0"/>
                        <a:t>Person</a:t>
                      </a:r>
                      <a:endParaRPr lang="en-US" dirty="0"/>
                    </a:p>
                  </a:txBody>
                  <a:tcPr/>
                </a:tc>
                <a:extLst>
                  <a:ext uri="{0D108BD9-81ED-4DB2-BD59-A6C34878D82A}">
                    <a16:rowId xmlns:a16="http://schemas.microsoft.com/office/drawing/2014/main" val="10001"/>
                  </a:ext>
                </a:extLst>
              </a:tr>
              <a:tr h="361315">
                <a:tc>
                  <a:txBody>
                    <a:bodyPr/>
                    <a:lstStyle/>
                    <a:p>
                      <a:pPr algn="ctr"/>
                      <a:r>
                        <a:rPr lang="en-US" dirty="0" smtClean="0"/>
                        <a:t>…</a:t>
                      </a:r>
                      <a:endParaRPr lang="en-US" dirty="0"/>
                    </a:p>
                  </a:txBody>
                  <a:tcPr/>
                </a:tc>
                <a:extLst>
                  <a:ext uri="{0D108BD9-81ED-4DB2-BD59-A6C34878D82A}">
                    <a16:rowId xmlns:a16="http://schemas.microsoft.com/office/drawing/2014/main" val="10002"/>
                  </a:ext>
                </a:extLst>
              </a:tr>
              <a:tr h="361315">
                <a:tc>
                  <a:txBody>
                    <a:bodyPr/>
                    <a:lstStyle/>
                    <a:p>
                      <a:pPr algn="ctr"/>
                      <a:r>
                        <a:rPr lang="en-US" dirty="0" smtClean="0"/>
                        <a:t>Cars</a:t>
                      </a:r>
                      <a:endParaRPr lang="en-US" dirty="0"/>
                    </a:p>
                  </a:txBody>
                  <a:tcPr/>
                </a:tc>
                <a:extLst>
                  <a:ext uri="{0D108BD9-81ED-4DB2-BD59-A6C34878D82A}">
                    <a16:rowId xmlns:a16="http://schemas.microsoft.com/office/drawing/2014/main" val="10003"/>
                  </a:ext>
                </a:extLst>
              </a:tr>
              <a:tr h="361315">
                <a:tc>
                  <a:txBody>
                    <a:bodyPr/>
                    <a:lstStyle/>
                    <a:p>
                      <a:pPr algn="ctr"/>
                      <a:r>
                        <a:rPr lang="en-US" dirty="0" smtClean="0"/>
                        <a:t>…</a:t>
                      </a:r>
                      <a:endParaRPr lang="en-US" dirty="0"/>
                    </a:p>
                  </a:txBody>
                  <a:tcPr/>
                </a:tc>
                <a:extLst>
                  <a:ext uri="{0D108BD9-81ED-4DB2-BD59-A6C34878D82A}">
                    <a16:rowId xmlns:a16="http://schemas.microsoft.com/office/drawing/2014/main" val="10004"/>
                  </a:ext>
                </a:extLst>
              </a:tr>
              <a:tr h="361315">
                <a:tc>
                  <a:txBody>
                    <a:bodyPr/>
                    <a:lstStyle/>
                    <a:p>
                      <a:pPr algn="ctr"/>
                      <a:r>
                        <a:rPr lang="en-US" dirty="0" smtClean="0"/>
                        <a:t>University</a:t>
                      </a:r>
                      <a:endParaRPr lang="en-US" dirty="0"/>
                    </a:p>
                  </a:txBody>
                  <a:tcPr/>
                </a:tc>
                <a:extLst>
                  <a:ext uri="{0D108BD9-81ED-4DB2-BD59-A6C34878D82A}">
                    <a16:rowId xmlns:a16="http://schemas.microsoft.com/office/drawing/2014/main" val="10005"/>
                  </a:ext>
                </a:extLst>
              </a:tr>
              <a:tr h="361315">
                <a:tc>
                  <a:txBody>
                    <a:bodyPr/>
                    <a:lstStyle/>
                    <a:p>
                      <a:pPr algn="ctr"/>
                      <a:r>
                        <a:rPr lang="en-US" dirty="0" smtClean="0"/>
                        <a:t>…</a:t>
                      </a:r>
                      <a:endParaRPr lang="en-US" dirty="0"/>
                    </a:p>
                  </a:txBody>
                  <a:tcPr/>
                </a:tc>
                <a:extLst>
                  <a:ext uri="{0D108BD9-81ED-4DB2-BD59-A6C34878D82A}">
                    <a16:rowId xmlns:a16="http://schemas.microsoft.com/office/drawing/2014/main" val="10006"/>
                  </a:ext>
                </a:extLst>
              </a:tr>
              <a:tr h="361315">
                <a:tc>
                  <a:txBody>
                    <a:bodyPr/>
                    <a:lstStyle/>
                    <a:p>
                      <a:pPr algn="ctr"/>
                      <a:r>
                        <a:rPr lang="en-US" dirty="0" smtClean="0"/>
                        <a:t>Restaurant</a:t>
                      </a:r>
                      <a:endParaRPr lang="en-US" dirty="0"/>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938069" y="2743200"/>
            <a:ext cx="966931" cy="2893100"/>
          </a:xfrm>
          <a:prstGeom prst="rect">
            <a:avLst/>
          </a:prstGeom>
          <a:noFill/>
        </p:spPr>
        <p:txBody>
          <a:bodyPr wrap="none" rtlCol="0">
            <a:spAutoFit/>
          </a:bodyPr>
          <a:lstStyle/>
          <a:p>
            <a:r>
              <a:rPr lang="en-US" sz="2000" b="1" u="sng" dirty="0" smtClean="0"/>
              <a:t>Cars</a:t>
            </a:r>
          </a:p>
          <a:p>
            <a:endParaRPr lang="en-US" u="sng" dirty="0" smtClean="0"/>
          </a:p>
          <a:p>
            <a:r>
              <a:rPr lang="en-US" u="sng" dirty="0" smtClean="0"/>
              <a:t>With</a:t>
            </a:r>
          </a:p>
          <a:p>
            <a:endParaRPr lang="en-US" u="sng" dirty="0" smtClean="0"/>
          </a:p>
          <a:p>
            <a:r>
              <a:rPr lang="en-US" u="sng" dirty="0" smtClean="0"/>
              <a:t>Highest</a:t>
            </a:r>
          </a:p>
          <a:p>
            <a:endParaRPr lang="en-US" u="sng" dirty="0" smtClean="0"/>
          </a:p>
          <a:p>
            <a:r>
              <a:rPr lang="en-US" u="sng" dirty="0" smtClean="0"/>
              <a:t>Trunk</a:t>
            </a:r>
          </a:p>
          <a:p>
            <a:endParaRPr lang="en-US" u="sng" dirty="0" smtClean="0"/>
          </a:p>
          <a:p>
            <a:r>
              <a:rPr lang="en-US" u="sng" dirty="0" smtClean="0"/>
              <a:t>Volume</a:t>
            </a:r>
          </a:p>
          <a:p>
            <a:endParaRPr lang="en-US" u="sng" dirty="0"/>
          </a:p>
        </p:txBody>
      </p:sp>
      <p:cxnSp>
        <p:nvCxnSpPr>
          <p:cNvPr id="6" name="Straight Arrow Connector 5"/>
          <p:cNvCxnSpPr/>
          <p:nvPr/>
        </p:nvCxnSpPr>
        <p:spPr>
          <a:xfrm>
            <a:off x="1905000" y="2971800"/>
            <a:ext cx="3429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5000" y="2602468"/>
            <a:ext cx="3006016" cy="369332"/>
          </a:xfrm>
          <a:prstGeom prst="rect">
            <a:avLst/>
          </a:prstGeom>
          <a:noFill/>
        </p:spPr>
        <p:txBody>
          <a:bodyPr wrap="none" rtlCol="0">
            <a:spAutoFit/>
          </a:bodyPr>
          <a:lstStyle/>
          <a:p>
            <a:r>
              <a:rPr lang="en-US" i="1" u="sng" dirty="0" smtClean="0"/>
              <a:t>Token matched entity found</a:t>
            </a:r>
            <a:endParaRPr lang="en-US" i="1" u="sng" dirty="0"/>
          </a:p>
        </p:txBody>
      </p:sp>
      <p:sp>
        <p:nvSpPr>
          <p:cNvPr id="11" name="TextBox 10"/>
          <p:cNvSpPr txBox="1"/>
          <p:nvPr/>
        </p:nvSpPr>
        <p:spPr>
          <a:xfrm>
            <a:off x="6248399" y="5866263"/>
            <a:ext cx="1707455"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Table of Entities</a:t>
            </a:r>
            <a:endParaRPr lang="en-US" u="sng" dirty="0">
              <a:latin typeface="Times New Roman" pitchFamily="18" charset="0"/>
              <a:cs typeface="Times New Roman" pitchFamily="18" charset="0"/>
            </a:endParaRPr>
          </a:p>
        </p:txBody>
      </p:sp>
    </p:spTree>
    <p:extLst>
      <p:ext uri="{BB962C8B-B14F-4D97-AF65-F5344CB8AC3E}">
        <p14:creationId xmlns:p14="http://schemas.microsoft.com/office/powerpoint/2010/main" val="39229875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15240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Query Working Mechanism</a:t>
            </a:r>
          </a:p>
          <a:p>
            <a:pPr algn="ctr">
              <a:lnSpc>
                <a:spcPct val="100000"/>
              </a:lnSpc>
            </a:pPr>
            <a:r>
              <a:rPr lang="en-US" sz="2800" b="1" dirty="0" smtClean="0">
                <a:solidFill>
                  <a:srgbClr val="0000FF"/>
                </a:solidFill>
                <a:latin typeface="Times New Roman"/>
              </a:rPr>
              <a:t>(Semantic Engines)</a:t>
            </a:r>
          </a:p>
        </p:txBody>
      </p:sp>
      <p:sp>
        <p:nvSpPr>
          <p:cNvPr id="8" name="Rectangle 7"/>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TextBox 6"/>
          <p:cNvSpPr txBox="1"/>
          <p:nvPr/>
        </p:nvSpPr>
        <p:spPr>
          <a:xfrm>
            <a:off x="457200" y="1491734"/>
            <a:ext cx="4852610" cy="369332"/>
          </a:xfrm>
          <a:prstGeom prst="rect">
            <a:avLst/>
          </a:prstGeom>
          <a:noFill/>
        </p:spPr>
        <p:txBody>
          <a:bodyPr wrap="none" rtlCol="0">
            <a:spAutoFit/>
          </a:bodyPr>
          <a:lstStyle/>
          <a:p>
            <a:r>
              <a:rPr lang="en-US" b="1" u="sng" dirty="0" smtClean="0">
                <a:latin typeface="Times New Roman" pitchFamily="18" charset="0"/>
                <a:cs typeface="Times New Roman" pitchFamily="18" charset="0"/>
              </a:rPr>
              <a:t>Step 2:</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Identify attributes in the rest of the tokens</a:t>
            </a:r>
            <a:endParaRPr lang="en-US" b="1" u="sng"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16904271"/>
              </p:ext>
            </p:extLst>
          </p:nvPr>
        </p:nvGraphicFramePr>
        <p:xfrm>
          <a:off x="5334000" y="2042160"/>
          <a:ext cx="3048000" cy="2926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361315">
                <a:tc>
                  <a:txBody>
                    <a:bodyPr/>
                    <a:lstStyle/>
                    <a:p>
                      <a:pPr algn="ctr"/>
                      <a:r>
                        <a:rPr lang="en-US" dirty="0" smtClean="0"/>
                        <a:t>attributes</a:t>
                      </a:r>
                      <a:endParaRPr lang="en-US" dirty="0"/>
                    </a:p>
                  </a:txBody>
                  <a:tcPr/>
                </a:tc>
                <a:extLst>
                  <a:ext uri="{0D108BD9-81ED-4DB2-BD59-A6C34878D82A}">
                    <a16:rowId xmlns:a16="http://schemas.microsoft.com/office/drawing/2014/main" val="10000"/>
                  </a:ext>
                </a:extLst>
              </a:tr>
              <a:tr h="361315">
                <a:tc>
                  <a:txBody>
                    <a:bodyPr/>
                    <a:lstStyle/>
                    <a:p>
                      <a:pPr algn="ctr"/>
                      <a:r>
                        <a:rPr lang="en-US" dirty="0" smtClean="0"/>
                        <a:t>Model</a:t>
                      </a:r>
                      <a:endParaRPr lang="en-US" dirty="0"/>
                    </a:p>
                  </a:txBody>
                  <a:tcPr/>
                </a:tc>
                <a:extLst>
                  <a:ext uri="{0D108BD9-81ED-4DB2-BD59-A6C34878D82A}">
                    <a16:rowId xmlns:a16="http://schemas.microsoft.com/office/drawing/2014/main" val="10001"/>
                  </a:ext>
                </a:extLst>
              </a:tr>
              <a:tr h="361315">
                <a:tc>
                  <a:txBody>
                    <a:bodyPr/>
                    <a:lstStyle/>
                    <a:p>
                      <a:pPr algn="ctr"/>
                      <a:r>
                        <a:rPr lang="en-US" dirty="0" smtClean="0"/>
                        <a:t>…</a:t>
                      </a:r>
                      <a:endParaRPr lang="en-US" dirty="0"/>
                    </a:p>
                  </a:txBody>
                  <a:tcPr/>
                </a:tc>
                <a:extLst>
                  <a:ext uri="{0D108BD9-81ED-4DB2-BD59-A6C34878D82A}">
                    <a16:rowId xmlns:a16="http://schemas.microsoft.com/office/drawing/2014/main" val="10002"/>
                  </a:ext>
                </a:extLst>
              </a:tr>
              <a:tr h="361315">
                <a:tc>
                  <a:txBody>
                    <a:bodyPr/>
                    <a:lstStyle/>
                    <a:p>
                      <a:pPr algn="ctr"/>
                      <a:r>
                        <a:rPr lang="en-US" dirty="0" smtClean="0"/>
                        <a:t>Mileage</a:t>
                      </a:r>
                      <a:endParaRPr lang="en-US" dirty="0"/>
                    </a:p>
                  </a:txBody>
                  <a:tcPr/>
                </a:tc>
                <a:extLst>
                  <a:ext uri="{0D108BD9-81ED-4DB2-BD59-A6C34878D82A}">
                    <a16:rowId xmlns:a16="http://schemas.microsoft.com/office/drawing/2014/main" val="10003"/>
                  </a:ext>
                </a:extLst>
              </a:tr>
              <a:tr h="361315">
                <a:tc>
                  <a:txBody>
                    <a:bodyPr/>
                    <a:lstStyle/>
                    <a:p>
                      <a:pPr algn="ctr"/>
                      <a:r>
                        <a:rPr lang="en-US" dirty="0" smtClean="0"/>
                        <a:t>…</a:t>
                      </a:r>
                      <a:endParaRPr lang="en-US" dirty="0"/>
                    </a:p>
                  </a:txBody>
                  <a:tcPr/>
                </a:tc>
                <a:extLst>
                  <a:ext uri="{0D108BD9-81ED-4DB2-BD59-A6C34878D82A}">
                    <a16:rowId xmlns:a16="http://schemas.microsoft.com/office/drawing/2014/main" val="10004"/>
                  </a:ext>
                </a:extLst>
              </a:tr>
              <a:tr h="361315">
                <a:tc>
                  <a:txBody>
                    <a:bodyPr/>
                    <a:lstStyle/>
                    <a:p>
                      <a:pPr algn="ctr"/>
                      <a:r>
                        <a:rPr lang="en-US" dirty="0" smtClean="0"/>
                        <a:t>Horsepower</a:t>
                      </a:r>
                      <a:endParaRPr lang="en-US" dirty="0"/>
                    </a:p>
                  </a:txBody>
                  <a:tcPr/>
                </a:tc>
                <a:extLst>
                  <a:ext uri="{0D108BD9-81ED-4DB2-BD59-A6C34878D82A}">
                    <a16:rowId xmlns:a16="http://schemas.microsoft.com/office/drawing/2014/main" val="10005"/>
                  </a:ext>
                </a:extLst>
              </a:tr>
              <a:tr h="361315">
                <a:tc>
                  <a:txBody>
                    <a:bodyPr/>
                    <a:lstStyle/>
                    <a:p>
                      <a:pPr algn="ctr"/>
                      <a:r>
                        <a:rPr lang="en-US" dirty="0" smtClean="0"/>
                        <a:t>…</a:t>
                      </a:r>
                      <a:endParaRPr lang="en-US" dirty="0"/>
                    </a:p>
                  </a:txBody>
                  <a:tcPr/>
                </a:tc>
                <a:extLst>
                  <a:ext uri="{0D108BD9-81ED-4DB2-BD59-A6C34878D82A}">
                    <a16:rowId xmlns:a16="http://schemas.microsoft.com/office/drawing/2014/main" val="10006"/>
                  </a:ext>
                </a:extLst>
              </a:tr>
              <a:tr h="361315">
                <a:tc>
                  <a:txBody>
                    <a:bodyPr/>
                    <a:lstStyle/>
                    <a:p>
                      <a:pPr algn="ctr"/>
                      <a:r>
                        <a:rPr lang="en-US" dirty="0" smtClean="0"/>
                        <a:t>Trunk volume</a:t>
                      </a:r>
                      <a:endParaRPr lang="en-US" dirty="0"/>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938069" y="2743200"/>
            <a:ext cx="902811" cy="2893100"/>
          </a:xfrm>
          <a:prstGeom prst="rect">
            <a:avLst/>
          </a:prstGeom>
          <a:noFill/>
        </p:spPr>
        <p:txBody>
          <a:bodyPr wrap="none" rtlCol="0">
            <a:spAutoFit/>
          </a:bodyPr>
          <a:lstStyle/>
          <a:p>
            <a:r>
              <a:rPr lang="en-US" sz="2000" dirty="0" smtClean="0">
                <a:latin typeface="Times New Roman" pitchFamily="18" charset="0"/>
                <a:cs typeface="Times New Roman" pitchFamily="18" charset="0"/>
              </a:rPr>
              <a:t>Cars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With</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Highest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Trunk</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Volume</a:t>
            </a:r>
          </a:p>
          <a:p>
            <a:endParaRPr lang="en-US" dirty="0">
              <a:latin typeface="Times New Roman" pitchFamily="18" charset="0"/>
              <a:cs typeface="Times New Roman" pitchFamily="18" charset="0"/>
            </a:endParaRPr>
          </a:p>
        </p:txBody>
      </p:sp>
      <p:sp>
        <p:nvSpPr>
          <p:cNvPr id="10" name="TextBox 9"/>
          <p:cNvSpPr txBox="1"/>
          <p:nvPr/>
        </p:nvSpPr>
        <p:spPr>
          <a:xfrm>
            <a:off x="1905000" y="4005084"/>
            <a:ext cx="3247684"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Token(s) matched attribute found</a:t>
            </a:r>
            <a:endParaRPr lang="en-US" i="1" dirty="0">
              <a:latin typeface="Times New Roman" pitchFamily="18" charset="0"/>
              <a:cs typeface="Times New Roman" pitchFamily="18" charset="0"/>
            </a:endParaRPr>
          </a:p>
        </p:txBody>
      </p:sp>
      <p:sp>
        <p:nvSpPr>
          <p:cNvPr id="4" name="TextBox 3"/>
          <p:cNvSpPr txBox="1"/>
          <p:nvPr/>
        </p:nvSpPr>
        <p:spPr>
          <a:xfrm>
            <a:off x="5715000" y="5266968"/>
            <a:ext cx="2574744"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List of attributes for “car”</a:t>
            </a:r>
            <a:endParaRPr lang="en-US" u="sng" dirty="0">
              <a:latin typeface="Times New Roman" pitchFamily="18" charset="0"/>
              <a:cs typeface="Times New Roman" pitchFamily="18" charset="0"/>
            </a:endParaRPr>
          </a:p>
        </p:txBody>
      </p:sp>
      <p:cxnSp>
        <p:nvCxnSpPr>
          <p:cNvPr id="9" name="Straight Arrow Connector 8"/>
          <p:cNvCxnSpPr/>
          <p:nvPr/>
        </p:nvCxnSpPr>
        <p:spPr>
          <a:xfrm>
            <a:off x="1905000" y="4648200"/>
            <a:ext cx="340481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40880" y="4800600"/>
            <a:ext cx="3468930" cy="466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20161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15240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Query Processing</a:t>
            </a:r>
          </a:p>
          <a:p>
            <a:pPr algn="ctr">
              <a:lnSpc>
                <a:spcPct val="100000"/>
              </a:lnSpc>
            </a:pPr>
            <a:r>
              <a:rPr lang="en-US" sz="2800" b="1" dirty="0" smtClean="0">
                <a:solidFill>
                  <a:srgbClr val="0000FF"/>
                </a:solidFill>
                <a:latin typeface="Times New Roman"/>
              </a:rPr>
              <a:t>(Semantic Engines)</a:t>
            </a:r>
          </a:p>
        </p:txBody>
      </p:sp>
      <p:sp>
        <p:nvSpPr>
          <p:cNvPr id="8" name="Rectangle 7"/>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TextBox 6"/>
          <p:cNvSpPr txBox="1"/>
          <p:nvPr/>
        </p:nvSpPr>
        <p:spPr>
          <a:xfrm>
            <a:off x="30707" y="1468567"/>
            <a:ext cx="8905002" cy="1200329"/>
          </a:xfrm>
          <a:prstGeom prst="rect">
            <a:avLst/>
          </a:prstGeom>
          <a:noFill/>
        </p:spPr>
        <p:txBody>
          <a:bodyPr wrap="none" rtlCol="0">
            <a:spAutoFit/>
          </a:bodyPr>
          <a:lstStyle/>
          <a:p>
            <a:r>
              <a:rPr lang="en-US" b="1" u="sng" dirty="0" smtClean="0">
                <a:latin typeface="Times New Roman" pitchFamily="18" charset="0"/>
                <a:cs typeface="Times New Roman" pitchFamily="18" charset="0"/>
              </a:rPr>
              <a:t>Step 3:</a:t>
            </a:r>
            <a:r>
              <a:rPr lang="en-US" b="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highest/lowest” </a:t>
            </a:r>
            <a:r>
              <a:rPr lang="en-US" dirty="0" smtClean="0">
                <a:latin typeface="Times New Roman" pitchFamily="18" charset="0"/>
                <a:cs typeface="Times New Roman" pitchFamily="18" charset="0"/>
              </a:rPr>
              <a:t>specifies the order of result high to low and low to high respectively</a:t>
            </a:r>
          </a:p>
          <a:p>
            <a:endParaRPr lang="en-US" b="1" u="sng" dirty="0">
              <a:latin typeface="Times New Roman" pitchFamily="18" charset="0"/>
              <a:cs typeface="Times New Roman" pitchFamily="18" charset="0"/>
            </a:endParaRPr>
          </a:p>
          <a:p>
            <a:r>
              <a:rPr lang="en-US" b="1" u="sng" dirty="0" smtClean="0">
                <a:latin typeface="Times New Roman" pitchFamily="18" charset="0"/>
                <a:cs typeface="Times New Roman" pitchFamily="18" charset="0"/>
              </a:rPr>
              <a:t>Step 4:</a:t>
            </a:r>
            <a:r>
              <a:rPr lang="en-US" dirty="0" smtClean="0">
                <a:latin typeface="Times New Roman" pitchFamily="18" charset="0"/>
                <a:cs typeface="Times New Roman" pitchFamily="18" charset="0"/>
              </a:rPr>
              <a:t>    Returns the list of cars with highest trunk volume</a:t>
            </a:r>
          </a:p>
          <a:p>
            <a:endParaRPr lang="en-US" b="1" u="sng" dirty="0">
              <a:latin typeface="Times New Roman" pitchFamily="18" charset="0"/>
              <a:cs typeface="Times New Roman" pitchFamily="18" charset="0"/>
            </a:endParaRPr>
          </a:p>
        </p:txBody>
      </p:sp>
      <p:pic>
        <p:nvPicPr>
          <p:cNvPr id="11" name="image07.png" descr="trunkvolume.PNG"/>
          <p:cNvPicPr/>
          <p:nvPr/>
        </p:nvPicPr>
        <p:blipFill>
          <a:blip r:embed="rId3"/>
          <a:srcRect/>
          <a:stretch>
            <a:fillRect/>
          </a:stretch>
        </p:blipFill>
        <p:spPr>
          <a:xfrm>
            <a:off x="1460310" y="2514600"/>
            <a:ext cx="6172200" cy="3232245"/>
          </a:xfrm>
          <a:prstGeom prst="rect">
            <a:avLst/>
          </a:prstGeom>
          <a:ln/>
        </p:spPr>
      </p:pic>
      <p:sp>
        <p:nvSpPr>
          <p:cNvPr id="5" name="TextBox 4"/>
          <p:cNvSpPr txBox="1"/>
          <p:nvPr/>
        </p:nvSpPr>
        <p:spPr>
          <a:xfrm>
            <a:off x="3012292" y="5856322"/>
            <a:ext cx="2941831"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Screenshot of the results page</a:t>
            </a:r>
            <a:endParaRPr lang="en-US" u="sng" dirty="0">
              <a:latin typeface="Times New Roman" pitchFamily="18" charset="0"/>
              <a:cs typeface="Times New Roman" pitchFamily="18" charset="0"/>
            </a:endParaRPr>
          </a:p>
        </p:txBody>
      </p:sp>
    </p:spTree>
    <p:extLst>
      <p:ext uri="{BB962C8B-B14F-4D97-AF65-F5344CB8AC3E}">
        <p14:creationId xmlns:p14="http://schemas.microsoft.com/office/powerpoint/2010/main" val="14218200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Feedback from Students</a:t>
            </a:r>
            <a:endParaRPr sz="1600" dirty="0"/>
          </a:p>
        </p:txBody>
      </p:sp>
      <p:sp>
        <p:nvSpPr>
          <p:cNvPr id="2" name="TextBox 1"/>
          <p:cNvSpPr txBox="1"/>
          <p:nvPr/>
        </p:nvSpPr>
        <p:spPr>
          <a:xfrm>
            <a:off x="86719" y="1552728"/>
            <a:ext cx="8674169" cy="923330"/>
          </a:xfrm>
          <a:prstGeom prst="rect">
            <a:avLst/>
          </a:prstGeom>
          <a:noFill/>
        </p:spPr>
        <p:txBody>
          <a:bodyPr wrap="none" rtlCol="0">
            <a:spAutoFit/>
          </a:bodyPr>
          <a:lstStyle/>
          <a:p>
            <a:r>
              <a:rPr lang="en-US" dirty="0" smtClean="0">
                <a:latin typeface="Times New Roman" pitchFamily="18" charset="0"/>
                <a:cs typeface="Times New Roman" pitchFamily="18" charset="0"/>
              </a:rPr>
              <a:t>This project is presented to 40 student(s) and feedback is taken from them about how </a:t>
            </a:r>
          </a:p>
          <a:p>
            <a:r>
              <a:rPr lang="en-US" dirty="0" smtClean="0">
                <a:latin typeface="Times New Roman" pitchFamily="18" charset="0"/>
                <a:cs typeface="Times New Roman" pitchFamily="18" charset="0"/>
              </a:rPr>
              <a:t>Proposed system controls redundancy, spam, usefulness, time efficiency and overall</a:t>
            </a:r>
          </a:p>
          <a:p>
            <a:r>
              <a:rPr lang="en-US" dirty="0" smtClean="0">
                <a:latin typeface="Times New Roman" pitchFamily="18" charset="0"/>
                <a:cs typeface="Times New Roman" pitchFamily="18" charset="0"/>
              </a:rPr>
              <a:t> performance on a scale of 1-10 (1 means strongly disagree and 10 </a:t>
            </a:r>
            <a:r>
              <a:rPr lang="en-US" dirty="0">
                <a:latin typeface="Times New Roman" pitchFamily="18" charset="0"/>
                <a:cs typeface="Times New Roman" pitchFamily="18" charset="0"/>
              </a:rPr>
              <a:t>means strongly </a:t>
            </a:r>
            <a:r>
              <a:rPr lang="en-US" dirty="0" smtClean="0">
                <a:latin typeface="Times New Roman" pitchFamily="18" charset="0"/>
                <a:cs typeface="Times New Roman" pitchFamily="18" charset="0"/>
              </a:rPr>
              <a:t>agree).</a:t>
            </a:r>
          </a:p>
        </p:txBody>
      </p:sp>
      <p:graphicFrame>
        <p:nvGraphicFramePr>
          <p:cNvPr id="5" name="Chart 4"/>
          <p:cNvGraphicFramePr/>
          <p:nvPr>
            <p:extLst>
              <p:ext uri="{D42A27DB-BD31-4B8C-83A1-F6EECF244321}">
                <p14:modId xmlns:p14="http://schemas.microsoft.com/office/powerpoint/2010/main" val="1673899297"/>
              </p:ext>
            </p:extLst>
          </p:nvPr>
        </p:nvGraphicFramePr>
        <p:xfrm>
          <a:off x="1295400" y="2481871"/>
          <a:ext cx="6932760" cy="31133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747977" y="5722119"/>
            <a:ext cx="1499128"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Survey results</a:t>
            </a:r>
            <a:endParaRPr lang="en-US" u="sng" dirty="0">
              <a:latin typeface="Times New Roman" pitchFamily="18" charset="0"/>
              <a:cs typeface="Times New Roman" pitchFamily="18" charset="0"/>
            </a:endParaRPr>
          </a:p>
        </p:txBody>
      </p:sp>
      <p:sp>
        <p:nvSpPr>
          <p:cNvPr id="9" name="Rectangle 8"/>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0747289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Evaluation</a:t>
            </a:r>
            <a:endParaRPr sz="1600" dirty="0"/>
          </a:p>
        </p:txBody>
      </p:sp>
      <p:sp>
        <p:nvSpPr>
          <p:cNvPr id="139" name="CustomShape 2"/>
          <p:cNvSpPr/>
          <p:nvPr/>
        </p:nvSpPr>
        <p:spPr>
          <a:xfrm>
            <a:off x="441278" y="1308745"/>
            <a:ext cx="8458200" cy="4571880"/>
          </a:xfrm>
          <a:prstGeom prst="rect">
            <a:avLst/>
          </a:prstGeom>
          <a:noFill/>
          <a:ln>
            <a:noFill/>
          </a:ln>
        </p:spPr>
        <p:txBody>
          <a:bodyPr lIns="90000" tIns="45000" rIns="90000" bIns="45000"/>
          <a:lstStyle/>
          <a:p>
            <a:pPr>
              <a:lnSpc>
                <a:spcPct val="100000"/>
              </a:lnSpc>
            </a:pPr>
            <a:endParaRPr lang="en-US" sz="2000" dirty="0" smtClean="0">
              <a:solidFill>
                <a:srgbClr val="000000"/>
              </a:solidFill>
              <a:latin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654714249"/>
              </p:ext>
            </p:extLst>
          </p:nvPr>
        </p:nvGraphicFramePr>
        <p:xfrm>
          <a:off x="914399" y="1947386"/>
          <a:ext cx="7467600" cy="3965720"/>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1194186">
                <a:tc>
                  <a:txBody>
                    <a:bodyPr/>
                    <a:lstStyle/>
                    <a:p>
                      <a:pPr marL="0" marR="0" algn="just">
                        <a:lnSpc>
                          <a:spcPct val="200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Universities</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Nutrition</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Cars</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Movies</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dirty="0">
                          <a:effectLst/>
                        </a:rPr>
                        <a:t>Fi</a:t>
                      </a:r>
                      <a:r>
                        <a:rPr lang="en-US" sz="1100" dirty="0">
                          <a:effectLst/>
                        </a:rPr>
                        <a:t>lm Personalities</a:t>
                      </a:r>
                      <a:endParaRPr lang="en-US" sz="1100" dirty="0">
                        <a:effectLst/>
                        <a:latin typeface="Calibri"/>
                        <a:ea typeface="Times New Roman"/>
                        <a:cs typeface="Times New Roman"/>
                      </a:endParaRPr>
                    </a:p>
                  </a:txBody>
                  <a:tcPr marL="68580" marR="68580" marT="0" marB="0"/>
                </a:tc>
                <a:tc>
                  <a:txBody>
                    <a:bodyPr/>
                    <a:lstStyle/>
                    <a:p>
                      <a:pPr marL="0" marR="0" algn="just">
                        <a:lnSpc>
                          <a:spcPct val="200000"/>
                        </a:lnSpc>
                        <a:spcBef>
                          <a:spcPts val="0"/>
                        </a:spcBef>
                        <a:spcAft>
                          <a:spcPts val="0"/>
                        </a:spcAft>
                      </a:pPr>
                      <a:r>
                        <a:rPr lang="en-US" sz="1200">
                          <a:effectLst/>
                        </a:rPr>
                        <a:t>Restaurants</a:t>
                      </a:r>
                      <a:endParaRPr lang="en-US"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358147">
                <a:tc>
                  <a:txBody>
                    <a:bodyPr/>
                    <a:lstStyle/>
                    <a:p>
                      <a:pPr marL="0" marR="0" algn="just">
                        <a:lnSpc>
                          <a:spcPct val="200000"/>
                        </a:lnSpc>
                        <a:spcBef>
                          <a:spcPts val="0"/>
                        </a:spcBef>
                        <a:spcAft>
                          <a:spcPts val="0"/>
                        </a:spcAft>
                      </a:pPr>
                      <a:r>
                        <a:rPr lang="en-US" sz="1200">
                          <a:effectLst/>
                        </a:rPr>
                        <a:t>Google</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55%</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65%</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30%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55%</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55%</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85%</a:t>
                      </a:r>
                      <a:endParaRPr lang="en-US" sz="20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58147">
                <a:tc>
                  <a:txBody>
                    <a:bodyPr/>
                    <a:lstStyle/>
                    <a:p>
                      <a:pPr marL="0" marR="0" algn="just">
                        <a:lnSpc>
                          <a:spcPct val="200000"/>
                        </a:lnSpc>
                        <a:spcBef>
                          <a:spcPts val="0"/>
                        </a:spcBef>
                        <a:spcAft>
                          <a:spcPts val="0"/>
                        </a:spcAft>
                      </a:pPr>
                      <a:r>
                        <a:rPr lang="en-US" sz="1200">
                          <a:effectLst/>
                        </a:rPr>
                        <a:t>Bing</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35%</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50%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15%</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50%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50%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85%</a:t>
                      </a:r>
                      <a:endParaRPr lang="en-US" sz="20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776167">
                <a:tc>
                  <a:txBody>
                    <a:bodyPr/>
                    <a:lstStyle/>
                    <a:p>
                      <a:pPr marL="0" marR="0" algn="just">
                        <a:lnSpc>
                          <a:spcPct val="200000"/>
                        </a:lnSpc>
                        <a:spcBef>
                          <a:spcPts val="0"/>
                        </a:spcBef>
                        <a:spcAft>
                          <a:spcPts val="0"/>
                        </a:spcAft>
                      </a:pPr>
                      <a:r>
                        <a:rPr lang="en-US" sz="1200">
                          <a:effectLst/>
                        </a:rPr>
                        <a:t>Wolfram Alpha</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20%</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70%</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15%</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20%</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35%</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0</a:t>
                      </a:r>
                      <a:endParaRPr lang="en-US" sz="200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776167">
                <a:tc>
                  <a:txBody>
                    <a:bodyPr/>
                    <a:lstStyle/>
                    <a:p>
                      <a:pPr marL="0" marR="0" algn="just">
                        <a:lnSpc>
                          <a:spcPct val="200000"/>
                        </a:lnSpc>
                        <a:spcBef>
                          <a:spcPts val="0"/>
                        </a:spcBef>
                        <a:spcAft>
                          <a:spcPts val="0"/>
                        </a:spcAft>
                      </a:pPr>
                      <a:r>
                        <a:rPr lang="en-US" sz="1200">
                          <a:effectLst/>
                        </a:rPr>
                        <a:t>Proposed System</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80%</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95%</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70%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75%</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90%</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100%</a:t>
                      </a:r>
                      <a:endParaRPr lang="en-US" sz="20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 name="TextBox 2"/>
          <p:cNvSpPr txBox="1"/>
          <p:nvPr/>
        </p:nvSpPr>
        <p:spPr>
          <a:xfrm>
            <a:off x="1676400" y="5511293"/>
            <a:ext cx="5656357"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Comparison of accuracy in different search/answer engines</a:t>
            </a:r>
            <a:endParaRPr lang="en-US" u="sng" dirty="0">
              <a:latin typeface="Times New Roman" pitchFamily="18" charset="0"/>
              <a:cs typeface="Times New Roman" pitchFamily="18" charset="0"/>
            </a:endParaRPr>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3994302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Evaluation</a:t>
            </a:r>
            <a:endParaRPr sz="1600" dirty="0"/>
          </a:p>
        </p:txBody>
      </p:sp>
      <p:sp>
        <p:nvSpPr>
          <p:cNvPr id="139" name="CustomShape 2"/>
          <p:cNvSpPr/>
          <p:nvPr/>
        </p:nvSpPr>
        <p:spPr>
          <a:xfrm>
            <a:off x="441278" y="1308745"/>
            <a:ext cx="8458200" cy="4571880"/>
          </a:xfrm>
          <a:prstGeom prst="rect">
            <a:avLst/>
          </a:prstGeom>
          <a:noFill/>
          <a:ln>
            <a:noFill/>
          </a:ln>
        </p:spPr>
        <p:txBody>
          <a:bodyPr lIns="90000" tIns="45000" rIns="90000" bIns="45000"/>
          <a:lstStyle/>
          <a:p>
            <a:pPr>
              <a:lnSpc>
                <a:spcPct val="100000"/>
              </a:lnSpc>
            </a:pPr>
            <a:endParaRPr lang="en-US" sz="2000" dirty="0" smtClean="0">
              <a:solidFill>
                <a:srgbClr val="000000"/>
              </a:solidFill>
              <a:latin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3231777630"/>
              </p:ext>
            </p:extLst>
          </p:nvPr>
        </p:nvGraphicFramePr>
        <p:xfrm>
          <a:off x="1055442" y="1752600"/>
          <a:ext cx="7031675" cy="3897948"/>
        </p:xfrm>
        <a:graphic>
          <a:graphicData uri="http://schemas.openxmlformats.org/drawingml/2006/table">
            <a:tbl>
              <a:tblPr firstRow="1" firstCol="1" bandRow="1">
                <a:tableStyleId>{5C22544A-7EE6-4342-B048-85BDC9FD1C3A}</a:tableStyleId>
              </a:tblPr>
              <a:tblGrid>
                <a:gridCol w="1004525">
                  <a:extLst>
                    <a:ext uri="{9D8B030D-6E8A-4147-A177-3AD203B41FA5}">
                      <a16:colId xmlns:a16="http://schemas.microsoft.com/office/drawing/2014/main" val="20000"/>
                    </a:ext>
                  </a:extLst>
                </a:gridCol>
                <a:gridCol w="1004525">
                  <a:extLst>
                    <a:ext uri="{9D8B030D-6E8A-4147-A177-3AD203B41FA5}">
                      <a16:colId xmlns:a16="http://schemas.microsoft.com/office/drawing/2014/main" val="20001"/>
                    </a:ext>
                  </a:extLst>
                </a:gridCol>
                <a:gridCol w="1004525">
                  <a:extLst>
                    <a:ext uri="{9D8B030D-6E8A-4147-A177-3AD203B41FA5}">
                      <a16:colId xmlns:a16="http://schemas.microsoft.com/office/drawing/2014/main" val="20002"/>
                    </a:ext>
                  </a:extLst>
                </a:gridCol>
                <a:gridCol w="1004525">
                  <a:extLst>
                    <a:ext uri="{9D8B030D-6E8A-4147-A177-3AD203B41FA5}">
                      <a16:colId xmlns:a16="http://schemas.microsoft.com/office/drawing/2014/main" val="20003"/>
                    </a:ext>
                  </a:extLst>
                </a:gridCol>
                <a:gridCol w="1004525">
                  <a:extLst>
                    <a:ext uri="{9D8B030D-6E8A-4147-A177-3AD203B41FA5}">
                      <a16:colId xmlns:a16="http://schemas.microsoft.com/office/drawing/2014/main" val="20004"/>
                    </a:ext>
                  </a:extLst>
                </a:gridCol>
                <a:gridCol w="1004525">
                  <a:extLst>
                    <a:ext uri="{9D8B030D-6E8A-4147-A177-3AD203B41FA5}">
                      <a16:colId xmlns:a16="http://schemas.microsoft.com/office/drawing/2014/main" val="20005"/>
                    </a:ext>
                  </a:extLst>
                </a:gridCol>
                <a:gridCol w="1004525">
                  <a:extLst>
                    <a:ext uri="{9D8B030D-6E8A-4147-A177-3AD203B41FA5}">
                      <a16:colId xmlns:a16="http://schemas.microsoft.com/office/drawing/2014/main" val="20006"/>
                    </a:ext>
                  </a:extLst>
                </a:gridCol>
              </a:tblGrid>
              <a:tr h="892916">
                <a:tc>
                  <a:txBody>
                    <a:bodyPr/>
                    <a:lstStyle/>
                    <a:p>
                      <a:pPr marL="0" marR="0" algn="just">
                        <a:lnSpc>
                          <a:spcPct val="200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Mobiles</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Laptops</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Animals</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Countries</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Instant answers</a:t>
                      </a:r>
                      <a:endParaRPr lang="en-US" sz="1100">
                        <a:effectLst/>
                        <a:latin typeface="Calibri"/>
                        <a:ea typeface="Times New Roman"/>
                        <a:cs typeface="Times New Roman"/>
                      </a:endParaRPr>
                    </a:p>
                  </a:txBody>
                  <a:tcPr marL="68580" marR="68580" marT="0" marB="0"/>
                </a:tc>
                <a:tc>
                  <a:txBody>
                    <a:bodyPr/>
                    <a:lstStyle/>
                    <a:p>
                      <a:pPr marL="0" marR="0" algn="just">
                        <a:lnSpc>
                          <a:spcPct val="200000"/>
                        </a:lnSpc>
                        <a:spcBef>
                          <a:spcPts val="0"/>
                        </a:spcBef>
                        <a:spcAft>
                          <a:spcPts val="0"/>
                        </a:spcAft>
                      </a:pPr>
                      <a:r>
                        <a:rPr lang="en-US" sz="1200">
                          <a:effectLst/>
                        </a:rPr>
                        <a:t>Web search</a:t>
                      </a:r>
                      <a:endParaRPr lang="en-US"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421190">
                <a:tc>
                  <a:txBody>
                    <a:bodyPr/>
                    <a:lstStyle/>
                    <a:p>
                      <a:pPr marL="0" marR="0" algn="just">
                        <a:lnSpc>
                          <a:spcPct val="200000"/>
                        </a:lnSpc>
                        <a:spcBef>
                          <a:spcPts val="0"/>
                        </a:spcBef>
                        <a:spcAft>
                          <a:spcPts val="0"/>
                        </a:spcAft>
                      </a:pPr>
                      <a:r>
                        <a:rPr lang="en-US" sz="1200">
                          <a:effectLst/>
                        </a:rPr>
                        <a:t>Google</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20%</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15%</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70%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50%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100%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100%</a:t>
                      </a:r>
                      <a:endParaRPr lang="en-US" sz="20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421190">
                <a:tc>
                  <a:txBody>
                    <a:bodyPr/>
                    <a:lstStyle/>
                    <a:p>
                      <a:pPr marL="0" marR="0" algn="just">
                        <a:lnSpc>
                          <a:spcPct val="200000"/>
                        </a:lnSpc>
                        <a:spcBef>
                          <a:spcPts val="0"/>
                        </a:spcBef>
                        <a:spcAft>
                          <a:spcPts val="0"/>
                        </a:spcAft>
                      </a:pPr>
                      <a:r>
                        <a:rPr lang="en-US" sz="1200">
                          <a:effectLst/>
                        </a:rPr>
                        <a:t>Bing</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15%</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5%</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55%</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35%</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100%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100%</a:t>
                      </a:r>
                      <a:endParaRPr lang="en-US" sz="20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892916">
                <a:tc>
                  <a:txBody>
                    <a:bodyPr/>
                    <a:lstStyle/>
                    <a:p>
                      <a:pPr marL="0" marR="0" algn="just">
                        <a:lnSpc>
                          <a:spcPct val="200000"/>
                        </a:lnSpc>
                        <a:spcBef>
                          <a:spcPts val="0"/>
                        </a:spcBef>
                        <a:spcAft>
                          <a:spcPts val="0"/>
                        </a:spcAft>
                      </a:pPr>
                      <a:r>
                        <a:rPr lang="en-US" sz="1200">
                          <a:effectLst/>
                        </a:rPr>
                        <a:t>Wolfram Alpha</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10%</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10%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10%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50%</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95%</a:t>
                      </a:r>
                      <a:endParaRPr lang="en-US" sz="20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a:effectLst/>
                        </a:rPr>
                        <a:t>0</a:t>
                      </a:r>
                      <a:endParaRPr lang="en-US" sz="200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892916">
                <a:tc>
                  <a:txBody>
                    <a:bodyPr/>
                    <a:lstStyle/>
                    <a:p>
                      <a:pPr marL="0" marR="0" algn="just">
                        <a:lnSpc>
                          <a:spcPct val="200000"/>
                        </a:lnSpc>
                        <a:spcBef>
                          <a:spcPts val="0"/>
                        </a:spcBef>
                        <a:spcAft>
                          <a:spcPts val="0"/>
                        </a:spcAft>
                      </a:pPr>
                      <a:r>
                        <a:rPr lang="en-US" sz="1200">
                          <a:effectLst/>
                        </a:rPr>
                        <a:t>Proposed System</a:t>
                      </a:r>
                      <a:endParaRPr lang="en-US" sz="110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95%</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80%</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85%</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95%</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60%</a:t>
                      </a:r>
                      <a:endParaRPr lang="en-US" sz="2000" dirty="0">
                        <a:effectLst/>
                        <a:latin typeface="Calibri"/>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30%</a:t>
                      </a:r>
                      <a:endParaRPr lang="en-US" sz="20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2" name="Rectangle 1"/>
          <p:cNvSpPr/>
          <p:nvPr/>
        </p:nvSpPr>
        <p:spPr>
          <a:xfrm>
            <a:off x="1523280" y="5334000"/>
            <a:ext cx="6096000" cy="369332"/>
          </a:xfrm>
          <a:prstGeom prst="rect">
            <a:avLst/>
          </a:prstGeom>
        </p:spPr>
        <p:txBody>
          <a:bodyPr wrap="square">
            <a:spAutoFit/>
          </a:bodyPr>
          <a:lstStyle/>
          <a:p>
            <a:r>
              <a:rPr lang="en-US" u="sng" dirty="0">
                <a:latin typeface="Times New Roman" pitchFamily="18" charset="0"/>
                <a:cs typeface="Times New Roman" pitchFamily="18" charset="0"/>
              </a:rPr>
              <a:t>Comparison of accuracy in different search/answer engines</a:t>
            </a:r>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2728132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The Big Picture</a:t>
            </a:r>
            <a:endParaRPr sz="1600" dirty="0"/>
          </a:p>
        </p:txBody>
      </p:sp>
      <p:sp>
        <p:nvSpPr>
          <p:cNvPr id="139" name="CustomShape 2"/>
          <p:cNvSpPr/>
          <p:nvPr/>
        </p:nvSpPr>
        <p:spPr>
          <a:xfrm>
            <a:off x="457200" y="1447920"/>
            <a:ext cx="8458200" cy="4571880"/>
          </a:xfrm>
          <a:prstGeom prst="rect">
            <a:avLst/>
          </a:prstGeom>
          <a:noFill/>
          <a:ln>
            <a:noFill/>
          </a:ln>
        </p:spPr>
        <p:txBody>
          <a:bodyPr lIns="90000" tIns="45000" rIns="90000" bIns="45000"/>
          <a:lstStyle/>
          <a:p>
            <a:pPr marL="342900" indent="-342900">
              <a:lnSpc>
                <a:spcPct val="100000"/>
              </a:lnSpc>
              <a:buFont typeface="Arial" pitchFamily="34" charset="0"/>
              <a:buChar char="•"/>
            </a:pPr>
            <a:r>
              <a:rPr lang="en-US" dirty="0" smtClean="0">
                <a:solidFill>
                  <a:srgbClr val="000000"/>
                </a:solidFill>
                <a:latin typeface="Times New Roman"/>
              </a:rPr>
              <a:t>Canadian actress whose father is an ex-wrestler.</a:t>
            </a:r>
          </a:p>
          <a:p>
            <a:pPr>
              <a:lnSpc>
                <a:spcPct val="100000"/>
              </a:lnSpc>
            </a:pPr>
            <a:endParaRPr lang="en-US" dirty="0" smtClean="0">
              <a:solidFill>
                <a:srgbClr val="000000"/>
              </a:solidFill>
              <a:latin typeface="Times New Roman"/>
            </a:endParaRPr>
          </a:p>
          <a:p>
            <a:pPr marL="342900" indent="-342900">
              <a:lnSpc>
                <a:spcPct val="100000"/>
              </a:lnSpc>
              <a:buFont typeface="Arial" pitchFamily="34" charset="0"/>
              <a:buChar char="•"/>
            </a:pPr>
            <a:r>
              <a:rPr lang="en-US" dirty="0" smtClean="0">
                <a:solidFill>
                  <a:srgbClr val="000000"/>
                </a:solidFill>
                <a:latin typeface="Times New Roman"/>
              </a:rPr>
              <a:t>I'm allergic to lattice suggest me some good restaurants nearby with food and price list</a:t>
            </a:r>
          </a:p>
          <a:p>
            <a:pPr marL="342900" indent="-342900">
              <a:lnSpc>
                <a:spcPct val="100000"/>
              </a:lnSpc>
              <a:buFont typeface="Arial" pitchFamily="34" charset="0"/>
              <a:buChar char="•"/>
            </a:pPr>
            <a:endParaRPr lang="en-US" dirty="0" smtClean="0">
              <a:solidFill>
                <a:srgbClr val="000000"/>
              </a:solidFill>
              <a:latin typeface="Times New Roman"/>
            </a:endParaRPr>
          </a:p>
          <a:p>
            <a:pPr marL="342900" indent="-342900">
              <a:lnSpc>
                <a:spcPct val="100000"/>
              </a:lnSpc>
              <a:buFont typeface="Arial" pitchFamily="34" charset="0"/>
              <a:buChar char="•"/>
            </a:pPr>
            <a:r>
              <a:rPr lang="en-US" dirty="0" smtClean="0">
                <a:solidFill>
                  <a:srgbClr val="000000"/>
                </a:solidFill>
                <a:latin typeface="Times New Roman"/>
              </a:rPr>
              <a:t>Score </a:t>
            </a:r>
            <a:r>
              <a:rPr lang="en-US" dirty="0">
                <a:solidFill>
                  <a:srgbClr val="000000"/>
                </a:solidFill>
                <a:latin typeface="Times New Roman"/>
              </a:rPr>
              <a:t>of </a:t>
            </a:r>
            <a:r>
              <a:rPr lang="en-US" dirty="0" err="1" smtClean="0">
                <a:solidFill>
                  <a:srgbClr val="000000"/>
                </a:solidFill>
                <a:latin typeface="Times New Roman"/>
              </a:rPr>
              <a:t>Sachin</a:t>
            </a:r>
            <a:r>
              <a:rPr lang="en-US" dirty="0" smtClean="0">
                <a:solidFill>
                  <a:srgbClr val="000000"/>
                </a:solidFill>
                <a:latin typeface="Times New Roman"/>
              </a:rPr>
              <a:t> Tendulkar </a:t>
            </a:r>
            <a:r>
              <a:rPr lang="en-US" dirty="0">
                <a:solidFill>
                  <a:srgbClr val="000000"/>
                </a:solidFill>
                <a:latin typeface="Times New Roman"/>
              </a:rPr>
              <a:t>in world cup 2011</a:t>
            </a:r>
            <a:endParaRPr lang="en-US" dirty="0" smtClean="0">
              <a:solidFill>
                <a:srgbClr val="000000"/>
              </a:solidFill>
              <a:latin typeface="Times New Roman"/>
            </a:endParaRPr>
          </a:p>
          <a:p>
            <a:pPr>
              <a:lnSpc>
                <a:spcPct val="100000"/>
              </a:lnSpc>
            </a:pPr>
            <a:endParaRPr lang="en-US" dirty="0" smtClean="0">
              <a:solidFill>
                <a:srgbClr val="000000"/>
              </a:solidFill>
              <a:latin typeface="Times New Roman"/>
            </a:endParaRPr>
          </a:p>
          <a:p>
            <a:pPr marL="342900" indent="-342900">
              <a:lnSpc>
                <a:spcPct val="100000"/>
              </a:lnSpc>
              <a:buFont typeface="Arial" pitchFamily="34" charset="0"/>
              <a:buChar char="•"/>
            </a:pPr>
            <a:r>
              <a:rPr lang="en-US" dirty="0" smtClean="0">
                <a:solidFill>
                  <a:srgbClr val="000000"/>
                </a:solidFill>
                <a:latin typeface="Times New Roman"/>
              </a:rPr>
              <a:t>I'm diabetic, can I eat banana?</a:t>
            </a:r>
          </a:p>
          <a:p>
            <a:pPr marL="342900" indent="-342900">
              <a:lnSpc>
                <a:spcPct val="100000"/>
              </a:lnSpc>
              <a:buFont typeface="Arial" pitchFamily="34" charset="0"/>
              <a:buChar char="•"/>
            </a:pPr>
            <a:endParaRPr lang="en-US" dirty="0" smtClean="0">
              <a:solidFill>
                <a:srgbClr val="000000"/>
              </a:solidFill>
              <a:latin typeface="Times New Roman"/>
            </a:endParaRPr>
          </a:p>
          <a:p>
            <a:pPr marL="342900" indent="-342900">
              <a:lnSpc>
                <a:spcPct val="100000"/>
              </a:lnSpc>
              <a:buFont typeface="Arial" pitchFamily="34" charset="0"/>
              <a:buChar char="•"/>
            </a:pPr>
            <a:r>
              <a:rPr lang="en-US" dirty="0" smtClean="0">
                <a:solidFill>
                  <a:srgbClr val="000000"/>
                </a:solidFill>
                <a:latin typeface="Times New Roman"/>
              </a:rPr>
              <a:t>My GRE and IELTS scores are 308 and 7.0, suggest some good universities in Wichita with highest international student population</a:t>
            </a:r>
          </a:p>
          <a:p>
            <a:pPr marL="342900" indent="-342900">
              <a:lnSpc>
                <a:spcPct val="100000"/>
              </a:lnSpc>
              <a:buFont typeface="Arial" pitchFamily="34" charset="0"/>
              <a:buChar char="•"/>
            </a:pPr>
            <a:endParaRPr lang="en-US" dirty="0" smtClean="0">
              <a:solidFill>
                <a:srgbClr val="000000"/>
              </a:solidFill>
              <a:latin typeface="Times New Roman"/>
            </a:endParaRPr>
          </a:p>
          <a:p>
            <a:pPr marL="342900" indent="-342900">
              <a:lnSpc>
                <a:spcPct val="100000"/>
              </a:lnSpc>
              <a:buFont typeface="Arial" pitchFamily="34" charset="0"/>
              <a:buChar char="•"/>
            </a:pPr>
            <a:r>
              <a:rPr lang="en-US" dirty="0" smtClean="0">
                <a:solidFill>
                  <a:srgbClr val="000000"/>
                </a:solidFill>
                <a:latin typeface="Times New Roman"/>
              </a:rPr>
              <a:t>I am experiencing severe headaches at night time, weight and hair loss. What might be the problem?</a:t>
            </a:r>
          </a:p>
          <a:p>
            <a:pPr marL="342900" indent="-342900">
              <a:lnSpc>
                <a:spcPct val="100000"/>
              </a:lnSpc>
              <a:buFont typeface="Arial" pitchFamily="34" charset="0"/>
              <a:buChar char="•"/>
            </a:pPr>
            <a:endParaRPr lang="en-US" dirty="0" smtClean="0">
              <a:solidFill>
                <a:srgbClr val="000000"/>
              </a:solidFill>
              <a:latin typeface="Times New Roman"/>
            </a:endParaRPr>
          </a:p>
          <a:p>
            <a:pPr marL="342900" indent="-342900">
              <a:lnSpc>
                <a:spcPct val="100000"/>
              </a:lnSpc>
              <a:buFont typeface="Arial" pitchFamily="34" charset="0"/>
              <a:buChar char="•"/>
            </a:pPr>
            <a:r>
              <a:rPr lang="en-US" dirty="0" smtClean="0">
                <a:solidFill>
                  <a:srgbClr val="000000"/>
                </a:solidFill>
                <a:latin typeface="Times New Roman"/>
              </a:rPr>
              <a:t>Suggest me some good drugs for fever and cold</a:t>
            </a:r>
          </a:p>
          <a:p>
            <a:pPr>
              <a:lnSpc>
                <a:spcPct val="100000"/>
              </a:lnSpc>
            </a:pPr>
            <a:endParaRPr lang="en-US" sz="2000" dirty="0" smtClean="0">
              <a:solidFill>
                <a:srgbClr val="000000"/>
              </a:solidFill>
              <a:latin typeface="Times New Roman"/>
            </a:endParaRPr>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2852279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pitchFamily="18" charset="0"/>
                <a:cs typeface="Times New Roman" pitchFamily="18" charset="0"/>
              </a:rPr>
              <a:t>Introduction</a:t>
            </a:r>
            <a:endParaRPr sz="2800" dirty="0">
              <a:latin typeface="Times New Roman" pitchFamily="18" charset="0"/>
              <a:cs typeface="Times New Roman" pitchFamily="18" charset="0"/>
            </a:endParaRPr>
          </a:p>
        </p:txBody>
      </p:sp>
      <p:sp>
        <p:nvSpPr>
          <p:cNvPr id="139" name="CustomShape 2"/>
          <p:cNvSpPr/>
          <p:nvPr/>
        </p:nvSpPr>
        <p:spPr>
          <a:xfrm>
            <a:off x="457200" y="1447920"/>
            <a:ext cx="8228160" cy="4676760"/>
          </a:xfrm>
          <a:prstGeom prst="rect">
            <a:avLst/>
          </a:prstGeom>
          <a:noFill/>
          <a:ln>
            <a:noFill/>
          </a:ln>
        </p:spPr>
        <p:txBody>
          <a:bodyPr lIns="90000" tIns="45000" rIns="90000" bIns="45000"/>
          <a:lstStyle/>
          <a:p>
            <a:pPr>
              <a:lnSpc>
                <a:spcPct val="100000"/>
              </a:lnSpc>
            </a:pPr>
            <a:r>
              <a:rPr lang="en-US" sz="2000" b="1" u="sng" dirty="0" smtClean="0">
                <a:solidFill>
                  <a:srgbClr val="000000"/>
                </a:solidFill>
                <a:latin typeface="Times New Roman" pitchFamily="18" charset="0"/>
                <a:cs typeface="Times New Roman" pitchFamily="18" charset="0"/>
              </a:rPr>
              <a:t>What is a search engine?</a:t>
            </a:r>
          </a:p>
          <a:p>
            <a:pPr>
              <a:lnSpc>
                <a:spcPct val="100000"/>
              </a:lnSpc>
            </a:pPr>
            <a:endParaRPr dirty="0">
              <a:latin typeface="Times New Roman" pitchFamily="18" charset="0"/>
              <a:cs typeface="Times New Roman" pitchFamily="18" charset="0"/>
            </a:endParaRPr>
          </a:p>
          <a:p>
            <a:pPr>
              <a:lnSpc>
                <a:spcPct val="100000"/>
              </a:lnSpc>
            </a:pPr>
            <a:r>
              <a:rPr lang="en-US" dirty="0" smtClean="0">
                <a:solidFill>
                  <a:srgbClr val="000000"/>
                </a:solidFill>
                <a:latin typeface="Times New Roman" pitchFamily="18" charset="0"/>
                <a:cs typeface="Times New Roman" pitchFamily="18" charset="0"/>
              </a:rPr>
              <a:t>Search engines are programs that search documents for specified keywords and returns a list of the  documents where the keywords were found. A search engine is really a general class of programs, however, the term is often used to specifically describe systems like Google, Bing and Yahoo! Search that enable users to search for documents on the World Wide Web.</a:t>
            </a:r>
          </a:p>
          <a:p>
            <a:pPr>
              <a:lnSpc>
                <a:spcPct val="100000"/>
              </a:lnSpc>
            </a:pPr>
            <a:endParaRPr lang="en-US" dirty="0" smtClean="0">
              <a:latin typeface="Times New Roman" pitchFamily="18" charset="0"/>
              <a:cs typeface="Times New Roman" pitchFamily="18" charset="0"/>
            </a:endParaRPr>
          </a:p>
          <a:p>
            <a:pPr>
              <a:lnSpc>
                <a:spcPct val="100000"/>
              </a:lnSpc>
            </a:pPr>
            <a:r>
              <a:rPr lang="en-US" sz="2000" b="1" u="sng" dirty="0" smtClean="0">
                <a:latin typeface="Times New Roman" pitchFamily="18" charset="0"/>
                <a:cs typeface="Times New Roman" pitchFamily="18" charset="0"/>
              </a:rPr>
              <a:t>Basic Definitions:</a:t>
            </a:r>
          </a:p>
          <a:p>
            <a:pPr>
              <a:lnSpc>
                <a:spcPct val="100000"/>
              </a:lnSpc>
            </a:pPr>
            <a:endParaRPr lang="en-US" sz="2000" b="1" u="sng" dirty="0">
              <a:latin typeface="Times New Roman" pitchFamily="18" charset="0"/>
              <a:cs typeface="Times New Roman" pitchFamily="18" charset="0"/>
            </a:endParaRPr>
          </a:p>
          <a:p>
            <a:pPr>
              <a:lnSpc>
                <a:spcPct val="100000"/>
              </a:lnSpc>
            </a:pPr>
            <a:r>
              <a:rPr lang="en-US" b="1" u="sng" dirty="0" smtClean="0">
                <a:latin typeface="Times New Roman" pitchFamily="18" charset="0"/>
                <a:cs typeface="Times New Roman" pitchFamily="18" charset="0"/>
              </a:rPr>
              <a:t>Web Spider/Robot:</a:t>
            </a:r>
            <a:r>
              <a:rPr lang="en-US" dirty="0">
                <a:latin typeface="Times New Roman" pitchFamily="18" charset="0"/>
                <a:cs typeface="Times New Roman" pitchFamily="18" charset="0"/>
              </a:rPr>
              <a:t> A Web crawler is an Internet bot which systematically browses the World Wide Web, typically for the purpose of Web indexing. </a:t>
            </a:r>
            <a:endParaRPr lang="en-US" dirty="0" smtClean="0">
              <a:latin typeface="Times New Roman" pitchFamily="18" charset="0"/>
              <a:cs typeface="Times New Roman" pitchFamily="18" charset="0"/>
            </a:endParaRPr>
          </a:p>
          <a:p>
            <a:endParaRPr lang="en-US" b="1" u="sng" dirty="0">
              <a:latin typeface="Times New Roman" pitchFamily="18" charset="0"/>
              <a:cs typeface="Times New Roman" pitchFamily="18" charset="0"/>
            </a:endParaRPr>
          </a:p>
          <a:p>
            <a:r>
              <a:rPr lang="en-US" b="1" u="sng" dirty="0" smtClean="0">
                <a:latin typeface="Times New Roman" pitchFamily="18" charset="0"/>
                <a:cs typeface="Times New Roman" pitchFamily="18" charset="0"/>
              </a:rPr>
              <a:t>Crawling:</a:t>
            </a:r>
            <a:r>
              <a:rPr lang="en-US" dirty="0">
                <a:latin typeface="Times New Roman" pitchFamily="18" charset="0"/>
                <a:cs typeface="Times New Roman" pitchFamily="18" charset="0"/>
              </a:rPr>
              <a:t> Web Crawling is the process of search engines combing through web pages in order to properly index them. </a:t>
            </a:r>
            <a:endParaRPr lang="en-US" b="1" u="sng" dirty="0" smtClean="0">
              <a:latin typeface="Times New Roman" pitchFamily="18" charset="0"/>
              <a:cs typeface="Times New Roman" pitchFamily="18" charset="0"/>
            </a:endParaRPr>
          </a:p>
          <a:p>
            <a:pPr>
              <a:lnSpc>
                <a:spcPct val="100000"/>
              </a:lnSpc>
            </a:pPr>
            <a:endParaRPr b="1" u="sng" dirty="0">
              <a:latin typeface="Times New Roman" pitchFamily="18" charset="0"/>
              <a:cs typeface="Times New Roman" pitchFamily="18" charset="0"/>
            </a:endParaRPr>
          </a:p>
          <a:p>
            <a:pPr>
              <a:lnSpc>
                <a:spcPct val="100000"/>
              </a:lnSpc>
            </a:pPr>
            <a:endParaRPr dirty="0">
              <a:latin typeface="Times New Roman" pitchFamily="18" charset="0"/>
              <a:cs typeface="Times New Roman" pitchFamily="18" charset="0"/>
            </a:endParaRPr>
          </a:p>
          <a:p>
            <a:pPr>
              <a:lnSpc>
                <a:spcPct val="100000"/>
              </a:lnSpc>
            </a:pPr>
            <a:endParaRPr dirty="0">
              <a:latin typeface="Times New Roman" pitchFamily="18" charset="0"/>
              <a:cs typeface="Times New Roman" pitchFamily="18" charset="0"/>
            </a:endParaRPr>
          </a:p>
        </p:txBody>
      </p:sp>
      <p:sp>
        <p:nvSpPr>
          <p:cNvPr id="4" name="Rectangle 3"/>
          <p:cNvSpPr/>
          <p:nvPr/>
        </p:nvSpPr>
        <p:spPr>
          <a:xfrm>
            <a:off x="457200" y="64008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20806" y="2667000"/>
            <a:ext cx="8228160" cy="1019160"/>
          </a:xfrm>
          <a:prstGeom prst="rect">
            <a:avLst/>
          </a:prstGeom>
          <a:noFill/>
          <a:ln>
            <a:noFill/>
          </a:ln>
        </p:spPr>
        <p:txBody>
          <a:bodyPr lIns="90000" tIns="45000" rIns="90000" bIns="45000" anchor="ctr"/>
          <a:lstStyle/>
          <a:p>
            <a:pPr algn="ctr">
              <a:lnSpc>
                <a:spcPct val="100000"/>
              </a:lnSpc>
            </a:pPr>
            <a:r>
              <a:rPr lang="en-US" sz="3600" b="1" dirty="0" smtClean="0">
                <a:solidFill>
                  <a:srgbClr val="0000FF"/>
                </a:solidFill>
                <a:latin typeface="Times New Roman"/>
              </a:rPr>
              <a:t>Live Demo</a:t>
            </a:r>
            <a:endParaRPr sz="2000" dirty="0"/>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9609410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smtClean="0">
                <a:solidFill>
                  <a:srgbClr val="0000FF"/>
                </a:solidFill>
                <a:latin typeface="Times New Roman"/>
              </a:rPr>
              <a:t>Conclusion and Future work</a:t>
            </a:r>
            <a:endParaRPr sz="1600" dirty="0"/>
          </a:p>
        </p:txBody>
      </p:sp>
      <p:sp>
        <p:nvSpPr>
          <p:cNvPr id="139" name="CustomShape 2"/>
          <p:cNvSpPr/>
          <p:nvPr/>
        </p:nvSpPr>
        <p:spPr>
          <a:xfrm>
            <a:off x="457200" y="1447920"/>
            <a:ext cx="8458200" cy="4571880"/>
          </a:xfrm>
          <a:prstGeom prst="rect">
            <a:avLst/>
          </a:prstGeom>
          <a:noFill/>
          <a:ln>
            <a:noFill/>
          </a:ln>
        </p:spPr>
        <p:txBody>
          <a:bodyPr lIns="90000" tIns="45000" rIns="90000" bIns="45000"/>
          <a:lstStyle/>
          <a:p>
            <a:pPr algn="just">
              <a:lnSpc>
                <a:spcPct val="100000"/>
              </a:lnSpc>
            </a:pPr>
            <a:r>
              <a:rPr lang="en-US" sz="2000" dirty="0" smtClean="0">
                <a:solidFill>
                  <a:srgbClr val="000000"/>
                </a:solidFill>
                <a:latin typeface="Times New Roman"/>
              </a:rPr>
              <a:t>The proposed system completely automates the process of transforming the unstructured web to more structured useful knowledge and help in replacing human curators without compromising accuracy. It has an excellent understanding and capability in providing answers to the users questions when compared with any other search engine/answer engines. The future scope of this project is to index even more number of categories and launch it is a commercial website.</a:t>
            </a:r>
            <a:endParaRPr dirty="0"/>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3730647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
          <a:fgClr>
            <a:srgbClr val="DAEDEF"/>
          </a:fgClr>
          <a:bgClr>
            <a:schemeClr val="bg1"/>
          </a:bgClr>
        </a:pattFill>
        <a:effectLst/>
      </p:bgPr>
    </p:bg>
    <p:spTree>
      <p:nvGrpSpPr>
        <p:cNvPr id="1" name=""/>
        <p:cNvGrpSpPr/>
        <p:nvPr/>
      </p:nvGrpSpPr>
      <p:grpSpPr>
        <a:xfrm>
          <a:off x="0" y="0"/>
          <a:ext cx="0" cy="0"/>
          <a:chOff x="0" y="0"/>
          <a:chExt cx="0" cy="0"/>
        </a:xfrm>
      </p:grpSpPr>
      <p:pic>
        <p:nvPicPr>
          <p:cNvPr id="167" name="Picture 166"/>
          <p:cNvPicPr/>
          <p:nvPr/>
        </p:nvPicPr>
        <p:blipFill>
          <a:blip r:embed="rId2"/>
          <a:stretch>
            <a:fillRect/>
          </a:stretch>
        </p:blipFill>
        <p:spPr>
          <a:xfrm>
            <a:off x="0" y="1143000"/>
            <a:ext cx="9144000" cy="5102160"/>
          </a:xfrm>
          <a:prstGeom prst="rect">
            <a:avLst/>
          </a:prstGeom>
          <a:ln>
            <a:noFill/>
          </a:ln>
        </p:spPr>
      </p:pic>
      <p:sp>
        <p:nvSpPr>
          <p:cNvPr id="2" name="TextBox 1"/>
          <p:cNvSpPr txBox="1"/>
          <p:nvPr/>
        </p:nvSpPr>
        <p:spPr>
          <a:xfrm>
            <a:off x="3886200" y="304799"/>
            <a:ext cx="1970411" cy="523220"/>
          </a:xfrm>
          <a:prstGeom prst="rect">
            <a:avLst/>
          </a:prstGeom>
          <a:noFill/>
        </p:spPr>
        <p:txBody>
          <a:bodyPr wrap="none" rtlCol="0">
            <a:spAutoFit/>
          </a:bodyPr>
          <a:lstStyle/>
          <a:p>
            <a:r>
              <a:rPr lang="en-US" sz="2800" b="1" dirty="0" smtClean="0">
                <a:solidFill>
                  <a:srgbClr val="0000FF"/>
                </a:solidFill>
                <a:latin typeface="Times New Roman"/>
              </a:rPr>
              <a:t>Questions ?</a:t>
            </a:r>
            <a:endParaRPr lang="en-US" sz="1600" dirty="0"/>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8617691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3400" y="228600"/>
            <a:ext cx="8229600" cy="1020763"/>
          </a:xfrm>
        </p:spPr>
        <p:txBody>
          <a:bodyPr/>
          <a:lstStyle/>
          <a:p>
            <a:pPr algn="ctr"/>
            <a:r>
              <a:rPr lang="en-US" altLang="en-US" sz="2800" b="1" dirty="0" smtClean="0">
                <a:solidFill>
                  <a:srgbClr val="0000FF"/>
                </a:solidFill>
                <a:latin typeface="Times New Roman" pitchFamily="18" charset="0"/>
                <a:cs typeface="Times New Roman" pitchFamily="18" charset="0"/>
              </a:rPr>
              <a:t>A Semantic Knowledge Engine Using Automated Knowledge Extraction from World Wide Web</a:t>
            </a:r>
            <a:endParaRPr lang="en-US" altLang="en-US" sz="2800" dirty="0" smtClean="0">
              <a:latin typeface="Times New Roman" pitchFamily="18" charset="0"/>
              <a:cs typeface="Times New Roman" pitchFamily="18" charset="0"/>
            </a:endParaRPr>
          </a:p>
        </p:txBody>
      </p:sp>
      <p:sp>
        <p:nvSpPr>
          <p:cNvPr id="51203" name="Content Placeholder 2"/>
          <p:cNvSpPr>
            <a:spLocks noGrp="1"/>
          </p:cNvSpPr>
          <p:nvPr>
            <p:ph idx="4294967295"/>
          </p:nvPr>
        </p:nvSpPr>
        <p:spPr>
          <a:xfrm>
            <a:off x="457200" y="1447800"/>
            <a:ext cx="8229600" cy="4678363"/>
          </a:xfrm>
          <a:prstGeom prst="rect">
            <a:avLst/>
          </a:prstGeom>
        </p:spPr>
        <p:txBody>
          <a:bodyPr/>
          <a:lstStyle/>
          <a:p>
            <a:pPr marL="0" indent="0">
              <a:buFont typeface="Arial" charset="0"/>
              <a:buNone/>
            </a:pPr>
            <a:endParaRPr lang="en-US" altLang="en-US" dirty="0" smtClean="0">
              <a:latin typeface="Cambria" pitchFamily="18" charset="0"/>
            </a:endParaRPr>
          </a:p>
          <a:p>
            <a:pPr marL="0" indent="0" algn="ctr">
              <a:buFont typeface="Arial" charset="0"/>
              <a:buNone/>
            </a:pPr>
            <a:r>
              <a:rPr lang="en-US" altLang="en-US" sz="3200" b="1" dirty="0" smtClean="0">
                <a:solidFill>
                  <a:srgbClr val="0000FF"/>
                </a:solidFill>
                <a:latin typeface="Times New Roman" pitchFamily="18" charset="0"/>
                <a:cs typeface="Times New Roman" pitchFamily="18" charset="0"/>
              </a:rPr>
              <a:t>Thank you</a:t>
            </a:r>
          </a:p>
          <a:p>
            <a:pPr marL="0" indent="0" algn="ctr">
              <a:buFont typeface="Arial" charset="0"/>
              <a:buNone/>
            </a:pPr>
            <a:endParaRPr lang="en-US" altLang="en-US" sz="2400" dirty="0" smtClean="0">
              <a:latin typeface="Times New Roman" pitchFamily="18" charset="0"/>
              <a:cs typeface="Times New Roman" pitchFamily="18" charset="0"/>
            </a:endParaRPr>
          </a:p>
          <a:p>
            <a:pPr marL="0" indent="0" algn="ctr">
              <a:buFont typeface="Arial" charset="0"/>
              <a:buNone/>
            </a:pPr>
            <a:r>
              <a:rPr lang="en-US" altLang="en-US" sz="2400" dirty="0" smtClean="0">
                <a:latin typeface="Times New Roman" pitchFamily="18" charset="0"/>
                <a:cs typeface="Times New Roman" pitchFamily="18" charset="0"/>
              </a:rPr>
              <a:t>Contact: </a:t>
            </a:r>
          </a:p>
          <a:p>
            <a:pPr marL="0" indent="0" algn="ctr">
              <a:buFont typeface="Arial" charset="0"/>
              <a:buNone/>
            </a:pPr>
            <a:r>
              <a:rPr lang="en-US" altLang="en-US" sz="2400" dirty="0" err="1" smtClean="0">
                <a:latin typeface="Times New Roman" pitchFamily="18" charset="0"/>
                <a:cs typeface="Times New Roman" pitchFamily="18" charset="0"/>
              </a:rPr>
              <a:t>Venkatesh</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Mabbu</a:t>
            </a:r>
            <a:endParaRPr lang="en-US" altLang="en-US" sz="2400" dirty="0" smtClean="0">
              <a:latin typeface="Times New Roman" pitchFamily="18" charset="0"/>
              <a:cs typeface="Times New Roman" pitchFamily="18" charset="0"/>
            </a:endParaRPr>
          </a:p>
          <a:p>
            <a:pPr marL="0" indent="0" algn="ctr">
              <a:buFont typeface="Arial" charset="0"/>
              <a:buNone/>
            </a:pPr>
            <a:r>
              <a:rPr lang="en-US" altLang="en-US" sz="2400" dirty="0" smtClean="0">
                <a:latin typeface="Times New Roman" pitchFamily="18" charset="0"/>
                <a:cs typeface="Times New Roman" pitchFamily="18" charset="0"/>
              </a:rPr>
              <a:t>E-mail: vxmabbu@wichita.edu</a:t>
            </a:r>
          </a:p>
        </p:txBody>
      </p:sp>
      <p:sp>
        <p:nvSpPr>
          <p:cNvPr id="4" name="Rectangle 3"/>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668753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Introduction</a:t>
            </a:r>
            <a:endParaRPr sz="2800" dirty="0"/>
          </a:p>
        </p:txBody>
      </p:sp>
      <p:sp>
        <p:nvSpPr>
          <p:cNvPr id="139" name="CustomShape 2"/>
          <p:cNvSpPr/>
          <p:nvPr/>
        </p:nvSpPr>
        <p:spPr>
          <a:xfrm>
            <a:off x="457200" y="1447920"/>
            <a:ext cx="2438400" cy="457080"/>
          </a:xfrm>
          <a:prstGeom prst="rect">
            <a:avLst/>
          </a:prstGeom>
          <a:noFill/>
          <a:ln>
            <a:noFill/>
          </a:ln>
        </p:spPr>
        <p:txBody>
          <a:bodyPr lIns="90000" tIns="45000" rIns="90000" bIns="45000"/>
          <a:lstStyle/>
          <a:p>
            <a:pPr>
              <a:lnSpc>
                <a:spcPct val="100000"/>
              </a:lnSpc>
            </a:pPr>
            <a:r>
              <a:rPr lang="en-US" sz="2000" b="1" u="sng" dirty="0" smtClean="0">
                <a:solidFill>
                  <a:srgbClr val="000000"/>
                </a:solidFill>
                <a:latin typeface="Times New Roman" pitchFamily="18" charset="0"/>
                <a:cs typeface="Times New Roman" pitchFamily="18" charset="0"/>
              </a:rPr>
              <a:t>Search Engine</a:t>
            </a:r>
          </a:p>
          <a:p>
            <a:pPr>
              <a:lnSpc>
                <a:spcPct val="100000"/>
              </a:lnSpc>
            </a:pPr>
            <a:endParaRPr sz="2000" dirty="0">
              <a:latin typeface="Times New Roman" pitchFamily="18" charset="0"/>
              <a:cs typeface="Times New Roman" pitchFamily="18" charset="0"/>
            </a:endParaRPr>
          </a:p>
          <a:p>
            <a:pPr>
              <a:lnSpc>
                <a:spcPct val="100000"/>
              </a:lnSpc>
            </a:pPr>
            <a:endParaRPr sz="2000" dirty="0">
              <a:latin typeface="Times New Roman" pitchFamily="18" charset="0"/>
              <a:cs typeface="Times New Roman" pitchFamily="18" charset="0"/>
            </a:endParaRPr>
          </a:p>
          <a:p>
            <a:pPr>
              <a:lnSpc>
                <a:spcPct val="100000"/>
              </a:lnSpc>
            </a:pPr>
            <a:endParaRPr sz="20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57401"/>
            <a:ext cx="8075760" cy="410682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3942" y="2821875"/>
            <a:ext cx="4127075" cy="2577872"/>
          </a:xfrm>
          <a:prstGeom prst="rect">
            <a:avLst/>
          </a:prstGeom>
        </p:spPr>
      </p:pic>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6014128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Introduction</a:t>
            </a:r>
            <a:endParaRPr sz="2800" dirty="0"/>
          </a:p>
        </p:txBody>
      </p:sp>
      <p:sp>
        <p:nvSpPr>
          <p:cNvPr id="139" name="CustomShape 2"/>
          <p:cNvSpPr/>
          <p:nvPr/>
        </p:nvSpPr>
        <p:spPr>
          <a:xfrm>
            <a:off x="457200" y="1447920"/>
            <a:ext cx="3886200" cy="1066680"/>
          </a:xfrm>
          <a:prstGeom prst="rect">
            <a:avLst/>
          </a:prstGeom>
          <a:noFill/>
          <a:ln>
            <a:noFill/>
          </a:ln>
        </p:spPr>
        <p:txBody>
          <a:bodyPr lIns="90000" tIns="45000" rIns="90000" bIns="45000"/>
          <a:lstStyle/>
          <a:p>
            <a:pPr>
              <a:lnSpc>
                <a:spcPct val="100000"/>
              </a:lnSpc>
            </a:pPr>
            <a:r>
              <a:rPr lang="en-US" b="1" u="sng" dirty="0" smtClean="0">
                <a:solidFill>
                  <a:srgbClr val="000000"/>
                </a:solidFill>
                <a:latin typeface="Times New Roman" pitchFamily="18" charset="0"/>
                <a:cs typeface="Times New Roman" pitchFamily="18" charset="0"/>
              </a:rPr>
              <a:t>How Search Engine Works?</a:t>
            </a:r>
          </a:p>
          <a:p>
            <a:pPr>
              <a:lnSpc>
                <a:spcPct val="100000"/>
              </a:lnSpc>
            </a:pPr>
            <a:endParaRPr lang="en-US" dirty="0">
              <a:latin typeface="Times New Roman" pitchFamily="18" charset="0"/>
              <a:cs typeface="Times New Roman" pitchFamily="18" charset="0"/>
            </a:endParaRPr>
          </a:p>
          <a:p>
            <a:pPr>
              <a:lnSpc>
                <a:spcPct val="100000"/>
              </a:lnSpc>
            </a:pPr>
            <a:r>
              <a:rPr lang="en-US" u="sng" dirty="0" smtClean="0">
                <a:latin typeface="Times New Roman" pitchFamily="18" charset="0"/>
                <a:cs typeface="Times New Roman" pitchFamily="18" charset="0"/>
              </a:rPr>
              <a:t>Crawling:</a:t>
            </a:r>
            <a:endParaRPr u="sng" dirty="0">
              <a:latin typeface="Times New Roman" pitchFamily="18" charset="0"/>
              <a:cs typeface="Times New Roman" pitchFamily="18" charset="0"/>
            </a:endParaRPr>
          </a:p>
          <a:p>
            <a:pPr>
              <a:lnSpc>
                <a:spcPct val="100000"/>
              </a:lnSpc>
            </a:pPr>
            <a:endParaRPr dirty="0">
              <a:latin typeface="Times New Roman" pitchFamily="18" charset="0"/>
              <a:cs typeface="Times New Roman" pitchFamily="18" charset="0"/>
            </a:endParaRPr>
          </a:p>
          <a:p>
            <a:pPr>
              <a:lnSpc>
                <a:spcPct val="100000"/>
              </a:lnSpc>
            </a:pPr>
            <a:endParaRPr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362200"/>
            <a:ext cx="6133380" cy="3247084"/>
          </a:xfrm>
          <a:prstGeom prst="rect">
            <a:avLst/>
          </a:prstGeom>
        </p:spPr>
      </p:pic>
      <p:sp>
        <p:nvSpPr>
          <p:cNvPr id="5" name="Rectangle 4"/>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 name="TextBox 2"/>
          <p:cNvSpPr txBox="1"/>
          <p:nvPr/>
        </p:nvSpPr>
        <p:spPr>
          <a:xfrm>
            <a:off x="3503751" y="5742169"/>
            <a:ext cx="2153154"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Crawling mechanism</a:t>
            </a:r>
            <a:endParaRPr lang="en-US" u="sng" dirty="0">
              <a:latin typeface="Times New Roman" pitchFamily="18" charset="0"/>
              <a:cs typeface="Times New Roman" pitchFamily="18" charset="0"/>
            </a:endParaRPr>
          </a:p>
        </p:txBody>
      </p:sp>
    </p:spTree>
    <p:extLst>
      <p:ext uri="{BB962C8B-B14F-4D97-AF65-F5344CB8AC3E}">
        <p14:creationId xmlns:p14="http://schemas.microsoft.com/office/powerpoint/2010/main" val="15852669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Introduction</a:t>
            </a:r>
            <a:endParaRPr dirty="0"/>
          </a:p>
        </p:txBody>
      </p:sp>
      <p:sp>
        <p:nvSpPr>
          <p:cNvPr id="139" name="CustomShape 2"/>
          <p:cNvSpPr/>
          <p:nvPr/>
        </p:nvSpPr>
        <p:spPr>
          <a:xfrm>
            <a:off x="457200" y="1447920"/>
            <a:ext cx="5334000" cy="1066680"/>
          </a:xfrm>
          <a:prstGeom prst="rect">
            <a:avLst/>
          </a:prstGeom>
          <a:noFill/>
          <a:ln>
            <a:noFill/>
          </a:ln>
        </p:spPr>
        <p:txBody>
          <a:bodyPr lIns="90000" tIns="45000" rIns="90000" bIns="45000"/>
          <a:lstStyle/>
          <a:p>
            <a:pPr>
              <a:lnSpc>
                <a:spcPct val="100000"/>
              </a:lnSpc>
            </a:pPr>
            <a:r>
              <a:rPr lang="en-US" b="1" u="sng" dirty="0" smtClean="0">
                <a:solidFill>
                  <a:srgbClr val="000000"/>
                </a:solidFill>
                <a:latin typeface="Times New Roman" pitchFamily="18" charset="0"/>
                <a:cs typeface="Times New Roman" pitchFamily="18" charset="0"/>
              </a:rPr>
              <a:t>How Google ranking works?</a:t>
            </a:r>
          </a:p>
          <a:p>
            <a:pPr>
              <a:lnSpc>
                <a:spcPct val="100000"/>
              </a:lnSpc>
            </a:pPr>
            <a:endParaRPr dirty="0">
              <a:latin typeface="Times New Roman" pitchFamily="18" charset="0"/>
              <a:cs typeface="Times New Roman" pitchFamily="18" charset="0"/>
            </a:endParaRPr>
          </a:p>
          <a:p>
            <a:pPr>
              <a:lnSpc>
                <a:spcPct val="100000"/>
              </a:lnSpc>
            </a:pPr>
            <a:endParaRPr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133600"/>
            <a:ext cx="5251186" cy="3400507"/>
          </a:xfrm>
          <a:prstGeom prst="rect">
            <a:avLst/>
          </a:prstGeom>
        </p:spPr>
      </p:pic>
      <p:sp>
        <p:nvSpPr>
          <p:cNvPr id="5" name="Rectangle 4"/>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 name="TextBox 2"/>
          <p:cNvSpPr txBox="1"/>
          <p:nvPr/>
        </p:nvSpPr>
        <p:spPr>
          <a:xfrm>
            <a:off x="2374966" y="5592102"/>
            <a:ext cx="4134465" cy="369332"/>
          </a:xfrm>
          <a:prstGeom prst="rect">
            <a:avLst/>
          </a:prstGeom>
          <a:noFill/>
        </p:spPr>
        <p:txBody>
          <a:bodyPr wrap="none" rtlCol="0">
            <a:spAutoFit/>
          </a:bodyPr>
          <a:lstStyle/>
          <a:p>
            <a:r>
              <a:rPr lang="en-US" u="sng" dirty="0" smtClean="0">
                <a:latin typeface="Times New Roman" pitchFamily="18" charset="0"/>
                <a:cs typeface="Times New Roman" pitchFamily="18" charset="0"/>
              </a:rPr>
              <a:t>Components of Google Ranking algorithm</a:t>
            </a:r>
            <a:endParaRPr lang="en-US" u="sng" dirty="0">
              <a:latin typeface="Times New Roman" pitchFamily="18" charset="0"/>
              <a:cs typeface="Times New Roman" pitchFamily="18" charset="0"/>
            </a:endParaRPr>
          </a:p>
        </p:txBody>
      </p:sp>
    </p:spTree>
    <p:extLst>
      <p:ext uri="{BB962C8B-B14F-4D97-AF65-F5344CB8AC3E}">
        <p14:creationId xmlns:p14="http://schemas.microsoft.com/office/powerpoint/2010/main" val="35459050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457200" y="274680"/>
            <a:ext cx="8228160" cy="1019160"/>
          </a:xfrm>
          <a:prstGeom prst="rect">
            <a:avLst/>
          </a:prstGeom>
          <a:noFill/>
          <a:ln>
            <a:noFill/>
          </a:ln>
        </p:spPr>
        <p:txBody>
          <a:bodyPr lIns="90000" tIns="45000" rIns="90000" bIns="45000" anchor="ctr"/>
          <a:lstStyle/>
          <a:p>
            <a:pPr algn="ctr">
              <a:lnSpc>
                <a:spcPct val="100000"/>
              </a:lnSpc>
            </a:pPr>
            <a:r>
              <a:rPr lang="en-US" sz="2800" b="1" dirty="0">
                <a:solidFill>
                  <a:srgbClr val="0000FF"/>
                </a:solidFill>
                <a:latin typeface="Times New Roman"/>
              </a:rPr>
              <a:t>Introduction</a:t>
            </a:r>
            <a:endParaRPr dirty="0"/>
          </a:p>
        </p:txBody>
      </p:sp>
      <p:sp>
        <p:nvSpPr>
          <p:cNvPr id="139" name="CustomShape 2"/>
          <p:cNvSpPr/>
          <p:nvPr/>
        </p:nvSpPr>
        <p:spPr>
          <a:xfrm>
            <a:off x="457200" y="1447920"/>
            <a:ext cx="3886200" cy="1066680"/>
          </a:xfrm>
          <a:prstGeom prst="rect">
            <a:avLst/>
          </a:prstGeom>
          <a:noFill/>
          <a:ln>
            <a:noFill/>
          </a:ln>
        </p:spPr>
        <p:txBody>
          <a:bodyPr lIns="90000" tIns="45000" rIns="90000" bIns="45000"/>
          <a:lstStyle/>
          <a:p>
            <a:pPr>
              <a:lnSpc>
                <a:spcPct val="100000"/>
              </a:lnSpc>
            </a:pPr>
            <a:r>
              <a:rPr lang="en-US" sz="2000" b="1" u="sng" dirty="0" smtClean="0">
                <a:solidFill>
                  <a:srgbClr val="000000"/>
                </a:solidFill>
                <a:latin typeface="Times New Roman" pitchFamily="18" charset="0"/>
                <a:cs typeface="Times New Roman" pitchFamily="18" charset="0"/>
              </a:rPr>
              <a:t>How PageRank Works?</a:t>
            </a:r>
          </a:p>
          <a:p>
            <a:pPr>
              <a:lnSpc>
                <a:spcPct val="100000"/>
              </a:lnSpc>
            </a:pPr>
            <a:endParaRPr sz="2000" dirty="0" smtClean="0">
              <a:latin typeface="Times New Roman" pitchFamily="18" charset="0"/>
              <a:cs typeface="Times New Roman" pitchFamily="18" charset="0"/>
            </a:endParaRPr>
          </a:p>
          <a:p>
            <a:pPr>
              <a:lnSpc>
                <a:spcPct val="100000"/>
              </a:lnSpc>
            </a:pPr>
            <a:endParaRPr sz="2000" dirty="0">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3976" y="2133600"/>
            <a:ext cx="5029200" cy="3224981"/>
          </a:xfrm>
          <a:prstGeom prst="rect">
            <a:avLst/>
          </a:prstGeom>
        </p:spPr>
      </p:pic>
      <p:sp>
        <p:nvSpPr>
          <p:cNvPr id="2" name="TextBox 1"/>
          <p:cNvSpPr txBox="1"/>
          <p:nvPr/>
        </p:nvSpPr>
        <p:spPr>
          <a:xfrm>
            <a:off x="3536381" y="5581513"/>
            <a:ext cx="2069797" cy="369332"/>
          </a:xfrm>
          <a:prstGeom prst="rect">
            <a:avLst/>
          </a:prstGeom>
          <a:noFill/>
        </p:spPr>
        <p:txBody>
          <a:bodyPr wrap="none" rtlCol="0">
            <a:spAutoFit/>
          </a:bodyPr>
          <a:lstStyle/>
          <a:p>
            <a:r>
              <a:rPr lang="en-US" u="sng" dirty="0" smtClean="0"/>
              <a:t>Google PageRank</a:t>
            </a:r>
            <a:endParaRPr lang="en-US" u="sng" dirty="0"/>
          </a:p>
        </p:txBody>
      </p:sp>
      <p:sp>
        <p:nvSpPr>
          <p:cNvPr id="6" name="Rectangle 5"/>
          <p:cNvSpPr/>
          <p:nvPr/>
        </p:nvSpPr>
        <p:spPr>
          <a:xfrm>
            <a:off x="457200" y="632460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0926406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2755</TotalTime>
  <Words>2964</Words>
  <Application>Microsoft Office PowerPoint</Application>
  <PresentationFormat>On-screen Show (4:3)</PresentationFormat>
  <Paragraphs>479</Paragraphs>
  <Slides>53</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Arial</vt:lpstr>
      <vt:lpstr>Arial Black</vt:lpstr>
      <vt:lpstr>Calibri</vt:lpstr>
      <vt:lpstr>Cambria</vt:lpstr>
      <vt:lpstr>DejaVu Sans</vt:lpstr>
      <vt:lpstr>StarSymbol</vt:lpstr>
      <vt:lpstr>Times New Roman</vt:lpstr>
      <vt:lpstr>Wingdings</vt:lpstr>
      <vt:lpstr>Office Theme</vt:lpstr>
      <vt:lpstr>Office Theme</vt:lpstr>
      <vt:lpstr>Office Theme</vt:lpstr>
      <vt:lpstr>PowerPoint Presentation</vt:lpstr>
      <vt:lpstr>A Semantic Knowledge Engine Using Automated Knowledge Extraction from World Wide Web</vt:lpstr>
      <vt:lpstr>About me</vt:lpstr>
      <vt:lpstr>A Semantic Knowledge Engine Using Automated Knowledge Extraction from World Wide Web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Semantic Knowledge Engine Using Automated Knowledge Extraction from World Wide Web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mege</dc:creator>
  <cp:lastModifiedBy>Asaduzzaman, Abu</cp:lastModifiedBy>
  <cp:revision>430</cp:revision>
  <dcterms:modified xsi:type="dcterms:W3CDTF">2023-02-13T13:48:38Z</dcterms:modified>
</cp:coreProperties>
</file>