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4" r:id="rId4"/>
    <p:sldId id="258" r:id="rId5"/>
    <p:sldId id="257" r:id="rId6"/>
    <p:sldId id="260" r:id="rId7"/>
    <p:sldId id="261"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60" autoAdjust="0"/>
    <p:restoredTop sz="94660"/>
  </p:normalViewPr>
  <p:slideViewPr>
    <p:cSldViewPr snapToGrid="0">
      <p:cViewPr varScale="1">
        <p:scale>
          <a:sx n="74" d="100"/>
          <a:sy n="74" d="100"/>
        </p:scale>
        <p:origin x="84" y="8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249AB-C769-0E29-2055-5B4D5D0C5BC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B060D4-53E7-40DB-C11C-2C50D37F29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0B27FDD-15A7-D54A-8CBD-ACE2776A1320}"/>
              </a:ext>
            </a:extLst>
          </p:cNvPr>
          <p:cNvSpPr>
            <a:spLocks noGrp="1"/>
          </p:cNvSpPr>
          <p:nvPr>
            <p:ph type="dt" sz="half" idx="10"/>
          </p:nvPr>
        </p:nvSpPr>
        <p:spPr/>
        <p:txBody>
          <a:bodyPr/>
          <a:lstStyle/>
          <a:p>
            <a:fld id="{C869DA72-A40D-40AC-973F-2CBE30AFAD5E}" type="datetimeFigureOut">
              <a:rPr lang="en-US" smtClean="0"/>
              <a:t>12/6/2024</a:t>
            </a:fld>
            <a:endParaRPr lang="en-US"/>
          </a:p>
        </p:txBody>
      </p:sp>
      <p:sp>
        <p:nvSpPr>
          <p:cNvPr id="5" name="Footer Placeholder 4">
            <a:extLst>
              <a:ext uri="{FF2B5EF4-FFF2-40B4-BE49-F238E27FC236}">
                <a16:creationId xmlns:a16="http://schemas.microsoft.com/office/drawing/2014/main" id="{AEE33A27-0791-61E5-7082-87C9435A1F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F4794B-0974-1681-BFF1-9357A78E8AAE}"/>
              </a:ext>
            </a:extLst>
          </p:cNvPr>
          <p:cNvSpPr>
            <a:spLocks noGrp="1"/>
          </p:cNvSpPr>
          <p:nvPr>
            <p:ph type="sldNum" sz="quarter" idx="12"/>
          </p:nvPr>
        </p:nvSpPr>
        <p:spPr/>
        <p:txBody>
          <a:bodyPr/>
          <a:lstStyle/>
          <a:p>
            <a:fld id="{05B22AAA-EF82-4074-8B80-89AE72778EEA}" type="slidenum">
              <a:rPr lang="en-US" smtClean="0"/>
              <a:t>‹#›</a:t>
            </a:fld>
            <a:endParaRPr lang="en-US"/>
          </a:p>
        </p:txBody>
      </p:sp>
    </p:spTree>
    <p:extLst>
      <p:ext uri="{BB962C8B-B14F-4D97-AF65-F5344CB8AC3E}">
        <p14:creationId xmlns:p14="http://schemas.microsoft.com/office/powerpoint/2010/main" val="4002973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CB6C4-64E7-6AB7-9948-1DC5ABCC02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0ECDA1D-1A6B-925D-349D-4757B1D109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1C7A42-3984-76ED-62D3-A2CD13382A9E}"/>
              </a:ext>
            </a:extLst>
          </p:cNvPr>
          <p:cNvSpPr>
            <a:spLocks noGrp="1"/>
          </p:cNvSpPr>
          <p:nvPr>
            <p:ph type="dt" sz="half" idx="10"/>
          </p:nvPr>
        </p:nvSpPr>
        <p:spPr/>
        <p:txBody>
          <a:bodyPr/>
          <a:lstStyle/>
          <a:p>
            <a:fld id="{C869DA72-A40D-40AC-973F-2CBE30AFAD5E}" type="datetimeFigureOut">
              <a:rPr lang="en-US" smtClean="0"/>
              <a:t>12/6/2024</a:t>
            </a:fld>
            <a:endParaRPr lang="en-US"/>
          </a:p>
        </p:txBody>
      </p:sp>
      <p:sp>
        <p:nvSpPr>
          <p:cNvPr id="5" name="Footer Placeholder 4">
            <a:extLst>
              <a:ext uri="{FF2B5EF4-FFF2-40B4-BE49-F238E27FC236}">
                <a16:creationId xmlns:a16="http://schemas.microsoft.com/office/drawing/2014/main" id="{9707ECD1-D30E-071E-D016-C957AFCD99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7AF2F2-A6F3-84BE-FE75-A187DE6E269E}"/>
              </a:ext>
            </a:extLst>
          </p:cNvPr>
          <p:cNvSpPr>
            <a:spLocks noGrp="1"/>
          </p:cNvSpPr>
          <p:nvPr>
            <p:ph type="sldNum" sz="quarter" idx="12"/>
          </p:nvPr>
        </p:nvSpPr>
        <p:spPr/>
        <p:txBody>
          <a:bodyPr/>
          <a:lstStyle/>
          <a:p>
            <a:fld id="{05B22AAA-EF82-4074-8B80-89AE72778EEA}" type="slidenum">
              <a:rPr lang="en-US" smtClean="0"/>
              <a:t>‹#›</a:t>
            </a:fld>
            <a:endParaRPr lang="en-US"/>
          </a:p>
        </p:txBody>
      </p:sp>
    </p:spTree>
    <p:extLst>
      <p:ext uri="{BB962C8B-B14F-4D97-AF65-F5344CB8AC3E}">
        <p14:creationId xmlns:p14="http://schemas.microsoft.com/office/powerpoint/2010/main" val="858722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1906EE-B2E3-1E58-BF29-CC62DEB2F8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250F41B-1E31-6EFC-E0CA-C01FC473E2A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08B1E2-FCB0-B658-4F3F-EE5ED2BE091B}"/>
              </a:ext>
            </a:extLst>
          </p:cNvPr>
          <p:cNvSpPr>
            <a:spLocks noGrp="1"/>
          </p:cNvSpPr>
          <p:nvPr>
            <p:ph type="dt" sz="half" idx="10"/>
          </p:nvPr>
        </p:nvSpPr>
        <p:spPr/>
        <p:txBody>
          <a:bodyPr/>
          <a:lstStyle/>
          <a:p>
            <a:fld id="{C869DA72-A40D-40AC-973F-2CBE30AFAD5E}" type="datetimeFigureOut">
              <a:rPr lang="en-US" smtClean="0"/>
              <a:t>12/6/2024</a:t>
            </a:fld>
            <a:endParaRPr lang="en-US"/>
          </a:p>
        </p:txBody>
      </p:sp>
      <p:sp>
        <p:nvSpPr>
          <p:cNvPr id="5" name="Footer Placeholder 4">
            <a:extLst>
              <a:ext uri="{FF2B5EF4-FFF2-40B4-BE49-F238E27FC236}">
                <a16:creationId xmlns:a16="http://schemas.microsoft.com/office/drawing/2014/main" id="{28A7928E-F539-948E-E976-C7D03DE89C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EAA92C-9BA2-1DFB-3215-0F6989A93ACD}"/>
              </a:ext>
            </a:extLst>
          </p:cNvPr>
          <p:cNvSpPr>
            <a:spLocks noGrp="1"/>
          </p:cNvSpPr>
          <p:nvPr>
            <p:ph type="sldNum" sz="quarter" idx="12"/>
          </p:nvPr>
        </p:nvSpPr>
        <p:spPr/>
        <p:txBody>
          <a:bodyPr/>
          <a:lstStyle/>
          <a:p>
            <a:fld id="{05B22AAA-EF82-4074-8B80-89AE72778EEA}" type="slidenum">
              <a:rPr lang="en-US" smtClean="0"/>
              <a:t>‹#›</a:t>
            </a:fld>
            <a:endParaRPr lang="en-US"/>
          </a:p>
        </p:txBody>
      </p:sp>
    </p:spTree>
    <p:extLst>
      <p:ext uri="{BB962C8B-B14F-4D97-AF65-F5344CB8AC3E}">
        <p14:creationId xmlns:p14="http://schemas.microsoft.com/office/powerpoint/2010/main" val="411889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CBA5D-137A-65F4-0E1F-5ADD0E2F4B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418240-F27C-68FF-C25D-8BA92F0659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9891F0-08BF-D4B5-CA4E-955560B9F8D0}"/>
              </a:ext>
            </a:extLst>
          </p:cNvPr>
          <p:cNvSpPr>
            <a:spLocks noGrp="1"/>
          </p:cNvSpPr>
          <p:nvPr>
            <p:ph type="dt" sz="half" idx="10"/>
          </p:nvPr>
        </p:nvSpPr>
        <p:spPr/>
        <p:txBody>
          <a:bodyPr/>
          <a:lstStyle/>
          <a:p>
            <a:fld id="{C869DA72-A40D-40AC-973F-2CBE30AFAD5E}" type="datetimeFigureOut">
              <a:rPr lang="en-US" smtClean="0"/>
              <a:t>12/6/2024</a:t>
            </a:fld>
            <a:endParaRPr lang="en-US"/>
          </a:p>
        </p:txBody>
      </p:sp>
      <p:sp>
        <p:nvSpPr>
          <p:cNvPr id="5" name="Footer Placeholder 4">
            <a:extLst>
              <a:ext uri="{FF2B5EF4-FFF2-40B4-BE49-F238E27FC236}">
                <a16:creationId xmlns:a16="http://schemas.microsoft.com/office/drawing/2014/main" id="{AE579D01-217D-CE95-FDED-C25FB94269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C9FCA3-503F-4C55-01EF-9DCC41C64A45}"/>
              </a:ext>
            </a:extLst>
          </p:cNvPr>
          <p:cNvSpPr>
            <a:spLocks noGrp="1"/>
          </p:cNvSpPr>
          <p:nvPr>
            <p:ph type="sldNum" sz="quarter" idx="12"/>
          </p:nvPr>
        </p:nvSpPr>
        <p:spPr/>
        <p:txBody>
          <a:bodyPr/>
          <a:lstStyle/>
          <a:p>
            <a:fld id="{05B22AAA-EF82-4074-8B80-89AE72778EEA}" type="slidenum">
              <a:rPr lang="en-US" smtClean="0"/>
              <a:t>‹#›</a:t>
            </a:fld>
            <a:endParaRPr lang="en-US"/>
          </a:p>
        </p:txBody>
      </p:sp>
    </p:spTree>
    <p:extLst>
      <p:ext uri="{BB962C8B-B14F-4D97-AF65-F5344CB8AC3E}">
        <p14:creationId xmlns:p14="http://schemas.microsoft.com/office/powerpoint/2010/main" val="482669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B16E0-DF22-46E8-081B-269B63AC922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599FA51-C9EE-7E73-05B0-1759E2B72FC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3C7329-65EE-3C2B-70C2-02C1CC686D17}"/>
              </a:ext>
            </a:extLst>
          </p:cNvPr>
          <p:cNvSpPr>
            <a:spLocks noGrp="1"/>
          </p:cNvSpPr>
          <p:nvPr>
            <p:ph type="dt" sz="half" idx="10"/>
          </p:nvPr>
        </p:nvSpPr>
        <p:spPr/>
        <p:txBody>
          <a:bodyPr/>
          <a:lstStyle/>
          <a:p>
            <a:fld id="{C869DA72-A40D-40AC-973F-2CBE30AFAD5E}" type="datetimeFigureOut">
              <a:rPr lang="en-US" smtClean="0"/>
              <a:t>12/6/2024</a:t>
            </a:fld>
            <a:endParaRPr lang="en-US"/>
          </a:p>
        </p:txBody>
      </p:sp>
      <p:sp>
        <p:nvSpPr>
          <p:cNvPr id="5" name="Footer Placeholder 4">
            <a:extLst>
              <a:ext uri="{FF2B5EF4-FFF2-40B4-BE49-F238E27FC236}">
                <a16:creationId xmlns:a16="http://schemas.microsoft.com/office/drawing/2014/main" id="{6B5B7738-50CE-6FE8-3425-141A05AA18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D3237B-07CC-BBDF-CC98-D4AF0040E683}"/>
              </a:ext>
            </a:extLst>
          </p:cNvPr>
          <p:cNvSpPr>
            <a:spLocks noGrp="1"/>
          </p:cNvSpPr>
          <p:nvPr>
            <p:ph type="sldNum" sz="quarter" idx="12"/>
          </p:nvPr>
        </p:nvSpPr>
        <p:spPr/>
        <p:txBody>
          <a:bodyPr/>
          <a:lstStyle/>
          <a:p>
            <a:fld id="{05B22AAA-EF82-4074-8B80-89AE72778EEA}" type="slidenum">
              <a:rPr lang="en-US" smtClean="0"/>
              <a:t>‹#›</a:t>
            </a:fld>
            <a:endParaRPr lang="en-US"/>
          </a:p>
        </p:txBody>
      </p:sp>
    </p:spTree>
    <p:extLst>
      <p:ext uri="{BB962C8B-B14F-4D97-AF65-F5344CB8AC3E}">
        <p14:creationId xmlns:p14="http://schemas.microsoft.com/office/powerpoint/2010/main" val="3141187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B2A4E-0EF8-5D25-CC06-2C2F4BE230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732F05-60AE-890E-6B9D-62A84EA839F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2638B7-9B77-9241-6DB0-5EFA93D002C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DBB814A-1DBF-7BD3-53A3-E173F1D5FFEC}"/>
              </a:ext>
            </a:extLst>
          </p:cNvPr>
          <p:cNvSpPr>
            <a:spLocks noGrp="1"/>
          </p:cNvSpPr>
          <p:nvPr>
            <p:ph type="dt" sz="half" idx="10"/>
          </p:nvPr>
        </p:nvSpPr>
        <p:spPr/>
        <p:txBody>
          <a:bodyPr/>
          <a:lstStyle/>
          <a:p>
            <a:fld id="{C869DA72-A40D-40AC-973F-2CBE30AFAD5E}" type="datetimeFigureOut">
              <a:rPr lang="en-US" smtClean="0"/>
              <a:t>12/6/2024</a:t>
            </a:fld>
            <a:endParaRPr lang="en-US"/>
          </a:p>
        </p:txBody>
      </p:sp>
      <p:sp>
        <p:nvSpPr>
          <p:cNvPr id="6" name="Footer Placeholder 5">
            <a:extLst>
              <a:ext uri="{FF2B5EF4-FFF2-40B4-BE49-F238E27FC236}">
                <a16:creationId xmlns:a16="http://schemas.microsoft.com/office/drawing/2014/main" id="{186D6931-B671-3B63-5B73-7F70A80C24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0ACE47-75EB-C16A-54E4-10FFEC9A8F68}"/>
              </a:ext>
            </a:extLst>
          </p:cNvPr>
          <p:cNvSpPr>
            <a:spLocks noGrp="1"/>
          </p:cNvSpPr>
          <p:nvPr>
            <p:ph type="sldNum" sz="quarter" idx="12"/>
          </p:nvPr>
        </p:nvSpPr>
        <p:spPr/>
        <p:txBody>
          <a:bodyPr/>
          <a:lstStyle/>
          <a:p>
            <a:fld id="{05B22AAA-EF82-4074-8B80-89AE72778EEA}" type="slidenum">
              <a:rPr lang="en-US" smtClean="0"/>
              <a:t>‹#›</a:t>
            </a:fld>
            <a:endParaRPr lang="en-US"/>
          </a:p>
        </p:txBody>
      </p:sp>
    </p:spTree>
    <p:extLst>
      <p:ext uri="{BB962C8B-B14F-4D97-AF65-F5344CB8AC3E}">
        <p14:creationId xmlns:p14="http://schemas.microsoft.com/office/powerpoint/2010/main" val="1796824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E5CF1-33F5-4BE3-36CB-990E8BB1859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A1C6C16-88F7-4745-0310-C58AB3C727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685865-E5DA-7609-EB72-DD7B9BA460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405C9B6-9B97-6EF2-CAFB-4585D63881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9D333EF-BCD9-185E-3782-970F245701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A91B61C-F42F-C427-BBBF-89FED95DDA3A}"/>
              </a:ext>
            </a:extLst>
          </p:cNvPr>
          <p:cNvSpPr>
            <a:spLocks noGrp="1"/>
          </p:cNvSpPr>
          <p:nvPr>
            <p:ph type="dt" sz="half" idx="10"/>
          </p:nvPr>
        </p:nvSpPr>
        <p:spPr/>
        <p:txBody>
          <a:bodyPr/>
          <a:lstStyle/>
          <a:p>
            <a:fld id="{C869DA72-A40D-40AC-973F-2CBE30AFAD5E}" type="datetimeFigureOut">
              <a:rPr lang="en-US" smtClean="0"/>
              <a:t>12/6/2024</a:t>
            </a:fld>
            <a:endParaRPr lang="en-US"/>
          </a:p>
        </p:txBody>
      </p:sp>
      <p:sp>
        <p:nvSpPr>
          <p:cNvPr id="8" name="Footer Placeholder 7">
            <a:extLst>
              <a:ext uri="{FF2B5EF4-FFF2-40B4-BE49-F238E27FC236}">
                <a16:creationId xmlns:a16="http://schemas.microsoft.com/office/drawing/2014/main" id="{572352BA-0991-1C56-0E8F-3FA7F72A49C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05243FE-CFBE-F427-CB21-85CF50CCA94B}"/>
              </a:ext>
            </a:extLst>
          </p:cNvPr>
          <p:cNvSpPr>
            <a:spLocks noGrp="1"/>
          </p:cNvSpPr>
          <p:nvPr>
            <p:ph type="sldNum" sz="quarter" idx="12"/>
          </p:nvPr>
        </p:nvSpPr>
        <p:spPr/>
        <p:txBody>
          <a:bodyPr/>
          <a:lstStyle/>
          <a:p>
            <a:fld id="{05B22AAA-EF82-4074-8B80-89AE72778EEA}" type="slidenum">
              <a:rPr lang="en-US" smtClean="0"/>
              <a:t>‹#›</a:t>
            </a:fld>
            <a:endParaRPr lang="en-US"/>
          </a:p>
        </p:txBody>
      </p:sp>
    </p:spTree>
    <p:extLst>
      <p:ext uri="{BB962C8B-B14F-4D97-AF65-F5344CB8AC3E}">
        <p14:creationId xmlns:p14="http://schemas.microsoft.com/office/powerpoint/2010/main" val="3140470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1D1A5-8658-B545-15C1-C264E51A43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E7932C2-1AA1-7061-AB79-32E9BE5DC9AA}"/>
              </a:ext>
            </a:extLst>
          </p:cNvPr>
          <p:cNvSpPr>
            <a:spLocks noGrp="1"/>
          </p:cNvSpPr>
          <p:nvPr>
            <p:ph type="dt" sz="half" idx="10"/>
          </p:nvPr>
        </p:nvSpPr>
        <p:spPr/>
        <p:txBody>
          <a:bodyPr/>
          <a:lstStyle/>
          <a:p>
            <a:fld id="{C869DA72-A40D-40AC-973F-2CBE30AFAD5E}" type="datetimeFigureOut">
              <a:rPr lang="en-US" smtClean="0"/>
              <a:t>12/6/2024</a:t>
            </a:fld>
            <a:endParaRPr lang="en-US"/>
          </a:p>
        </p:txBody>
      </p:sp>
      <p:sp>
        <p:nvSpPr>
          <p:cNvPr id="4" name="Footer Placeholder 3">
            <a:extLst>
              <a:ext uri="{FF2B5EF4-FFF2-40B4-BE49-F238E27FC236}">
                <a16:creationId xmlns:a16="http://schemas.microsoft.com/office/drawing/2014/main" id="{FCD84B75-C107-2108-9285-23178728BF1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AA50160-ED40-FC02-2E53-0B615B8BBE5B}"/>
              </a:ext>
            </a:extLst>
          </p:cNvPr>
          <p:cNvSpPr>
            <a:spLocks noGrp="1"/>
          </p:cNvSpPr>
          <p:nvPr>
            <p:ph type="sldNum" sz="quarter" idx="12"/>
          </p:nvPr>
        </p:nvSpPr>
        <p:spPr/>
        <p:txBody>
          <a:bodyPr/>
          <a:lstStyle/>
          <a:p>
            <a:fld id="{05B22AAA-EF82-4074-8B80-89AE72778EEA}" type="slidenum">
              <a:rPr lang="en-US" smtClean="0"/>
              <a:t>‹#›</a:t>
            </a:fld>
            <a:endParaRPr lang="en-US"/>
          </a:p>
        </p:txBody>
      </p:sp>
    </p:spTree>
    <p:extLst>
      <p:ext uri="{BB962C8B-B14F-4D97-AF65-F5344CB8AC3E}">
        <p14:creationId xmlns:p14="http://schemas.microsoft.com/office/powerpoint/2010/main" val="2054893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BCA696-1864-5928-FD0A-444CFCBDF825}"/>
              </a:ext>
            </a:extLst>
          </p:cNvPr>
          <p:cNvSpPr>
            <a:spLocks noGrp="1"/>
          </p:cNvSpPr>
          <p:nvPr>
            <p:ph type="dt" sz="half" idx="10"/>
          </p:nvPr>
        </p:nvSpPr>
        <p:spPr/>
        <p:txBody>
          <a:bodyPr/>
          <a:lstStyle/>
          <a:p>
            <a:fld id="{C869DA72-A40D-40AC-973F-2CBE30AFAD5E}" type="datetimeFigureOut">
              <a:rPr lang="en-US" smtClean="0"/>
              <a:t>12/6/2024</a:t>
            </a:fld>
            <a:endParaRPr lang="en-US"/>
          </a:p>
        </p:txBody>
      </p:sp>
      <p:sp>
        <p:nvSpPr>
          <p:cNvPr id="3" name="Footer Placeholder 2">
            <a:extLst>
              <a:ext uri="{FF2B5EF4-FFF2-40B4-BE49-F238E27FC236}">
                <a16:creationId xmlns:a16="http://schemas.microsoft.com/office/drawing/2014/main" id="{58280737-F37B-085C-078B-5A9FDCAD2E7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8E1060-3CFA-E1D3-12BB-DB3311F9636B}"/>
              </a:ext>
            </a:extLst>
          </p:cNvPr>
          <p:cNvSpPr>
            <a:spLocks noGrp="1"/>
          </p:cNvSpPr>
          <p:nvPr>
            <p:ph type="sldNum" sz="quarter" idx="12"/>
          </p:nvPr>
        </p:nvSpPr>
        <p:spPr/>
        <p:txBody>
          <a:bodyPr/>
          <a:lstStyle/>
          <a:p>
            <a:fld id="{05B22AAA-EF82-4074-8B80-89AE72778EEA}" type="slidenum">
              <a:rPr lang="en-US" smtClean="0"/>
              <a:t>‹#›</a:t>
            </a:fld>
            <a:endParaRPr lang="en-US"/>
          </a:p>
        </p:txBody>
      </p:sp>
    </p:spTree>
    <p:extLst>
      <p:ext uri="{BB962C8B-B14F-4D97-AF65-F5344CB8AC3E}">
        <p14:creationId xmlns:p14="http://schemas.microsoft.com/office/powerpoint/2010/main" val="3457556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F5B29-3956-E35A-AFA8-01F6A63476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9892867-FAE9-0176-1C62-3197A0EEB1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C1F4D47-9C6D-42B2-FBBB-34D1118301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688CBF-D80E-00FC-0E00-CFD871269812}"/>
              </a:ext>
            </a:extLst>
          </p:cNvPr>
          <p:cNvSpPr>
            <a:spLocks noGrp="1"/>
          </p:cNvSpPr>
          <p:nvPr>
            <p:ph type="dt" sz="half" idx="10"/>
          </p:nvPr>
        </p:nvSpPr>
        <p:spPr/>
        <p:txBody>
          <a:bodyPr/>
          <a:lstStyle/>
          <a:p>
            <a:fld id="{C869DA72-A40D-40AC-973F-2CBE30AFAD5E}" type="datetimeFigureOut">
              <a:rPr lang="en-US" smtClean="0"/>
              <a:t>12/6/2024</a:t>
            </a:fld>
            <a:endParaRPr lang="en-US"/>
          </a:p>
        </p:txBody>
      </p:sp>
      <p:sp>
        <p:nvSpPr>
          <p:cNvPr id="6" name="Footer Placeholder 5">
            <a:extLst>
              <a:ext uri="{FF2B5EF4-FFF2-40B4-BE49-F238E27FC236}">
                <a16:creationId xmlns:a16="http://schemas.microsoft.com/office/drawing/2014/main" id="{2F3A4AAD-2EBC-9856-666E-1ED46AFDD8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9255A0-1084-3919-88BA-79ADFC6E63F6}"/>
              </a:ext>
            </a:extLst>
          </p:cNvPr>
          <p:cNvSpPr>
            <a:spLocks noGrp="1"/>
          </p:cNvSpPr>
          <p:nvPr>
            <p:ph type="sldNum" sz="quarter" idx="12"/>
          </p:nvPr>
        </p:nvSpPr>
        <p:spPr/>
        <p:txBody>
          <a:bodyPr/>
          <a:lstStyle/>
          <a:p>
            <a:fld id="{05B22AAA-EF82-4074-8B80-89AE72778EEA}" type="slidenum">
              <a:rPr lang="en-US" smtClean="0"/>
              <a:t>‹#›</a:t>
            </a:fld>
            <a:endParaRPr lang="en-US"/>
          </a:p>
        </p:txBody>
      </p:sp>
    </p:spTree>
    <p:extLst>
      <p:ext uri="{BB962C8B-B14F-4D97-AF65-F5344CB8AC3E}">
        <p14:creationId xmlns:p14="http://schemas.microsoft.com/office/powerpoint/2010/main" val="4210544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DD0C9-872C-2E30-795C-0133976B1F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224458B-D89D-441B-DE23-3473C8300C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898D0A9-69EC-7C42-B110-311E495790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F869A5-4BDC-979C-4D93-1EBD73D3264B}"/>
              </a:ext>
            </a:extLst>
          </p:cNvPr>
          <p:cNvSpPr>
            <a:spLocks noGrp="1"/>
          </p:cNvSpPr>
          <p:nvPr>
            <p:ph type="dt" sz="half" idx="10"/>
          </p:nvPr>
        </p:nvSpPr>
        <p:spPr/>
        <p:txBody>
          <a:bodyPr/>
          <a:lstStyle/>
          <a:p>
            <a:fld id="{C869DA72-A40D-40AC-973F-2CBE30AFAD5E}" type="datetimeFigureOut">
              <a:rPr lang="en-US" smtClean="0"/>
              <a:t>12/6/2024</a:t>
            </a:fld>
            <a:endParaRPr lang="en-US"/>
          </a:p>
        </p:txBody>
      </p:sp>
      <p:sp>
        <p:nvSpPr>
          <p:cNvPr id="6" name="Footer Placeholder 5">
            <a:extLst>
              <a:ext uri="{FF2B5EF4-FFF2-40B4-BE49-F238E27FC236}">
                <a16:creationId xmlns:a16="http://schemas.microsoft.com/office/drawing/2014/main" id="{63441F46-BF8A-DCF0-1757-53281FA3B5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E498A7-4DD3-7BAE-D69A-286B2ADC092B}"/>
              </a:ext>
            </a:extLst>
          </p:cNvPr>
          <p:cNvSpPr>
            <a:spLocks noGrp="1"/>
          </p:cNvSpPr>
          <p:nvPr>
            <p:ph type="sldNum" sz="quarter" idx="12"/>
          </p:nvPr>
        </p:nvSpPr>
        <p:spPr/>
        <p:txBody>
          <a:bodyPr/>
          <a:lstStyle/>
          <a:p>
            <a:fld id="{05B22AAA-EF82-4074-8B80-89AE72778EEA}" type="slidenum">
              <a:rPr lang="en-US" smtClean="0"/>
              <a:t>‹#›</a:t>
            </a:fld>
            <a:endParaRPr lang="en-US"/>
          </a:p>
        </p:txBody>
      </p:sp>
    </p:spTree>
    <p:extLst>
      <p:ext uri="{BB962C8B-B14F-4D97-AF65-F5344CB8AC3E}">
        <p14:creationId xmlns:p14="http://schemas.microsoft.com/office/powerpoint/2010/main" val="1964288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1247EF-CAA0-C4BE-EC1B-1F2B106E8D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2E7FF9A-EFF0-E491-AE48-5BA447E22E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4C594D-CFBB-1458-1FC2-9032AD2777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869DA72-A40D-40AC-973F-2CBE30AFAD5E}" type="datetimeFigureOut">
              <a:rPr lang="en-US" smtClean="0"/>
              <a:t>12/6/2024</a:t>
            </a:fld>
            <a:endParaRPr lang="en-US"/>
          </a:p>
        </p:txBody>
      </p:sp>
      <p:sp>
        <p:nvSpPr>
          <p:cNvPr id="5" name="Footer Placeholder 4">
            <a:extLst>
              <a:ext uri="{FF2B5EF4-FFF2-40B4-BE49-F238E27FC236}">
                <a16:creationId xmlns:a16="http://schemas.microsoft.com/office/drawing/2014/main" id="{8510046C-DC86-BC25-483A-5089C7065E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42CD14D-A069-1384-41F2-79FD6A57AE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5B22AAA-EF82-4074-8B80-89AE72778EEA}" type="slidenum">
              <a:rPr lang="en-US" smtClean="0"/>
              <a:t>‹#›</a:t>
            </a:fld>
            <a:endParaRPr lang="en-US"/>
          </a:p>
        </p:txBody>
      </p:sp>
    </p:spTree>
    <p:extLst>
      <p:ext uri="{BB962C8B-B14F-4D97-AF65-F5344CB8AC3E}">
        <p14:creationId xmlns:p14="http://schemas.microsoft.com/office/powerpoint/2010/main" val="1700225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gif"/><Relationship Id="rId1" Type="http://schemas.openxmlformats.org/officeDocument/2006/relationships/slideLayout" Target="../slideLayouts/slideLayout2.xml"/><Relationship Id="rId6" Type="http://schemas.openxmlformats.org/officeDocument/2006/relationships/image" Target="cid:image002.png@01DA6343.A0B005E0" TargetMode="External"/><Relationship Id="rId5" Type="http://schemas.openxmlformats.org/officeDocument/2006/relationships/image" Target="../media/image11.png"/><Relationship Id="rId4" Type="http://schemas.openxmlformats.org/officeDocument/2006/relationships/image" Target="cid:image003.png@01DA6343.A0B005E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8852C99-391B-021B-6C61-DA3E0611EB9E}"/>
              </a:ext>
            </a:extLst>
          </p:cNvPr>
          <p:cNvSpPr txBox="1"/>
          <p:nvPr/>
        </p:nvSpPr>
        <p:spPr>
          <a:xfrm>
            <a:off x="6687893" y="579775"/>
            <a:ext cx="3366627" cy="658835"/>
          </a:xfrm>
          <a:prstGeom prst="rect">
            <a:avLst/>
          </a:prstGeom>
          <a:noFill/>
        </p:spPr>
        <p:txBody>
          <a:bodyPr wrap="none" rtlCol="0">
            <a:spAutoFit/>
          </a:bodyPr>
          <a:lstStyle/>
          <a:p>
            <a:pPr marL="0" marR="0">
              <a:lnSpc>
                <a:spcPct val="107000"/>
              </a:lnSpc>
              <a:spcAft>
                <a:spcPts val="800"/>
              </a:spcAft>
            </a:pPr>
            <a:r>
              <a:rPr lang="en-US" sz="3600" b="1" u="sng" kern="100" dirty="0">
                <a:effectLst/>
                <a:latin typeface="Calibri" panose="020F0502020204030204" pitchFamily="34" charset="0"/>
                <a:ea typeface="Calibri" panose="020F0502020204030204" pitchFamily="34" charset="0"/>
                <a:cs typeface="Times New Roman" panose="02020603050405020304" pitchFamily="18" charset="0"/>
              </a:rPr>
              <a:t>Mining Madness</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A black board with white numbers and a white circle&#10;&#10;Description automatically generated">
            <a:extLst>
              <a:ext uri="{FF2B5EF4-FFF2-40B4-BE49-F238E27FC236}">
                <a16:creationId xmlns:a16="http://schemas.microsoft.com/office/drawing/2014/main" id="{0ABAFB53-744A-91B4-B050-3B0EAF76E5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857250" y="857250"/>
            <a:ext cx="6858000" cy="5143500"/>
          </a:xfrm>
          <a:prstGeom prst="rect">
            <a:avLst/>
          </a:prstGeom>
        </p:spPr>
      </p:pic>
      <p:sp>
        <p:nvSpPr>
          <p:cNvPr id="8" name="TextBox 7">
            <a:extLst>
              <a:ext uri="{FF2B5EF4-FFF2-40B4-BE49-F238E27FC236}">
                <a16:creationId xmlns:a16="http://schemas.microsoft.com/office/drawing/2014/main" id="{CC086BDB-7524-5DFB-D612-F01A7C53B5AF}"/>
              </a:ext>
            </a:extLst>
          </p:cNvPr>
          <p:cNvSpPr txBox="1"/>
          <p:nvPr/>
        </p:nvSpPr>
        <p:spPr>
          <a:xfrm>
            <a:off x="5143500" y="1468192"/>
            <a:ext cx="7048499" cy="4671600"/>
          </a:xfrm>
          <a:prstGeom prst="rect">
            <a:avLst/>
          </a:prstGeom>
          <a:noFill/>
        </p:spPr>
        <p:txBody>
          <a:bodyPr wrap="square">
            <a:spAutoFit/>
          </a:bodyPr>
          <a:lstStyle/>
          <a:p>
            <a:pPr marL="0" marR="0">
              <a:lnSpc>
                <a:spcPct val="107000"/>
              </a:lnSpc>
              <a:spcBef>
                <a:spcPts val="0"/>
              </a:spcBef>
              <a:spcAft>
                <a:spcPts val="800"/>
              </a:spcAft>
            </a:pP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Story:</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Steve has had a tough time in the mines lately. On his last expedition, he lost his lucky helmet deep underground! Now, he’s counting on you to design and build a robot that can retrieve it—so he doesn’t have to face the dangerous creepers lurking in the dark.</a:t>
            </a:r>
          </a:p>
          <a:p>
            <a:pPr marL="0" marR="0">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Steve’s helmet (a golf ball) is stuck at the end of the first tunnel. Your robot will need to recover it for him. But that’s not all! Next, your robot must squeeze through a narrow gap to get a stash of iron down from a hard-to-reach place so Steve can retrieve it later! </a:t>
            </a:r>
          </a:p>
          <a:p>
            <a:pPr marL="0" marR="0">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mission ends with one last challenge—navigating your robot through the cave’s winding, treacherous exit and into the bright sunlight. There, Steve will be waiting, eager to get his gear back!</a:t>
            </a:r>
          </a:p>
          <a:p>
            <a:pPr marL="0" marR="0">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Play the Mission Impossible theme song to celebrate the completion of this treacherous mission.</a:t>
            </a:r>
          </a:p>
        </p:txBody>
      </p:sp>
    </p:spTree>
    <p:extLst>
      <p:ext uri="{BB962C8B-B14F-4D97-AF65-F5344CB8AC3E}">
        <p14:creationId xmlns:p14="http://schemas.microsoft.com/office/powerpoint/2010/main" val="2548378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8DF13A-AD35-A4D7-7EAF-D702F7DEC89A}"/>
            </a:ext>
          </a:extLst>
        </p:cNvPr>
        <p:cNvGrpSpPr/>
        <p:nvPr/>
      </p:nvGrpSpPr>
      <p:grpSpPr>
        <a:xfrm>
          <a:off x="0" y="0"/>
          <a:ext cx="0" cy="0"/>
          <a:chOff x="0" y="0"/>
          <a:chExt cx="0" cy="0"/>
        </a:xfrm>
      </p:grpSpPr>
      <p:pic>
        <p:nvPicPr>
          <p:cNvPr id="3" name="Picture 2" descr="Blueprint of a blueprint with white lines&#10;&#10;Description automatically generated">
            <a:extLst>
              <a:ext uri="{FF2B5EF4-FFF2-40B4-BE49-F238E27FC236}">
                <a16:creationId xmlns:a16="http://schemas.microsoft.com/office/drawing/2014/main" id="{0966A577-50D0-8153-F4B7-AAFC473C36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0893" y="0"/>
            <a:ext cx="8790214" cy="6858000"/>
          </a:xfrm>
          <a:prstGeom prst="rect">
            <a:avLst/>
          </a:prstGeom>
        </p:spPr>
      </p:pic>
      <p:pic>
        <p:nvPicPr>
          <p:cNvPr id="4" name="Picture 3">
            <a:extLst>
              <a:ext uri="{FF2B5EF4-FFF2-40B4-BE49-F238E27FC236}">
                <a16:creationId xmlns:a16="http://schemas.microsoft.com/office/drawing/2014/main" id="{AE934042-17FC-2F5B-2115-1DD065F07109}"/>
              </a:ext>
            </a:extLst>
          </p:cNvPr>
          <p:cNvPicPr>
            <a:picLocks noChangeAspect="1"/>
          </p:cNvPicPr>
          <p:nvPr/>
        </p:nvPicPr>
        <p:blipFill>
          <a:blip r:embed="rId3"/>
          <a:stretch>
            <a:fillRect/>
          </a:stretch>
        </p:blipFill>
        <p:spPr>
          <a:xfrm>
            <a:off x="6718107" y="5296621"/>
            <a:ext cx="2850896" cy="267054"/>
          </a:xfrm>
          <a:prstGeom prst="rect">
            <a:avLst/>
          </a:prstGeom>
        </p:spPr>
      </p:pic>
    </p:spTree>
    <p:extLst>
      <p:ext uri="{BB962C8B-B14F-4D97-AF65-F5344CB8AC3E}">
        <p14:creationId xmlns:p14="http://schemas.microsoft.com/office/powerpoint/2010/main" val="493270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5A46A-7A37-0741-AAB5-DD64698312F8}"/>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DEE1353-899E-1028-6A07-40725213C18C}"/>
              </a:ext>
            </a:extLst>
          </p:cNvPr>
          <p:cNvGraphicFramePr>
            <a:graphicFrameLocks noGrp="1"/>
          </p:cNvGraphicFramePr>
          <p:nvPr>
            <p:extLst>
              <p:ext uri="{D42A27DB-BD31-4B8C-83A1-F6EECF244321}">
                <p14:modId xmlns:p14="http://schemas.microsoft.com/office/powerpoint/2010/main" val="2858085263"/>
              </p:ext>
            </p:extLst>
          </p:nvPr>
        </p:nvGraphicFramePr>
        <p:xfrm>
          <a:off x="888284" y="1158360"/>
          <a:ext cx="4199517" cy="1280160"/>
        </p:xfrm>
        <a:graphic>
          <a:graphicData uri="http://schemas.openxmlformats.org/drawingml/2006/table">
            <a:tbl>
              <a:tblPr/>
              <a:tblGrid>
                <a:gridCol w="2838357">
                  <a:extLst>
                    <a:ext uri="{9D8B030D-6E8A-4147-A177-3AD203B41FA5}">
                      <a16:colId xmlns:a16="http://schemas.microsoft.com/office/drawing/2014/main" val="2242834958"/>
                    </a:ext>
                  </a:extLst>
                </a:gridCol>
                <a:gridCol w="1361160">
                  <a:extLst>
                    <a:ext uri="{9D8B030D-6E8A-4147-A177-3AD203B41FA5}">
                      <a16:colId xmlns:a16="http://schemas.microsoft.com/office/drawing/2014/main" val="1420888584"/>
                    </a:ext>
                  </a:extLst>
                </a:gridCol>
              </a:tblGrid>
              <a:tr h="0">
                <a:tc>
                  <a:txBody>
                    <a:bodyPr/>
                    <a:lstStyle/>
                    <a:p>
                      <a:pPr algn="ctr"/>
                      <a:r>
                        <a:rPr lang="en-US" sz="1400" dirty="0">
                          <a:effectLst/>
                          <a:latin typeface="+mn-lt"/>
                        </a:rPr>
                        <a:t>Material</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A6A6A6"/>
                    </a:solidFill>
                  </a:tcPr>
                </a:tc>
                <a:tc>
                  <a:txBody>
                    <a:bodyPr/>
                    <a:lstStyle/>
                    <a:p>
                      <a:pPr algn="ctr"/>
                      <a:r>
                        <a:rPr lang="en-US" sz="1400">
                          <a:effectLst/>
                          <a:latin typeface="+mn-lt"/>
                        </a:rPr>
                        <a:t>Quantity</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839981515"/>
                  </a:ext>
                </a:extLst>
              </a:tr>
              <a:tr h="0">
                <a:tc>
                  <a:txBody>
                    <a:bodyPr/>
                    <a:lstStyle/>
                    <a:p>
                      <a:r>
                        <a:rPr lang="en-US" sz="1400" dirty="0">
                          <a:effectLst/>
                          <a:latin typeface="+mn-lt"/>
                        </a:rPr>
                        <a:t>¼”x 4’x4’ Floor Underlayment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effectLst/>
                          <a:latin typeface="+mn-lt"/>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56296401"/>
                  </a:ext>
                </a:extLst>
              </a:tr>
              <a:tr h="0">
                <a:tc>
                  <a:txBody>
                    <a:bodyPr/>
                    <a:lstStyle/>
                    <a:p>
                      <a:r>
                        <a:rPr lang="en-US" sz="1400" dirty="0">
                          <a:effectLst/>
                          <a:latin typeface="+mn-lt"/>
                        </a:rPr>
                        <a:t>1”x2”x8’ Pine Board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a:effectLst/>
                          <a:latin typeface="+mn-lt"/>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83984337"/>
                  </a:ext>
                </a:extLst>
              </a:tr>
              <a:tr h="0">
                <a:tc>
                  <a:txBody>
                    <a:bodyPr/>
                    <a:lstStyle/>
                    <a:p>
                      <a:r>
                        <a:rPr lang="en-US" sz="1400">
                          <a:effectLst/>
                          <a:latin typeface="+mn-lt"/>
                        </a:rPr>
                        <a:t>Black Paint # 1372400010346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effectLst/>
                          <a:latin typeface="+mn-lt"/>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04865707"/>
                  </a:ext>
                </a:extLst>
              </a:tr>
              <a:tr h="0">
                <a:tc>
                  <a:txBody>
                    <a:bodyPr/>
                    <a:lstStyle/>
                    <a:p>
                      <a:r>
                        <a:rPr lang="en-US" sz="1400">
                          <a:solidFill>
                            <a:srgbClr val="000000"/>
                          </a:solidFill>
                          <a:effectLst/>
                          <a:latin typeface="+mn-lt"/>
                        </a:rPr>
                        <a:t>White Paint # 1372400010312</a:t>
                      </a:r>
                      <a:endParaRPr lang="en-US" sz="1400">
                        <a:effectLst/>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effectLst/>
                          <a:latin typeface="+mn-lt"/>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89135254"/>
                  </a:ext>
                </a:extLst>
              </a:tr>
              <a:tr h="0">
                <a:tc>
                  <a:txBody>
                    <a:bodyPr/>
                    <a:lstStyle/>
                    <a:p>
                      <a:r>
                        <a:rPr lang="en-US" sz="1400">
                          <a:effectLst/>
                          <a:latin typeface="+mn-lt"/>
                        </a:rPr>
                        <a:t>Multi-Color Electric Tape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effectLst/>
                          <a:latin typeface="+mn-lt"/>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3299646"/>
                  </a:ext>
                </a:extLst>
              </a:tr>
            </a:tbl>
          </a:graphicData>
        </a:graphic>
      </p:graphicFrame>
      <p:sp>
        <p:nvSpPr>
          <p:cNvPr id="4" name="Rectangle 1">
            <a:extLst>
              <a:ext uri="{FF2B5EF4-FFF2-40B4-BE49-F238E27FC236}">
                <a16:creationId xmlns:a16="http://schemas.microsoft.com/office/drawing/2014/main" id="{468A457A-67F6-0453-BF71-38E6050AFE58}"/>
              </a:ext>
            </a:extLst>
          </p:cNvPr>
          <p:cNvSpPr>
            <a:spLocks noChangeArrowheads="1"/>
          </p:cNvSpPr>
          <p:nvPr/>
        </p:nvSpPr>
        <p:spPr bwMode="auto">
          <a:xfrm flipH="1">
            <a:off x="998376" y="625172"/>
            <a:ext cx="76867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TextBox 5">
            <a:extLst>
              <a:ext uri="{FF2B5EF4-FFF2-40B4-BE49-F238E27FC236}">
                <a16:creationId xmlns:a16="http://schemas.microsoft.com/office/drawing/2014/main" id="{2F0A4E02-948D-5D17-48FF-884379BFC7A2}"/>
              </a:ext>
            </a:extLst>
          </p:cNvPr>
          <p:cNvSpPr txBox="1"/>
          <p:nvPr/>
        </p:nvSpPr>
        <p:spPr>
          <a:xfrm>
            <a:off x="888284" y="625172"/>
            <a:ext cx="6097554" cy="46166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0000"/>
                </a:solidFill>
                <a:effectLst/>
                <a:latin typeface="Aptos" panose="020B0004020202020204" pitchFamily="34" charset="0"/>
                <a:cs typeface="Arial" panose="020B0604020202020204" pitchFamily="34" charset="0"/>
              </a:rPr>
              <a:t>Bill of Materials:</a:t>
            </a:r>
            <a:endParaRPr kumimoji="0" lang="en-US" altLang="en-US" b="0" i="0" u="none" strike="noStrike" cap="none" normalizeH="0" baseline="0" dirty="0">
              <a:ln>
                <a:noFill/>
              </a:ln>
              <a:solidFill>
                <a:srgbClr val="000000"/>
              </a:solidFill>
              <a:effectLst/>
              <a:latin typeface="Aptos" panose="020B0004020202020204" pitchFamily="34" charset="0"/>
              <a:cs typeface="Times New Roman" panose="02020603050405020304" pitchFamily="18" charset="0"/>
            </a:endParaRPr>
          </a:p>
        </p:txBody>
      </p:sp>
      <p:pic>
        <p:nvPicPr>
          <p:cNvPr id="8" name="Picture 7" descr="A wooden board with blue cubes&#10;&#10;Description automatically generated">
            <a:extLst>
              <a:ext uri="{FF2B5EF4-FFF2-40B4-BE49-F238E27FC236}">
                <a16:creationId xmlns:a16="http://schemas.microsoft.com/office/drawing/2014/main" id="{97DD2F6F-4C40-2AFE-A2EE-7306A87358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6256" y="994504"/>
            <a:ext cx="4714875" cy="4695825"/>
          </a:xfrm>
          <a:prstGeom prst="rect">
            <a:avLst/>
          </a:prstGeom>
        </p:spPr>
      </p:pic>
    </p:spTree>
    <p:extLst>
      <p:ext uri="{BB962C8B-B14F-4D97-AF65-F5344CB8AC3E}">
        <p14:creationId xmlns:p14="http://schemas.microsoft.com/office/powerpoint/2010/main" val="4173531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CBA222-B947-EC87-75ED-D7476A17558A}"/>
            </a:ext>
          </a:extLst>
        </p:cNvPr>
        <p:cNvGrpSpPr/>
        <p:nvPr/>
      </p:nvGrpSpPr>
      <p:grpSpPr>
        <a:xfrm>
          <a:off x="0" y="0"/>
          <a:ext cx="0" cy="0"/>
          <a:chOff x="0" y="0"/>
          <a:chExt cx="0" cy="0"/>
        </a:xfrm>
      </p:grpSpPr>
      <p:pic>
        <p:nvPicPr>
          <p:cNvPr id="3" name="Picture 2" descr="A blueprint of a rectangular object&#10;&#10;Description automatically generated">
            <a:extLst>
              <a:ext uri="{FF2B5EF4-FFF2-40B4-BE49-F238E27FC236}">
                <a16:creationId xmlns:a16="http://schemas.microsoft.com/office/drawing/2014/main" id="{08AE8B0B-F047-B13E-CEC1-4C1B2AEDC1EC}"/>
              </a:ext>
            </a:extLst>
          </p:cNvPr>
          <p:cNvPicPr>
            <a:picLocks noChangeAspect="1"/>
          </p:cNvPicPr>
          <p:nvPr/>
        </p:nvPicPr>
        <p:blipFill>
          <a:blip r:embed="rId2">
            <a:extLst>
              <a:ext uri="{28A0092B-C50C-407E-A947-70E740481C1C}">
                <a14:useLocalDpi xmlns:a14="http://schemas.microsoft.com/office/drawing/2010/main" val="0"/>
              </a:ext>
            </a:extLst>
          </a:blip>
          <a:srcRect b="10103"/>
          <a:stretch/>
        </p:blipFill>
        <p:spPr>
          <a:xfrm>
            <a:off x="0" y="0"/>
            <a:ext cx="5548174" cy="6858001"/>
          </a:xfrm>
          <a:prstGeom prst="rect">
            <a:avLst/>
          </a:prstGeom>
        </p:spPr>
      </p:pic>
      <p:pic>
        <p:nvPicPr>
          <p:cNvPr id="6" name="Picture 5" descr="A diagram of a pipe&#10;&#10;Description automatically generated">
            <a:extLst>
              <a:ext uri="{FF2B5EF4-FFF2-40B4-BE49-F238E27FC236}">
                <a16:creationId xmlns:a16="http://schemas.microsoft.com/office/drawing/2014/main" id="{BC458310-3335-D2FB-2387-C66655C038DC}"/>
              </a:ext>
            </a:extLst>
          </p:cNvPr>
          <p:cNvPicPr>
            <a:picLocks noChangeAspect="1"/>
          </p:cNvPicPr>
          <p:nvPr/>
        </p:nvPicPr>
        <p:blipFill>
          <a:blip r:embed="rId3">
            <a:extLst>
              <a:ext uri="{28A0092B-C50C-407E-A947-70E740481C1C}">
                <a14:useLocalDpi xmlns:a14="http://schemas.microsoft.com/office/drawing/2010/main" val="0"/>
              </a:ext>
            </a:extLst>
          </a:blip>
          <a:srcRect b="6942"/>
          <a:stretch/>
        </p:blipFill>
        <p:spPr>
          <a:xfrm>
            <a:off x="6829290" y="0"/>
            <a:ext cx="5362710" cy="6861874"/>
          </a:xfrm>
          <a:prstGeom prst="rect">
            <a:avLst/>
          </a:prstGeom>
        </p:spPr>
      </p:pic>
    </p:spTree>
    <p:extLst>
      <p:ext uri="{BB962C8B-B14F-4D97-AF65-F5344CB8AC3E}">
        <p14:creationId xmlns:p14="http://schemas.microsoft.com/office/powerpoint/2010/main" val="3166339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diagram of a rectangular object&#10;&#10;Description automatically generated">
            <a:extLst>
              <a:ext uri="{FF2B5EF4-FFF2-40B4-BE49-F238E27FC236}">
                <a16:creationId xmlns:a16="http://schemas.microsoft.com/office/drawing/2014/main" id="{FB2EFD9C-90BB-01D6-640B-4A54BC3733F8}"/>
              </a:ext>
            </a:extLst>
          </p:cNvPr>
          <p:cNvPicPr>
            <a:picLocks noChangeAspect="1"/>
          </p:cNvPicPr>
          <p:nvPr/>
        </p:nvPicPr>
        <p:blipFill>
          <a:blip r:embed="rId2">
            <a:extLst>
              <a:ext uri="{28A0092B-C50C-407E-A947-70E740481C1C}">
                <a14:useLocalDpi xmlns:a14="http://schemas.microsoft.com/office/drawing/2010/main" val="0"/>
              </a:ext>
            </a:extLst>
          </a:blip>
          <a:srcRect b="8866"/>
          <a:stretch/>
        </p:blipFill>
        <p:spPr>
          <a:xfrm>
            <a:off x="0" y="0"/>
            <a:ext cx="5478973" cy="6865662"/>
          </a:xfrm>
          <a:prstGeom prst="rect">
            <a:avLst/>
          </a:prstGeom>
        </p:spPr>
      </p:pic>
      <p:pic>
        <p:nvPicPr>
          <p:cNvPr id="11" name="Picture 10" descr="A blueprint of a bar&#10;&#10;Description automatically generated">
            <a:extLst>
              <a:ext uri="{FF2B5EF4-FFF2-40B4-BE49-F238E27FC236}">
                <a16:creationId xmlns:a16="http://schemas.microsoft.com/office/drawing/2014/main" id="{2F2A857D-857B-7933-78DD-5672744DBC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8973" y="793592"/>
            <a:ext cx="6713027" cy="5270816"/>
          </a:xfrm>
          <a:prstGeom prst="rect">
            <a:avLst/>
          </a:prstGeom>
        </p:spPr>
      </p:pic>
    </p:spTree>
    <p:extLst>
      <p:ext uri="{BB962C8B-B14F-4D97-AF65-F5344CB8AC3E}">
        <p14:creationId xmlns:p14="http://schemas.microsoft.com/office/powerpoint/2010/main" val="1777302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1C6F29-0800-19DE-BB55-ECA2EFD27836}"/>
            </a:ext>
          </a:extLst>
        </p:cNvPr>
        <p:cNvGrpSpPr/>
        <p:nvPr/>
      </p:nvGrpSpPr>
      <p:grpSpPr>
        <a:xfrm>
          <a:off x="0" y="0"/>
          <a:ext cx="0" cy="0"/>
          <a:chOff x="0" y="0"/>
          <a:chExt cx="0" cy="0"/>
        </a:xfrm>
      </p:grpSpPr>
      <p:pic>
        <p:nvPicPr>
          <p:cNvPr id="8" name="Picture 7" descr="A black and white game board&#10;&#10;Description automatically generated">
            <a:extLst>
              <a:ext uri="{FF2B5EF4-FFF2-40B4-BE49-F238E27FC236}">
                <a16:creationId xmlns:a16="http://schemas.microsoft.com/office/drawing/2014/main" id="{2EEA6F7B-117D-B0EA-22B2-6BE52C0CFD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3312338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Rectangle 1">
            <a:extLst>
              <a:ext uri="{FF2B5EF4-FFF2-40B4-BE49-F238E27FC236}">
                <a16:creationId xmlns:a16="http://schemas.microsoft.com/office/drawing/2014/main" id="{903F4AC0-FF9E-0410-D185-CC648E118307}"/>
              </a:ext>
            </a:extLst>
          </p:cNvPr>
          <p:cNvSpPr>
            <a:spLocks noChangeArrowheads="1"/>
          </p:cNvSpPr>
          <p:nvPr/>
        </p:nvSpPr>
        <p:spPr bwMode="auto">
          <a:xfrm>
            <a:off x="660041" y="2767106"/>
            <a:ext cx="2880828" cy="307190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t" anchorCtr="0" compatLnSpc="1">
            <a:prstTxWarp prst="textNoShape">
              <a:avLst/>
            </a:prstTxWarp>
            <a:normAutofit/>
          </a:bodyPr>
          <a:lstStyle/>
          <a:p>
            <a:pPr marL="0" marR="0" lvl="0" indent="0" fontAlgn="base">
              <a:lnSpc>
                <a:spcPct val="90000"/>
              </a:lnSpc>
              <a:spcBef>
                <a:spcPct val="0"/>
              </a:spcBef>
              <a:spcAft>
                <a:spcPts val="600"/>
              </a:spcAft>
              <a:buClrTx/>
              <a:buSzTx/>
              <a:tabLst/>
            </a:pPr>
            <a:r>
              <a:rPr kumimoji="0" lang="en-US" altLang="en-US" sz="4000" b="1" i="0" u="none" strike="noStrike" kern="1200" cap="none" normalizeH="0" baseline="0">
                <a:ln>
                  <a:noFill/>
                </a:ln>
                <a:solidFill>
                  <a:srgbClr val="FFFFFF"/>
                </a:solidFill>
                <a:effectLst/>
                <a:latin typeface="+mj-lt"/>
                <a:ea typeface="+mj-ea"/>
                <a:cs typeface="+mj-cs"/>
              </a:rPr>
              <a:t>Scoring Matrix:</a:t>
            </a:r>
            <a:endParaRPr kumimoji="0" lang="en-US" altLang="en-US" sz="4000" b="0" i="0" u="none" strike="noStrike" kern="1200" cap="none" normalizeH="0" baseline="0">
              <a:ln>
                <a:noFill/>
              </a:ln>
              <a:solidFill>
                <a:srgbClr val="FFFFFF"/>
              </a:solidFill>
              <a:effectLst/>
              <a:latin typeface="+mj-lt"/>
              <a:ea typeface="+mj-ea"/>
              <a:cs typeface="+mj-cs"/>
            </a:endParaRPr>
          </a:p>
          <a:p>
            <a:pPr marL="0" marR="0" lvl="0" indent="0" fontAlgn="base">
              <a:lnSpc>
                <a:spcPct val="90000"/>
              </a:lnSpc>
              <a:spcBef>
                <a:spcPct val="0"/>
              </a:spcBef>
              <a:spcAft>
                <a:spcPts val="600"/>
              </a:spcAft>
              <a:buClrTx/>
              <a:buSzTx/>
              <a:tabLst/>
            </a:pPr>
            <a:endParaRPr kumimoji="0" lang="en-US" altLang="en-US" sz="4000" b="0" i="0" u="none" strike="noStrike" kern="1200" cap="none" normalizeH="0" baseline="0">
              <a:ln>
                <a:noFill/>
              </a:ln>
              <a:solidFill>
                <a:srgbClr val="FFFFFF"/>
              </a:solidFill>
              <a:effectLst/>
              <a:latin typeface="+mj-lt"/>
              <a:ea typeface="+mj-ea"/>
              <a:cs typeface="+mj-cs"/>
            </a:endParaRPr>
          </a:p>
        </p:txBody>
      </p:sp>
      <p:graphicFrame>
        <p:nvGraphicFramePr>
          <p:cNvPr id="4" name="Table 3">
            <a:extLst>
              <a:ext uri="{FF2B5EF4-FFF2-40B4-BE49-F238E27FC236}">
                <a16:creationId xmlns:a16="http://schemas.microsoft.com/office/drawing/2014/main" id="{C15116FB-FC0B-B680-D717-55954FE8D77A}"/>
              </a:ext>
            </a:extLst>
          </p:cNvPr>
          <p:cNvGraphicFramePr>
            <a:graphicFrameLocks noGrp="1"/>
          </p:cNvGraphicFramePr>
          <p:nvPr>
            <p:extLst>
              <p:ext uri="{D42A27DB-BD31-4B8C-83A1-F6EECF244321}">
                <p14:modId xmlns:p14="http://schemas.microsoft.com/office/powerpoint/2010/main" val="2058939309"/>
              </p:ext>
            </p:extLst>
          </p:nvPr>
        </p:nvGraphicFramePr>
        <p:xfrm>
          <a:off x="4874161" y="467208"/>
          <a:ext cx="6482283" cy="5923585"/>
        </p:xfrm>
        <a:graphic>
          <a:graphicData uri="http://schemas.openxmlformats.org/drawingml/2006/table">
            <a:tbl>
              <a:tblPr firstRow="1" firstCol="1" bandRow="1"/>
              <a:tblGrid>
                <a:gridCol w="5298754">
                  <a:extLst>
                    <a:ext uri="{9D8B030D-6E8A-4147-A177-3AD203B41FA5}">
                      <a16:colId xmlns:a16="http://schemas.microsoft.com/office/drawing/2014/main" val="968123498"/>
                    </a:ext>
                  </a:extLst>
                </a:gridCol>
                <a:gridCol w="1183529">
                  <a:extLst>
                    <a:ext uri="{9D8B030D-6E8A-4147-A177-3AD203B41FA5}">
                      <a16:colId xmlns:a16="http://schemas.microsoft.com/office/drawing/2014/main" val="1303103330"/>
                    </a:ext>
                  </a:extLst>
                </a:gridCol>
              </a:tblGrid>
              <a:tr h="213457">
                <a:tc>
                  <a:txBody>
                    <a:bodyPr/>
                    <a:lstStyle/>
                    <a:p>
                      <a:pPr marL="0" marR="0" algn="l" fontAlgn="t">
                        <a:lnSpc>
                          <a:spcPct val="107000"/>
                        </a:lnSpc>
                      </a:pPr>
                      <a:r>
                        <a:rPr lang="en-US" sz="1000" b="0" i="0" u="none" strike="noStrike" kern="100">
                          <a:effectLst/>
                          <a:latin typeface="Calibri" panose="020F0502020204030204" pitchFamily="34" charset="0"/>
                          <a:ea typeface="Calibri" panose="020F0502020204030204" pitchFamily="34" charset="0"/>
                          <a:cs typeface="Times New Roman" panose="02020603050405020304" pitchFamily="18" charset="0"/>
                        </a:rPr>
                        <a:t>ACTION</a:t>
                      </a:r>
                      <a:endParaRPr lang="en-US" sz="1700" b="0" i="0" u="none" strike="noStrike">
                        <a:effectLst/>
                        <a:latin typeface="Arial" panose="020B0604020202020204" pitchFamily="34" charset="0"/>
                      </a:endParaRPr>
                    </a:p>
                  </a:txBody>
                  <a:tcPr marL="64921" marR="64921" marT="90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07000"/>
                        </a:lnSpc>
                      </a:pPr>
                      <a:r>
                        <a:rPr lang="en-US" sz="1000" b="0" i="0" u="none" strike="noStrike" kern="100">
                          <a:effectLst/>
                          <a:latin typeface="Calibri" panose="020F0502020204030204" pitchFamily="34" charset="0"/>
                          <a:ea typeface="Calibri" panose="020F0502020204030204" pitchFamily="34" charset="0"/>
                          <a:cs typeface="Times New Roman" panose="02020603050405020304" pitchFamily="18" charset="0"/>
                        </a:rPr>
                        <a:t>POINTS</a:t>
                      </a:r>
                      <a:endParaRPr lang="en-US" sz="1700" b="0" i="0" u="none" strike="noStrike">
                        <a:effectLst/>
                        <a:latin typeface="Arial" panose="020B0604020202020204" pitchFamily="34" charset="0"/>
                      </a:endParaRPr>
                    </a:p>
                  </a:txBody>
                  <a:tcPr marL="64921" marR="64921" marT="90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40304503"/>
                  </a:ext>
                </a:extLst>
              </a:tr>
              <a:tr h="475844">
                <a:tc>
                  <a:txBody>
                    <a:bodyPr/>
                    <a:lstStyle/>
                    <a:p>
                      <a:pPr marL="0" marR="0" algn="l" fontAlgn="ctr">
                        <a:lnSpc>
                          <a:spcPct val="107000"/>
                        </a:lnSpc>
                      </a:pPr>
                      <a:r>
                        <a:rPr lang="en-US" sz="1300" b="0" i="0" u="none" strike="noStrike" kern="100">
                          <a:effectLst/>
                          <a:latin typeface="Calibri" panose="020F0502020204030204" pitchFamily="34" charset="0"/>
                          <a:ea typeface="Calibri" panose="020F0502020204030204" pitchFamily="34" charset="0"/>
                          <a:cs typeface="Times New Roman" panose="02020603050405020304" pitchFamily="18" charset="0"/>
                        </a:rPr>
                        <a:t>Robot must start with all touchpoints on the gym floor, completely outside of the course, facing the number “1”.</a:t>
                      </a:r>
                      <a:endParaRPr lang="en-US" sz="1700" b="0" i="0" u="none" strike="noStrike">
                        <a:effectLst/>
                        <a:latin typeface="Arial" panose="020B0604020202020204" pitchFamily="34" charset="0"/>
                      </a:endParaRPr>
                    </a:p>
                  </a:txBody>
                  <a:tcPr marL="64921" marR="64921" marT="90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fontAlgn="ctr">
                        <a:lnSpc>
                          <a:spcPct val="107000"/>
                        </a:lnSpc>
                      </a:pPr>
                      <a:r>
                        <a:rPr lang="en-US" sz="1300" b="0" i="0" u="none" strike="noStrike" kern="100">
                          <a:effectLst/>
                          <a:latin typeface="Calibri" panose="020F0502020204030204" pitchFamily="34" charset="0"/>
                          <a:ea typeface="Calibri" panose="020F0502020204030204" pitchFamily="34" charset="0"/>
                          <a:cs typeface="Times New Roman" panose="02020603050405020304" pitchFamily="18" charset="0"/>
                        </a:rPr>
                        <a:t>0</a:t>
                      </a:r>
                      <a:endParaRPr lang="en-US" sz="1700" b="0" i="0" u="none" strike="noStrike">
                        <a:effectLst/>
                        <a:latin typeface="Arial" panose="020B0604020202020204" pitchFamily="34" charset="0"/>
                      </a:endParaRPr>
                    </a:p>
                  </a:txBody>
                  <a:tcPr marL="64921" marR="64921" marT="90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9106172"/>
                  </a:ext>
                </a:extLst>
              </a:tr>
              <a:tr h="475844">
                <a:tc>
                  <a:txBody>
                    <a:bodyPr/>
                    <a:lstStyle/>
                    <a:p>
                      <a:pPr marL="0" marR="0" algn="l" fontAlgn="ctr">
                        <a:lnSpc>
                          <a:spcPct val="107000"/>
                        </a:lnSpc>
                      </a:pPr>
                      <a:r>
                        <a:rPr lang="en-US" sz="1300" b="0" i="0" u="none" strike="noStrike" kern="100" dirty="0">
                          <a:effectLst/>
                          <a:latin typeface="Calibri" panose="020F0502020204030204" pitchFamily="34" charset="0"/>
                          <a:ea typeface="Calibri" panose="020F0502020204030204" pitchFamily="34" charset="0"/>
                          <a:cs typeface="Times New Roman" panose="02020603050405020304" pitchFamily="18" charset="0"/>
                        </a:rPr>
                        <a:t>Robot reaches destination “1”</a:t>
                      </a:r>
                      <a:br>
                        <a:rPr lang="en-US" sz="1300" b="0" i="0" u="none" strike="noStrike" kern="100" dirty="0">
                          <a:effectLst/>
                          <a:latin typeface="Calibri" panose="020F0502020204030204" pitchFamily="34" charset="0"/>
                          <a:ea typeface="Calibri" panose="020F0502020204030204" pitchFamily="34" charset="0"/>
                          <a:cs typeface="Times New Roman" panose="02020603050405020304" pitchFamily="18" charset="0"/>
                        </a:rPr>
                      </a:br>
                      <a:r>
                        <a:rPr lang="en-US" sz="1300" b="0" i="1" u="none" strike="noStrike" kern="100" dirty="0">
                          <a:effectLst/>
                          <a:latin typeface="Calibri" panose="020F0502020204030204" pitchFamily="34" charset="0"/>
                          <a:ea typeface="Calibri" panose="020F0502020204030204" pitchFamily="34" charset="0"/>
                          <a:cs typeface="Times New Roman" panose="02020603050405020304" pitchFamily="18" charset="0"/>
                        </a:rPr>
                        <a:t>(touch or travel over the number)</a:t>
                      </a:r>
                      <a:r>
                        <a:rPr lang="en-US" sz="1300" b="0" i="0" u="none" strike="noStrike"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700" b="0" i="0" u="none" strike="noStrike" dirty="0">
                        <a:effectLst/>
                        <a:latin typeface="Arial" panose="020B0604020202020204" pitchFamily="34" charset="0"/>
                      </a:endParaRPr>
                    </a:p>
                  </a:txBody>
                  <a:tcPr marL="64921" marR="64921" marT="90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fontAlgn="ctr">
                        <a:lnSpc>
                          <a:spcPct val="107000"/>
                        </a:lnSpc>
                      </a:pPr>
                      <a:r>
                        <a:rPr lang="en-US" sz="1300" b="0" i="0" u="none" strike="noStrike" kern="100">
                          <a:effectLst/>
                          <a:latin typeface="Calibri" panose="020F0502020204030204" pitchFamily="34" charset="0"/>
                          <a:ea typeface="Calibri" panose="020F0502020204030204" pitchFamily="34" charset="0"/>
                          <a:cs typeface="Times New Roman" panose="02020603050405020304" pitchFamily="18" charset="0"/>
                        </a:rPr>
                        <a:t>50</a:t>
                      </a:r>
                      <a:endParaRPr lang="en-US" sz="1700" b="0" i="0" u="none" strike="noStrike">
                        <a:effectLst/>
                        <a:latin typeface="Arial" panose="020B0604020202020204" pitchFamily="34" charset="0"/>
                      </a:endParaRPr>
                    </a:p>
                  </a:txBody>
                  <a:tcPr marL="64921" marR="64921" marT="90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56241052"/>
                  </a:ext>
                </a:extLst>
              </a:tr>
              <a:tr h="475844">
                <a:tc>
                  <a:txBody>
                    <a:bodyPr/>
                    <a:lstStyle/>
                    <a:p>
                      <a:pPr marL="0" marR="0" algn="l" fontAlgn="ctr">
                        <a:lnSpc>
                          <a:spcPct val="107000"/>
                        </a:lnSpc>
                      </a:pPr>
                      <a:r>
                        <a:rPr lang="en-US" sz="1300" b="0" i="0" u="none" strike="noStrike" kern="100" dirty="0">
                          <a:effectLst/>
                          <a:latin typeface="Calibri" panose="020F0502020204030204" pitchFamily="34" charset="0"/>
                          <a:ea typeface="Calibri" panose="020F0502020204030204" pitchFamily="34" charset="0"/>
                          <a:cs typeface="Times New Roman" panose="02020603050405020304" pitchFamily="18" charset="0"/>
                        </a:rPr>
                        <a:t>Robot reaches destination “2”</a:t>
                      </a:r>
                      <a:endParaRPr lang="en-US" sz="1700" b="0" i="0" u="none" strike="noStrike" dirty="0">
                        <a:effectLst/>
                        <a:latin typeface="Arial" panose="020B0604020202020204" pitchFamily="34" charset="0"/>
                      </a:endParaRPr>
                    </a:p>
                    <a:p>
                      <a:pPr marL="0" marR="0" algn="l" fontAlgn="ctr">
                        <a:lnSpc>
                          <a:spcPct val="107000"/>
                        </a:lnSpc>
                      </a:pPr>
                      <a:r>
                        <a:rPr lang="en-US" sz="1300" b="0" i="1" u="none" strike="noStrike" kern="100" dirty="0">
                          <a:effectLst/>
                          <a:latin typeface="Calibri" panose="020F0502020204030204" pitchFamily="34" charset="0"/>
                          <a:ea typeface="Calibri" panose="020F0502020204030204" pitchFamily="34" charset="0"/>
                          <a:cs typeface="Times New Roman" panose="02020603050405020304" pitchFamily="18" charset="0"/>
                        </a:rPr>
                        <a:t>(touch or travel over the number)</a:t>
                      </a:r>
                      <a:endParaRPr lang="en-US" sz="1700" b="0" i="0" u="none" strike="noStrike" dirty="0">
                        <a:effectLst/>
                        <a:latin typeface="Arial" panose="020B0604020202020204" pitchFamily="34" charset="0"/>
                      </a:endParaRPr>
                    </a:p>
                  </a:txBody>
                  <a:tcPr marL="64921" marR="64921" marT="90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fontAlgn="ctr">
                        <a:lnSpc>
                          <a:spcPct val="107000"/>
                        </a:lnSpc>
                      </a:pPr>
                      <a:r>
                        <a:rPr lang="en-US" sz="1300" b="0" i="0" u="none" strike="noStrike" kern="100">
                          <a:effectLst/>
                          <a:latin typeface="Calibri" panose="020F0502020204030204" pitchFamily="34" charset="0"/>
                          <a:ea typeface="Calibri" panose="020F0502020204030204" pitchFamily="34" charset="0"/>
                          <a:cs typeface="Times New Roman" panose="02020603050405020304" pitchFamily="18" charset="0"/>
                        </a:rPr>
                        <a:t>50</a:t>
                      </a:r>
                      <a:endParaRPr lang="en-US" sz="1700" b="0" i="0" u="none" strike="noStrike">
                        <a:effectLst/>
                        <a:latin typeface="Arial" panose="020B0604020202020204" pitchFamily="34" charset="0"/>
                      </a:endParaRPr>
                    </a:p>
                  </a:txBody>
                  <a:tcPr marL="64921" marR="64921" marT="90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20449909"/>
                  </a:ext>
                </a:extLst>
              </a:tr>
              <a:tr h="475844">
                <a:tc>
                  <a:txBody>
                    <a:bodyPr/>
                    <a:lstStyle/>
                    <a:p>
                      <a:pPr marL="0" marR="0" algn="l" fontAlgn="ctr">
                        <a:lnSpc>
                          <a:spcPct val="107000"/>
                        </a:lnSpc>
                      </a:pPr>
                      <a:r>
                        <a:rPr lang="en-US" sz="1300" b="0" i="0" u="none" strike="noStrike" kern="100" dirty="0">
                          <a:effectLst/>
                          <a:latin typeface="Calibri" panose="020F0502020204030204" pitchFamily="34" charset="0"/>
                          <a:ea typeface="Calibri" panose="020F0502020204030204" pitchFamily="34" charset="0"/>
                          <a:cs typeface="Times New Roman" panose="02020603050405020304" pitchFamily="18" charset="0"/>
                        </a:rPr>
                        <a:t>Remove Steve’s helmet (golf ball) off first pedestal</a:t>
                      </a:r>
                      <a:br>
                        <a:rPr lang="en-US" sz="1300" b="0" i="0" u="none" strike="noStrike" kern="100" dirty="0">
                          <a:effectLst/>
                          <a:latin typeface="Calibri" panose="020F0502020204030204" pitchFamily="34" charset="0"/>
                          <a:ea typeface="Calibri" panose="020F0502020204030204" pitchFamily="34" charset="0"/>
                          <a:cs typeface="Times New Roman" panose="02020603050405020304" pitchFamily="18" charset="0"/>
                        </a:rPr>
                      </a:br>
                      <a:r>
                        <a:rPr lang="en-US" sz="1300" b="0" i="1" u="none" strike="noStrike" kern="100" dirty="0">
                          <a:effectLst/>
                          <a:latin typeface="Calibri" panose="020F0502020204030204" pitchFamily="34" charset="0"/>
                          <a:ea typeface="Calibri" panose="020F0502020204030204" pitchFamily="34" charset="0"/>
                          <a:cs typeface="Times New Roman" panose="02020603050405020304" pitchFamily="18" charset="0"/>
                        </a:rPr>
                        <a:t>(knock table tennis ball completely off platform)</a:t>
                      </a:r>
                      <a:endParaRPr lang="en-US" sz="1700" b="0" i="0" u="none" strike="noStrike" dirty="0">
                        <a:effectLst/>
                        <a:latin typeface="Arial" panose="020B0604020202020204" pitchFamily="34" charset="0"/>
                      </a:endParaRPr>
                    </a:p>
                  </a:txBody>
                  <a:tcPr marL="64921" marR="64921" marT="90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fontAlgn="ctr">
                        <a:lnSpc>
                          <a:spcPct val="107000"/>
                        </a:lnSpc>
                      </a:pPr>
                      <a:r>
                        <a:rPr lang="en-US" sz="1300" b="0" i="0" u="none" strike="noStrike" kern="100">
                          <a:effectLst/>
                          <a:latin typeface="Calibri" panose="020F0502020204030204" pitchFamily="34" charset="0"/>
                          <a:ea typeface="Calibri" panose="020F0502020204030204" pitchFamily="34" charset="0"/>
                          <a:cs typeface="Times New Roman" panose="02020603050405020304" pitchFamily="18" charset="0"/>
                        </a:rPr>
                        <a:t>200</a:t>
                      </a:r>
                      <a:endParaRPr lang="en-US" sz="1700" b="0" i="0" u="none" strike="noStrike">
                        <a:effectLst/>
                        <a:latin typeface="Arial" panose="020B0604020202020204" pitchFamily="34" charset="0"/>
                      </a:endParaRPr>
                    </a:p>
                  </a:txBody>
                  <a:tcPr marL="64921" marR="64921" marT="90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40715235"/>
                  </a:ext>
                </a:extLst>
              </a:tr>
              <a:tr h="475844">
                <a:tc>
                  <a:txBody>
                    <a:bodyPr/>
                    <a:lstStyle/>
                    <a:p>
                      <a:pPr marL="0" marR="0" algn="l" fontAlgn="ctr">
                        <a:lnSpc>
                          <a:spcPct val="107000"/>
                        </a:lnSpc>
                      </a:pPr>
                      <a:r>
                        <a:rPr lang="en-US" sz="1300" b="0" i="0" u="none" strike="noStrike" kern="100" dirty="0">
                          <a:effectLst/>
                          <a:latin typeface="Calibri" panose="020F0502020204030204" pitchFamily="34" charset="0"/>
                          <a:ea typeface="Calibri" panose="020F0502020204030204" pitchFamily="34" charset="0"/>
                          <a:cs typeface="Times New Roman" panose="02020603050405020304" pitchFamily="18" charset="0"/>
                        </a:rPr>
                        <a:t>Enter through the tight gap in the mines to destination “3”</a:t>
                      </a:r>
                      <a:endParaRPr lang="en-US" sz="1700" b="0" i="0" u="none" strike="noStrike" dirty="0">
                        <a:effectLst/>
                        <a:latin typeface="Arial" panose="020B0604020202020204" pitchFamily="34" charset="0"/>
                      </a:endParaRPr>
                    </a:p>
                    <a:p>
                      <a:pPr marL="0" marR="0" algn="l" fontAlgn="ctr">
                        <a:lnSpc>
                          <a:spcPct val="107000"/>
                        </a:lnSpc>
                      </a:pPr>
                      <a:r>
                        <a:rPr lang="en-US" sz="1300" b="0" i="1" u="none" strike="noStrike" kern="100" dirty="0">
                          <a:effectLst/>
                          <a:latin typeface="Calibri" panose="020F0502020204030204" pitchFamily="34" charset="0"/>
                          <a:ea typeface="Calibri" panose="020F0502020204030204" pitchFamily="34" charset="0"/>
                          <a:cs typeface="Times New Roman" panose="02020603050405020304" pitchFamily="18" charset="0"/>
                        </a:rPr>
                        <a:t>(touch or travel over the number)</a:t>
                      </a:r>
                      <a:endParaRPr lang="en-US" sz="1700" b="0" i="0" u="none" strike="noStrike" dirty="0">
                        <a:effectLst/>
                        <a:latin typeface="Arial" panose="020B0604020202020204" pitchFamily="34" charset="0"/>
                      </a:endParaRPr>
                    </a:p>
                  </a:txBody>
                  <a:tcPr marL="64921" marR="64921" marT="90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fontAlgn="ctr">
                        <a:lnSpc>
                          <a:spcPct val="107000"/>
                        </a:lnSpc>
                      </a:pPr>
                      <a:r>
                        <a:rPr lang="en-US" sz="1300" b="0" i="0" u="none" strike="noStrike" kern="100">
                          <a:effectLst/>
                          <a:latin typeface="Calibri" panose="020F0502020204030204" pitchFamily="34" charset="0"/>
                          <a:ea typeface="Calibri" panose="020F0502020204030204" pitchFamily="34" charset="0"/>
                          <a:cs typeface="Times New Roman" panose="02020603050405020304" pitchFamily="18" charset="0"/>
                        </a:rPr>
                        <a:t>50</a:t>
                      </a:r>
                      <a:endParaRPr lang="en-US" sz="1700" b="0" i="0" u="none" strike="noStrike">
                        <a:effectLst/>
                        <a:latin typeface="Arial" panose="020B0604020202020204" pitchFamily="34" charset="0"/>
                      </a:endParaRPr>
                    </a:p>
                  </a:txBody>
                  <a:tcPr marL="64921" marR="64921" marT="90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66297599"/>
                  </a:ext>
                </a:extLst>
              </a:tr>
              <a:tr h="475844">
                <a:tc>
                  <a:txBody>
                    <a:bodyPr/>
                    <a:lstStyle/>
                    <a:p>
                      <a:pPr marL="0" marR="0" algn="l" fontAlgn="ctr">
                        <a:lnSpc>
                          <a:spcPct val="107000"/>
                        </a:lnSpc>
                      </a:pPr>
                      <a:r>
                        <a:rPr lang="en-US" sz="1300" b="0" i="0" u="none" strike="noStrike" kern="100">
                          <a:effectLst/>
                          <a:latin typeface="Calibri" panose="020F0502020204030204" pitchFamily="34" charset="0"/>
                          <a:ea typeface="Calibri" panose="020F0502020204030204" pitchFamily="34" charset="0"/>
                          <a:cs typeface="Times New Roman" panose="02020603050405020304" pitchFamily="18" charset="0"/>
                        </a:rPr>
                        <a:t>Robot reaches destination “4”</a:t>
                      </a:r>
                      <a:endParaRPr lang="en-US" sz="1700" b="0" i="0" u="none" strike="noStrike">
                        <a:effectLst/>
                        <a:latin typeface="Arial" panose="020B0604020202020204" pitchFamily="34" charset="0"/>
                      </a:endParaRPr>
                    </a:p>
                    <a:p>
                      <a:pPr marL="0" marR="0" algn="l" fontAlgn="ctr">
                        <a:lnSpc>
                          <a:spcPct val="107000"/>
                        </a:lnSpc>
                      </a:pPr>
                      <a:r>
                        <a:rPr lang="en-US" sz="1300" b="0" i="1" u="none" strike="noStrike" kern="100">
                          <a:effectLst/>
                          <a:latin typeface="Calibri" panose="020F0502020204030204" pitchFamily="34" charset="0"/>
                          <a:ea typeface="Calibri" panose="020F0502020204030204" pitchFamily="34" charset="0"/>
                          <a:cs typeface="Times New Roman" panose="02020603050405020304" pitchFamily="18" charset="0"/>
                        </a:rPr>
                        <a:t>(touch or travel over the number)</a:t>
                      </a:r>
                      <a:endParaRPr lang="en-US" sz="1700" b="0" i="0" u="none" strike="noStrike">
                        <a:effectLst/>
                        <a:latin typeface="Arial" panose="020B0604020202020204" pitchFamily="34" charset="0"/>
                      </a:endParaRPr>
                    </a:p>
                  </a:txBody>
                  <a:tcPr marL="64921" marR="64921" marT="90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fontAlgn="ctr">
                        <a:lnSpc>
                          <a:spcPct val="107000"/>
                        </a:lnSpc>
                      </a:pPr>
                      <a:r>
                        <a:rPr lang="en-US" sz="1300" b="0" i="0" u="none" strike="noStrike" kern="100">
                          <a:effectLst/>
                          <a:latin typeface="Calibri" panose="020F0502020204030204" pitchFamily="34" charset="0"/>
                          <a:ea typeface="Calibri" panose="020F0502020204030204" pitchFamily="34" charset="0"/>
                          <a:cs typeface="Times New Roman" panose="02020603050405020304" pitchFamily="18" charset="0"/>
                        </a:rPr>
                        <a:t>50</a:t>
                      </a:r>
                      <a:endParaRPr lang="en-US" sz="1700" b="0" i="0" u="none" strike="noStrike">
                        <a:effectLst/>
                        <a:latin typeface="Arial" panose="020B0604020202020204" pitchFamily="34" charset="0"/>
                      </a:endParaRPr>
                    </a:p>
                  </a:txBody>
                  <a:tcPr marL="64921" marR="64921" marT="90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26280461"/>
                  </a:ext>
                </a:extLst>
              </a:tr>
              <a:tr h="475844">
                <a:tc>
                  <a:txBody>
                    <a:bodyPr/>
                    <a:lstStyle/>
                    <a:p>
                      <a:pPr marL="0" marR="0" algn="l" fontAlgn="ctr">
                        <a:lnSpc>
                          <a:spcPct val="107000"/>
                        </a:lnSpc>
                      </a:pPr>
                      <a:r>
                        <a:rPr lang="en-US" sz="1300" b="0" i="0" u="none" strike="noStrike" kern="100" dirty="0">
                          <a:effectLst/>
                          <a:latin typeface="Calibri" panose="020F0502020204030204" pitchFamily="34" charset="0"/>
                          <a:ea typeface="Calibri" panose="020F0502020204030204" pitchFamily="34" charset="0"/>
                          <a:cs typeface="Times New Roman" panose="02020603050405020304" pitchFamily="18" charset="0"/>
                        </a:rPr>
                        <a:t>Dislodge the stash of iron from the second pedestal</a:t>
                      </a:r>
                    </a:p>
                    <a:p>
                      <a:pPr marL="0" marR="0" algn="l" fontAlgn="ctr">
                        <a:lnSpc>
                          <a:spcPct val="107000"/>
                        </a:lnSpc>
                      </a:pPr>
                      <a:r>
                        <a:rPr lang="en-US" sz="1300" b="0" i="1" u="none" strike="noStrike" kern="100" dirty="0">
                          <a:effectLst/>
                          <a:latin typeface="Calibri" panose="020F0502020204030204" pitchFamily="34" charset="0"/>
                          <a:ea typeface="Calibri" panose="020F0502020204030204" pitchFamily="34" charset="0"/>
                          <a:cs typeface="Times New Roman" panose="02020603050405020304" pitchFamily="18" charset="0"/>
                        </a:rPr>
                        <a:t>(knock quarter completely off platform)</a:t>
                      </a:r>
                      <a:endParaRPr lang="en-US" sz="1700" b="0" i="0" u="none" strike="noStrike" dirty="0">
                        <a:effectLst/>
                        <a:latin typeface="Arial" panose="020B0604020202020204" pitchFamily="34" charset="0"/>
                      </a:endParaRPr>
                    </a:p>
                  </a:txBody>
                  <a:tcPr marL="64921" marR="64921" marT="90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fontAlgn="ctr">
                        <a:lnSpc>
                          <a:spcPct val="107000"/>
                        </a:lnSpc>
                      </a:pPr>
                      <a:r>
                        <a:rPr lang="en-US" sz="1300" b="0" i="0" u="none" strike="noStrike" kern="100">
                          <a:effectLst/>
                          <a:latin typeface="Calibri" panose="020F0502020204030204" pitchFamily="34" charset="0"/>
                          <a:ea typeface="Calibri" panose="020F0502020204030204" pitchFamily="34" charset="0"/>
                          <a:cs typeface="Times New Roman" panose="02020603050405020304" pitchFamily="18" charset="0"/>
                        </a:rPr>
                        <a:t>300</a:t>
                      </a:r>
                      <a:endParaRPr lang="en-US" sz="1700" b="0" i="0" u="none" strike="noStrike">
                        <a:effectLst/>
                        <a:latin typeface="Arial" panose="020B0604020202020204" pitchFamily="34" charset="0"/>
                      </a:endParaRPr>
                    </a:p>
                  </a:txBody>
                  <a:tcPr marL="64921" marR="64921" marT="90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55474891"/>
                  </a:ext>
                </a:extLst>
              </a:tr>
              <a:tr h="475844">
                <a:tc>
                  <a:txBody>
                    <a:bodyPr/>
                    <a:lstStyle/>
                    <a:p>
                      <a:pPr marL="0" marR="0" algn="l" fontAlgn="ctr">
                        <a:lnSpc>
                          <a:spcPct val="107000"/>
                        </a:lnSpc>
                      </a:pPr>
                      <a:r>
                        <a:rPr lang="en-US" sz="1300" b="0" i="0" u="none" strike="noStrike" kern="100" dirty="0">
                          <a:effectLst/>
                          <a:latin typeface="Calibri" panose="020F0502020204030204" pitchFamily="34" charset="0"/>
                          <a:ea typeface="Calibri" panose="020F0502020204030204" pitchFamily="34" charset="0"/>
                          <a:cs typeface="Times New Roman" panose="02020603050405020304" pitchFamily="18" charset="0"/>
                        </a:rPr>
                        <a:t>Robot reaches destination “5”</a:t>
                      </a:r>
                      <a:endParaRPr lang="en-US" sz="1700" b="0" i="0" u="none" strike="noStrike" dirty="0">
                        <a:effectLst/>
                        <a:latin typeface="Arial" panose="020B0604020202020204" pitchFamily="34" charset="0"/>
                      </a:endParaRPr>
                    </a:p>
                    <a:p>
                      <a:pPr marL="0" marR="0" algn="l" fontAlgn="ctr">
                        <a:lnSpc>
                          <a:spcPct val="107000"/>
                        </a:lnSpc>
                      </a:pPr>
                      <a:r>
                        <a:rPr lang="en-US" sz="1300" b="0" i="1" u="none" strike="noStrike" kern="100" dirty="0">
                          <a:effectLst/>
                          <a:latin typeface="Calibri" panose="020F0502020204030204" pitchFamily="34" charset="0"/>
                          <a:ea typeface="Calibri" panose="020F0502020204030204" pitchFamily="34" charset="0"/>
                          <a:cs typeface="Times New Roman" panose="02020603050405020304" pitchFamily="18" charset="0"/>
                        </a:rPr>
                        <a:t>(touch or travel over the number)</a:t>
                      </a:r>
                      <a:endParaRPr lang="en-US" sz="1700" b="0" i="0" u="none" strike="noStrike" dirty="0">
                        <a:effectLst/>
                        <a:latin typeface="Arial" panose="020B0604020202020204" pitchFamily="34" charset="0"/>
                      </a:endParaRPr>
                    </a:p>
                  </a:txBody>
                  <a:tcPr marL="64921" marR="64921" marT="90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fontAlgn="ctr">
                        <a:lnSpc>
                          <a:spcPct val="107000"/>
                        </a:lnSpc>
                      </a:pPr>
                      <a:r>
                        <a:rPr lang="en-US" sz="1300" b="0" i="0" u="none" strike="noStrike" kern="100">
                          <a:effectLst/>
                          <a:latin typeface="Calibri" panose="020F0502020204030204" pitchFamily="34" charset="0"/>
                          <a:ea typeface="Calibri" panose="020F0502020204030204" pitchFamily="34" charset="0"/>
                          <a:cs typeface="Times New Roman" panose="02020603050405020304" pitchFamily="18" charset="0"/>
                        </a:rPr>
                        <a:t>50</a:t>
                      </a:r>
                      <a:endParaRPr lang="en-US" sz="1700" b="0" i="0" u="none" strike="noStrike">
                        <a:effectLst/>
                        <a:latin typeface="Arial" panose="020B0604020202020204" pitchFamily="34" charset="0"/>
                      </a:endParaRPr>
                    </a:p>
                  </a:txBody>
                  <a:tcPr marL="64921" marR="64921" marT="90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76296371"/>
                  </a:ext>
                </a:extLst>
              </a:tr>
              <a:tr h="475844">
                <a:tc>
                  <a:txBody>
                    <a:bodyPr/>
                    <a:lstStyle/>
                    <a:p>
                      <a:pPr marL="0" marR="0" algn="l" fontAlgn="ctr">
                        <a:lnSpc>
                          <a:spcPct val="107000"/>
                        </a:lnSpc>
                      </a:pPr>
                      <a:r>
                        <a:rPr lang="en-US" sz="1300" b="0" i="0" u="none" strike="noStrike" kern="100" dirty="0">
                          <a:effectLst/>
                          <a:latin typeface="Calibri" panose="020F0502020204030204" pitchFamily="34" charset="0"/>
                          <a:ea typeface="Calibri" panose="020F0502020204030204" pitchFamily="34" charset="0"/>
                          <a:cs typeface="Times New Roman" panose="02020603050405020304" pitchFamily="18" charset="0"/>
                        </a:rPr>
                        <a:t>Robot enters the bright </a:t>
                      </a:r>
                      <a:r>
                        <a:rPr lang="en-US" sz="1300" b="0" i="0" u="none" strike="noStrike" kern="100">
                          <a:effectLst/>
                          <a:latin typeface="Calibri" panose="020F0502020204030204" pitchFamily="34" charset="0"/>
                          <a:ea typeface="Calibri" panose="020F0502020204030204" pitchFamily="34" charset="0"/>
                          <a:cs typeface="Times New Roman" panose="02020603050405020304" pitchFamily="18" charset="0"/>
                        </a:rPr>
                        <a:t>cave entrance </a:t>
                      </a:r>
                      <a:r>
                        <a:rPr lang="en-US" sz="1300" b="0" i="0" u="none" strike="noStrike" kern="100" dirty="0">
                          <a:effectLst/>
                          <a:latin typeface="Calibri" panose="020F0502020204030204" pitchFamily="34" charset="0"/>
                          <a:ea typeface="Calibri" panose="020F0502020204030204" pitchFamily="34" charset="0"/>
                          <a:cs typeface="Times New Roman" panose="02020603050405020304" pitchFamily="18" charset="0"/>
                        </a:rPr>
                        <a:t>room</a:t>
                      </a:r>
                      <a:endParaRPr lang="en-US" sz="1700" b="0" i="0" u="none" strike="noStrike" dirty="0">
                        <a:effectLst/>
                        <a:latin typeface="Arial" panose="020B0604020202020204" pitchFamily="34" charset="0"/>
                      </a:endParaRPr>
                    </a:p>
                    <a:p>
                      <a:pPr marL="0" marR="0" algn="l" fontAlgn="ctr">
                        <a:lnSpc>
                          <a:spcPct val="107000"/>
                        </a:lnSpc>
                      </a:pPr>
                      <a:r>
                        <a:rPr lang="en-US" sz="1300" b="0" i="1" u="none" strike="noStrike" kern="100" dirty="0">
                          <a:effectLst/>
                          <a:latin typeface="Calibri" panose="020F0502020204030204" pitchFamily="34" charset="0"/>
                          <a:ea typeface="Calibri" panose="020F0502020204030204" pitchFamily="34" charset="0"/>
                          <a:cs typeface="Times New Roman" panose="02020603050405020304" pitchFamily="18" charset="0"/>
                        </a:rPr>
                        <a:t>(all touchpoints have moved past the first red line)</a:t>
                      </a:r>
                      <a:endParaRPr lang="en-US" sz="1700" b="0" i="0" u="none" strike="noStrike" dirty="0">
                        <a:effectLst/>
                        <a:latin typeface="Arial" panose="020B0604020202020204" pitchFamily="34" charset="0"/>
                      </a:endParaRPr>
                    </a:p>
                  </a:txBody>
                  <a:tcPr marL="64921" marR="64921" marT="90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fontAlgn="ctr">
                        <a:lnSpc>
                          <a:spcPct val="107000"/>
                        </a:lnSpc>
                      </a:pPr>
                      <a:r>
                        <a:rPr lang="en-US" sz="1300" b="0" i="0" u="none" strike="noStrike" kern="100">
                          <a:effectLst/>
                          <a:latin typeface="Calibri" panose="020F0502020204030204" pitchFamily="34" charset="0"/>
                          <a:ea typeface="Calibri" panose="020F0502020204030204" pitchFamily="34" charset="0"/>
                          <a:cs typeface="Times New Roman" panose="02020603050405020304" pitchFamily="18" charset="0"/>
                        </a:rPr>
                        <a:t>50</a:t>
                      </a:r>
                      <a:endParaRPr lang="en-US" sz="1700" b="0" i="0" u="none" strike="noStrike">
                        <a:effectLst/>
                        <a:latin typeface="Arial" panose="020B0604020202020204" pitchFamily="34" charset="0"/>
                      </a:endParaRPr>
                    </a:p>
                  </a:txBody>
                  <a:tcPr marL="64921" marR="64921" marT="90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56961503"/>
                  </a:ext>
                </a:extLst>
              </a:tr>
              <a:tr h="475844">
                <a:tc>
                  <a:txBody>
                    <a:bodyPr/>
                    <a:lstStyle/>
                    <a:p>
                      <a:pPr marL="0" marR="0" algn="l" fontAlgn="ctr">
                        <a:lnSpc>
                          <a:spcPct val="107000"/>
                        </a:lnSpc>
                      </a:pPr>
                      <a:r>
                        <a:rPr lang="en-US" sz="1300" b="0" i="0" u="none" strike="noStrike" kern="100" dirty="0">
                          <a:effectLst/>
                          <a:latin typeface="Calibri" panose="020F0502020204030204" pitchFamily="34" charset="0"/>
                          <a:ea typeface="Calibri" panose="020F0502020204030204" pitchFamily="34" charset="0"/>
                          <a:cs typeface="Times New Roman" panose="02020603050405020304" pitchFamily="18" charset="0"/>
                        </a:rPr>
                        <a:t>Robot does a spin to look for Steve</a:t>
                      </a:r>
                      <a:endParaRPr lang="en-US" sz="1700" b="0" i="0" u="none" strike="noStrike" dirty="0">
                        <a:effectLst/>
                        <a:latin typeface="Arial" panose="020B0604020202020204" pitchFamily="34" charset="0"/>
                      </a:endParaRPr>
                    </a:p>
                    <a:p>
                      <a:pPr marL="0" marR="0" algn="l" fontAlgn="ctr">
                        <a:lnSpc>
                          <a:spcPct val="107000"/>
                        </a:lnSpc>
                      </a:pPr>
                      <a:r>
                        <a:rPr lang="en-US" sz="1300" b="0" i="1" u="none" strike="noStrike" kern="100" dirty="0">
                          <a:effectLst/>
                          <a:latin typeface="Calibri" panose="020F0502020204030204" pitchFamily="34" charset="0"/>
                          <a:ea typeface="Calibri" panose="020F0502020204030204" pitchFamily="34" charset="0"/>
                          <a:cs typeface="Times New Roman" panose="02020603050405020304" pitchFamily="18" charset="0"/>
                        </a:rPr>
                        <a:t>(rotates 360 degrees)</a:t>
                      </a:r>
                      <a:endParaRPr lang="en-US" sz="1700" b="0" i="0" u="none" strike="noStrike" dirty="0">
                        <a:effectLst/>
                        <a:latin typeface="Arial" panose="020B0604020202020204" pitchFamily="34" charset="0"/>
                      </a:endParaRPr>
                    </a:p>
                  </a:txBody>
                  <a:tcPr marL="64921" marR="64921" marT="90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fontAlgn="ctr">
                        <a:lnSpc>
                          <a:spcPct val="107000"/>
                        </a:lnSpc>
                      </a:pPr>
                      <a:r>
                        <a:rPr lang="en-US" sz="1300" b="0" i="0" u="none" strike="noStrike" kern="100">
                          <a:effectLst/>
                          <a:latin typeface="Calibri" panose="020F0502020204030204" pitchFamily="34" charset="0"/>
                          <a:ea typeface="Calibri" panose="020F0502020204030204" pitchFamily="34" charset="0"/>
                          <a:cs typeface="Times New Roman" panose="02020603050405020304" pitchFamily="18" charset="0"/>
                        </a:rPr>
                        <a:t>50</a:t>
                      </a:r>
                      <a:endParaRPr lang="en-US" sz="1700" b="0" i="0" u="none" strike="noStrike">
                        <a:effectLst/>
                        <a:latin typeface="Arial" panose="020B0604020202020204" pitchFamily="34" charset="0"/>
                      </a:endParaRPr>
                    </a:p>
                  </a:txBody>
                  <a:tcPr marL="64921" marR="64921" marT="90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92221497"/>
                  </a:ext>
                </a:extLst>
              </a:tr>
              <a:tr h="475844">
                <a:tc>
                  <a:txBody>
                    <a:bodyPr/>
                    <a:lstStyle/>
                    <a:p>
                      <a:pPr marL="0" marR="0" algn="l" fontAlgn="ctr">
                        <a:lnSpc>
                          <a:spcPct val="107000"/>
                        </a:lnSpc>
                      </a:pPr>
                      <a:r>
                        <a:rPr lang="en-US" sz="1300" b="0" i="0" u="none" strike="noStrike" kern="100" dirty="0">
                          <a:effectLst/>
                          <a:latin typeface="Calibri" panose="020F0502020204030204" pitchFamily="34" charset="0"/>
                          <a:ea typeface="Calibri" panose="020F0502020204030204" pitchFamily="34" charset="0"/>
                          <a:cs typeface="Times New Roman" panose="02020603050405020304" pitchFamily="18" charset="0"/>
                        </a:rPr>
                        <a:t>Robot reaches destination “6”</a:t>
                      </a:r>
                      <a:endParaRPr lang="en-US" sz="1700" b="0" i="0" u="none" strike="noStrike" dirty="0">
                        <a:effectLst/>
                        <a:latin typeface="Arial" panose="020B0604020202020204" pitchFamily="34" charset="0"/>
                      </a:endParaRPr>
                    </a:p>
                    <a:p>
                      <a:pPr marL="0" marR="0" algn="l" fontAlgn="ctr">
                        <a:lnSpc>
                          <a:spcPct val="107000"/>
                        </a:lnSpc>
                      </a:pPr>
                      <a:r>
                        <a:rPr lang="en-US" sz="1300" b="0" i="1" u="none" strike="noStrike" kern="100" dirty="0">
                          <a:effectLst/>
                          <a:latin typeface="Calibri" panose="020F0502020204030204" pitchFamily="34" charset="0"/>
                          <a:ea typeface="Calibri" panose="020F0502020204030204" pitchFamily="34" charset="0"/>
                          <a:cs typeface="Times New Roman" panose="02020603050405020304" pitchFamily="18" charset="0"/>
                        </a:rPr>
                        <a:t>(touch or travel over the number)</a:t>
                      </a:r>
                      <a:endParaRPr lang="en-US" sz="1700" b="0" i="0" u="none" strike="noStrike" dirty="0">
                        <a:effectLst/>
                        <a:latin typeface="Arial" panose="020B0604020202020204" pitchFamily="34" charset="0"/>
                      </a:endParaRPr>
                    </a:p>
                  </a:txBody>
                  <a:tcPr marL="64921" marR="64921" marT="90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fontAlgn="ctr">
                        <a:lnSpc>
                          <a:spcPct val="107000"/>
                        </a:lnSpc>
                      </a:pPr>
                      <a:r>
                        <a:rPr lang="en-US" sz="1300" b="0" i="0" u="none" strike="noStrike" kern="100">
                          <a:effectLst/>
                          <a:latin typeface="Calibri" panose="020F0502020204030204" pitchFamily="34" charset="0"/>
                          <a:ea typeface="Calibri" panose="020F0502020204030204" pitchFamily="34" charset="0"/>
                          <a:cs typeface="Times New Roman" panose="02020603050405020304" pitchFamily="18" charset="0"/>
                        </a:rPr>
                        <a:t>50</a:t>
                      </a:r>
                      <a:endParaRPr lang="en-US" sz="1700" b="0" i="0" u="none" strike="noStrike">
                        <a:effectLst/>
                        <a:latin typeface="Arial" panose="020B0604020202020204" pitchFamily="34" charset="0"/>
                      </a:endParaRPr>
                    </a:p>
                  </a:txBody>
                  <a:tcPr marL="64921" marR="64921" marT="90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95393647"/>
                  </a:ext>
                </a:extLst>
              </a:tr>
              <a:tr h="475844">
                <a:tc>
                  <a:txBody>
                    <a:bodyPr/>
                    <a:lstStyle/>
                    <a:p>
                      <a:pPr marL="0" marR="0" algn="l" fontAlgn="ctr">
                        <a:lnSpc>
                          <a:spcPct val="107000"/>
                        </a:lnSpc>
                      </a:pPr>
                      <a:r>
                        <a:rPr lang="en-US" sz="1300" b="0" i="0" u="none" strike="noStrike" kern="100" dirty="0">
                          <a:effectLst/>
                          <a:latin typeface="Calibri" panose="020F0502020204030204" pitchFamily="34" charset="0"/>
                          <a:ea typeface="Calibri" panose="020F0502020204030204" pitchFamily="34" charset="0"/>
                          <a:cs typeface="Times New Roman" panose="02020603050405020304" pitchFamily="18" charset="0"/>
                        </a:rPr>
                        <a:t>Robot stops and plays the opening bars of the </a:t>
                      </a:r>
                      <a:br>
                        <a:rPr lang="en-US" sz="1300" b="0" i="0" u="none" strike="noStrike" kern="100" dirty="0">
                          <a:effectLst/>
                          <a:latin typeface="Calibri" panose="020F0502020204030204" pitchFamily="34" charset="0"/>
                          <a:ea typeface="Calibri" panose="020F0502020204030204" pitchFamily="34" charset="0"/>
                          <a:cs typeface="Times New Roman" panose="02020603050405020304" pitchFamily="18" charset="0"/>
                        </a:rPr>
                      </a:br>
                      <a:r>
                        <a:rPr lang="en-US" sz="1300" b="0" i="0" u="none" strike="noStrike" kern="100" dirty="0">
                          <a:effectLst/>
                          <a:latin typeface="Calibri" panose="020F0502020204030204" pitchFamily="34" charset="0"/>
                          <a:ea typeface="Calibri" panose="020F0502020204030204" pitchFamily="34" charset="0"/>
                          <a:cs typeface="Times New Roman" panose="02020603050405020304" pitchFamily="18" charset="0"/>
                        </a:rPr>
                        <a:t>“Mission Impossible Theme”    (D </a:t>
                      </a:r>
                      <a:r>
                        <a:rPr lang="en-US" sz="1300" b="0" i="0" u="none" strike="noStrike" kern="100" dirty="0" err="1">
                          <a:effectLst/>
                          <a:latin typeface="Calibri" panose="020F0502020204030204" pitchFamily="34" charset="0"/>
                          <a:ea typeface="Calibri" panose="020F0502020204030204" pitchFamily="34" charset="0"/>
                          <a:cs typeface="Times New Roman" panose="02020603050405020304" pitchFamily="18" charset="0"/>
                        </a:rPr>
                        <a:t>D</a:t>
                      </a:r>
                      <a:r>
                        <a:rPr lang="en-US" sz="1300" b="0" i="0" u="none" strike="noStrike" kern="100" dirty="0">
                          <a:effectLst/>
                          <a:latin typeface="Calibri" panose="020F0502020204030204" pitchFamily="34" charset="0"/>
                          <a:ea typeface="Calibri" panose="020F0502020204030204" pitchFamily="34" charset="0"/>
                          <a:cs typeface="Times New Roman" panose="02020603050405020304" pitchFamily="18" charset="0"/>
                        </a:rPr>
                        <a:t> F G D </a:t>
                      </a:r>
                      <a:r>
                        <a:rPr lang="en-US" sz="1300" b="0" i="0" u="none" strike="noStrike" kern="100" dirty="0" err="1">
                          <a:effectLst/>
                          <a:latin typeface="Calibri" panose="020F0502020204030204" pitchFamily="34" charset="0"/>
                          <a:ea typeface="Calibri" panose="020F0502020204030204" pitchFamily="34" charset="0"/>
                          <a:cs typeface="Times New Roman" panose="02020603050405020304" pitchFamily="18" charset="0"/>
                        </a:rPr>
                        <a:t>D</a:t>
                      </a:r>
                      <a:r>
                        <a:rPr lang="en-US" sz="1300" b="0" i="0" u="none" strike="noStrike" kern="100" dirty="0">
                          <a:effectLst/>
                          <a:latin typeface="Calibri" panose="020F0502020204030204" pitchFamily="34" charset="0"/>
                          <a:ea typeface="Calibri" panose="020F0502020204030204" pitchFamily="34" charset="0"/>
                          <a:cs typeface="Times New Roman" panose="02020603050405020304" pitchFamily="18" charset="0"/>
                        </a:rPr>
                        <a:t> C C#) </a:t>
                      </a:r>
                      <a:endParaRPr lang="en-US" sz="1700" b="0" i="0" u="none" strike="noStrike" dirty="0">
                        <a:effectLst/>
                        <a:latin typeface="Arial" panose="020B0604020202020204" pitchFamily="34" charset="0"/>
                      </a:endParaRPr>
                    </a:p>
                  </a:txBody>
                  <a:tcPr marL="64921" marR="64921" marT="90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fontAlgn="ctr">
                        <a:lnSpc>
                          <a:spcPct val="107000"/>
                        </a:lnSpc>
                      </a:pPr>
                      <a:r>
                        <a:rPr lang="en-US" sz="1300" b="0" i="0" u="none" strike="noStrike" kern="100" dirty="0">
                          <a:effectLst/>
                          <a:latin typeface="Calibri" panose="020F0502020204030204" pitchFamily="34" charset="0"/>
                          <a:ea typeface="Calibri" panose="020F0502020204030204" pitchFamily="34" charset="0"/>
                          <a:cs typeface="Times New Roman" panose="02020603050405020304" pitchFamily="18" charset="0"/>
                        </a:rPr>
                        <a:t>100</a:t>
                      </a:r>
                      <a:endParaRPr lang="en-US" sz="1700" b="0" i="0" u="none" strike="noStrike" dirty="0">
                        <a:effectLst/>
                        <a:latin typeface="Arial" panose="020B0604020202020204" pitchFamily="34" charset="0"/>
                      </a:endParaRPr>
                    </a:p>
                  </a:txBody>
                  <a:tcPr marL="64921" marR="64921" marT="90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48470807"/>
                  </a:ext>
                </a:extLst>
              </a:tr>
            </a:tbl>
          </a:graphicData>
        </a:graphic>
      </p:graphicFrame>
    </p:spTree>
    <p:extLst>
      <p:ext uri="{BB962C8B-B14F-4D97-AF65-F5344CB8AC3E}">
        <p14:creationId xmlns:p14="http://schemas.microsoft.com/office/powerpoint/2010/main" val="475608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A7A50B-BF2D-D449-F116-B5B73FF3E47F}"/>
            </a:ext>
          </a:extLst>
        </p:cNvPr>
        <p:cNvGrpSpPr/>
        <p:nvPr/>
      </p:nvGrpSpPr>
      <p:grpSpPr>
        <a:xfrm>
          <a:off x="0" y="0"/>
          <a:ext cx="0" cy="0"/>
          <a:chOff x="0" y="0"/>
          <a:chExt cx="0" cy="0"/>
        </a:xfrm>
      </p:grpSpPr>
      <p:pic>
        <p:nvPicPr>
          <p:cNvPr id="2" name="Picture 1" descr="A wooden board with blue cubes&#10;&#10;Description automatically generated">
            <a:extLst>
              <a:ext uri="{FF2B5EF4-FFF2-40B4-BE49-F238E27FC236}">
                <a16:creationId xmlns:a16="http://schemas.microsoft.com/office/drawing/2014/main" id="{8492BE64-22C0-55D6-49D9-51CE3EABBEB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9575" y="490662"/>
            <a:ext cx="3467477" cy="3453809"/>
          </a:xfrm>
          <a:prstGeom prst="rect">
            <a:avLst/>
          </a:prstGeom>
          <a:noFill/>
          <a:ln>
            <a:noFill/>
          </a:ln>
        </p:spPr>
      </p:pic>
      <p:sp>
        <p:nvSpPr>
          <p:cNvPr id="3" name="Rectangle 2">
            <a:extLst>
              <a:ext uri="{FF2B5EF4-FFF2-40B4-BE49-F238E27FC236}">
                <a16:creationId xmlns:a16="http://schemas.microsoft.com/office/drawing/2014/main" id="{F649E99F-A24D-FAC6-1780-3EAA3D4B1C7D}"/>
              </a:ext>
            </a:extLst>
          </p:cNvPr>
          <p:cNvSpPr>
            <a:spLocks noChangeArrowheads="1"/>
          </p:cNvSpPr>
          <p:nvPr/>
        </p:nvSpPr>
        <p:spPr bwMode="auto">
          <a:xfrm>
            <a:off x="309308" y="4424491"/>
            <a:ext cx="3653092"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222222"/>
                </a:solidFill>
                <a:effectLst/>
                <a:ea typeface="Times New Roman" panose="02020603050405020304" pitchFamily="18" charset="0"/>
                <a:cs typeface="Calibri" panose="020F0502020204030204" pitchFamily="34" charset="0"/>
              </a:rPr>
              <a:t>The course must be run in order.  There are two platforms which are 1 ½ inches tall.  You must knock the table tennis ball off of the first platform to turn off the force field before approaching number “3”.  You must knock the quarter off of the second platform before approaching number “5”. </a:t>
            </a:r>
            <a:endParaRPr kumimoji="0" lang="en-US" altLang="en-US" sz="1400"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049" name="Picture 1" descr="A screenshot of a game&#10;&#10;Description automatically generated">
            <a:extLst>
              <a:ext uri="{FF2B5EF4-FFF2-40B4-BE49-F238E27FC236}">
                <a16:creationId xmlns:a16="http://schemas.microsoft.com/office/drawing/2014/main" id="{FF62B2A2-05AE-8A41-2EDD-9B6862899461}"/>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8359872" y="413357"/>
            <a:ext cx="2800350" cy="14001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27A28C9-DF3E-10F2-2ECC-22EA8322ABD0}"/>
              </a:ext>
            </a:extLst>
          </p:cNvPr>
          <p:cNvSpPr>
            <a:spLocks noChangeArrowheads="1"/>
          </p:cNvSpPr>
          <p:nvPr/>
        </p:nvSpPr>
        <p:spPr bwMode="auto">
          <a:xfrm>
            <a:off x="8108966" y="2334611"/>
            <a:ext cx="3693459"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1400" dirty="0"/>
              <a:t>Once a beep command is in the program, you can change the tone of the beep by clicking on the tone number. This will bring up a keyboard where you select a different tone.</a:t>
            </a:r>
            <a:br>
              <a:rPr lang="en-US" sz="1400" dirty="0"/>
            </a:br>
            <a:endParaRPr lang="en-US" sz="1400" dirty="0"/>
          </a:p>
          <a:p>
            <a:r>
              <a:rPr lang="en-US" sz="1400" dirty="0"/>
              <a:t>The “Mission Impossible Theme” can be played with the notes: D </a:t>
            </a:r>
            <a:r>
              <a:rPr lang="en-US" sz="1400" dirty="0" err="1"/>
              <a:t>D</a:t>
            </a:r>
            <a:r>
              <a:rPr lang="en-US" sz="1400" dirty="0"/>
              <a:t> F G D </a:t>
            </a:r>
            <a:r>
              <a:rPr lang="en-US" sz="1400" dirty="0" err="1"/>
              <a:t>D</a:t>
            </a:r>
            <a:r>
              <a:rPr lang="en-US" sz="1400" dirty="0"/>
              <a:t> C </a:t>
            </a:r>
            <a:r>
              <a:rPr lang="en-US" sz="1400" dirty="0" err="1"/>
              <a:t>C</a:t>
            </a:r>
            <a:r>
              <a:rPr lang="en-US" sz="1400" dirty="0"/>
              <a:t>#</a:t>
            </a:r>
          </a:p>
        </p:txBody>
      </p:sp>
      <p:pic>
        <p:nvPicPr>
          <p:cNvPr id="5" name="Picture 4" descr="A screenshot of a phone&#10;&#10;Description automatically generated">
            <a:extLst>
              <a:ext uri="{FF2B5EF4-FFF2-40B4-BE49-F238E27FC236}">
                <a16:creationId xmlns:a16="http://schemas.microsoft.com/office/drawing/2014/main" id="{47E3B2C6-886A-8E48-ADD7-56558F691F8F}"/>
              </a:ext>
            </a:extLst>
          </p:cNvPr>
          <p:cNvPicPr>
            <a:picLocks noChangeAspect="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4635654" y="206195"/>
            <a:ext cx="2819400" cy="5363210"/>
          </a:xfrm>
          <a:prstGeom prst="rect">
            <a:avLst/>
          </a:prstGeom>
          <a:noFill/>
          <a:ln>
            <a:noFill/>
          </a:ln>
        </p:spPr>
      </p:pic>
      <p:sp>
        <p:nvSpPr>
          <p:cNvPr id="6" name="Rectangle 5">
            <a:extLst>
              <a:ext uri="{FF2B5EF4-FFF2-40B4-BE49-F238E27FC236}">
                <a16:creationId xmlns:a16="http://schemas.microsoft.com/office/drawing/2014/main" id="{A7C5B519-EC5E-EF6E-CC82-5B3B55878AA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6">
            <a:extLst>
              <a:ext uri="{FF2B5EF4-FFF2-40B4-BE49-F238E27FC236}">
                <a16:creationId xmlns:a16="http://schemas.microsoft.com/office/drawing/2014/main" id="{E2F50780-AE5E-7DC9-2ED0-5C1D00798F1B}"/>
              </a:ext>
            </a:extLst>
          </p:cNvPr>
          <p:cNvSpPr>
            <a:spLocks noChangeArrowheads="1"/>
          </p:cNvSpPr>
          <p:nvPr/>
        </p:nvSpPr>
        <p:spPr bwMode="auto">
          <a:xfrm>
            <a:off x="4635654" y="5641813"/>
            <a:ext cx="297538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222222"/>
                </a:solidFill>
                <a:effectLst/>
                <a:ea typeface="Times New Roman" panose="02020603050405020304" pitchFamily="18" charset="0"/>
                <a:cs typeface="Calibri" panose="020F0502020204030204" pitchFamily="34" charset="0"/>
              </a:rPr>
              <a:t>The beep commands can be found in the Sound Category.  The commands that play sounds on the Hub have the Hub Icon on the block.</a:t>
            </a:r>
            <a:endParaRPr kumimoji="0" lang="en-US" altLang="en-US" sz="20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8328804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39</TotalTime>
  <Words>579</Words>
  <Application>Microsoft Office PowerPoint</Application>
  <PresentationFormat>Widescreen</PresentationFormat>
  <Paragraphs>59</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Aptos</vt:lpstr>
      <vt:lpstr>Aptos Display</vt: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Steve Smith</dc:creator>
  <cp:lastModifiedBy>Jeremy Marshall</cp:lastModifiedBy>
  <cp:revision>4</cp:revision>
  <dcterms:created xsi:type="dcterms:W3CDTF">2024-10-28T00:54:15Z</dcterms:created>
  <dcterms:modified xsi:type="dcterms:W3CDTF">2024-12-07T01:31:44Z</dcterms:modified>
</cp:coreProperties>
</file>