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1"/>
  </p:notesMasterIdLst>
  <p:sldIdLst>
    <p:sldId id="256" r:id="rId2"/>
    <p:sldId id="1383" r:id="rId3"/>
    <p:sldId id="2147474695" r:id="rId4"/>
    <p:sldId id="2147474696" r:id="rId5"/>
    <p:sldId id="2147474697" r:id="rId6"/>
    <p:sldId id="1389" r:id="rId7"/>
    <p:sldId id="2147474704" r:id="rId8"/>
    <p:sldId id="2147474698" r:id="rId9"/>
    <p:sldId id="2147474705" r:id="rId10"/>
    <p:sldId id="2147474700" r:id="rId11"/>
    <p:sldId id="2147474701" r:id="rId12"/>
    <p:sldId id="2147474706" r:id="rId13"/>
    <p:sldId id="2147474712" r:id="rId14"/>
    <p:sldId id="2147474707" r:id="rId15"/>
    <p:sldId id="2147474708" r:id="rId16"/>
    <p:sldId id="2147474709" r:id="rId17"/>
    <p:sldId id="2147474710" r:id="rId18"/>
    <p:sldId id="2147474711" r:id="rId19"/>
    <p:sldId id="2147474713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D8340C-574A-8385-98B3-864A3A299BEE}" name="Miller, David" initials="MD" userId="S::f827u686@wichita.edu::fc6906d1-8128-447b-9379-a395421cfa8d" providerId="AD"/>
  <p188:author id="{98D02A34-3BA1-06C2-8604-095B32388D70}" name="Pletcher, Lyndsay" initials="PL" userId="S::s476d393@wichita.edu::3c477625-79df-4a12-b9d7-4c3d0aadd968" providerId="AD"/>
  <p188:author id="{C2880346-7424-05BA-ED53-169710CC86C7}" name="Lounsbery, Monica" initials="LM" userId="S::p587z368@wichita.edu::ee66d999-5338-463d-bbdc-2dc90345ef7c" providerId="AD"/>
  <p188:author id="{26A5D35C-F9E7-53C5-D429-BAEFDEE24BDD}" name="Anthis, Lana" initials="AL" userId="S::f796w792@wichita.edu::094f5388-2dd2-4a2c-80aa-f7235428f4bb" providerId="AD"/>
  <p188:author id="{913A775D-987B-1755-7172-889E607A0287}" name="Miller, David" initials="DM" userId="S::F827U686@wichita.edu::fc6906d1-8128-447b-9379-a395421cfa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102" autoAdjust="0"/>
    <p:restoredTop sz="91456"/>
  </p:normalViewPr>
  <p:slideViewPr>
    <p:cSldViewPr snapToGrid="0">
      <p:cViewPr varScale="1">
        <p:scale>
          <a:sx n="101" d="100"/>
          <a:sy n="101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baseline="0">
                <a:solidFill>
                  <a:schemeClr val="tx1">
                    <a:lumMod val="75000"/>
                    <a:lumOff val="25000"/>
                  </a:schemeClr>
                </a:solidFill>
              </a:rPr>
              <a:t>Tuition &amp; SGF General Operating</a:t>
            </a:r>
          </a:p>
          <a:p>
            <a: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r>
              <a:rPr lang="en-US" sz="2400" b="1" baseline="0">
                <a:solidFill>
                  <a:schemeClr val="tx1">
                    <a:lumMod val="75000"/>
                    <a:lumOff val="25000"/>
                  </a:schemeClr>
                </a:solidFill>
              </a:rPr>
              <a:t> Actual Expenditures by Division</a:t>
            </a:r>
          </a:p>
        </c:rich>
      </c:tx>
      <c:layout>
        <c:manualLayout>
          <c:xMode val="edge"/>
          <c:yMode val="edge"/>
          <c:x val="0.23991516462020027"/>
          <c:y val="8.163359192647042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19503424574465"/>
          <c:y val="0.20872727624914042"/>
          <c:w val="0.88242740077528559"/>
          <c:h val="0.64637775905318107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'GU Actuals by Division'!$C$5</c:f>
              <c:strCache>
                <c:ptCount val="1"/>
                <c:pt idx="0">
                  <c:v>Academic Affairs</c:v>
                </c:pt>
              </c:strCache>
            </c:strRef>
          </c:tx>
          <c:spPr>
            <a:solidFill>
              <a:srgbClr val="FFCD00"/>
            </a:solidFill>
            <a:ln w="50800">
              <a:noFill/>
            </a:ln>
            <a:effectLst/>
          </c:spPr>
          <c:invertIfNegative val="0"/>
          <c:dLbls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'GU Actuals by Division'!$B$8:$B$10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  <c:extLst/>
            </c:numRef>
          </c:cat>
          <c:val>
            <c:numRef>
              <c:f>'GU Actuals by Division'!$C$8:$C$10</c:f>
              <c:numCache>
                <c:formatCode>#,##0_);\(#,##0\)</c:formatCode>
                <c:ptCount val="3"/>
                <c:pt idx="0">
                  <c:v>93160936.150000155</c:v>
                </c:pt>
                <c:pt idx="1">
                  <c:v>99388055.610000014</c:v>
                </c:pt>
                <c:pt idx="2">
                  <c:v>100392590.14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BD2C-4A7D-B426-64A979085279}"/>
            </c:ext>
          </c:extLst>
        </c:ser>
        <c:ser>
          <c:idx val="0"/>
          <c:order val="1"/>
          <c:tx>
            <c:strRef>
              <c:f>'GU Actuals by Division'!$D$5</c:f>
              <c:strCache>
                <c:ptCount val="1"/>
                <c:pt idx="0">
                  <c:v>Admin, Fin &amp; Ops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'GU Actuals by Division'!$B$8:$B$10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  <c:extLst/>
            </c:numRef>
          </c:cat>
          <c:val>
            <c:numRef>
              <c:f>'GU Actuals by Division'!$D$8:$D$10</c:f>
              <c:numCache>
                <c:formatCode>#,##0_);\(#,##0\)</c:formatCode>
                <c:ptCount val="3"/>
                <c:pt idx="0">
                  <c:v>62063074.220000006</c:v>
                </c:pt>
                <c:pt idx="1">
                  <c:v>65607602.459999964</c:v>
                </c:pt>
                <c:pt idx="2">
                  <c:v>72105442.689999923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D2C-4A7D-B426-64A979085279}"/>
            </c:ext>
          </c:extLst>
        </c:ser>
        <c:ser>
          <c:idx val="1"/>
          <c:order val="2"/>
          <c:tx>
            <c:strRef>
              <c:f>'GU Actuals by Division'!$F$5</c:f>
              <c:strCache>
                <c:ptCount val="1"/>
                <c:pt idx="0">
                  <c:v>President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9011652841019695E-2"/>
                  <c:y val="6.1500615006150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2C-4A7D-B426-64A979085279}"/>
                </c:ext>
              </c:extLst>
            </c:dLbl>
            <c:dLbl>
              <c:idx val="1"/>
              <c:layout>
                <c:manualLayout>
                  <c:x val="-9.0546276090075539E-2"/>
                  <c:y val="2.15252152521525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948062075175084E-2"/>
                      <c:h val="5.05227552275522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D2C-4A7D-B426-64A979085279}"/>
                </c:ext>
              </c:extLst>
            </c:dLbl>
            <c:dLbl>
              <c:idx val="2"/>
              <c:layout>
                <c:manualLayout>
                  <c:x val="-9.8219754859056332E-2"/>
                  <c:y val="3.0750307503075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2C-4A7D-B426-64A979085279}"/>
                </c:ext>
              </c:extLst>
            </c:dLbl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'GU Actuals by Division'!$B$8:$B$10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  <c:extLst/>
            </c:numRef>
          </c:cat>
          <c:val>
            <c:numRef>
              <c:f>'GU Actuals by Division'!$F$8:$F$10</c:f>
              <c:numCache>
                <c:formatCode>#,##0_);\(#,##0\)</c:formatCode>
                <c:ptCount val="3"/>
                <c:pt idx="0">
                  <c:v>7090685.8599999975</c:v>
                </c:pt>
                <c:pt idx="1">
                  <c:v>7895536.2799999993</c:v>
                </c:pt>
                <c:pt idx="2">
                  <c:v>7983098.7400000012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BD2C-4A7D-B426-64A979085279}"/>
            </c:ext>
          </c:extLst>
        </c:ser>
        <c:ser>
          <c:idx val="4"/>
          <c:order val="3"/>
          <c:tx>
            <c:strRef>
              <c:f>'GU Actuals by Division'!$H$5</c:f>
              <c:strCache>
                <c:ptCount val="1"/>
                <c:pt idx="0">
                  <c:v>Student Affairs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5942285501674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2C-4A7D-B426-64A979085279}"/>
                </c:ext>
              </c:extLst>
            </c:dLbl>
            <c:dLbl>
              <c:idx val="1"/>
              <c:layout>
                <c:manualLayout>
                  <c:x val="9.20810201803652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2C-4A7D-B426-64A979085279}"/>
                </c:ext>
              </c:extLst>
            </c:dLbl>
            <c:dLbl>
              <c:idx val="2"/>
              <c:layout>
                <c:manualLayout>
                  <c:x val="8.5942285501674084E-2"/>
                  <c:y val="-2.81874562539188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2C-4A7D-B426-64A979085279}"/>
                </c:ext>
              </c:extLst>
            </c:dLbl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'GU Actuals by Division'!$B$8:$B$10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  <c:extLst/>
            </c:numRef>
          </c:cat>
          <c:val>
            <c:numRef>
              <c:f>'GU Actuals by Division'!$H$8:$H$10</c:f>
              <c:numCache>
                <c:formatCode>_(* #,##0_);_(* \(#,##0\);_(* "-"??_);_(@_)</c:formatCode>
                <c:ptCount val="3"/>
                <c:pt idx="0">
                  <c:v>3389254.4599999967</c:v>
                </c:pt>
                <c:pt idx="1">
                  <c:v>3282357.6999999983</c:v>
                </c:pt>
                <c:pt idx="2">
                  <c:v>3647057.4599999986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BD2C-4A7D-B426-64A979085279}"/>
            </c:ext>
          </c:extLst>
        </c:ser>
        <c:ser>
          <c:idx val="6"/>
          <c:order val="4"/>
          <c:tx>
            <c:strRef>
              <c:f>'GU Actuals by Division'!$E$5</c:f>
              <c:strCache>
                <c:ptCount val="1"/>
                <c:pt idx="0">
                  <c:v>Research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7476969171346952E-2"/>
                  <c:y val="-3.0750307503075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2C-4A7D-B426-64A979085279}"/>
                </c:ext>
              </c:extLst>
            </c:dLbl>
            <c:dLbl>
              <c:idx val="1"/>
              <c:layout>
                <c:manualLayout>
                  <c:x val="-9.2081020180365208E-2"/>
                  <c:y val="-1.230012300123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2C-4A7D-B426-64A979085279}"/>
                </c:ext>
              </c:extLst>
            </c:dLbl>
            <c:dLbl>
              <c:idx val="2"/>
              <c:layout>
                <c:manualLayout>
                  <c:x val="-8.901165284101982E-2"/>
                  <c:y val="-3.0750307503074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2C-4A7D-B426-64A979085279}"/>
                </c:ext>
              </c:extLst>
            </c:dLbl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'GU Actuals by Division'!$B$8:$B$10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  <c:extLst/>
            </c:numRef>
          </c:cat>
          <c:val>
            <c:numRef>
              <c:f>'GU Actuals by Division'!$E$8:$E$10</c:f>
              <c:numCache>
                <c:formatCode>_(* #,##0_);_(* \(#,##0\);_(* "-"??_);_(@_)</c:formatCode>
                <c:ptCount val="3"/>
                <c:pt idx="0">
                  <c:v>2538226.4500000002</c:v>
                </c:pt>
                <c:pt idx="1">
                  <c:v>2634808.0300000007</c:v>
                </c:pt>
                <c:pt idx="2">
                  <c:v>2505536.25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BD2C-4A7D-B426-64A979085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318464"/>
        <c:axId val="128004864"/>
      </c:barChart>
      <c:lineChart>
        <c:grouping val="standard"/>
        <c:varyColors val="0"/>
        <c:ser>
          <c:idx val="3"/>
          <c:order val="5"/>
          <c:tx>
            <c:strRef>
              <c:f>'GU Actuals by Division'!$I$5</c:f>
              <c:strCache>
                <c:ptCount val="1"/>
                <c:pt idx="0">
                  <c:v> Total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5564758152584109E-2"/>
                  <c:y val="-3.5501108948097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D2C-4A7D-B426-64A979085279}"/>
                </c:ext>
              </c:extLst>
            </c:dLbl>
            <c:dLbl>
              <c:idx val="1"/>
              <c:layout>
                <c:manualLayout>
                  <c:x val="-4.5564758152584053E-2"/>
                  <c:y val="-2.9351047447482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D2C-4A7D-B426-64A979085279}"/>
                </c:ext>
              </c:extLst>
            </c:dLbl>
            <c:dLbl>
              <c:idx val="2"/>
              <c:layout>
                <c:manualLayout>
                  <c:x val="-4.5564758152584164E-2"/>
                  <c:y val="-3.5501108948097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D2C-4A7D-B426-64A979085279}"/>
                </c:ext>
              </c:extLst>
            </c:dLbl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'GU Actuals by Division'!$B$8:$B$10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  <c:extLst/>
            </c:numRef>
          </c:cat>
          <c:val>
            <c:numRef>
              <c:f>'GU Actuals by Division'!$I$8:$I$10</c:f>
              <c:numCache>
                <c:formatCode>_("$"* #,##0_);_("$"* \(#,##0\);_("$"* "-"??_);_(@_)</c:formatCode>
                <c:ptCount val="3"/>
                <c:pt idx="0">
                  <c:v>168242177.14000013</c:v>
                </c:pt>
                <c:pt idx="1">
                  <c:v>178808360.07999998</c:v>
                </c:pt>
                <c:pt idx="2">
                  <c:v>186633725.27999994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1-BD2C-4A7D-B426-64A979085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318464"/>
        <c:axId val="128004864"/>
      </c:lineChart>
      <c:catAx>
        <c:axId val="12831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004864"/>
        <c:crosses val="autoZero"/>
        <c:auto val="1"/>
        <c:lblAlgn val="ctr"/>
        <c:lblOffset val="100"/>
        <c:noMultiLvlLbl val="0"/>
      </c:catAx>
      <c:valAx>
        <c:axId val="128004864"/>
        <c:scaling>
          <c:orientation val="minMax"/>
          <c:min val="0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Millions</a:t>
                </a:r>
              </a:p>
            </c:rich>
          </c:tx>
          <c:layout>
            <c:manualLayout>
              <c:xMode val="edge"/>
              <c:yMode val="edge"/>
              <c:x val="1.8041596211192262E-4"/>
              <c:y val="0.124761745648952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_);_(&quot;$&quot;* \(#,##0.0\);_(&quot;$&quot;* &quot;-&quot;?_);_(@_)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318464"/>
        <c:crosses val="autoZero"/>
        <c:crossBetween val="between"/>
        <c:majorUnit val="50000000"/>
        <c:dispUnits>
          <c:builtInUnit val="millions"/>
        </c:dispUnits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.12820475821861174"/>
          <c:y val="0.93758428144646067"/>
          <c:w val="0.87179518474268247"/>
          <c:h val="6.24156182506706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1" i="0" u="none" strike="noStrike" kern="120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none" baseline="0">
                <a:solidFill>
                  <a:schemeClr val="tx1">
                    <a:lumMod val="75000"/>
                    <a:lumOff val="25000"/>
                  </a:schemeClr>
                </a:solidFill>
              </a:rPr>
              <a:t>Tuition &amp; SGF General Operating </a:t>
            </a:r>
          </a:p>
          <a:p>
            <a:pPr algn="ctr">
              <a:defRPr sz="2400" b="1" cap="none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r>
              <a:rPr lang="en-US" sz="2400" b="1" cap="none" baseline="0">
                <a:solidFill>
                  <a:schemeClr val="tx1">
                    <a:lumMod val="75000"/>
                    <a:lumOff val="25000"/>
                  </a:schemeClr>
                </a:solidFill>
              </a:rPr>
              <a:t>Actual Expenditures by Program </a:t>
            </a:r>
          </a:p>
        </c:rich>
      </c:tx>
      <c:layout>
        <c:manualLayout>
          <c:xMode val="edge"/>
          <c:yMode val="edge"/>
          <c:x val="0.20419384537435045"/>
          <c:y val="7.10491663476102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1" i="0" u="none" strike="noStrike" kern="1200" cap="none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942926467874631E-2"/>
          <c:y val="0.19747188593510243"/>
          <c:w val="0.73221670481116408"/>
          <c:h val="0.701468846737165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'GU Funds by Program'!$A$5</c:f>
              <c:strCache>
                <c:ptCount val="1"/>
                <c:pt idx="0">
                  <c:v>Instruction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'GU Funds by Program'!$D$4:$F$4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  <c:extLst/>
            </c:numRef>
          </c:cat>
          <c:val>
            <c:numRef>
              <c:f>'GU Funds by Program'!$D$5:$F$5</c:f>
              <c:numCache>
                <c:formatCode>_("$"* #,##0_);_("$"* \(#,##0\);_("$"* "-"??_);_(@_)</c:formatCode>
                <c:ptCount val="3"/>
                <c:pt idx="0">
                  <c:v>62778742.199999973</c:v>
                </c:pt>
                <c:pt idx="1">
                  <c:v>66498774.530000016</c:v>
                </c:pt>
                <c:pt idx="2">
                  <c:v>65215991.780000009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52D-4EF0-A023-7CA183CAD479}"/>
            </c:ext>
          </c:extLst>
        </c:ser>
        <c:ser>
          <c:idx val="3"/>
          <c:order val="1"/>
          <c:tx>
            <c:strRef>
              <c:f>'GU Funds by Program'!$A$7</c:f>
              <c:strCache>
                <c:ptCount val="1"/>
                <c:pt idx="0">
                  <c:v>Public Service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1160519661696748"/>
                  <c:y val="-7.53863550697332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2D-4EF0-A023-7CA183CAD479}"/>
                </c:ext>
              </c:extLst>
            </c:dLbl>
            <c:dLbl>
              <c:idx val="1"/>
              <c:layout>
                <c:manualLayout>
                  <c:x val="-0.1116051966169674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2D-4EF0-A023-7CA183CAD479}"/>
                </c:ext>
              </c:extLst>
            </c:dLbl>
            <c:dLbl>
              <c:idx val="2"/>
              <c:layout>
                <c:manualLayout>
                  <c:x val="-0.10986136541982736"/>
                  <c:y val="-2.51287850232441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2D-4EF0-A023-7CA183CAD479}"/>
                </c:ext>
              </c:extLst>
            </c:dLbl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'GU Funds by Program'!$D$4:$F$4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  <c:extLst/>
            </c:numRef>
          </c:cat>
          <c:val>
            <c:numRef>
              <c:f>'GU Funds by Program'!$D$7:$F$7</c:f>
              <c:numCache>
                <c:formatCode>_("$"* #,##0_);_("$"* \(#,##0\);_("$"* "-"??_);_(@_)</c:formatCode>
                <c:ptCount val="3"/>
                <c:pt idx="0">
                  <c:v>1629749.8199999994</c:v>
                </c:pt>
                <c:pt idx="1">
                  <c:v>1781103.7899999996</c:v>
                </c:pt>
                <c:pt idx="2">
                  <c:v>1801434.54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52D-4EF0-A023-7CA183CAD479}"/>
            </c:ext>
          </c:extLst>
        </c:ser>
        <c:ser>
          <c:idx val="4"/>
          <c:order val="2"/>
          <c:tx>
            <c:strRef>
              <c:f>'GU Funds by Program'!$A$8</c:f>
              <c:strCache>
                <c:ptCount val="1"/>
                <c:pt idx="0">
                  <c:v>Academic Support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invertIfNegative val="0"/>
          <c:dLbls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'GU Funds by Program'!$D$4:$F$4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  <c:extLst/>
            </c:numRef>
          </c:cat>
          <c:val>
            <c:numRef>
              <c:f>'GU Funds by Program'!$D$8:$F$8</c:f>
              <c:numCache>
                <c:formatCode>_("$"* #,##0_);_("$"* \(#,##0\);_("$"* "-"??_);_(@_)</c:formatCode>
                <c:ptCount val="3"/>
                <c:pt idx="0">
                  <c:v>28672661.700000003</c:v>
                </c:pt>
                <c:pt idx="1">
                  <c:v>31233855.380000003</c:v>
                </c:pt>
                <c:pt idx="2">
                  <c:v>32347731.329999987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52D-4EF0-A023-7CA183CAD479}"/>
            </c:ext>
          </c:extLst>
        </c:ser>
        <c:ser>
          <c:idx val="2"/>
          <c:order val="3"/>
          <c:tx>
            <c:strRef>
              <c:f>'GU Funds by Program'!$A$6</c:f>
              <c:strCache>
                <c:ptCount val="1"/>
                <c:pt idx="0">
                  <c:v>Research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1160519661696748"/>
                  <c:y val="-9.21378140346716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2D-4EF0-A023-7CA183CAD479}"/>
                </c:ext>
              </c:extLst>
            </c:dLbl>
            <c:dLbl>
              <c:idx val="1"/>
              <c:layout>
                <c:manualLayout>
                  <c:x val="0.1046298718284069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2D-4EF0-A023-7CA183CAD479}"/>
                </c:ext>
              </c:extLst>
            </c:dLbl>
            <c:dLbl>
              <c:idx val="2"/>
              <c:layout>
                <c:manualLayout>
                  <c:x val="0.10637370302554713"/>
                  <c:y val="-2.51287850232441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52D-4EF0-A023-7CA183CAD479}"/>
                </c:ext>
              </c:extLst>
            </c:dLbl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'GU Funds by Program'!$D$4:$F$4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  <c:extLst/>
            </c:numRef>
          </c:cat>
          <c:val>
            <c:numRef>
              <c:f>'GU Funds by Program'!$D$6:$F$6</c:f>
              <c:numCache>
                <c:formatCode>_("$"* #,##0_);_("$"* \(#,##0\);_("$"* "-"??_);_(@_)</c:formatCode>
                <c:ptCount val="3"/>
                <c:pt idx="0">
                  <c:v>854719.66</c:v>
                </c:pt>
                <c:pt idx="1">
                  <c:v>719897.09000000008</c:v>
                </c:pt>
                <c:pt idx="2">
                  <c:v>657864.33999999985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152D-4EF0-A023-7CA183CAD479}"/>
            </c:ext>
          </c:extLst>
        </c:ser>
        <c:ser>
          <c:idx val="5"/>
          <c:order val="4"/>
          <c:tx>
            <c:strRef>
              <c:f>'GU Funds by Program'!$A$9</c:f>
              <c:strCache>
                <c:ptCount val="1"/>
                <c:pt idx="0">
                  <c:v>Student Services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/>
          </c:spPr>
          <c:invertIfNegative val="0"/>
          <c:dLbls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'GU Funds by Program'!$D$4:$F$4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  <c:extLst/>
            </c:numRef>
          </c:cat>
          <c:val>
            <c:numRef>
              <c:f>'GU Funds by Program'!$D$9:$F$9</c:f>
              <c:numCache>
                <c:formatCode>_("$"* #,##0_);_("$"* \(#,##0\);_("$"* "-"??_);_(@_)</c:formatCode>
                <c:ptCount val="3"/>
                <c:pt idx="0">
                  <c:v>15337586.940000009</c:v>
                </c:pt>
                <c:pt idx="1">
                  <c:v>16016793.700000005</c:v>
                </c:pt>
                <c:pt idx="2">
                  <c:v>16442281.119999994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152D-4EF0-A023-7CA183CAD479}"/>
            </c:ext>
          </c:extLst>
        </c:ser>
        <c:ser>
          <c:idx val="6"/>
          <c:order val="5"/>
          <c:tx>
            <c:strRef>
              <c:f>'GU Funds by Program'!$A$10</c:f>
              <c:strCache>
                <c:ptCount val="1"/>
                <c:pt idx="0">
                  <c:v>Institutional Support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25400">
              <a:noFill/>
            </a:ln>
            <a:effectLst/>
          </c:spPr>
          <c:invertIfNegative val="0"/>
          <c:dLbls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'GU Funds by Program'!$D$4:$F$4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  <c:extLst/>
            </c:numRef>
          </c:cat>
          <c:val>
            <c:numRef>
              <c:f>'GU Funds by Program'!$D$10:$F$10</c:f>
              <c:numCache>
                <c:formatCode>_("$"* #,##0_);_("$"* \(#,##0\);_("$"* "-"??_);_(@_)</c:formatCode>
                <c:ptCount val="3"/>
                <c:pt idx="0">
                  <c:v>24369663.539999995</c:v>
                </c:pt>
                <c:pt idx="1">
                  <c:v>24197940.59</c:v>
                </c:pt>
                <c:pt idx="2">
                  <c:v>33969243.489999995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152D-4EF0-A023-7CA183CAD479}"/>
            </c:ext>
          </c:extLst>
        </c:ser>
        <c:ser>
          <c:idx val="7"/>
          <c:order val="6"/>
          <c:tx>
            <c:strRef>
              <c:f>'GU Funds by Program'!$A$11</c:f>
              <c:strCache>
                <c:ptCount val="1"/>
                <c:pt idx="0">
                  <c:v>Physical Plant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'GU Funds by Program'!$D$4:$F$4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  <c:extLst/>
            </c:numRef>
          </c:cat>
          <c:val>
            <c:numRef>
              <c:f>'GU Funds by Program'!$D$11:$F$11</c:f>
              <c:numCache>
                <c:formatCode>_("$"* #,##0_);_("$"* \(#,##0\);_("$"* "-"??_);_(@_)</c:formatCode>
                <c:ptCount val="3"/>
                <c:pt idx="0">
                  <c:v>24427557.43</c:v>
                </c:pt>
                <c:pt idx="1">
                  <c:v>24598974.020000011</c:v>
                </c:pt>
                <c:pt idx="2">
                  <c:v>24706949.43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152D-4EF0-A023-7CA183CAD479}"/>
            </c:ext>
          </c:extLst>
        </c:ser>
        <c:ser>
          <c:idx val="8"/>
          <c:order val="7"/>
          <c:tx>
            <c:strRef>
              <c:f>'GU Funds by Program'!$A$12</c:f>
              <c:strCache>
                <c:ptCount val="1"/>
                <c:pt idx="0">
                  <c:v>Scholarships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'GU Funds by Program'!$D$4:$F$4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  <c:extLst/>
            </c:numRef>
          </c:cat>
          <c:val>
            <c:numRef>
              <c:f>'GU Funds by Program'!$D$12:$F$12</c:f>
              <c:numCache>
                <c:formatCode>_("$"* #,##0_);_("$"* \(#,##0\);_("$"* "-"??_);_(@_)</c:formatCode>
                <c:ptCount val="3"/>
                <c:pt idx="0">
                  <c:v>9733965.6300000064</c:v>
                </c:pt>
                <c:pt idx="1">
                  <c:v>10334920.299999997</c:v>
                </c:pt>
                <c:pt idx="2">
                  <c:v>10622217.840000002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152D-4EF0-A023-7CA183CAD479}"/>
            </c:ext>
          </c:extLst>
        </c:ser>
        <c:ser>
          <c:idx val="9"/>
          <c:order val="8"/>
          <c:tx>
            <c:strRef>
              <c:f>'GU Funds by Program'!$A$13</c:f>
              <c:strCache>
                <c:ptCount val="1"/>
                <c:pt idx="0">
                  <c:v>Debt Service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637370302554713"/>
                  <c:y val="-2.0103028018595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52D-4EF0-A023-7CA183CAD479}"/>
                </c:ext>
              </c:extLst>
            </c:dLbl>
            <c:dLbl>
              <c:idx val="1"/>
              <c:layout>
                <c:manualLayout>
                  <c:x val="-0.10462987182840701"/>
                  <c:y val="-2.0103028018595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52D-4EF0-A023-7CA183CAD479}"/>
                </c:ext>
              </c:extLst>
            </c:dLbl>
            <c:dLbl>
              <c:idx val="2"/>
              <c:layout>
                <c:manualLayout>
                  <c:x val="-0.10811753422268731"/>
                  <c:y val="-3.7693177534866189E-3"/>
                </c:manualLayout>
              </c:layout>
              <c:numFmt formatCode="_(&quot;$&quot;* #,##0.0_);_(&quot;$&quot;* \(#,##0.0\);_(&quot;$&quot;* &quot;-&quot;?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327578690382774E-2"/>
                      <c:h val="3.22151023997989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152D-4EF0-A023-7CA183CAD479}"/>
                </c:ext>
              </c:extLst>
            </c:dLbl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'GU Funds by Program'!$D$4:$F$4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  <c:extLst/>
            </c:numRef>
          </c:cat>
          <c:val>
            <c:numRef>
              <c:f>'GU Funds by Program'!$D$13:$F$13</c:f>
              <c:numCache>
                <c:formatCode>_("$"* #,##0_);_("$"* \(#,##0\);_("$"* "-"??_);_(@_)</c:formatCode>
                <c:ptCount val="3"/>
                <c:pt idx="0">
                  <c:v>413128.22000000003</c:v>
                </c:pt>
                <c:pt idx="1">
                  <c:v>374832.88</c:v>
                </c:pt>
                <c:pt idx="2">
                  <c:v>477190.84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52D-4EF0-A023-7CA183CAD479}"/>
            </c:ext>
          </c:extLst>
        </c:ser>
        <c:ser>
          <c:idx val="11"/>
          <c:order val="10"/>
          <c:tx>
            <c:strRef>
              <c:f>'GU Funds by Program'!$A$14</c:f>
              <c:strCache>
                <c:ptCount val="1"/>
                <c:pt idx="0">
                  <c:v>Capital Contributions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637370302554706"/>
                  <c:y val="2.51287850232441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52D-4EF0-A023-7CA183CAD479}"/>
                </c:ext>
              </c:extLst>
            </c:dLbl>
            <c:dLbl>
              <c:idx val="1"/>
              <c:layout>
                <c:manualLayout>
                  <c:x val="0.1028860406312669"/>
                  <c:y val="1.005151400929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52D-4EF0-A023-7CA183CAD479}"/>
                </c:ext>
              </c:extLst>
            </c:dLbl>
            <c:dLbl>
              <c:idx val="2"/>
              <c:layout>
                <c:manualLayout>
                  <c:x val="0.10986136541982736"/>
                  <c:y val="-1.0051514009297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52D-4EF0-A023-7CA183CAD479}"/>
                </c:ext>
              </c:extLst>
            </c:dLbl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'GU Funds by Program'!$D$4:$F$4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  <c:extLst/>
            </c:numRef>
          </c:cat>
          <c:val>
            <c:numRef>
              <c:f>'GU Funds by Program'!$D$14:$F$14</c:f>
              <c:numCache>
                <c:formatCode>_("$"* #,##0_);_("$"* \(#,##0\);_("$"* "-"??_);_(@_)</c:formatCode>
                <c:ptCount val="3"/>
                <c:pt idx="0">
                  <c:v>24402</c:v>
                </c:pt>
                <c:pt idx="1">
                  <c:v>3051267.7999999989</c:v>
                </c:pt>
                <c:pt idx="2">
                  <c:v>392820.5699999996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52D-4EF0-A023-7CA183CAD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31850240"/>
        <c:axId val="131851776"/>
        <c:extLst>
          <c:ext xmlns:c15="http://schemas.microsoft.com/office/drawing/2012/chart" uri="{02D57815-91ED-43cb-92C2-25804820EDAC}">
            <c15:filteredBarSeries>
              <c15:ser>
                <c:idx val="10"/>
                <c:order val="9"/>
                <c:tx>
                  <c:strRef>
                    <c:extLst>
                      <c:ext uri="{02D57815-91ED-43cb-92C2-25804820EDAC}">
                        <c15:formulaRef>
                          <c15:sqref>'GU Funds by Program'!#REF!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'GU Funds by Program'!$D$4:$F$4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'GU Funds by Program'!#REF!</c15:sqref>
                        </c15:formulaRef>
                      </c:ext>
                    </c:extLst>
                  </c:numRef>
                </c:val>
                <c:extLst>
                  <c:ext xmlns:c16="http://schemas.microsoft.com/office/drawing/2014/chart" uri="{C3380CC4-5D6E-409C-BE32-E72D297353CC}">
                    <c16:uniqueId val="{00000017-152D-4EF0-A023-7CA183CAD479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1"/>
          <c:order val="11"/>
          <c:tx>
            <c:strRef>
              <c:f>'GU Funds by Program'!$A$15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'GU Funds by Program'!$D$4:$F$4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  <c:extLst/>
            </c:numRef>
          </c:cat>
          <c:val>
            <c:numRef>
              <c:f>'GU Funds by Program'!$D$15:$F$15</c:f>
              <c:numCache>
                <c:formatCode>_("$"* #,##0_);_("$"* \(#,##0\);_("$"* "-"??_);_(@_)</c:formatCode>
                <c:ptCount val="3"/>
                <c:pt idx="0">
                  <c:v>168242177.13999996</c:v>
                </c:pt>
                <c:pt idx="1">
                  <c:v>178808360.08000004</c:v>
                </c:pt>
                <c:pt idx="2">
                  <c:v>186633725.27999997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6-152D-4EF0-A023-7CA183CAD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850240"/>
        <c:axId val="131851776"/>
      </c:lineChart>
      <c:catAx>
        <c:axId val="13185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51776"/>
        <c:crosses val="autoZero"/>
        <c:auto val="1"/>
        <c:lblAlgn val="ctr"/>
        <c:lblOffset val="100"/>
        <c:noMultiLvlLbl val="0"/>
      </c:catAx>
      <c:valAx>
        <c:axId val="131851776"/>
        <c:scaling>
          <c:orientation val="minMax"/>
          <c:max val="200000000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Millions</a:t>
                </a:r>
              </a:p>
            </c:rich>
          </c:tx>
          <c:layout>
            <c:manualLayout>
              <c:xMode val="edge"/>
              <c:yMode val="edge"/>
              <c:x val="2.1679803757201029E-3"/>
              <c:y val="0.128076074923352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50240"/>
        <c:crosses val="autoZero"/>
        <c:crossBetween val="between"/>
        <c:majorUnit val="50000000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r"/>
      <c:legendEntry>
        <c:idx val="10"/>
        <c:delete val="1"/>
      </c:legendEntry>
      <c:layout>
        <c:manualLayout>
          <c:xMode val="edge"/>
          <c:yMode val="edge"/>
          <c:x val="0.82198861291959224"/>
          <c:y val="0.24523054871305644"/>
          <c:w val="0.17661234014594632"/>
          <c:h val="0.56570536277901973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7C1954-A63E-554B-9617-1B13B1706B2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9B4434-B797-7443-B30D-BD06330B7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7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9B4434-B797-7443-B30D-BD06330B73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24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36C74-41A7-FFAF-2F39-8FA0B39D6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8DF5E8-BB44-718B-EA66-3B6A1081A1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8489D8-7D12-D263-446B-5327FC68D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1AFB3-34F3-6322-D957-F55D0E284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442A1-2801-FA4D-A248-23479A7559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73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B533D-F44B-FD25-1A4A-EB5807C4D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5E8680-809D-ACA7-8EFC-880D1D5201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B87118-CBE9-CEC9-E68F-2CBE6F63C8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7B55-178B-CC19-38F1-AB1E9CAD2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442A1-2801-FA4D-A248-23479A7559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86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10D0F-438D-242C-41A0-33396BECE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297CB5-DF96-162B-3ABC-F4C3B871DD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29BF10-5311-A319-1C4D-E535F2BE1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84D39-A703-ACF7-0BF5-B56209B5A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442A1-2801-FA4D-A248-23479A7559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82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3D9C4-E2F0-34F5-3322-8B780AC9D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DD4F7E-3930-5EA6-66D0-DAA1A4620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43F241-795E-1502-BACD-65FC528CF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9FC1F-4525-2968-C84D-588AC985C7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442A1-2801-FA4D-A248-23479A7559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06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542C6-8CA3-F481-AAC4-61DCB46F6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5C281F-37FA-B276-173A-AC404916DB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DF4988-2750-FCDF-8C0C-450890B359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EEDEC-9C0E-9B03-9B90-9F60B821A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442A1-2801-FA4D-A248-23479A7559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1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2C3F0-F538-F9FC-B773-6069791F6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F1E701-4929-737B-DEC9-394B5C2A5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BAA4B5-A3AE-7106-04D0-CEDBDFF63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F86C5-24BA-0B59-643A-19C2F720F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442A1-2801-FA4D-A248-23479A7559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9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A7A3C-B246-2FEC-74C4-9F63BF9B5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276127-67DA-93EE-BBCD-4682EA71A0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CCF86E-1D70-68B4-4964-3933E7047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4BA2D-9E83-B588-0694-5CD5C13E0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442A1-2801-FA4D-A248-23479A7559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1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79A6D-56A7-F6DA-4B71-8A26AC825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CC71FF-0AB0-C24D-7F57-D43BD77AFD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15D4F2-C420-0499-224F-9CAAE688D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C12DC-E35A-ED09-227D-88D525B00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442A1-2801-FA4D-A248-23479A7559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5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E693B-16EF-7033-4FED-C2D4FE853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F206FB-0EE3-ABC7-101F-72EDDEA9BC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AC1145-2E24-6CD3-3351-E2C820DB7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43EA7-B428-F121-2A52-8CD8600CB3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442A1-2801-FA4D-A248-23479A7559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3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FBB22-FD4D-62D8-5110-7DE28C881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CB18CA-8355-9A12-DD12-33CC2D8D2F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BAD0D6-159E-06AE-94E4-2D82E5453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A3CFF-9C89-79EE-D999-2C6191CEE5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442A1-2801-FA4D-A248-23479A7559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96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FA06E-6014-717A-E382-FB27CEF36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B908FF-1E4E-B3F8-EDEC-4FC5CF21F0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8E8099-4DF6-2A85-7520-C7B4E8D36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2DB92-952C-B174-9355-C7C9C631C2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442A1-2801-FA4D-A248-23479A7559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30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7BB0C-849B-7827-EA10-4AFBB2DAA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968310-20AB-BE8C-E01C-7DBE6A33CC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F0A50C-F7B8-5256-1301-C888A2BED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66CF4-F45A-7F81-20A0-85D6A1164A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442A1-2801-FA4D-A248-23479A7559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79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E325F-7CBE-197A-A965-B252ACAEE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4F35CA-DEEC-73FE-236B-5C17630E3A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3D1425-1A05-38DD-5E70-49717E0DB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DA987-9B49-1709-26F3-E69AF3E31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442A1-2801-FA4D-A248-23479A7559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97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A0C72-7B72-BDF9-5699-7F260D414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02A9E6-8846-3022-745A-DEAB3CFEE1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08A3EA-7643-7B9F-644A-1F83502F2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10990-2CE4-A944-1377-40567B3B72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442A1-2801-FA4D-A248-23479A7559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6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0AFE-4795-DA43-BA0A-824779A2D0B2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8473-D9A9-DD48-81CC-87FF214DC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0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0AFE-4795-DA43-BA0A-824779A2D0B2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8473-D9A9-DD48-81CC-87FF214DC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6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0AFE-4795-DA43-BA0A-824779A2D0B2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8473-D9A9-DD48-81CC-87FF214DC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3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B373C3-01A8-0488-F98F-9E587F116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5219" y="-18695"/>
            <a:ext cx="12282437" cy="6915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E9B101-FC6B-13ED-2258-C228A2A7DC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356" y="4704723"/>
            <a:ext cx="5696981" cy="3030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D82D04-6C6C-F8CA-29E0-6EB6B9A19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243" y="2234521"/>
            <a:ext cx="9985513" cy="2120268"/>
          </a:xfr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B1440-B236-8A88-DEB9-2F797BF72E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355" y="4736648"/>
            <a:ext cx="5696983" cy="294249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 spc="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0F5A9E-67A4-03D8-2D70-2FA2BA0013D5}"/>
              </a:ext>
            </a:extLst>
          </p:cNvPr>
          <p:cNvCxnSpPr>
            <a:cxnSpLocks/>
          </p:cNvCxnSpPr>
          <p:nvPr userDrawn="1"/>
        </p:nvCxnSpPr>
        <p:spPr>
          <a:xfrm>
            <a:off x="1136820" y="2014791"/>
            <a:ext cx="1223319" cy="0"/>
          </a:xfrm>
          <a:prstGeom prst="line">
            <a:avLst/>
          </a:prstGeom>
          <a:ln>
            <a:solidFill>
              <a:srgbClr val="FFD6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C5E422-769A-EA20-C952-CBA31942C07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360139" y="1795063"/>
            <a:ext cx="6100955" cy="420894"/>
          </a:xfrm>
        </p:spPr>
        <p:txBody>
          <a:bodyPr anchor="ctr">
            <a:normAutofit/>
          </a:bodyPr>
          <a:lstStyle>
            <a:lvl1pPr marL="0" indent="0">
              <a:buNone/>
              <a:defRPr sz="1800" b="1" spc="300">
                <a:solidFill>
                  <a:srgbClr val="FFD7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1883B27C-CEDF-110E-3F04-F8843C34F8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88278" y="6154558"/>
            <a:ext cx="1993457" cy="4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1081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0AFE-4795-DA43-BA0A-824779A2D0B2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8473-D9A9-DD48-81CC-87FF214DC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0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0AFE-4795-DA43-BA0A-824779A2D0B2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8473-D9A9-DD48-81CC-87FF214DC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1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0AFE-4795-DA43-BA0A-824779A2D0B2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8473-D9A9-DD48-81CC-87FF214DC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3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0AFE-4795-DA43-BA0A-824779A2D0B2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8473-D9A9-DD48-81CC-87FF214DC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5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0AFE-4795-DA43-BA0A-824779A2D0B2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8473-D9A9-DD48-81CC-87FF214DC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4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0AFE-4795-DA43-BA0A-824779A2D0B2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8473-D9A9-DD48-81CC-87FF214DC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3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0AFE-4795-DA43-BA0A-824779A2D0B2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8473-D9A9-DD48-81CC-87FF214DC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4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0AFE-4795-DA43-BA0A-824779A2D0B2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8473-D9A9-DD48-81CC-87FF214DC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3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280AFE-4795-DA43-BA0A-824779A2D0B2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7A8473-D9A9-DD48-81CC-87FF214DC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E6015ED-AF8D-3B11-9BD6-B59DCA777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243" y="2131737"/>
            <a:ext cx="10681481" cy="2510308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Klavika Regular"/>
              </a:rPr>
              <a:t>University Finance </a:t>
            </a:r>
            <a:br>
              <a:rPr lang="en-US" sz="5400" dirty="0">
                <a:latin typeface="Klavika Regular"/>
              </a:rPr>
            </a:br>
            <a:r>
              <a:rPr lang="en-US" sz="5400" dirty="0">
                <a:latin typeface="Klavika Regular"/>
              </a:rPr>
              <a:t>Faculty Senate</a:t>
            </a:r>
            <a:endParaRPr lang="en-US" sz="540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2B5AF4E-6359-7218-7519-F4FE1C1B343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396425" y="1814867"/>
            <a:ext cx="6100955" cy="420894"/>
          </a:xfrm>
        </p:spPr>
        <p:txBody>
          <a:bodyPr>
            <a:normAutofit/>
          </a:bodyPr>
          <a:lstStyle/>
          <a:p>
            <a:r>
              <a:rPr lang="en-US" dirty="0">
                <a:latin typeface="Klavika Regular"/>
              </a:rPr>
              <a:t>February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32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A346B-BB23-D0BE-EC76-784B8CE91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black dots&#10;&#10;AI-generated content may be incorrect.">
            <a:extLst>
              <a:ext uri="{FF2B5EF4-FFF2-40B4-BE49-F238E27FC236}">
                <a16:creationId xmlns:a16="http://schemas.microsoft.com/office/drawing/2014/main" id="{E147F710-0F4D-F392-BECF-B5F83B997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8"/>
            <a:ext cx="12192000" cy="100113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939E52D5-A6F2-9926-D385-96216C42FBEC}"/>
              </a:ext>
            </a:extLst>
          </p:cNvPr>
          <p:cNvSpPr txBox="1">
            <a:spLocks/>
          </p:cNvSpPr>
          <p:nvPr/>
        </p:nvSpPr>
        <p:spPr>
          <a:xfrm>
            <a:off x="445698" y="338378"/>
            <a:ext cx="9143999" cy="692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STAGNANT TUITION REVENUE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9533A5-1348-22FF-EB0A-B2EEC93BA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38" y="1825624"/>
            <a:ext cx="11633813" cy="46522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en-US" sz="3200" b="1" dirty="0">
                <a:latin typeface="Calibri"/>
                <a:ea typeface="Calibri"/>
                <a:cs typeface="Calibri"/>
              </a:rPr>
              <a:t>Even with tuition rate increases, tuition revenue declines</a:t>
            </a:r>
          </a:p>
          <a:p>
            <a:pPr marL="0" indent="0">
              <a:spcAft>
                <a:spcPct val="0"/>
              </a:spcAft>
              <a:buNone/>
            </a:pPr>
            <a:endParaRPr lang="en-US" sz="800" b="1" dirty="0"/>
          </a:p>
          <a:p>
            <a:pPr marL="457200" lvl="1" indent="0">
              <a:lnSpc>
                <a:spcPct val="110000"/>
              </a:lnSpc>
              <a:buNone/>
            </a:pPr>
            <a:endParaRPr lang="en-US" dirty="0">
              <a:latin typeface="Klavika Condense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DC4182-A263-06BA-B708-0BA39D82C506}"/>
              </a:ext>
            </a:extLst>
          </p:cNvPr>
          <p:cNvSpPr txBox="1"/>
          <p:nvPr/>
        </p:nvSpPr>
        <p:spPr>
          <a:xfrm>
            <a:off x="8595004" y="3429000"/>
            <a:ext cx="3325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Driven by significant declines in international students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7F5BC4-992B-D180-6725-030C968F9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00" y="2842392"/>
            <a:ext cx="7802064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47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8DAF9-DC28-7307-F741-A6E32D68A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black dots&#10;&#10;AI-generated content may be incorrect.">
            <a:extLst>
              <a:ext uri="{FF2B5EF4-FFF2-40B4-BE49-F238E27FC236}">
                <a16:creationId xmlns:a16="http://schemas.microsoft.com/office/drawing/2014/main" id="{FA1A6F25-35E3-199B-F6B0-A8D4F4663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8"/>
            <a:ext cx="12192000" cy="100113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F7C9A8C6-7A4C-A1ED-68F6-8CDF88197DEC}"/>
              </a:ext>
            </a:extLst>
          </p:cNvPr>
          <p:cNvSpPr txBox="1">
            <a:spLocks/>
          </p:cNvSpPr>
          <p:nvPr/>
        </p:nvSpPr>
        <p:spPr>
          <a:xfrm>
            <a:off x="445698" y="338378"/>
            <a:ext cx="9143999" cy="692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STAGNANT SGF GENERAL OPERATING SUPPORT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30042B-10C7-1676-5D09-07C7E239D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38" y="1825624"/>
            <a:ext cx="11633813" cy="46522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en-US" sz="3200" b="1" dirty="0">
                <a:latin typeface="Calibri"/>
                <a:ea typeface="Calibri"/>
                <a:cs typeface="Calibri"/>
              </a:rPr>
              <a:t>SGF General Operating Support is also Stagnant</a:t>
            </a:r>
          </a:p>
          <a:p>
            <a:pPr marL="0" indent="0">
              <a:spcAft>
                <a:spcPct val="0"/>
              </a:spcAft>
              <a:buNone/>
            </a:pPr>
            <a:endParaRPr lang="en-US" sz="800" b="1" dirty="0"/>
          </a:p>
          <a:p>
            <a:pPr marL="457200" lvl="1" indent="0">
              <a:lnSpc>
                <a:spcPct val="110000"/>
              </a:lnSpc>
              <a:buNone/>
            </a:pPr>
            <a:endParaRPr lang="en-US" dirty="0">
              <a:latin typeface="Klavika Condense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E47FAE-4E5C-1B61-24DB-47A493119D4E}"/>
              </a:ext>
            </a:extLst>
          </p:cNvPr>
          <p:cNvSpPr txBox="1"/>
          <p:nvPr/>
        </p:nvSpPr>
        <p:spPr>
          <a:xfrm>
            <a:off x="8445910" y="2769319"/>
            <a:ext cx="3459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Recent funding increases dedicated to offsetting fringe benefit increases &amp; compensation increases only…no additional funding for inflationary impacts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182A6D-9EAA-1AB9-B86E-CF17DD519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51" y="2592063"/>
            <a:ext cx="8055038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04CBB1-921F-4FD8-2715-1FF8B84AE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4E7DB1-33B6-E94F-4D4A-562DB1C18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3236"/>
            <a:ext cx="9144000" cy="287547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What is the University’s Tuition &amp; SGF General Operating Expenditure History </a:t>
            </a:r>
          </a:p>
        </p:txBody>
      </p:sp>
    </p:spTree>
    <p:extLst>
      <p:ext uri="{BB962C8B-B14F-4D97-AF65-F5344CB8AC3E}">
        <p14:creationId xmlns:p14="http://schemas.microsoft.com/office/powerpoint/2010/main" val="2339671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A2F8E-4151-ABDB-C7F1-565A24A60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black dots&#10;&#10;AI-generated content may be incorrect.">
            <a:extLst>
              <a:ext uri="{FF2B5EF4-FFF2-40B4-BE49-F238E27FC236}">
                <a16:creationId xmlns:a16="http://schemas.microsoft.com/office/drawing/2014/main" id="{38E63558-9C46-9EC7-EF4B-1F7BF6F75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8"/>
            <a:ext cx="12192000" cy="100113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2688A7C-1963-4F4F-8DBF-FEF51839B5EA}"/>
              </a:ext>
            </a:extLst>
          </p:cNvPr>
          <p:cNvSpPr txBox="1">
            <a:spLocks/>
          </p:cNvSpPr>
          <p:nvPr/>
        </p:nvSpPr>
        <p:spPr>
          <a:xfrm>
            <a:off x="445698" y="338378"/>
            <a:ext cx="9143999" cy="6924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TUITION &amp; SGF GENERAL OPERATING EXPENDITURES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9DEEE4-AD26-CDC8-3939-39B672A76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38" y="1825624"/>
            <a:ext cx="11633813" cy="46522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ct val="0"/>
              </a:spcAft>
              <a:buNone/>
            </a:pPr>
            <a:endParaRPr lang="en-US" sz="800" b="1" dirty="0"/>
          </a:p>
          <a:p>
            <a:pPr marL="457200" lvl="1" indent="0">
              <a:lnSpc>
                <a:spcPct val="110000"/>
              </a:lnSpc>
              <a:buNone/>
            </a:pPr>
            <a:endParaRPr lang="en-US" dirty="0">
              <a:latin typeface="Klavika Condense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BBF5C7-BC15-DB90-D8F1-83FE4FFCFEB6}"/>
              </a:ext>
            </a:extLst>
          </p:cNvPr>
          <p:cNvSpPr txBox="1"/>
          <p:nvPr/>
        </p:nvSpPr>
        <p:spPr>
          <a:xfrm>
            <a:off x="7582923" y="2954543"/>
            <a:ext cx="4337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Growth in personnel costs in 2024 w/  2.5% across-the-board &amp; market-based comp. adjustments &amp; 11 FTE increase in Academic Affairs (NISS)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FY 2025 contribution to Athletics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1644D2-97F2-8CC6-5AF3-BF6C4C166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98" y="1339517"/>
            <a:ext cx="6602540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58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0C3C9-AEFC-C7BC-DE24-EED8E08D8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black dots&#10;&#10;AI-generated content may be incorrect.">
            <a:extLst>
              <a:ext uri="{FF2B5EF4-FFF2-40B4-BE49-F238E27FC236}">
                <a16:creationId xmlns:a16="http://schemas.microsoft.com/office/drawing/2014/main" id="{45F64A92-9D6A-2E01-ACC1-579174500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8"/>
            <a:ext cx="12192000" cy="100113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8B219D1A-D3F8-9903-E412-B0DB7DC695C6}"/>
              </a:ext>
            </a:extLst>
          </p:cNvPr>
          <p:cNvSpPr txBox="1">
            <a:spLocks/>
          </p:cNvSpPr>
          <p:nvPr/>
        </p:nvSpPr>
        <p:spPr>
          <a:xfrm>
            <a:off x="445698" y="338378"/>
            <a:ext cx="9143999" cy="6924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TUITION &amp; SGF GENERAL OPERATING EXPENDITURES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AF0BA4-D589-C5FC-664C-9222900C5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38" y="1825624"/>
            <a:ext cx="11633813" cy="46522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ct val="0"/>
              </a:spcAft>
              <a:buNone/>
            </a:pPr>
            <a:endParaRPr lang="en-US" sz="800" b="1" dirty="0"/>
          </a:p>
          <a:p>
            <a:pPr marL="457200" lvl="1" indent="0">
              <a:lnSpc>
                <a:spcPct val="110000"/>
              </a:lnSpc>
              <a:buNone/>
            </a:pPr>
            <a:endParaRPr lang="en-US" dirty="0">
              <a:latin typeface="Klavika Condensed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D34C058-F524-464A-AE72-2534BFF0D5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888462"/>
              </p:ext>
            </p:extLst>
          </p:nvPr>
        </p:nvGraphicFramePr>
        <p:xfrm>
          <a:off x="145734" y="1984234"/>
          <a:ext cx="8434581" cy="4335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07A126A-443F-6E83-E187-928F1853C39F}"/>
              </a:ext>
            </a:extLst>
          </p:cNvPr>
          <p:cNvSpPr txBox="1"/>
          <p:nvPr/>
        </p:nvSpPr>
        <p:spPr>
          <a:xfrm>
            <a:off x="8721019" y="3182273"/>
            <a:ext cx="3224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FY 2024 growth in Academic Affairs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FY 2025 contribution to Athletics thru Admin., Finance &amp; Operations</a:t>
            </a:r>
          </a:p>
        </p:txBody>
      </p:sp>
    </p:spTree>
    <p:extLst>
      <p:ext uri="{BB962C8B-B14F-4D97-AF65-F5344CB8AC3E}">
        <p14:creationId xmlns:p14="http://schemas.microsoft.com/office/powerpoint/2010/main" val="549741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8EE9B-4FDF-A368-6AEB-E4EC13764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black dots&#10;&#10;AI-generated content may be incorrect.">
            <a:extLst>
              <a:ext uri="{FF2B5EF4-FFF2-40B4-BE49-F238E27FC236}">
                <a16:creationId xmlns:a16="http://schemas.microsoft.com/office/drawing/2014/main" id="{C26B1AD8-1330-C2FF-32EE-8B45ADB8C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8"/>
            <a:ext cx="12192000" cy="100113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78A0FE2E-5B5F-2DA4-778D-F0ACCA930F57}"/>
              </a:ext>
            </a:extLst>
          </p:cNvPr>
          <p:cNvSpPr txBox="1">
            <a:spLocks/>
          </p:cNvSpPr>
          <p:nvPr/>
        </p:nvSpPr>
        <p:spPr>
          <a:xfrm>
            <a:off x="445698" y="338378"/>
            <a:ext cx="9143999" cy="6924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TUITION &amp; SGF GENERAL OPERATING EXPENDITURES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2A9926-0A18-8AFA-AB94-F721C8D97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38" y="1825624"/>
            <a:ext cx="11633813" cy="46522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ct val="0"/>
              </a:spcAft>
              <a:buNone/>
            </a:pPr>
            <a:endParaRPr lang="en-US" sz="800" b="1" dirty="0"/>
          </a:p>
          <a:p>
            <a:pPr marL="457200" lvl="1" indent="0">
              <a:lnSpc>
                <a:spcPct val="110000"/>
              </a:lnSpc>
              <a:buNone/>
            </a:pPr>
            <a:endParaRPr lang="en-US" dirty="0">
              <a:latin typeface="Klavika Condensed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78BC060-650F-4A97-8C78-1072999557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835614"/>
              </p:ext>
            </p:extLst>
          </p:nvPr>
        </p:nvGraphicFramePr>
        <p:xfrm>
          <a:off x="160423" y="1423952"/>
          <a:ext cx="7558814" cy="51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7DC89A1-55EC-1CC6-C089-E75E9281D0F4}"/>
              </a:ext>
            </a:extLst>
          </p:cNvPr>
          <p:cNvSpPr txBox="1"/>
          <p:nvPr/>
        </p:nvSpPr>
        <p:spPr>
          <a:xfrm>
            <a:off x="8721019" y="3182273"/>
            <a:ext cx="3224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Consistent growth across all program areas</a:t>
            </a:r>
          </a:p>
        </p:txBody>
      </p:sp>
    </p:spTree>
    <p:extLst>
      <p:ext uri="{BB962C8B-B14F-4D97-AF65-F5344CB8AC3E}">
        <p14:creationId xmlns:p14="http://schemas.microsoft.com/office/powerpoint/2010/main" val="4256146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39550A-B115-A9F5-1F5D-021B51BC8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7C9EA3-40C8-3716-BDEE-D387B5EAF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3236"/>
            <a:ext cx="9144000" cy="287547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What are the Key Driver’s of the FY 2027 Budget Reduction</a:t>
            </a:r>
          </a:p>
        </p:txBody>
      </p:sp>
    </p:spTree>
    <p:extLst>
      <p:ext uri="{BB962C8B-B14F-4D97-AF65-F5344CB8AC3E}">
        <p14:creationId xmlns:p14="http://schemas.microsoft.com/office/powerpoint/2010/main" val="762262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CA30A-4607-8AFD-CE57-9707F4595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black dots&#10;&#10;AI-generated content may be incorrect.">
            <a:extLst>
              <a:ext uri="{FF2B5EF4-FFF2-40B4-BE49-F238E27FC236}">
                <a16:creationId xmlns:a16="http://schemas.microsoft.com/office/drawing/2014/main" id="{30A526A1-315D-75BB-629D-62EFC8C28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8"/>
            <a:ext cx="12192000" cy="100113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893673BA-93C2-B637-97F9-1CA7261502DE}"/>
              </a:ext>
            </a:extLst>
          </p:cNvPr>
          <p:cNvSpPr txBox="1">
            <a:spLocks/>
          </p:cNvSpPr>
          <p:nvPr/>
        </p:nvSpPr>
        <p:spPr>
          <a:xfrm>
            <a:off x="445698" y="338378"/>
            <a:ext cx="9143999" cy="6924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WHAT ARE THE KEY DRIVER’S OF THE FY 2027 GU BUDGET REDUCTION?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FF5DAA-3743-E448-0F73-B8C4B55D3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38" y="1825624"/>
            <a:ext cx="11633813" cy="46522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en-US" sz="3200" b="1" dirty="0">
                <a:latin typeface="Calibri"/>
                <a:ea typeface="Calibri"/>
                <a:cs typeface="Calibri"/>
              </a:rPr>
              <a:t>Stagnant Revenue:</a:t>
            </a:r>
          </a:p>
          <a:p>
            <a:pPr marL="0" indent="0">
              <a:spcAft>
                <a:spcPct val="0"/>
              </a:spcAft>
              <a:buNone/>
            </a:pPr>
            <a:endParaRPr lang="en-US" sz="800" b="1" dirty="0"/>
          </a:p>
          <a:p>
            <a:pPr marL="742950" lvl="1" indent="-285750"/>
            <a:r>
              <a:rPr lang="en-US" dirty="0">
                <a:ea typeface="Calibri"/>
                <a:cs typeface="Calibri"/>
              </a:rPr>
              <a:t>Student mix from projected declines in international students </a:t>
            </a:r>
            <a:r>
              <a:rPr lang="en-US" sz="1800" dirty="0">
                <a:ea typeface="Calibri"/>
                <a:cs typeface="Calibri"/>
              </a:rPr>
              <a:t>(UG – 10%/GR – 35%) </a:t>
            </a:r>
            <a:r>
              <a:rPr lang="en-US" dirty="0">
                <a:ea typeface="Calibri"/>
                <a:cs typeface="Calibri"/>
              </a:rPr>
              <a:t>- $2,606,407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SGF General Operating Support reduction of 3% - $2,449,303 </a:t>
            </a: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(House proposing 2.5% currently)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Tuition increase of 4% Modeled - $3,781,413 </a:t>
            </a: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(House proposing no increases)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Fringe Benefit increase - $591,522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Net Difference of 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$(682,775)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dirty="0">
              <a:latin typeface="Klavik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200084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8BAA1-0486-E283-AAF6-B2A9CDC50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black dots&#10;&#10;AI-generated content may be incorrect.">
            <a:extLst>
              <a:ext uri="{FF2B5EF4-FFF2-40B4-BE49-F238E27FC236}">
                <a16:creationId xmlns:a16="http://schemas.microsoft.com/office/drawing/2014/main" id="{26A54FAF-B3B9-8952-5074-0AA457206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8"/>
            <a:ext cx="12192000" cy="100113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B956B10-D4A6-CAA1-7685-B99251DA5357}"/>
              </a:ext>
            </a:extLst>
          </p:cNvPr>
          <p:cNvSpPr txBox="1">
            <a:spLocks/>
          </p:cNvSpPr>
          <p:nvPr/>
        </p:nvSpPr>
        <p:spPr>
          <a:xfrm>
            <a:off x="445698" y="338378"/>
            <a:ext cx="9143999" cy="6924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WHAT ARE THE KEY DRIVER’S OF THE FY 2027 GU BUDGET REDUCTION?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459D87-B043-7773-A30F-D1AED56E3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38" y="1825624"/>
            <a:ext cx="11633813" cy="465229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en-US" sz="3200" b="1" dirty="0">
                <a:latin typeface="Calibri"/>
                <a:ea typeface="Calibri"/>
                <a:cs typeface="Calibri"/>
              </a:rPr>
              <a:t>Impact of Inflation, Maintenance Needs, &amp; Strategic Investments</a:t>
            </a:r>
          </a:p>
          <a:p>
            <a:pPr marL="0" indent="0">
              <a:spcAft>
                <a:spcPct val="0"/>
              </a:spcAft>
              <a:buNone/>
            </a:pPr>
            <a:endParaRPr lang="en-US" sz="800" b="1" dirty="0"/>
          </a:p>
          <a:p>
            <a:pPr marL="742950" lvl="1" indent="-285750"/>
            <a:r>
              <a:rPr lang="en-US" dirty="0">
                <a:ea typeface="Calibri"/>
                <a:cs typeface="Calibri"/>
              </a:rPr>
              <a:t>Inflationary increases </a:t>
            </a:r>
            <a:r>
              <a:rPr lang="en-US" sz="1800" dirty="0">
                <a:ea typeface="Calibri"/>
                <a:cs typeface="Calibri"/>
              </a:rPr>
              <a:t>(ex: fringe benefit costs, insurance, software, leases) </a:t>
            </a:r>
            <a:r>
              <a:rPr lang="en-US" dirty="0">
                <a:ea typeface="Calibri"/>
                <a:cs typeface="Calibri"/>
              </a:rPr>
              <a:t>- $2,359,859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Promotions in Academic Rank &amp; Tenure - $300,000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Internal Auditor - $104,000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Institutional Scholarships - $200,000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NIHSI Executive Director - $300,000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WBC Operating Expenses - $1,250,000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Athletics Operating Support - $1,000,000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Athletics Capital Needs </a:t>
            </a: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(Koch arena roof &amp; HVAC expansion tank, Eck elevators)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 - $1,623,434</a:t>
            </a:r>
          </a:p>
          <a:p>
            <a:pPr marL="742950" lvl="1" indent="-285750"/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Total of $7,137,293</a:t>
            </a:r>
            <a:endParaRPr lang="en-US" sz="2400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en-US" dirty="0">
              <a:latin typeface="Klavik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78091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9BC53-D849-6B88-98D4-900ADFDF9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black dots&#10;&#10;AI-generated content may be incorrect.">
            <a:extLst>
              <a:ext uri="{FF2B5EF4-FFF2-40B4-BE49-F238E27FC236}">
                <a16:creationId xmlns:a16="http://schemas.microsoft.com/office/drawing/2014/main" id="{972A63E6-4D64-4DC9-EEFB-D97A74DFD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8"/>
            <a:ext cx="12192000" cy="100113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F522A1AE-76AE-5CCD-0EA1-A7F4CB214E80}"/>
              </a:ext>
            </a:extLst>
          </p:cNvPr>
          <p:cNvSpPr txBox="1">
            <a:spLocks/>
          </p:cNvSpPr>
          <p:nvPr/>
        </p:nvSpPr>
        <p:spPr>
          <a:xfrm>
            <a:off x="445698" y="338378"/>
            <a:ext cx="9143999" cy="6924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WHAT ARE THE KEY DRIVER’S OF THE FY 2027 GU BUDGET REDUCTION?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D2F97E-671E-BE0A-6AE3-A007D8AF8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278" y="1579817"/>
            <a:ext cx="5426104" cy="465229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lvl="1" indent="0">
              <a:lnSpc>
                <a:spcPct val="110000"/>
              </a:lnSpc>
              <a:buNone/>
            </a:pPr>
            <a:r>
              <a:rPr lang="en-US" dirty="0">
                <a:latin typeface="Klavika Condensed"/>
              </a:rPr>
              <a:t>Minimum 3% Reduction Early December included: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Klavika Condensed"/>
              </a:rPr>
              <a:t>Inflationary Increases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Klavika Condensed"/>
              </a:rPr>
              <a:t>Promotions in Academic Rank &amp; Tenure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Klavika Condensed"/>
              </a:rPr>
              <a:t>Internal Auditor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Klavika Condensed"/>
              </a:rPr>
              <a:t>Institutional Scholarships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Klavika Condensed"/>
              </a:rPr>
              <a:t>NIHSI Executive Director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Klavika Condensed"/>
              </a:rPr>
              <a:t>WBC Operating Expenses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Klavika Condensed"/>
              </a:rPr>
              <a:t>Athletics Capital Needs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Klavika Condensed"/>
              </a:rPr>
              <a:t>Fringe Benefit Increases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Klavika Condensed"/>
              </a:rPr>
              <a:t>3% Tuition Increase Modeled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A1B07F-4583-1726-31E8-8E9C5243AAE5}"/>
              </a:ext>
            </a:extLst>
          </p:cNvPr>
          <p:cNvCxnSpPr/>
          <p:nvPr/>
        </p:nvCxnSpPr>
        <p:spPr>
          <a:xfrm>
            <a:off x="5878117" y="1681316"/>
            <a:ext cx="0" cy="468998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2F5B537-BBAA-95D3-6E5E-F17BA8FBC330}"/>
              </a:ext>
            </a:extLst>
          </p:cNvPr>
          <p:cNvSpPr txBox="1">
            <a:spLocks/>
          </p:cNvSpPr>
          <p:nvPr/>
        </p:nvSpPr>
        <p:spPr>
          <a:xfrm>
            <a:off x="6204156" y="1579817"/>
            <a:ext cx="5426104" cy="46522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Klavika Condensed"/>
              </a:rPr>
              <a:t>7% Reduction in January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Klavika Condensed"/>
              </a:rPr>
              <a:t>Impact of International Student Enrollment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Klavika Condensed"/>
              </a:rPr>
              <a:t>State Reduction – 3%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Klavika Condensed"/>
              </a:rPr>
              <a:t>Athletics Operating Support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Klavika Condensed"/>
              </a:rPr>
              <a:t>4% Tuition Increase Modeled</a:t>
            </a:r>
          </a:p>
        </p:txBody>
      </p:sp>
    </p:spTree>
    <p:extLst>
      <p:ext uri="{BB962C8B-B14F-4D97-AF65-F5344CB8AC3E}">
        <p14:creationId xmlns:p14="http://schemas.microsoft.com/office/powerpoint/2010/main" val="96340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6A362A-5288-1CD4-75E2-98A2185B5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3237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Common Questions on University Finances</a:t>
            </a:r>
          </a:p>
        </p:txBody>
      </p:sp>
    </p:spTree>
    <p:extLst>
      <p:ext uri="{BB962C8B-B14F-4D97-AF65-F5344CB8AC3E}">
        <p14:creationId xmlns:p14="http://schemas.microsoft.com/office/powerpoint/2010/main" val="106375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FA339-207A-FACC-964E-4D8D2FF04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black dots&#10;&#10;AI-generated content may be incorrect.">
            <a:extLst>
              <a:ext uri="{FF2B5EF4-FFF2-40B4-BE49-F238E27FC236}">
                <a16:creationId xmlns:a16="http://schemas.microsoft.com/office/drawing/2014/main" id="{839D8384-8583-DA70-35CD-055030E3E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8"/>
            <a:ext cx="12192000" cy="100113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403C01E2-8F26-1F73-3211-2DF1589489EF}"/>
              </a:ext>
            </a:extLst>
          </p:cNvPr>
          <p:cNvSpPr txBox="1">
            <a:spLocks/>
          </p:cNvSpPr>
          <p:nvPr/>
        </p:nvSpPr>
        <p:spPr>
          <a:xfrm>
            <a:off x="445698" y="338378"/>
            <a:ext cx="9143999" cy="6924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HOW IS CAMPUS GUIDANCE ON THE BUDGET ACHIEVED?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EEDE10-7F0E-03C6-15F7-EE88F4581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38" y="1825624"/>
            <a:ext cx="11633813" cy="46522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en-US" sz="3200" b="1" dirty="0">
                <a:latin typeface="Calibri"/>
                <a:ea typeface="Calibri"/>
                <a:cs typeface="Calibri"/>
              </a:rPr>
              <a:t>Budget Advisory Committee</a:t>
            </a:r>
          </a:p>
          <a:p>
            <a:pPr marL="0" indent="0">
              <a:spcAft>
                <a:spcPct val="0"/>
              </a:spcAft>
              <a:buNone/>
            </a:pPr>
            <a:endParaRPr lang="en-US" sz="800" b="1" dirty="0"/>
          </a:p>
          <a:p>
            <a:pPr lvl="1">
              <a:lnSpc>
                <a:spcPct val="110000"/>
              </a:lnSpc>
            </a:pPr>
            <a:r>
              <a:rPr lang="en-US" dirty="0">
                <a:latin typeface="Klavika Condensed"/>
              </a:rPr>
              <a:t>Meets at least monthly from December to May/June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Klavika Condensed"/>
              </a:rPr>
              <a:t>A lot of effort to facilitate transparency on campus regarding the financial framework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Klavika Condensed"/>
              </a:rPr>
              <a:t>Includes a representative from each college, including 3 Deans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Klavika Condensed"/>
              </a:rPr>
              <a:t>Not a silo…committee representatives are charged with sharing what they hear with the area of the university they represent, and sharing what they hear back to the committee</a:t>
            </a:r>
          </a:p>
        </p:txBody>
      </p:sp>
    </p:spTree>
    <p:extLst>
      <p:ext uri="{BB962C8B-B14F-4D97-AF65-F5344CB8AC3E}">
        <p14:creationId xmlns:p14="http://schemas.microsoft.com/office/powerpoint/2010/main" val="297235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E4C08-ACEF-2604-B8F2-61D55A56A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black dots&#10;&#10;AI-generated content may be incorrect.">
            <a:extLst>
              <a:ext uri="{FF2B5EF4-FFF2-40B4-BE49-F238E27FC236}">
                <a16:creationId xmlns:a16="http://schemas.microsoft.com/office/drawing/2014/main" id="{8EE80639-E23F-4981-098E-86918785F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8"/>
            <a:ext cx="12192000" cy="100113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DAA4FFA5-DC41-314A-F58A-EAB7A78EE1F5}"/>
              </a:ext>
            </a:extLst>
          </p:cNvPr>
          <p:cNvSpPr txBox="1">
            <a:spLocks/>
          </p:cNvSpPr>
          <p:nvPr/>
        </p:nvSpPr>
        <p:spPr>
          <a:xfrm>
            <a:off x="445698" y="338378"/>
            <a:ext cx="9143999" cy="6924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WHO MAKES UNIVERSITY FINANCIAL DECISIONS?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4D7FB8-C734-E4F5-1648-387A5E4A6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38" y="1825624"/>
            <a:ext cx="11633813" cy="46522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en-US" sz="3200" b="1" dirty="0">
                <a:latin typeface="Calibri"/>
                <a:ea typeface="Calibri"/>
                <a:cs typeface="Calibri"/>
              </a:rPr>
              <a:t>SGF General Operating &amp; Tuition – 20% of Total FY 2026 Budget</a:t>
            </a:r>
          </a:p>
          <a:p>
            <a:pPr marL="0" indent="0">
              <a:spcAft>
                <a:spcPct val="0"/>
              </a:spcAft>
              <a:buNone/>
            </a:pPr>
            <a:endParaRPr lang="en-US" sz="800" b="1" dirty="0"/>
          </a:p>
          <a:p>
            <a:pPr lvl="1">
              <a:lnSpc>
                <a:spcPct val="110000"/>
              </a:lnSpc>
            </a:pPr>
            <a:r>
              <a:rPr lang="en-US" dirty="0">
                <a:latin typeface="Klavika Condensed"/>
              </a:rPr>
              <a:t>Budget Office establishes the budget development framework through divisional targets after considering: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latin typeface="Klavika Condensed"/>
              </a:rPr>
              <a:t>Enrollment expectations as provided by the Tuition Estimating Team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latin typeface="Klavika Condensed"/>
              </a:rPr>
              <a:t>State funding implications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latin typeface="Klavika Condensed"/>
              </a:rPr>
              <a:t>Tuition rate expectations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latin typeface="Klavika Condensed"/>
              </a:rPr>
              <a:t>Mandatory inflationary impacts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latin typeface="Klavika Condensed"/>
              </a:rPr>
              <a:t>Priority funding needs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Klavika Condensed"/>
              </a:rPr>
              <a:t>Each division then has the authority to decide how best to meet their assigned target with the VP coordinating with their direct reports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76BDEA-942A-14D8-E016-DA3119F6AE3E}"/>
              </a:ext>
            </a:extLst>
          </p:cNvPr>
          <p:cNvCxnSpPr>
            <a:cxnSpLocks/>
          </p:cNvCxnSpPr>
          <p:nvPr/>
        </p:nvCxnSpPr>
        <p:spPr>
          <a:xfrm>
            <a:off x="8062452" y="3106994"/>
            <a:ext cx="1691148" cy="97424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576A78-ED3C-B24D-1AAD-D571C2E65DE5}"/>
              </a:ext>
            </a:extLst>
          </p:cNvPr>
          <p:cNvCxnSpPr>
            <a:cxnSpLocks/>
          </p:cNvCxnSpPr>
          <p:nvPr/>
        </p:nvCxnSpPr>
        <p:spPr>
          <a:xfrm flipV="1">
            <a:off x="7983794" y="4081241"/>
            <a:ext cx="1769806" cy="79476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4AB7874-0E86-F97B-B4B4-A485E10F8CDE}"/>
              </a:ext>
            </a:extLst>
          </p:cNvPr>
          <p:cNvSpPr txBox="1"/>
          <p:nvPr/>
        </p:nvSpPr>
        <p:spPr>
          <a:xfrm>
            <a:off x="9815724" y="3604187"/>
            <a:ext cx="2166651" cy="95410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Shared with Budget Advisory Committee and Published in the Annual Operating Budget</a:t>
            </a:r>
          </a:p>
        </p:txBody>
      </p:sp>
    </p:spTree>
    <p:extLst>
      <p:ext uri="{BB962C8B-B14F-4D97-AF65-F5344CB8AC3E}">
        <p14:creationId xmlns:p14="http://schemas.microsoft.com/office/powerpoint/2010/main" val="102099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C674A-AFA1-ACF4-0442-C2A67743A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black dots&#10;&#10;AI-generated content may be incorrect.">
            <a:extLst>
              <a:ext uri="{FF2B5EF4-FFF2-40B4-BE49-F238E27FC236}">
                <a16:creationId xmlns:a16="http://schemas.microsoft.com/office/drawing/2014/main" id="{A762A96A-749E-2A47-A275-E8B6F8201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8"/>
            <a:ext cx="12192000" cy="100113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8CFD0A18-9717-25FE-20A0-1A00A36BDD6E}"/>
              </a:ext>
            </a:extLst>
          </p:cNvPr>
          <p:cNvSpPr txBox="1">
            <a:spLocks/>
          </p:cNvSpPr>
          <p:nvPr/>
        </p:nvSpPr>
        <p:spPr>
          <a:xfrm>
            <a:off x="445698" y="338378"/>
            <a:ext cx="9143999" cy="6924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WHO MAKES UNIVERSITY FINANCIAL DECISIONS?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ECC7E1-6824-0B2D-6D20-2432F471D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38" y="1825624"/>
            <a:ext cx="11633813" cy="465229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en-US" sz="3200" b="1" dirty="0">
                <a:latin typeface="Calibri"/>
                <a:ea typeface="Calibri"/>
                <a:cs typeface="Calibri"/>
              </a:rPr>
              <a:t>The Rest of the Budget – 80% Includes College Course Fees, SGA Student Fees, Foundation Funds, Auxiliaries (Housing &amp; Parking), Research Revenue, Research </a:t>
            </a:r>
            <a:r>
              <a:rPr lang="en-US" sz="3200" b="1" dirty="0" err="1">
                <a:latin typeface="Calibri"/>
                <a:ea typeface="Calibri"/>
                <a:cs typeface="Calibri"/>
              </a:rPr>
              <a:t>Indirects</a:t>
            </a:r>
            <a:r>
              <a:rPr lang="en-US" sz="3200" b="1" dirty="0">
                <a:latin typeface="Calibri"/>
                <a:ea typeface="Calibri"/>
                <a:cs typeface="Calibri"/>
              </a:rPr>
              <a:t>, and EBF</a:t>
            </a:r>
          </a:p>
          <a:p>
            <a:pPr marL="0" indent="0">
              <a:spcAft>
                <a:spcPct val="0"/>
              </a:spcAft>
              <a:buNone/>
            </a:pPr>
            <a:endParaRPr lang="en-US" sz="800" b="1" dirty="0"/>
          </a:p>
          <a:p>
            <a:pPr lvl="1">
              <a:lnSpc>
                <a:spcPct val="110000"/>
              </a:lnSpc>
            </a:pPr>
            <a:r>
              <a:rPr lang="en-US" dirty="0">
                <a:latin typeface="Klavika Condensed"/>
              </a:rPr>
              <a:t>Controlled, managed, and appropriated by the receiving Division/College/Department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Klavika Condensed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latin typeface="Calibri"/>
                <a:ea typeface="Calibri"/>
                <a:cs typeface="Calibri"/>
              </a:rPr>
              <a:t>Overall Budgetary and Financial Decisions are Made by 651 Budget Officers and 68 Review Officers</a:t>
            </a:r>
          </a:p>
          <a:p>
            <a:pPr marL="0" indent="0">
              <a:lnSpc>
                <a:spcPct val="110000"/>
              </a:lnSpc>
              <a:buNone/>
            </a:pPr>
            <a:endParaRPr lang="en-US" b="1" dirty="0"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latin typeface="Calibri"/>
                <a:ea typeface="Calibri"/>
                <a:cs typeface="Calibri"/>
              </a:rPr>
              <a:t>Budget Office normally has one week from receipt of budget submissions to finalize the budget and load in banner for the next fiscal years payroll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dirty="0">
              <a:latin typeface="Klavik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6361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016B0-9AAA-E8E8-5AD7-058381AB3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B01C98-FD25-7B68-355E-D2DA1E767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237" y="1099513"/>
            <a:ext cx="5176079" cy="559122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89380C-7207-949E-716F-705C39B27672}"/>
              </a:ext>
            </a:extLst>
          </p:cNvPr>
          <p:cNvSpPr txBox="1">
            <a:spLocks/>
          </p:cNvSpPr>
          <p:nvPr/>
        </p:nvSpPr>
        <p:spPr>
          <a:xfrm>
            <a:off x="387529" y="1402646"/>
            <a:ext cx="6190389" cy="562013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lavika Regular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lavika Regular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lavika Regular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lavika Regular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lavika Regular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1" dirty="0">
                <a:latin typeface="Calibri"/>
                <a:ea typeface="Calibri"/>
                <a:cs typeface="Calibri"/>
              </a:rPr>
              <a:t>TOTAL GENERAL USE OPERATING and TUITION RESOURCES: $177.4M</a:t>
            </a:r>
          </a:p>
          <a:p>
            <a:pPr marL="285750" indent="-285750"/>
            <a:r>
              <a:rPr lang="en-US" sz="2400" dirty="0">
                <a:latin typeface="Calibri"/>
                <a:ea typeface="Calibri"/>
                <a:cs typeface="Calibri"/>
              </a:rPr>
              <a:t>SGF General Operating Grant: $81.6M</a:t>
            </a:r>
          </a:p>
          <a:p>
            <a:pPr marL="285750" indent="-285750"/>
            <a:r>
              <a:rPr lang="en-US" sz="2400" dirty="0">
                <a:latin typeface="Calibri"/>
                <a:ea typeface="Calibri"/>
                <a:cs typeface="Calibri"/>
              </a:rPr>
              <a:t>Tuition: $97.4M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 b="1" i="1" dirty="0">
                <a:latin typeface="Calibri"/>
                <a:ea typeface="Calibri"/>
                <a:cs typeface="Calibri"/>
              </a:rPr>
              <a:t>ALL OTHER RESOURCES: $728.7M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285750" indent="-285750"/>
            <a:r>
              <a:rPr lang="en-US" sz="2400" dirty="0">
                <a:latin typeface="Calibri"/>
                <a:ea typeface="Calibri"/>
                <a:cs typeface="Calibri"/>
              </a:rPr>
              <a:t>Student Fees - $45M</a:t>
            </a:r>
          </a:p>
          <a:p>
            <a:pPr marL="742950" lvl="1" indent="-285750"/>
            <a:r>
              <a:rPr lang="en-US" dirty="0">
                <a:latin typeface="Calibri"/>
                <a:ea typeface="Calibri"/>
                <a:cs typeface="Calibri"/>
              </a:rPr>
              <a:t>SGA Student Fees - $10.1M</a:t>
            </a:r>
          </a:p>
          <a:p>
            <a:pPr marL="742950" lvl="1" indent="-285750"/>
            <a:r>
              <a:rPr lang="en-US" dirty="0">
                <a:latin typeface="Calibri"/>
                <a:ea typeface="Calibri"/>
                <a:cs typeface="Calibri"/>
              </a:rPr>
              <a:t>Health &amp; Wellness / Athletics - $7.5M</a:t>
            </a:r>
          </a:p>
          <a:p>
            <a:pPr marL="742950" lvl="1" indent="-285750"/>
            <a:r>
              <a:rPr lang="en-US" dirty="0">
                <a:ea typeface="Calibri"/>
                <a:cs typeface="Calibri"/>
              </a:rPr>
              <a:t>Other Student Fees - $27.5M</a:t>
            </a:r>
          </a:p>
        </p:txBody>
      </p:sp>
      <p:pic>
        <p:nvPicPr>
          <p:cNvPr id="3" name="Picture 2" descr="A yellow square with black dots&#10;&#10;AI-generated content may be incorrect.">
            <a:extLst>
              <a:ext uri="{FF2B5EF4-FFF2-40B4-BE49-F238E27FC236}">
                <a16:creationId xmlns:a16="http://schemas.microsoft.com/office/drawing/2014/main" id="{9B44C158-F627-E523-645E-911EA06AE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38"/>
            <a:ext cx="12192000" cy="100113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7874C43F-6885-DE40-D101-EB887218F4A1}"/>
              </a:ext>
            </a:extLst>
          </p:cNvPr>
          <p:cNvSpPr txBox="1">
            <a:spLocks/>
          </p:cNvSpPr>
          <p:nvPr/>
        </p:nvSpPr>
        <p:spPr>
          <a:xfrm>
            <a:off x="445698" y="338378"/>
            <a:ext cx="9143999" cy="692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HOW IS THE BUDGET STRUCTURED?</a:t>
            </a: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7050D911-3DF3-75DA-AB45-2B06C6525CDC}"/>
              </a:ext>
            </a:extLst>
          </p:cNvPr>
          <p:cNvSpPr/>
          <p:nvPr/>
        </p:nvSpPr>
        <p:spPr>
          <a:xfrm>
            <a:off x="9165201" y="4415080"/>
            <a:ext cx="733711" cy="375812"/>
          </a:xfrm>
          <a:prstGeom prst="borderCallout1">
            <a:avLst>
              <a:gd name="adj1" fmla="val 18750"/>
              <a:gd name="adj2" fmla="val -8333"/>
              <a:gd name="adj3" fmla="val 37899"/>
              <a:gd name="adj4" fmla="val -38332"/>
            </a:avLst>
          </a:prstGeom>
          <a:noFill/>
          <a:ln w="952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Industrial Research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5F32F8-2F60-1F62-E070-9DE0BE003B6A}"/>
              </a:ext>
            </a:extLst>
          </p:cNvPr>
          <p:cNvCxnSpPr>
            <a:cxnSpLocks/>
          </p:cNvCxnSpPr>
          <p:nvPr/>
        </p:nvCxnSpPr>
        <p:spPr>
          <a:xfrm>
            <a:off x="6728791" y="2146389"/>
            <a:ext cx="0" cy="10114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C61BC5-3E1E-5B9A-5B1E-72C0549176F0}"/>
              </a:ext>
            </a:extLst>
          </p:cNvPr>
          <p:cNvCxnSpPr>
            <a:cxnSpLocks/>
          </p:cNvCxnSpPr>
          <p:nvPr/>
        </p:nvCxnSpPr>
        <p:spPr>
          <a:xfrm flipH="1">
            <a:off x="6728791" y="3157870"/>
            <a:ext cx="1490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45DDB0-6E1C-9317-740C-6A0007EC5602}"/>
              </a:ext>
            </a:extLst>
          </p:cNvPr>
          <p:cNvCxnSpPr>
            <a:cxnSpLocks/>
          </p:cNvCxnSpPr>
          <p:nvPr/>
        </p:nvCxnSpPr>
        <p:spPr>
          <a:xfrm flipH="1">
            <a:off x="6728791" y="2146389"/>
            <a:ext cx="1490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344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D018D-BEED-68F1-F094-8A0CFB3D8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black dots&#10;&#10;AI-generated content may be incorrect.">
            <a:extLst>
              <a:ext uri="{FF2B5EF4-FFF2-40B4-BE49-F238E27FC236}">
                <a16:creationId xmlns:a16="http://schemas.microsoft.com/office/drawing/2014/main" id="{C354FB08-C3F3-7BFD-F370-709E00369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8"/>
            <a:ext cx="12192000" cy="100113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8EB9446-DC2C-AE2D-8F34-AF00AEB7AC6A}"/>
              </a:ext>
            </a:extLst>
          </p:cNvPr>
          <p:cNvSpPr txBox="1">
            <a:spLocks/>
          </p:cNvSpPr>
          <p:nvPr/>
        </p:nvSpPr>
        <p:spPr>
          <a:xfrm>
            <a:off x="445698" y="338378"/>
            <a:ext cx="9143999" cy="6924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WHAT BUILDINGS HAVE BEEN FUNDED WITH SGF &amp; TUITION REVENUE?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5E8DCD-45D2-8F69-FE11-2AD8C4258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38" y="1825624"/>
            <a:ext cx="11633813" cy="465229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en-US" sz="3200" b="1" dirty="0">
                <a:latin typeface="Calibri"/>
                <a:ea typeface="Calibri"/>
                <a:cs typeface="Calibri"/>
              </a:rPr>
              <a:t>The only recent capital campus construction using GU support </a:t>
            </a:r>
            <a:r>
              <a:rPr lang="en-US" sz="1800" dirty="0">
                <a:latin typeface="Calibri"/>
                <a:ea typeface="Calibri"/>
                <a:cs typeface="Calibri"/>
              </a:rPr>
              <a:t>(Tuition or SGF)</a:t>
            </a:r>
            <a:r>
              <a:rPr lang="en-US" sz="1800" b="1" dirty="0">
                <a:latin typeface="Calibri"/>
                <a:ea typeface="Calibri"/>
                <a:cs typeface="Calibri"/>
              </a:rPr>
              <a:t> </a:t>
            </a:r>
            <a:r>
              <a:rPr lang="en-US" sz="3200" b="1" dirty="0">
                <a:latin typeface="Calibri"/>
                <a:ea typeface="Calibri"/>
                <a:cs typeface="Calibri"/>
              </a:rPr>
              <a:t>include:</a:t>
            </a:r>
          </a:p>
          <a:p>
            <a:pPr lvl="1">
              <a:spcAft>
                <a:spcPct val="0"/>
              </a:spcAft>
            </a:pPr>
            <a:r>
              <a:rPr lang="en-US" sz="2800" b="1" dirty="0">
                <a:latin typeface="Calibri"/>
                <a:ea typeface="Calibri"/>
                <a:cs typeface="Calibri"/>
              </a:rPr>
              <a:t>Woolsey Hall</a:t>
            </a:r>
          </a:p>
          <a:p>
            <a:pPr lvl="1">
              <a:spcAft>
                <a:spcPct val="0"/>
              </a:spcAft>
            </a:pPr>
            <a:r>
              <a:rPr lang="en-US" sz="2800" b="1" dirty="0">
                <a:latin typeface="Calibri"/>
                <a:ea typeface="Calibri"/>
                <a:cs typeface="Calibri"/>
              </a:rPr>
              <a:t>Shocker Success Center </a:t>
            </a:r>
            <a:r>
              <a:rPr lang="en-US" sz="2000" dirty="0">
                <a:latin typeface="Calibri"/>
                <a:ea typeface="Calibri"/>
                <a:cs typeface="Calibri"/>
              </a:rPr>
              <a:t>(partially funded with student fees)</a:t>
            </a:r>
          </a:p>
          <a:p>
            <a:pPr lvl="1">
              <a:spcAft>
                <a:spcPct val="0"/>
              </a:spcAft>
            </a:pPr>
            <a:endParaRPr lang="en-US" sz="2800" b="1" dirty="0">
              <a:latin typeface="Calibri"/>
              <a:ea typeface="Calibri"/>
              <a:cs typeface="Calibri"/>
            </a:endParaRPr>
          </a:p>
          <a:p>
            <a:pPr marL="0" indent="0">
              <a:spcAft>
                <a:spcPct val="0"/>
              </a:spcAft>
              <a:buNone/>
            </a:pPr>
            <a:endParaRPr lang="en-US" sz="800" b="1" dirty="0"/>
          </a:p>
          <a:p>
            <a:pPr marL="742950" lvl="1" indent="-285750"/>
            <a:r>
              <a:rPr lang="en-US" dirty="0">
                <a:ea typeface="Calibri"/>
                <a:cs typeface="Calibri"/>
              </a:rPr>
              <a:t>Hub for Advanced Manufacturing and Research (HAMR) – Federal Grant and Research Funds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BioMed Center – Federal and State Grants, Donations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Digital Research and Transformation Hub (DIRTH) – Board of Trustees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University Stadium  – Board of Trustees, Local Partnerships, Donations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Softball Indoor Practice Facility – Board of Trustees, Donations</a:t>
            </a:r>
          </a:p>
          <a:p>
            <a:pPr marL="285750" indent="-285750"/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en-US" dirty="0">
              <a:latin typeface="Klavik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6794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3E96B-F553-7053-ED3D-BA7F27EA5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black dots&#10;&#10;AI-generated content may be incorrect.">
            <a:extLst>
              <a:ext uri="{FF2B5EF4-FFF2-40B4-BE49-F238E27FC236}">
                <a16:creationId xmlns:a16="http://schemas.microsoft.com/office/drawing/2014/main" id="{D66271CA-0565-07D8-9BE1-AB7EF8CDF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8"/>
            <a:ext cx="12192000" cy="100113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9461833C-5D14-837E-64D5-801C920F14BF}"/>
              </a:ext>
            </a:extLst>
          </p:cNvPr>
          <p:cNvSpPr txBox="1">
            <a:spLocks/>
          </p:cNvSpPr>
          <p:nvPr/>
        </p:nvSpPr>
        <p:spPr>
          <a:xfrm>
            <a:off x="445698" y="338378"/>
            <a:ext cx="9143999" cy="6924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HOW IS THE BOARD OF TRUSTEES STRUCTURED?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6FF551-4F3F-D33C-FC40-C88782006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38" y="1825624"/>
            <a:ext cx="11633813" cy="46522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en-US" sz="3200" b="1" dirty="0">
                <a:latin typeface="Calibri"/>
                <a:ea typeface="Calibri"/>
                <a:cs typeface="Calibri"/>
              </a:rPr>
              <a:t>Board of Trustees is established through state statute, with the 9 Member Board Appointed by the Governor</a:t>
            </a:r>
          </a:p>
          <a:p>
            <a:pPr marL="0" indent="0">
              <a:spcAft>
                <a:spcPct val="0"/>
              </a:spcAft>
              <a:buNone/>
            </a:pPr>
            <a:endParaRPr lang="en-US" sz="800" b="1" dirty="0"/>
          </a:p>
          <a:p>
            <a:pPr lvl="1">
              <a:lnSpc>
                <a:spcPct val="110000"/>
              </a:lnSpc>
            </a:pPr>
            <a:r>
              <a:rPr lang="en-US" dirty="0">
                <a:latin typeface="Klavika Condensed"/>
              </a:rPr>
              <a:t>The university does not have the ability to direct or control the decisions made by the Board. 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latin typeface="Klavika Condensed"/>
              </a:rPr>
              <a:t>1.5 Mill Local Property Tax Levy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latin typeface="Klavika Condensed"/>
              </a:rPr>
              <a:t>$11.5M Budget</a:t>
            </a:r>
          </a:p>
          <a:p>
            <a:pPr lvl="3">
              <a:lnSpc>
                <a:spcPct val="110000"/>
              </a:lnSpc>
            </a:pPr>
            <a:r>
              <a:rPr lang="en-US" dirty="0">
                <a:latin typeface="Klavika Condensed"/>
              </a:rPr>
              <a:t>$5.5M Student &amp; Workforce Development Support (Scholarships &amp; PPMC GRAs)</a:t>
            </a:r>
          </a:p>
          <a:p>
            <a:pPr lvl="3">
              <a:lnSpc>
                <a:spcPct val="110000"/>
              </a:lnSpc>
            </a:pPr>
            <a:r>
              <a:rPr lang="en-US" dirty="0">
                <a:latin typeface="Klavika Condensed"/>
              </a:rPr>
              <a:t>$4.3M Debt Service</a:t>
            </a:r>
          </a:p>
          <a:p>
            <a:pPr lvl="3">
              <a:lnSpc>
                <a:spcPct val="110000"/>
              </a:lnSpc>
            </a:pPr>
            <a:r>
              <a:rPr lang="en-US" dirty="0">
                <a:latin typeface="Klavika Condensed"/>
              </a:rPr>
              <a:t>$526K Economic &amp; Community Development (City/County Services &amp; Interns)</a:t>
            </a:r>
          </a:p>
          <a:p>
            <a:pPr lvl="3">
              <a:lnSpc>
                <a:spcPct val="110000"/>
              </a:lnSpc>
            </a:pPr>
            <a:r>
              <a:rPr lang="en-US" dirty="0">
                <a:latin typeface="Klavika Condensed"/>
              </a:rPr>
              <a:t>$1.0M General Board Initiatives (Dental School Study)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dirty="0">
              <a:latin typeface="Klavik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51312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E50D4-C280-5A7A-1AE8-9A5795FDD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2058FA-4E1C-FE11-D8EC-55D643BFE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323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What Are the University’s Fundamental Revenue Issues </a:t>
            </a:r>
          </a:p>
        </p:txBody>
      </p:sp>
    </p:spTree>
    <p:extLst>
      <p:ext uri="{BB962C8B-B14F-4D97-AF65-F5344CB8AC3E}">
        <p14:creationId xmlns:p14="http://schemas.microsoft.com/office/powerpoint/2010/main" val="2084157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05b6b3f-1980-4b24-8637-580771f44dee}" enabled="0" method="" siteId="{e05b6b3f-1980-4b24-8637-580771f44de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1138</TotalTime>
  <Words>964</Words>
  <Application>Microsoft Office PowerPoint</Application>
  <PresentationFormat>Widescreen</PresentationFormat>
  <Paragraphs>141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Klavika Condensed</vt:lpstr>
      <vt:lpstr>Klavika Regular</vt:lpstr>
      <vt:lpstr>Office Theme</vt:lpstr>
      <vt:lpstr>University Finance  Faculty Senate</vt:lpstr>
      <vt:lpstr>Common Questions on University Finances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University’s Fundamental Revenue Issues </vt:lpstr>
      <vt:lpstr>PowerPoint Presentation</vt:lpstr>
      <vt:lpstr>PowerPoint Presentation</vt:lpstr>
      <vt:lpstr>What is the University’s Tuition &amp; SGF General Operating Expenditure History </vt:lpstr>
      <vt:lpstr>PowerPoint Presentation</vt:lpstr>
      <vt:lpstr>PowerPoint Presentation</vt:lpstr>
      <vt:lpstr>PowerPoint Presentation</vt:lpstr>
      <vt:lpstr>What are the Key Driver’s of the FY 2027 Budget Reduction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Lounsbery, Monica</dc:creator>
  <cp:lastModifiedBy>Williams, Rhonda</cp:lastModifiedBy>
  <cp:revision>69</cp:revision>
  <cp:lastPrinted>2026-02-09T14:47:05Z</cp:lastPrinted>
  <dcterms:created xsi:type="dcterms:W3CDTF">2026-01-16T00:43:43Z</dcterms:created>
  <dcterms:modified xsi:type="dcterms:W3CDTF">2026-02-12T14:46:35Z</dcterms:modified>
</cp:coreProperties>
</file>