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9"/>
  </p:notesMasterIdLst>
  <p:sldIdLst>
    <p:sldId id="1398" r:id="rId5"/>
    <p:sldId id="1379" r:id="rId6"/>
    <p:sldId id="277" r:id="rId7"/>
    <p:sldId id="257" r:id="rId8"/>
    <p:sldId id="1395" r:id="rId9"/>
    <p:sldId id="312" r:id="rId10"/>
    <p:sldId id="304" r:id="rId11"/>
    <p:sldId id="259" r:id="rId12"/>
    <p:sldId id="1408" r:id="rId13"/>
    <p:sldId id="1411" r:id="rId14"/>
    <p:sldId id="1409" r:id="rId15"/>
    <p:sldId id="1412" r:id="rId16"/>
    <p:sldId id="1397" r:id="rId17"/>
    <p:sldId id="140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D8340C-574A-8385-98B3-864A3A299BEE}" name="Miller, David" initials="MD" userId="S::f827u686@wichita.edu::fc6906d1-8128-447b-9379-a395421cfa8d" providerId="AD"/>
  <p188:author id="{98D02A34-3BA1-06C2-8604-095B32388D70}" name="Pletcher, Lyndsay" initials="PL" userId="S::s476d393@wichita.edu::3c477625-79df-4a12-b9d7-4c3d0aadd968" providerId="AD"/>
  <p188:author id="{AB3E2F37-BD19-E722-FACA-CA413B8FBD2A}" name="Easum, Amy" initials="EA" userId="S::t447d288@wichita.edu::7c49f1e1-71bf-44cf-83a4-a447e3044d3e" providerId="AD"/>
  <p188:author id="{C2880346-7424-05BA-ED53-169710CC86C7}" name="Lounsbery, Monica" initials="LM" userId="S::p587z368@wichita.edu::ee66d999-5338-463d-bbdc-2dc90345ef7c" providerId="AD"/>
  <p188:author id="{26A5D35C-F9E7-53C5-D429-BAEFDEE24BDD}" name="Anthis, Lana" initials="AL" userId="S::f796w792@wichita.edu::094f5388-2dd2-4a2c-80aa-f7235428f4bb" providerId="AD"/>
  <p188:author id="{22A714BE-0628-DCCF-0594-914EB5EB4B2C}" name="Ornelas, Sara" initials="OS" userId="S::y245j323@wichita.edu::ae9a39dc-e6e9-4c54-ae42-9fec54a473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074BF-BE39-9585-4595-17E547DE10CE}" v="456" dt="2026-02-09T16:46:17.800"/>
    <p1510:client id="{69218899-8E38-44B6-A263-E1BFEC6431EE}" v="417" dt="2026-02-09T15:23:17.734"/>
    <p1510:client id="{B226D47A-FDB9-3047-B265-F900346472A7}" v="163" dt="2026-02-09T17:28:21.681"/>
    <p1510:client id="{C678823E-BDC8-E852-4A9B-AC34892FE5F9}" v="2" dt="2026-02-09T17:05:54.656"/>
    <p1510:client id="{E9BB311F-2EF7-D5A5-A8A5-6B6761418CF6}" v="253" dt="2026-02-09T17:49:19.250"/>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p:normalViewPr>
  <p:slideViewPr>
    <p:cSldViewPr snapToGrid="0">
      <p:cViewPr varScale="1">
        <p:scale>
          <a:sx n="101" d="100"/>
          <a:sy n="101" d="100"/>
        </p:scale>
        <p:origin x="954" y="10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C1954-A63E-554B-9617-1B13B1706B2E}"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B4434-B797-7443-B30D-BD06330B7378}" type="slidenum">
              <a:rPr lang="en-US" smtClean="0"/>
              <a:t>‹#›</a:t>
            </a:fld>
            <a:endParaRPr lang="en-US"/>
          </a:p>
        </p:txBody>
      </p:sp>
    </p:spTree>
    <p:extLst>
      <p:ext uri="{BB962C8B-B14F-4D97-AF65-F5344CB8AC3E}">
        <p14:creationId xmlns:p14="http://schemas.microsoft.com/office/powerpoint/2010/main" val="38752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BB22-FD4D-62D8-5110-7DE28C881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B18CA-8355-9A12-DD12-33CC2D8D2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AD0D6-159E-06AE-94E4-2D82E54532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Startup packages. 3 covered by central at $695K over 3 years and 5 covered by Engineering or $$3.5M. </a:t>
            </a:r>
          </a:p>
          <a:p>
            <a:endParaRPr lang="en-US"/>
          </a:p>
        </p:txBody>
      </p:sp>
      <p:sp>
        <p:nvSpPr>
          <p:cNvPr id="4" name="Slide Number Placeholder 3">
            <a:extLst>
              <a:ext uri="{FF2B5EF4-FFF2-40B4-BE49-F238E27FC236}">
                <a16:creationId xmlns:a16="http://schemas.microsoft.com/office/drawing/2014/main" id="{CB4A3CFF-9C89-79EE-D999-2C6191CEE53E}"/>
              </a:ext>
            </a:extLst>
          </p:cNvPr>
          <p:cNvSpPr>
            <a:spLocks noGrp="1"/>
          </p:cNvSpPr>
          <p:nvPr>
            <p:ph type="sldNum" sz="quarter" idx="5"/>
          </p:nvPr>
        </p:nvSpPr>
        <p:spPr/>
        <p:txBody>
          <a:bodyPr/>
          <a:lstStyle/>
          <a:p>
            <a:fld id="{1DB442A1-2801-FA4D-A248-23479A755960}" type="slidenum">
              <a:rPr lang="en-US" smtClean="0"/>
              <a:t>3</a:t>
            </a:fld>
            <a:endParaRPr lang="en-US"/>
          </a:p>
        </p:txBody>
      </p:sp>
    </p:spTree>
    <p:extLst>
      <p:ext uri="{BB962C8B-B14F-4D97-AF65-F5344CB8AC3E}">
        <p14:creationId xmlns:p14="http://schemas.microsoft.com/office/powerpoint/2010/main" val="365509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X</a:t>
            </a:r>
          </a:p>
        </p:txBody>
      </p:sp>
      <p:sp>
        <p:nvSpPr>
          <p:cNvPr id="4" name="Slide Number Placeholder 3"/>
          <p:cNvSpPr>
            <a:spLocks noGrp="1"/>
          </p:cNvSpPr>
          <p:nvPr>
            <p:ph type="sldNum" sz="quarter" idx="5"/>
          </p:nvPr>
        </p:nvSpPr>
        <p:spPr/>
        <p:txBody>
          <a:bodyPr/>
          <a:lstStyle/>
          <a:p>
            <a:fld id="{DD3A6971-41B6-4661-A912-D0DECF57A11A}" type="slidenum">
              <a:t>4</a:t>
            </a:fld>
            <a:endParaRPr lang="en-US"/>
          </a:p>
        </p:txBody>
      </p:sp>
    </p:spTree>
    <p:extLst>
      <p:ext uri="{BB962C8B-B14F-4D97-AF65-F5344CB8AC3E}">
        <p14:creationId xmlns:p14="http://schemas.microsoft.com/office/powerpoint/2010/main" val="44410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280AFE-4795-DA43-BA0A-824779A2D0B2}"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83810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80AFE-4795-DA43-BA0A-824779A2D0B2}"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17069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80AFE-4795-DA43-BA0A-824779A2D0B2}"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344863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11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A8EF9D2C-944F-3B72-5EF3-39F3124B7F97}"/>
              </a:ext>
            </a:extLst>
          </p:cNvPr>
          <p:cNvSpPr>
            <a:spLocks noGrp="1"/>
          </p:cNvSpPr>
          <p:nvPr>
            <p:ph type="pic" sz="quarter" idx="10"/>
          </p:nvPr>
        </p:nvSpPr>
        <p:spPr>
          <a:xfrm>
            <a:off x="6146800" y="0"/>
            <a:ext cx="6044248" cy="6858000"/>
          </a:xfrm>
          <a:custGeom>
            <a:avLst/>
            <a:gdLst>
              <a:gd name="connsiteX0" fmla="*/ 0 w 6044248"/>
              <a:gd name="connsiteY0" fmla="*/ 0 h 6858000"/>
              <a:gd name="connsiteX1" fmla="*/ 6044248 w 6044248"/>
              <a:gd name="connsiteY1" fmla="*/ 0 h 6858000"/>
              <a:gd name="connsiteX2" fmla="*/ 6044248 w 6044248"/>
              <a:gd name="connsiteY2" fmla="*/ 6858000 h 6858000"/>
              <a:gd name="connsiteX3" fmla="*/ 0 w 6044248"/>
              <a:gd name="connsiteY3" fmla="*/ 6858000 h 6858000"/>
              <a:gd name="connsiteX4" fmla="*/ 738378 w 6044248"/>
              <a:gd name="connsiteY4" fmla="*/ 3429000 h 6858000"/>
              <a:gd name="connsiteX5" fmla="*/ 0 w 604424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248" h="6858000">
                <a:moveTo>
                  <a:pt x="0" y="0"/>
                </a:moveTo>
                <a:lnTo>
                  <a:pt x="6044248" y="0"/>
                </a:lnTo>
                <a:lnTo>
                  <a:pt x="6044248" y="6858000"/>
                </a:lnTo>
                <a:lnTo>
                  <a:pt x="0" y="6858000"/>
                </a:lnTo>
                <a:cubicBezTo>
                  <a:pt x="462344" y="5915406"/>
                  <a:pt x="738378" y="4724210"/>
                  <a:pt x="738378" y="3429000"/>
                </a:cubicBezTo>
                <a:cubicBezTo>
                  <a:pt x="738378" y="2133791"/>
                  <a:pt x="462344" y="942594"/>
                  <a:pt x="0" y="0"/>
                </a:cubicBezTo>
                <a:close/>
              </a:path>
            </a:pathLst>
          </a:custGeom>
        </p:spPr>
        <p:txBody>
          <a:bodyPr wrap="square">
            <a:noAutofit/>
          </a:bodyPr>
          <a:lstStyle/>
          <a:p>
            <a:endParaRPr lang="en-US"/>
          </a:p>
        </p:txBody>
      </p:sp>
      <p:sp>
        <p:nvSpPr>
          <p:cNvPr id="17" name="Text Placeholder 10">
            <a:extLst>
              <a:ext uri="{FF2B5EF4-FFF2-40B4-BE49-F238E27FC236}">
                <a16:creationId xmlns:a16="http://schemas.microsoft.com/office/drawing/2014/main" id="{F97E97A9-26F1-345F-1487-DB325DD44B52}"/>
              </a:ext>
            </a:extLst>
          </p:cNvPr>
          <p:cNvSpPr>
            <a:spLocks noGrp="1"/>
          </p:cNvSpPr>
          <p:nvPr>
            <p:ph type="body" sz="quarter" idx="12" hasCustomPrompt="1"/>
          </p:nvPr>
        </p:nvSpPr>
        <p:spPr>
          <a:xfrm>
            <a:off x="879402" y="2500447"/>
            <a:ext cx="4410228" cy="1445387"/>
          </a:xfrm>
        </p:spPr>
        <p:txBody>
          <a:bodyPr>
            <a:noAutofit/>
          </a:bodyPr>
          <a:lstStyle>
            <a:lvl1pPr marL="342900" indent="-342900">
              <a:buFont typeface="Arial" panose="020B0604020202020204" pitchFamily="34" charset="0"/>
              <a:buChar char="•"/>
              <a:defRPr sz="2400" b="0" i="0" cap="none" spc="0" baseline="0">
                <a:latin typeface="Klavika Regular" panose="020B05060400000200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p:txBody>
      </p:sp>
      <p:sp>
        <p:nvSpPr>
          <p:cNvPr id="26" name="Text Placeholder 10">
            <a:extLst>
              <a:ext uri="{FF2B5EF4-FFF2-40B4-BE49-F238E27FC236}">
                <a16:creationId xmlns:a16="http://schemas.microsoft.com/office/drawing/2014/main" id="{5E69D6CF-4416-9E45-DABD-936A32D9CEDA}"/>
              </a:ext>
            </a:extLst>
          </p:cNvPr>
          <p:cNvSpPr>
            <a:spLocks noGrp="1"/>
          </p:cNvSpPr>
          <p:nvPr>
            <p:ph type="body" sz="quarter" idx="11" hasCustomPrompt="1"/>
          </p:nvPr>
        </p:nvSpPr>
        <p:spPr>
          <a:xfrm>
            <a:off x="101601" y="1610892"/>
            <a:ext cx="6044248" cy="393700"/>
          </a:xfrm>
        </p:spPr>
        <p:txBody>
          <a:bodyPr>
            <a:noAutofit/>
          </a:bodyPr>
          <a:lstStyle>
            <a:lvl1pPr marL="0" indent="0" algn="ctr">
              <a:buNone/>
              <a:defRPr sz="3200" b="1" i="0" cap="none" spc="300" baseline="0">
                <a:latin typeface="Klavika Bold" panose="020B05060400000200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HEADLINE</a:t>
            </a:r>
          </a:p>
        </p:txBody>
      </p:sp>
    </p:spTree>
    <p:extLst>
      <p:ext uri="{BB962C8B-B14F-4D97-AF65-F5344CB8AC3E}">
        <p14:creationId xmlns:p14="http://schemas.microsoft.com/office/powerpoint/2010/main" val="750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D909A4D-5492-5E41-F853-C248F7B7024B}"/>
              </a:ext>
            </a:extLst>
          </p:cNvPr>
          <p:cNvSpPr>
            <a:spLocks noGrp="1"/>
          </p:cNvSpPr>
          <p:nvPr>
            <p:ph type="body" sz="quarter" idx="10" hasCustomPrompt="1"/>
          </p:nvPr>
        </p:nvSpPr>
        <p:spPr>
          <a:xfrm>
            <a:off x="2625907" y="3132136"/>
            <a:ext cx="6940185" cy="593725"/>
          </a:xfrm>
        </p:spPr>
        <p:txBody>
          <a:bodyPr>
            <a:noAutofit/>
          </a:bodyPr>
          <a:lstStyle>
            <a:lvl1pPr marL="0" indent="0" algn="ctr">
              <a:buNone/>
              <a:defRPr sz="3600" b="0" i="0" spc="150" baseline="0">
                <a:latin typeface="Klavika Regular" panose="020B0506040000020004" pitchFamily="34" charset="0"/>
              </a:defRPr>
            </a:lvl1pPr>
          </a:lstStyle>
          <a:p>
            <a:pPr lvl="0"/>
            <a:r>
              <a:rPr lang="en-US"/>
              <a:t>DATA/STATISTICS/RANKINGS</a:t>
            </a:r>
          </a:p>
        </p:txBody>
      </p:sp>
    </p:spTree>
    <p:extLst>
      <p:ext uri="{BB962C8B-B14F-4D97-AF65-F5344CB8AC3E}">
        <p14:creationId xmlns:p14="http://schemas.microsoft.com/office/powerpoint/2010/main" val="363737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80AFE-4795-DA43-BA0A-824779A2D0B2}"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423370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80AFE-4795-DA43-BA0A-824779A2D0B2}"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191971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280AFE-4795-DA43-BA0A-824779A2D0B2}"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232383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80AFE-4795-DA43-BA0A-824779A2D0B2}"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308225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80AFE-4795-DA43-BA0A-824779A2D0B2}"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48034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80AFE-4795-DA43-BA0A-824779A2D0B2}"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92003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280AFE-4795-DA43-BA0A-824779A2D0B2}"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376284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280AFE-4795-DA43-BA0A-824779A2D0B2}"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A8473-D9A9-DD48-81CC-87FF214DCB17}" type="slidenum">
              <a:rPr lang="en-US" smtClean="0"/>
              <a:t>‹#›</a:t>
            </a:fld>
            <a:endParaRPr lang="en-US"/>
          </a:p>
        </p:txBody>
      </p:sp>
    </p:spTree>
    <p:extLst>
      <p:ext uri="{BB962C8B-B14F-4D97-AF65-F5344CB8AC3E}">
        <p14:creationId xmlns:p14="http://schemas.microsoft.com/office/powerpoint/2010/main" val="43653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280AFE-4795-DA43-BA0A-824779A2D0B2}" type="datetimeFigureOut">
              <a:rPr lang="en-US" smtClean="0"/>
              <a:t>2/12/2026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A8473-D9A9-DD48-81CC-87FF214DCB17}" type="slidenum">
              <a:rPr lang="en-US" smtClean="0"/>
              <a:t>‹#›</a:t>
            </a:fld>
            <a:endParaRPr lang="en-US"/>
          </a:p>
        </p:txBody>
      </p:sp>
    </p:spTree>
    <p:extLst>
      <p:ext uri="{BB962C8B-B14F-4D97-AF65-F5344CB8AC3E}">
        <p14:creationId xmlns:p14="http://schemas.microsoft.com/office/powerpoint/2010/main" val="41272340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cid:image003.png@01DC4459.BF167390"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F94E-0A88-89F0-2823-F8E3151CCEA7}"/>
            </a:ext>
          </a:extLst>
        </p:cNvPr>
        <p:cNvGrpSpPr/>
        <p:nvPr/>
      </p:nvGrpSpPr>
      <p:grpSpPr>
        <a:xfrm>
          <a:off x="0" y="0"/>
          <a:ext cx="0" cy="0"/>
          <a:chOff x="0" y="0"/>
          <a:chExt cx="0" cy="0"/>
        </a:xfrm>
      </p:grpSpPr>
      <p:pic>
        <p:nvPicPr>
          <p:cNvPr id="2" name="Picture 1" descr="A screen shot of a computer screen&#10;&#10;AI-generated content may be incorrect.">
            <a:extLst>
              <a:ext uri="{FF2B5EF4-FFF2-40B4-BE49-F238E27FC236}">
                <a16:creationId xmlns:a16="http://schemas.microsoft.com/office/drawing/2014/main" id="{EA0F7445-4AA5-5AFF-A66B-DC8F962252A4}"/>
              </a:ext>
            </a:extLst>
          </p:cNvPr>
          <p:cNvPicPr>
            <a:picLocks noChangeAspect="1"/>
          </p:cNvPicPr>
          <p:nvPr/>
        </p:nvPicPr>
        <p:blipFill>
          <a:blip r:embed="rId2"/>
          <a:stretch>
            <a:fillRect/>
          </a:stretch>
        </p:blipFill>
        <p:spPr>
          <a:xfrm>
            <a:off x="0" y="6999"/>
            <a:ext cx="12192000" cy="6844003"/>
          </a:xfrm>
          <a:prstGeom prst="rect">
            <a:avLst/>
          </a:prstGeom>
        </p:spPr>
      </p:pic>
      <p:sp>
        <p:nvSpPr>
          <p:cNvPr id="4" name="Title 1">
            <a:extLst>
              <a:ext uri="{FF2B5EF4-FFF2-40B4-BE49-F238E27FC236}">
                <a16:creationId xmlns:a16="http://schemas.microsoft.com/office/drawing/2014/main" id="{3933C07A-E838-F661-568A-C23EF61D34BF}"/>
              </a:ext>
            </a:extLst>
          </p:cNvPr>
          <p:cNvSpPr txBox="1">
            <a:spLocks/>
          </p:cNvSpPr>
          <p:nvPr/>
        </p:nvSpPr>
        <p:spPr>
          <a:xfrm>
            <a:off x="1121434" y="2243797"/>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rPr>
              <a:t>Budget </a:t>
            </a:r>
            <a:endParaRPr lang="en-US" dirty="0">
              <a:solidFill>
                <a:schemeClr val="bg1"/>
              </a:solidFill>
            </a:endParaRPr>
          </a:p>
        </p:txBody>
      </p:sp>
      <p:sp>
        <p:nvSpPr>
          <p:cNvPr id="6" name="Subtitle 2">
            <a:extLst>
              <a:ext uri="{FF2B5EF4-FFF2-40B4-BE49-F238E27FC236}">
                <a16:creationId xmlns:a16="http://schemas.microsoft.com/office/drawing/2014/main" id="{32CFCC89-AB82-A0EF-4F27-685D45ABF0FA}"/>
              </a:ext>
            </a:extLst>
          </p:cNvPr>
          <p:cNvSpPr txBox="1">
            <a:spLocks/>
          </p:cNvSpPr>
          <p:nvPr/>
        </p:nvSpPr>
        <p:spPr>
          <a:xfrm>
            <a:off x="2501660" y="1804868"/>
            <a:ext cx="4902679" cy="8793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February 9, 2026</a:t>
            </a:r>
            <a:endParaRPr lang="en-US" dirty="0"/>
          </a:p>
        </p:txBody>
      </p:sp>
      <p:sp>
        <p:nvSpPr>
          <p:cNvPr id="9" name="Subtitle 2">
            <a:extLst>
              <a:ext uri="{FF2B5EF4-FFF2-40B4-BE49-F238E27FC236}">
                <a16:creationId xmlns:a16="http://schemas.microsoft.com/office/drawing/2014/main" id="{91FEDD18-FD47-35DA-9A35-E0195C5D357F}"/>
              </a:ext>
            </a:extLst>
          </p:cNvPr>
          <p:cNvSpPr txBox="1">
            <a:spLocks/>
          </p:cNvSpPr>
          <p:nvPr/>
        </p:nvSpPr>
        <p:spPr>
          <a:xfrm>
            <a:off x="1121434" y="4694717"/>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a:t>Monica Lounsbery, </a:t>
            </a:r>
            <a:r>
              <a:rPr lang="en-US" sz="1500" b="1">
                <a:latin typeface="Roboto"/>
                <a:ea typeface="Roboto"/>
                <a:cs typeface="Roboto"/>
              </a:rPr>
              <a:t>Senior Executive Vice President and Provost</a:t>
            </a:r>
            <a:endParaRPr lang="en-US" sz="1500" b="1"/>
          </a:p>
          <a:p>
            <a:pPr marL="0" indent="0">
              <a:buNone/>
            </a:pPr>
            <a:endParaRPr lang="en-US" sz="1500"/>
          </a:p>
        </p:txBody>
      </p:sp>
    </p:spTree>
    <p:extLst>
      <p:ext uri="{BB962C8B-B14F-4D97-AF65-F5344CB8AC3E}">
        <p14:creationId xmlns:p14="http://schemas.microsoft.com/office/powerpoint/2010/main" val="173689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8B5EF9-1F50-9C56-F1A8-C7D050CE6836}"/>
              </a:ext>
            </a:extLst>
          </p:cNvPr>
          <p:cNvSpPr txBox="1">
            <a:spLocks/>
          </p:cNvSpPr>
          <p:nvPr/>
        </p:nvSpPr>
        <p:spPr>
          <a:xfrm>
            <a:off x="657456" y="28646"/>
            <a:ext cx="5489344" cy="340035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Growing Course Sections</a:t>
            </a:r>
          </a:p>
        </p:txBody>
      </p:sp>
      <p:sp>
        <p:nvSpPr>
          <p:cNvPr id="6" name="Content Placeholder 2">
            <a:extLst>
              <a:ext uri="{FF2B5EF4-FFF2-40B4-BE49-F238E27FC236}">
                <a16:creationId xmlns:a16="http://schemas.microsoft.com/office/drawing/2014/main" id="{5D323370-9B68-E892-3C3D-51D7789F636A}"/>
              </a:ext>
            </a:extLst>
          </p:cNvPr>
          <p:cNvSpPr txBox="1">
            <a:spLocks/>
          </p:cNvSpPr>
          <p:nvPr/>
        </p:nvSpPr>
        <p:spPr>
          <a:xfrm>
            <a:off x="7045418" y="808968"/>
            <a:ext cx="4862447" cy="554604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When there is growth in course sections, it grows workload and it grows cost.</a:t>
            </a:r>
          </a:p>
          <a:p>
            <a:r>
              <a:rPr lang="en-US" sz="2000"/>
              <a:t>Growth in course sections, have collective financial impact university-wide.</a:t>
            </a:r>
          </a:p>
          <a:p>
            <a:r>
              <a:rPr lang="en-US" sz="2000"/>
              <a:t>If we want to realize financial stability, we need to get a handle on the volume of course sections that we are offering. </a:t>
            </a:r>
          </a:p>
          <a:p>
            <a:r>
              <a:rPr lang="en-US" sz="2000"/>
              <a:t>It’s the single largest thing we can do to cut costs.</a:t>
            </a:r>
          </a:p>
        </p:txBody>
      </p:sp>
    </p:spTree>
    <p:extLst>
      <p:ext uri="{BB962C8B-B14F-4D97-AF65-F5344CB8AC3E}">
        <p14:creationId xmlns:p14="http://schemas.microsoft.com/office/powerpoint/2010/main" val="147516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9457C-E8FF-0647-203D-9FC8420FCC71}"/>
              </a:ext>
            </a:extLst>
          </p:cNvPr>
          <p:cNvSpPr txBox="1">
            <a:spLocks/>
          </p:cNvSpPr>
          <p:nvPr/>
        </p:nvSpPr>
        <p:spPr>
          <a:xfrm>
            <a:off x="1021326" y="448632"/>
            <a:ext cx="5074674" cy="338972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Course Offerings and Student Enrollment </a:t>
            </a:r>
          </a:p>
        </p:txBody>
      </p:sp>
      <p:sp>
        <p:nvSpPr>
          <p:cNvPr id="6" name="TextBox 5">
            <a:extLst>
              <a:ext uri="{FF2B5EF4-FFF2-40B4-BE49-F238E27FC236}">
                <a16:creationId xmlns:a16="http://schemas.microsoft.com/office/drawing/2014/main" id="{304A0913-655D-4664-3945-F6531876C834}"/>
              </a:ext>
            </a:extLst>
          </p:cNvPr>
          <p:cNvSpPr txBox="1"/>
          <p:nvPr/>
        </p:nvSpPr>
        <p:spPr>
          <a:xfrm>
            <a:off x="6386182" y="1363696"/>
            <a:ext cx="2993614" cy="4524315"/>
          </a:xfrm>
          <a:prstGeom prst="rect">
            <a:avLst/>
          </a:prstGeom>
          <a:noFill/>
        </p:spPr>
        <p:txBody>
          <a:bodyPr wrap="square" lIns="91440" tIns="45720" rIns="91440" bIns="45720" anchor="t">
            <a:spAutoFit/>
          </a:bodyPr>
          <a:lstStyle/>
          <a:p>
            <a:pPr algn="ctr"/>
            <a:r>
              <a:rPr lang="en-US" sz="2400" b="1"/>
              <a:t>Spring 2025</a:t>
            </a:r>
          </a:p>
          <a:p>
            <a:endParaRPr lang="en-US" sz="2400" b="1"/>
          </a:p>
          <a:p>
            <a:pPr marL="800100" lvl="1" indent="-342900">
              <a:buFont typeface="Arial" panose="020B0604020202020204" pitchFamily="34" charset="0"/>
              <a:buChar char="•"/>
            </a:pPr>
            <a:r>
              <a:rPr lang="en-US" sz="2400"/>
              <a:t>3,262 CRNs of which 60.8% were below 80% fill rate.</a:t>
            </a:r>
          </a:p>
          <a:p>
            <a:pPr lvl="1"/>
            <a:endParaRPr lang="en-US" sz="2400"/>
          </a:p>
          <a:p>
            <a:pPr marL="800100" lvl="1" indent="-342900">
              <a:buFont typeface="Arial" panose="020B0604020202020204" pitchFamily="34" charset="0"/>
              <a:buChar char="•"/>
            </a:pPr>
            <a:r>
              <a:rPr lang="en-US" sz="2400"/>
              <a:t>1,760 lecture CRNs of which 53.2% were below 80% fill rate.</a:t>
            </a:r>
          </a:p>
        </p:txBody>
      </p:sp>
      <p:sp>
        <p:nvSpPr>
          <p:cNvPr id="7" name="Content Placeholder 6">
            <a:extLst>
              <a:ext uri="{FF2B5EF4-FFF2-40B4-BE49-F238E27FC236}">
                <a16:creationId xmlns:a16="http://schemas.microsoft.com/office/drawing/2014/main" id="{DC8D8427-EC90-848B-4815-4C4740735D3F}"/>
              </a:ext>
            </a:extLst>
          </p:cNvPr>
          <p:cNvSpPr txBox="1">
            <a:spLocks/>
          </p:cNvSpPr>
          <p:nvPr/>
        </p:nvSpPr>
        <p:spPr>
          <a:xfrm>
            <a:off x="9110631" y="1363696"/>
            <a:ext cx="3197701" cy="43638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t>Fall 2025</a:t>
            </a:r>
          </a:p>
          <a:p>
            <a:pPr marL="0" indent="0">
              <a:buFont typeface="Arial" panose="020B0604020202020204" pitchFamily="34" charset="0"/>
              <a:buNone/>
            </a:pPr>
            <a:endParaRPr lang="en-US" sz="2400" b="1"/>
          </a:p>
          <a:p>
            <a:pPr lvl="1"/>
            <a:r>
              <a:rPr lang="en-US"/>
              <a:t>3,346 CRNs of which 50.9% were below 80% fill rate.</a:t>
            </a:r>
          </a:p>
          <a:p>
            <a:pPr marL="457200" lvl="1" indent="0">
              <a:buFont typeface="Arial" panose="020B0604020202020204" pitchFamily="34" charset="0"/>
              <a:buNone/>
            </a:pPr>
            <a:endParaRPr lang="en-US"/>
          </a:p>
          <a:p>
            <a:pPr lvl="1"/>
            <a:r>
              <a:rPr lang="en-US"/>
              <a:t>1,900 lecture CRNs of which 41.6% were below 80% fill rate.</a:t>
            </a:r>
          </a:p>
          <a:p>
            <a:endParaRPr lang="en-US" sz="2200"/>
          </a:p>
        </p:txBody>
      </p:sp>
    </p:spTree>
    <p:extLst>
      <p:ext uri="{BB962C8B-B14F-4D97-AF65-F5344CB8AC3E}">
        <p14:creationId xmlns:p14="http://schemas.microsoft.com/office/powerpoint/2010/main" val="64502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B83EF7-B875-3FA9-906F-B553C8FC5389}"/>
              </a:ext>
            </a:extLst>
          </p:cNvPr>
          <p:cNvSpPr txBox="1">
            <a:spLocks/>
          </p:cNvSpPr>
          <p:nvPr/>
        </p:nvSpPr>
        <p:spPr>
          <a:xfrm>
            <a:off x="547062" y="1631164"/>
            <a:ext cx="5791715" cy="3602373"/>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Additional Instructional Workforce Costs in FY 25 </a:t>
            </a:r>
            <a:endParaRPr lang="en-US" dirty="0"/>
          </a:p>
        </p:txBody>
      </p:sp>
      <p:sp>
        <p:nvSpPr>
          <p:cNvPr id="6" name="Content Placeholder 2">
            <a:extLst>
              <a:ext uri="{FF2B5EF4-FFF2-40B4-BE49-F238E27FC236}">
                <a16:creationId xmlns:a16="http://schemas.microsoft.com/office/drawing/2014/main" id="{7EE7F0AB-ABB5-C0DE-B7D9-6B37C6E22DA1}"/>
              </a:ext>
            </a:extLst>
          </p:cNvPr>
          <p:cNvSpPr txBox="1">
            <a:spLocks/>
          </p:cNvSpPr>
          <p:nvPr/>
        </p:nvSpPr>
        <p:spPr>
          <a:xfrm>
            <a:off x="6948457" y="655976"/>
            <a:ext cx="5097632" cy="5546047"/>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3200" dirty="0">
              <a:highlight>
                <a:srgbClr val="FFFF00"/>
              </a:highlight>
            </a:endParaRPr>
          </a:p>
          <a:p>
            <a:r>
              <a:rPr lang="en-US" sz="3200" dirty="0"/>
              <a:t>Part-Time Lecturer Salary Expenditures = $3,632,762</a:t>
            </a:r>
            <a:endParaRPr lang="en-US" dirty="0"/>
          </a:p>
          <a:p>
            <a:r>
              <a:rPr lang="en-US" sz="3200" dirty="0"/>
              <a:t>Additional Compensation </a:t>
            </a:r>
          </a:p>
          <a:p>
            <a:pPr marL="0" indent="0">
              <a:buNone/>
            </a:pPr>
            <a:r>
              <a:rPr lang="en-US" sz="3200" dirty="0"/>
              <a:t> = $3,431,650</a:t>
            </a:r>
            <a:endParaRPr lang="en-US" dirty="0"/>
          </a:p>
          <a:p>
            <a:pPr marL="0" indent="0">
              <a:buNone/>
            </a:pPr>
            <a:endParaRPr lang="en-US" sz="3200" dirty="0"/>
          </a:p>
          <a:p>
            <a:pPr marL="0" indent="0">
              <a:buFont typeface="Arial" panose="020B0604020202020204" pitchFamily="34" charset="0"/>
              <a:buNone/>
            </a:pPr>
            <a:r>
              <a:rPr lang="en-US" sz="3200" b="1" dirty="0"/>
              <a:t>Total:</a:t>
            </a:r>
            <a:r>
              <a:rPr lang="en-US" sz="3200" dirty="0"/>
              <a:t> $7,064,412 </a:t>
            </a:r>
          </a:p>
        </p:txBody>
      </p:sp>
    </p:spTree>
    <p:extLst>
      <p:ext uri="{BB962C8B-B14F-4D97-AF65-F5344CB8AC3E}">
        <p14:creationId xmlns:p14="http://schemas.microsoft.com/office/powerpoint/2010/main" val="201456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8021E-62B8-59F2-D7CC-22CDBBA56307}"/>
              </a:ext>
            </a:extLst>
          </p:cNvPr>
          <p:cNvSpPr>
            <a:spLocks noGrp="1"/>
          </p:cNvSpPr>
          <p:nvPr>
            <p:ph idx="1"/>
          </p:nvPr>
        </p:nvSpPr>
        <p:spPr>
          <a:xfrm>
            <a:off x="523874" y="1602416"/>
            <a:ext cx="11498793" cy="4614308"/>
          </a:xfrm>
        </p:spPr>
        <p:txBody>
          <a:bodyPr vert="horz" lIns="91440" tIns="45720" rIns="91440" bIns="45720" rtlCol="0" anchor="t">
            <a:normAutofit/>
          </a:bodyPr>
          <a:lstStyle/>
          <a:p>
            <a:r>
              <a:rPr lang="en-US" sz="2000" dirty="0"/>
              <a:t>AA requires a $5.4 M cut.</a:t>
            </a:r>
          </a:p>
          <a:p>
            <a:r>
              <a:rPr lang="en-US" sz="2000" dirty="0"/>
              <a:t>We will take a strategic approach to meeting this cut rather than an across the board 7% cut.</a:t>
            </a:r>
          </a:p>
          <a:p>
            <a:r>
              <a:rPr lang="en-US" sz="2000" dirty="0"/>
              <a:t>$600K in vacated staff positions will not be replaced. </a:t>
            </a:r>
          </a:p>
          <a:p>
            <a:r>
              <a:rPr lang="en-US" sz="2000" dirty="0"/>
              <a:t>All units have presented specific plans and some of those ideas will be implemented including moving GU fund expenditures to RU. </a:t>
            </a:r>
          </a:p>
          <a:p>
            <a:r>
              <a:rPr lang="en-US" sz="2000" dirty="0"/>
              <a:t>All units in AA have been charged with examining structural optimizations and efficiencies to identify administrative, operating, staffing, and operating cost savings. Plans are due to the provost office on March 1. </a:t>
            </a:r>
          </a:p>
          <a:p>
            <a:r>
              <a:rPr lang="en-US" sz="2000" dirty="0"/>
              <a:t>Most cuts will come from a concerted effort to reduce the volume of CRNs that do not meet an 80% fill rate.</a:t>
            </a:r>
          </a:p>
          <a:p>
            <a:pPr lvl="1"/>
            <a:r>
              <a:rPr lang="en-US" sz="2000" dirty="0"/>
              <a:t>Reduction in instructional additional compensation and lecturer hiring pool </a:t>
            </a:r>
          </a:p>
          <a:p>
            <a:pPr marL="0" indent="0">
              <a:buNone/>
            </a:pPr>
            <a:endParaRPr lang="en-US" sz="2000" dirty="0"/>
          </a:p>
        </p:txBody>
      </p:sp>
      <p:pic>
        <p:nvPicPr>
          <p:cNvPr id="5" name="Picture 4" descr="A yellow square with black dots&#10;&#10;AI-generated content may be incorrect.">
            <a:extLst>
              <a:ext uri="{FF2B5EF4-FFF2-40B4-BE49-F238E27FC236}">
                <a16:creationId xmlns:a16="http://schemas.microsoft.com/office/drawing/2014/main" id="{11A20F16-8D37-DD97-B163-C0476863A54B}"/>
              </a:ext>
            </a:extLst>
          </p:cNvPr>
          <p:cNvPicPr>
            <a:picLocks noChangeAspect="1"/>
          </p:cNvPicPr>
          <p:nvPr/>
        </p:nvPicPr>
        <p:blipFill>
          <a:blip r:embed="rId2"/>
          <a:stretch>
            <a:fillRect/>
          </a:stretch>
        </p:blipFill>
        <p:spPr>
          <a:xfrm>
            <a:off x="0" y="2638"/>
            <a:ext cx="12192000" cy="1001139"/>
          </a:xfrm>
          <a:prstGeom prst="rect">
            <a:avLst/>
          </a:prstGeom>
        </p:spPr>
      </p:pic>
      <p:sp>
        <p:nvSpPr>
          <p:cNvPr id="7" name="Subtitle 2">
            <a:extLst>
              <a:ext uri="{FF2B5EF4-FFF2-40B4-BE49-F238E27FC236}">
                <a16:creationId xmlns:a16="http://schemas.microsoft.com/office/drawing/2014/main" id="{B1230337-9D9B-EDE4-8C69-145B5981ADE8}"/>
              </a:ext>
            </a:extLst>
          </p:cNvPr>
          <p:cNvSpPr txBox="1">
            <a:spLocks/>
          </p:cNvSpPr>
          <p:nvPr/>
        </p:nvSpPr>
        <p:spPr>
          <a:xfrm>
            <a:off x="445698" y="338378"/>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AA BUDGET CUT PLAN</a:t>
            </a:r>
            <a:endParaRPr lang="en-US" dirty="0"/>
          </a:p>
        </p:txBody>
      </p:sp>
    </p:spTree>
    <p:extLst>
      <p:ext uri="{BB962C8B-B14F-4D97-AF65-F5344CB8AC3E}">
        <p14:creationId xmlns:p14="http://schemas.microsoft.com/office/powerpoint/2010/main" val="312323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85AE7-26A8-873F-FB6E-261B0A4C4396}"/>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99CFB293-1423-5770-3CC2-07FFB3E1C02B}"/>
              </a:ext>
            </a:extLst>
          </p:cNvPr>
          <p:cNvSpPr txBox="1">
            <a:spLocks/>
          </p:cNvSpPr>
          <p:nvPr/>
        </p:nvSpPr>
        <p:spPr>
          <a:xfrm>
            <a:off x="762000" y="3417888"/>
            <a:ext cx="10934700" cy="21590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i="1" dirty="0"/>
              <a:t>Questions?</a:t>
            </a:r>
            <a:endParaRPr lang="en-US" dirty="0"/>
          </a:p>
          <a:p>
            <a:endParaRPr lang="en-US" sz="6000" dirty="0"/>
          </a:p>
        </p:txBody>
      </p:sp>
    </p:spTree>
    <p:extLst>
      <p:ext uri="{BB962C8B-B14F-4D97-AF65-F5344CB8AC3E}">
        <p14:creationId xmlns:p14="http://schemas.microsoft.com/office/powerpoint/2010/main" val="20959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4F8A0-0F7B-DDBF-5BF9-870FC5A7FE2A}"/>
              </a:ext>
            </a:extLst>
          </p:cNvPr>
          <p:cNvSpPr>
            <a:spLocks noGrp="1"/>
          </p:cNvSpPr>
          <p:nvPr>
            <p:ph idx="1"/>
          </p:nvPr>
        </p:nvSpPr>
        <p:spPr>
          <a:xfrm>
            <a:off x="545969" y="1253331"/>
            <a:ext cx="10515600" cy="4351338"/>
          </a:xfrm>
        </p:spPr>
        <p:txBody>
          <a:bodyPr vert="horz" lIns="91440" tIns="45720" rIns="91440" bIns="45720" rtlCol="0" anchor="t">
            <a:noAutofit/>
          </a:bodyPr>
          <a:lstStyle/>
          <a:p>
            <a:r>
              <a:rPr lang="en-US" sz="1800" dirty="0"/>
              <a:t>Encompasses primarily the teaching, research, and service enterprises and the support systems that enable these things including physical plant, security, business and admin structure, student support services, marketing, IT, and operating</a:t>
            </a:r>
          </a:p>
          <a:p>
            <a:r>
              <a:rPr lang="en-US" sz="1800" dirty="0"/>
              <a:t>Funding sources SGF operating grant, tuition, and fees</a:t>
            </a:r>
          </a:p>
          <a:p>
            <a:r>
              <a:rPr lang="en-US" sz="1800" dirty="0"/>
              <a:t>Research is significantly funded by general operations but is supplemented by grants, contracts, and foundation funds</a:t>
            </a:r>
          </a:p>
          <a:p>
            <a:r>
              <a:rPr lang="en-US" sz="1800" dirty="0"/>
              <a:t>Foundation funds can, but do not always, supplement general operation costs; specified by the donor agreement </a:t>
            </a:r>
          </a:p>
          <a:p>
            <a:r>
              <a:rPr lang="en-US" sz="1800" dirty="0"/>
              <a:t>Student services budget can be and is supplemented by specific state funding (e.g., NISS, paid applied learning funding, etc.)</a:t>
            </a:r>
          </a:p>
          <a:p>
            <a:r>
              <a:rPr lang="en-US" sz="1800" dirty="0"/>
              <a:t>When there is budget deficit in general operations, it means our expenditures in operations have exceeded our budget.</a:t>
            </a:r>
          </a:p>
          <a:p>
            <a:r>
              <a:rPr lang="en-US" sz="1800" dirty="0"/>
              <a:t>The unknown revenue that informs our budget is related to student enrollment.</a:t>
            </a:r>
          </a:p>
          <a:p>
            <a:pPr lvl="1"/>
            <a:r>
              <a:rPr lang="en-US" sz="1800" dirty="0"/>
              <a:t>headcount enrollment</a:t>
            </a:r>
          </a:p>
          <a:p>
            <a:pPr lvl="1"/>
            <a:r>
              <a:rPr lang="en-US" sz="1800" dirty="0"/>
              <a:t>volume of student credit hours </a:t>
            </a:r>
          </a:p>
          <a:p>
            <a:pPr lvl="1"/>
            <a:r>
              <a:rPr lang="en-US" sz="1800" dirty="0"/>
              <a:t>tuition rate students pay</a:t>
            </a:r>
          </a:p>
          <a:p>
            <a:endParaRPr lang="en-US" dirty="0"/>
          </a:p>
          <a:p>
            <a:pPr marL="0" indent="0">
              <a:buNone/>
            </a:pPr>
            <a:endParaRPr lang="en-US" dirty="0"/>
          </a:p>
          <a:p>
            <a:pPr marL="0" indent="0">
              <a:buNone/>
            </a:pPr>
            <a:endParaRPr lang="en-US" dirty="0"/>
          </a:p>
        </p:txBody>
      </p:sp>
      <p:pic>
        <p:nvPicPr>
          <p:cNvPr id="6" name="Picture 5" descr="A yellow square with black dots&#10;&#10;AI-generated content may be incorrect.">
            <a:extLst>
              <a:ext uri="{FF2B5EF4-FFF2-40B4-BE49-F238E27FC236}">
                <a16:creationId xmlns:a16="http://schemas.microsoft.com/office/drawing/2014/main" id="{D9649B44-E537-6050-937C-885EA103F061}"/>
              </a:ext>
            </a:extLst>
          </p:cNvPr>
          <p:cNvPicPr>
            <a:picLocks noChangeAspect="1"/>
          </p:cNvPicPr>
          <p:nvPr/>
        </p:nvPicPr>
        <p:blipFill>
          <a:blip r:embed="rId2"/>
          <a:stretch>
            <a:fillRect/>
          </a:stretch>
        </p:blipFill>
        <p:spPr>
          <a:xfrm>
            <a:off x="0" y="2638"/>
            <a:ext cx="12192000" cy="1001139"/>
          </a:xfrm>
          <a:prstGeom prst="rect">
            <a:avLst/>
          </a:prstGeom>
        </p:spPr>
      </p:pic>
      <p:sp>
        <p:nvSpPr>
          <p:cNvPr id="8" name="Subtitle 2">
            <a:extLst>
              <a:ext uri="{FF2B5EF4-FFF2-40B4-BE49-F238E27FC236}">
                <a16:creationId xmlns:a16="http://schemas.microsoft.com/office/drawing/2014/main" id="{8414D067-54A8-F692-A42B-CD66D6AE20CA}"/>
              </a:ext>
            </a:extLst>
          </p:cNvPr>
          <p:cNvSpPr txBox="1">
            <a:spLocks/>
          </p:cNvSpPr>
          <p:nvPr/>
        </p:nvSpPr>
        <p:spPr>
          <a:xfrm>
            <a:off x="445698" y="338378"/>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GENERAL OPERATIONS BUDGET</a:t>
            </a:r>
            <a:endParaRPr lang="en-US" dirty="0"/>
          </a:p>
        </p:txBody>
      </p:sp>
    </p:spTree>
    <p:extLst>
      <p:ext uri="{BB962C8B-B14F-4D97-AF65-F5344CB8AC3E}">
        <p14:creationId xmlns:p14="http://schemas.microsoft.com/office/powerpoint/2010/main" val="271576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16B0-9AAA-E8E8-5AD7-058381AB30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AA4D5E-870D-E32B-B11F-CAAC897D187C}"/>
              </a:ext>
            </a:extLst>
          </p:cNvPr>
          <p:cNvSpPr txBox="1"/>
          <p:nvPr/>
        </p:nvSpPr>
        <p:spPr>
          <a:xfrm>
            <a:off x="11772328" y="6610100"/>
            <a:ext cx="420094" cy="261610"/>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600"/>
              </a:spcBef>
              <a:spcAft>
                <a:spcPts val="1200"/>
              </a:spcAft>
              <a:buClrTx/>
              <a:buSzTx/>
              <a:tabLst/>
              <a:defRPr/>
            </a:pPr>
            <a:r>
              <a:rPr lang="en-US" sz="1100" b="0" i="0" u="none" strike="noStrike" kern="1200" cap="none" spc="0" normalizeH="0" baseline="0" noProof="0">
                <a:ln>
                  <a:noFill/>
                </a:ln>
                <a:solidFill>
                  <a:prstClr val="black"/>
                </a:solidFill>
                <a:effectLst/>
                <a:uLnTx/>
                <a:uFillTx/>
                <a:latin typeface="Arial"/>
                <a:cs typeface="Arial"/>
              </a:rPr>
              <a:t>3</a:t>
            </a:r>
            <a:endParaRPr lang="en-US"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9489380C-7207-949E-716F-705C39B27672}"/>
              </a:ext>
            </a:extLst>
          </p:cNvPr>
          <p:cNvSpPr txBox="1">
            <a:spLocks/>
          </p:cNvSpPr>
          <p:nvPr/>
        </p:nvSpPr>
        <p:spPr>
          <a:xfrm>
            <a:off x="403600" y="1139872"/>
            <a:ext cx="11384799" cy="5620138"/>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a:ea typeface="Calibri"/>
                <a:cs typeface="Calibri"/>
              </a:rPr>
              <a:t>SGF Operating Grant is the funding WSU receives from the state for general operating. </a:t>
            </a:r>
          </a:p>
          <a:p>
            <a:r>
              <a:rPr lang="en-US" sz="2400" dirty="0">
                <a:latin typeface="Calibri"/>
                <a:ea typeface="Calibri"/>
                <a:cs typeface="Calibri"/>
              </a:rPr>
              <a:t>It has remained unchanged with the exception of cost-of-living increases (e.g., 2.5% increase for FY26)</a:t>
            </a:r>
          </a:p>
          <a:p>
            <a:r>
              <a:rPr lang="en-US" sz="2400" b="1" dirty="0">
                <a:latin typeface="Calibri"/>
                <a:ea typeface="Calibri"/>
                <a:cs typeface="Calibri"/>
              </a:rPr>
              <a:t>FY26 SGF operating budget: </a:t>
            </a:r>
            <a:r>
              <a:rPr lang="en-US" sz="2400" dirty="0">
                <a:latin typeface="Calibri"/>
                <a:ea typeface="Calibri"/>
                <a:cs typeface="Calibri"/>
              </a:rPr>
              <a:t>$80M</a:t>
            </a:r>
          </a:p>
          <a:p>
            <a:r>
              <a:rPr lang="en-US" sz="2400" dirty="0">
                <a:latin typeface="Calibri"/>
                <a:ea typeface="Calibri"/>
                <a:cs typeface="Calibri"/>
              </a:rPr>
              <a:t>Tuition is revenue from enrolled students and is paid by credit hour. </a:t>
            </a:r>
          </a:p>
          <a:p>
            <a:pPr lvl="1"/>
            <a:r>
              <a:rPr lang="en-US" sz="2000" dirty="0">
                <a:latin typeface="Calibri"/>
                <a:ea typeface="Calibri"/>
                <a:cs typeface="Calibri"/>
              </a:rPr>
              <a:t>Revenue is a function of how many student credit hour units students enroll in and the tuition rate </a:t>
            </a:r>
          </a:p>
          <a:p>
            <a:pPr lvl="2"/>
            <a:r>
              <a:rPr lang="en-US" sz="1600" dirty="0">
                <a:latin typeface="Calibri"/>
                <a:ea typeface="Calibri"/>
                <a:cs typeface="Calibri"/>
              </a:rPr>
              <a:t>WSU has many tuition rates for specialized programs, in-state, out-of-state, and international students.</a:t>
            </a:r>
          </a:p>
          <a:p>
            <a:pPr lvl="1"/>
            <a:r>
              <a:rPr lang="en-US" sz="2000" dirty="0">
                <a:latin typeface="Calibri"/>
                <a:ea typeface="Calibri"/>
                <a:cs typeface="Calibri"/>
              </a:rPr>
              <a:t>FY26 budget from tuition revenue: $97.4M </a:t>
            </a:r>
            <a:endParaRPr lang="en-US" dirty="0">
              <a:ea typeface="Calibri"/>
              <a:cs typeface="Calibri"/>
            </a:endParaRPr>
          </a:p>
          <a:p>
            <a:r>
              <a:rPr lang="en-US" sz="2400" dirty="0">
                <a:latin typeface="Calibri"/>
                <a:ea typeface="Calibri"/>
                <a:cs typeface="Calibri"/>
              </a:rPr>
              <a:t>Colleges, programs, and courses charge enrolled student fees. </a:t>
            </a:r>
          </a:p>
          <a:p>
            <a:pPr lvl="1"/>
            <a:r>
              <a:rPr lang="en-US" sz="2000" dirty="0">
                <a:latin typeface="Calibri"/>
                <a:ea typeface="Calibri"/>
                <a:cs typeface="Calibri"/>
              </a:rPr>
              <a:t>FY26 budget from fees: $19.8M</a:t>
            </a:r>
            <a:endParaRPr lang="en-US" dirty="0">
              <a:ea typeface="Calibri"/>
              <a:cs typeface="Calibri"/>
            </a:endParaRPr>
          </a:p>
          <a:p>
            <a:pPr marL="0" indent="0">
              <a:buNone/>
            </a:pPr>
            <a:r>
              <a:rPr lang="en-US" sz="2400" b="1" i="1" dirty="0">
                <a:latin typeface="Calibri"/>
                <a:ea typeface="Calibri"/>
                <a:cs typeface="Calibri"/>
              </a:rPr>
              <a:t>SGF + tuition + fees = TOTAL general operating funding </a:t>
            </a:r>
            <a:r>
              <a:rPr lang="en-US" sz="2400" dirty="0">
                <a:latin typeface="Calibri"/>
                <a:ea typeface="Calibri"/>
                <a:cs typeface="Calibri"/>
              </a:rPr>
              <a:t>– FY26 $197.2M</a:t>
            </a:r>
          </a:p>
          <a:p>
            <a:pPr marL="0" indent="0">
              <a:buNone/>
            </a:pPr>
            <a:r>
              <a:rPr lang="en-US" sz="2400" b="1" dirty="0">
                <a:solidFill>
                  <a:srgbClr val="000000"/>
                </a:solidFill>
                <a:latin typeface="Calibri"/>
                <a:ea typeface="Calibri"/>
                <a:cs typeface="Calibri"/>
              </a:rPr>
              <a:t>Key challenges</a:t>
            </a:r>
          </a:p>
          <a:p>
            <a:r>
              <a:rPr lang="en-US" sz="2400" dirty="0">
                <a:solidFill>
                  <a:srgbClr val="000000"/>
                </a:solidFill>
                <a:latin typeface="Calibri"/>
                <a:ea typeface="Calibri"/>
                <a:cs typeface="Calibri"/>
              </a:rPr>
              <a:t>General operating personnel expenses are $130.6M — exceeding SGF funding by more than $50M.</a:t>
            </a:r>
          </a:p>
          <a:p>
            <a:r>
              <a:rPr lang="en-US" sz="2400" dirty="0">
                <a:solidFill>
                  <a:srgbClr val="000000"/>
                </a:solidFill>
                <a:latin typeface="Calibri"/>
                <a:ea typeface="Calibri"/>
                <a:cs typeface="Calibri"/>
              </a:rPr>
              <a:t>WSU must rely on tuition and fees to make up the gap </a:t>
            </a:r>
          </a:p>
        </p:txBody>
      </p:sp>
      <p:pic>
        <p:nvPicPr>
          <p:cNvPr id="3" name="Picture 2" descr="A yellow square with black dots&#10;&#10;AI-generated content may be incorrect.">
            <a:extLst>
              <a:ext uri="{FF2B5EF4-FFF2-40B4-BE49-F238E27FC236}">
                <a16:creationId xmlns:a16="http://schemas.microsoft.com/office/drawing/2014/main" id="{9B44C158-F627-E523-645E-911EA06AE6E5}"/>
              </a:ext>
            </a:extLst>
          </p:cNvPr>
          <p:cNvPicPr>
            <a:picLocks noChangeAspect="1"/>
          </p:cNvPicPr>
          <p:nvPr/>
        </p:nvPicPr>
        <p:blipFill>
          <a:blip r:embed="rId3"/>
          <a:stretch>
            <a:fillRect/>
          </a:stretch>
        </p:blipFill>
        <p:spPr>
          <a:xfrm>
            <a:off x="0" y="2638"/>
            <a:ext cx="12192000" cy="1001139"/>
          </a:xfrm>
          <a:prstGeom prst="rect">
            <a:avLst/>
          </a:prstGeom>
        </p:spPr>
      </p:pic>
      <p:sp>
        <p:nvSpPr>
          <p:cNvPr id="6" name="Subtitle 2">
            <a:extLst>
              <a:ext uri="{FF2B5EF4-FFF2-40B4-BE49-F238E27FC236}">
                <a16:creationId xmlns:a16="http://schemas.microsoft.com/office/drawing/2014/main" id="{A477E600-9771-003A-F37B-195931974612}"/>
              </a:ext>
            </a:extLst>
          </p:cNvPr>
          <p:cNvSpPr txBox="1">
            <a:spLocks/>
          </p:cNvSpPr>
          <p:nvPr/>
        </p:nvSpPr>
        <p:spPr>
          <a:xfrm>
            <a:off x="407598" y="319328"/>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UNIVERSITY GENERAL OPERATIONS BUDGET</a:t>
            </a:r>
            <a:endParaRPr lang="en-US" dirty="0"/>
          </a:p>
        </p:txBody>
      </p:sp>
    </p:spTree>
    <p:extLst>
      <p:ext uri="{BB962C8B-B14F-4D97-AF65-F5344CB8AC3E}">
        <p14:creationId xmlns:p14="http://schemas.microsoft.com/office/powerpoint/2010/main" val="189981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F8109-2E1E-BC75-E896-74961AB3EE5A}"/>
              </a:ext>
            </a:extLst>
          </p:cNvPr>
          <p:cNvSpPr>
            <a:spLocks noGrp="1"/>
          </p:cNvSpPr>
          <p:nvPr>
            <p:ph idx="1"/>
          </p:nvPr>
        </p:nvSpPr>
        <p:spPr>
          <a:xfrm>
            <a:off x="446157" y="1487437"/>
            <a:ext cx="10515600" cy="4351338"/>
          </a:xfrm>
        </p:spPr>
        <p:txBody>
          <a:bodyPr vert="horz" lIns="91440" tIns="45720" rIns="91440" bIns="45720" rtlCol="0" anchor="t">
            <a:normAutofit fontScale="92500" lnSpcReduction="10000"/>
          </a:bodyPr>
          <a:lstStyle/>
          <a:p>
            <a:r>
              <a:rPr lang="en-US" dirty="0"/>
              <a:t>Ability to charge students fees created flexibility in RU funds for colleges and departments, but it also resulted in higher and sometimes hidden student costs.</a:t>
            </a:r>
          </a:p>
          <a:p>
            <a:r>
              <a:rPr lang="en-US" dirty="0"/>
              <a:t>In some colleges, budgets expenditure plans are based on 100% of </a:t>
            </a:r>
            <a:r>
              <a:rPr lang="en-US" i="1" dirty="0"/>
              <a:t>projected</a:t>
            </a:r>
            <a:r>
              <a:rPr lang="en-US" dirty="0"/>
              <a:t> tuition and fee revenue. </a:t>
            </a:r>
          </a:p>
          <a:p>
            <a:r>
              <a:rPr lang="en-US" dirty="0"/>
              <a:t>In at least one case, budget expenditure plans were not corrected once actuals were known to be less than the projected budget</a:t>
            </a:r>
          </a:p>
          <a:p>
            <a:r>
              <a:rPr lang="en-US" dirty="0"/>
              <a:t>Years of previous budget cuts were addressed by moving expenditures to RU fee budgets. RU fee budgets are now oversubscribed</a:t>
            </a:r>
          </a:p>
          <a:p>
            <a:r>
              <a:rPr lang="en-US" dirty="0"/>
              <a:t>Expenditures have risen due to rising inflationary costs; and in some instances, there has been growth in new expenditures</a:t>
            </a:r>
          </a:p>
          <a:p>
            <a:endParaRPr lang="en-US" dirty="0"/>
          </a:p>
        </p:txBody>
      </p:sp>
      <p:pic>
        <p:nvPicPr>
          <p:cNvPr id="5" name="Picture 4" descr="A yellow square with black dots&#10;&#10;AI-generated content may be incorrect.">
            <a:extLst>
              <a:ext uri="{FF2B5EF4-FFF2-40B4-BE49-F238E27FC236}">
                <a16:creationId xmlns:a16="http://schemas.microsoft.com/office/drawing/2014/main" id="{4FF38253-4D19-67DA-0BE1-83CCAA5288E7}"/>
              </a:ext>
            </a:extLst>
          </p:cNvPr>
          <p:cNvPicPr>
            <a:picLocks noChangeAspect="1"/>
          </p:cNvPicPr>
          <p:nvPr/>
        </p:nvPicPr>
        <p:blipFill>
          <a:blip r:embed="rId3"/>
          <a:stretch>
            <a:fillRect/>
          </a:stretch>
        </p:blipFill>
        <p:spPr>
          <a:xfrm>
            <a:off x="0" y="2638"/>
            <a:ext cx="12192000" cy="1001139"/>
          </a:xfrm>
          <a:prstGeom prst="rect">
            <a:avLst/>
          </a:prstGeom>
        </p:spPr>
      </p:pic>
      <p:sp>
        <p:nvSpPr>
          <p:cNvPr id="7" name="Subtitle 2">
            <a:extLst>
              <a:ext uri="{FF2B5EF4-FFF2-40B4-BE49-F238E27FC236}">
                <a16:creationId xmlns:a16="http://schemas.microsoft.com/office/drawing/2014/main" id="{CC6284A4-404D-0CD2-ABC8-4D4F746E789D}"/>
              </a:ext>
            </a:extLst>
          </p:cNvPr>
          <p:cNvSpPr txBox="1">
            <a:spLocks/>
          </p:cNvSpPr>
          <p:nvPr/>
        </p:nvSpPr>
        <p:spPr>
          <a:xfrm>
            <a:off x="445698" y="338378"/>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KEY AA BUDGET INSIGHTS</a:t>
            </a:r>
            <a:endParaRPr lang="en-US" dirty="0"/>
          </a:p>
        </p:txBody>
      </p:sp>
    </p:spTree>
    <p:extLst>
      <p:ext uri="{BB962C8B-B14F-4D97-AF65-F5344CB8AC3E}">
        <p14:creationId xmlns:p14="http://schemas.microsoft.com/office/powerpoint/2010/main" val="171566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D097-062D-4E00-A0AB-0FCE7771D96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015685-2CAF-A0EA-DC92-C1197AADD066}"/>
              </a:ext>
            </a:extLst>
          </p:cNvPr>
          <p:cNvSpPr txBox="1">
            <a:spLocks/>
          </p:cNvSpPr>
          <p:nvPr/>
        </p:nvSpPr>
        <p:spPr>
          <a:xfrm>
            <a:off x="443413" y="1198036"/>
            <a:ext cx="11000603" cy="5138423"/>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lavika Regular" panose="020B050604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lavika Regular" panose="020B050604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lavika Regular" panose="020B050604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lavika Regular"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dirty="0">
              <a:latin typeface="Calibri"/>
              <a:ea typeface="Calibri"/>
              <a:cs typeface="Calibri"/>
            </a:endParaRPr>
          </a:p>
          <a:p>
            <a:pPr marL="285750" indent="-285750"/>
            <a:r>
              <a:rPr lang="en-US" sz="2400" dirty="0">
                <a:latin typeface="Calibri"/>
                <a:ea typeface="Calibri"/>
                <a:cs typeface="Calibri"/>
              </a:rPr>
              <a:t>Moved to a centralized academic affairs-wide budgeted plan for hiring faculty</a:t>
            </a:r>
          </a:p>
          <a:p>
            <a:pPr marL="285750" indent="-285750"/>
            <a:r>
              <a:rPr lang="en-US" sz="2400" dirty="0">
                <a:solidFill>
                  <a:srgbClr val="000000"/>
                </a:solidFill>
                <a:latin typeface="Calibri"/>
                <a:ea typeface="Calibri"/>
                <a:cs typeface="Calibri"/>
              </a:rPr>
              <a:t>Dissolution of college and program fees and development of strategic university-wide streams of revenue – growth in high enrollment demand programs, summer term, short-term career path programs, tech transfer and commercialization (NIHSI)</a:t>
            </a:r>
          </a:p>
          <a:p>
            <a:pPr marL="285750" indent="-285750"/>
            <a:r>
              <a:rPr lang="en-US" sz="2400" dirty="0">
                <a:solidFill>
                  <a:srgbClr val="000000"/>
                </a:solidFill>
                <a:latin typeface="Calibri"/>
                <a:ea typeface="Calibri"/>
                <a:cs typeface="Calibri"/>
              </a:rPr>
              <a:t>Movement to a formula-driven budget comprised of base-budget and an incentive-budget components </a:t>
            </a:r>
          </a:p>
          <a:p>
            <a:pPr marL="285750" indent="-285750"/>
            <a:r>
              <a:rPr lang="en-US" sz="2400" dirty="0">
                <a:solidFill>
                  <a:srgbClr val="000000"/>
                </a:solidFill>
                <a:latin typeface="Calibri"/>
                <a:ea typeface="Calibri"/>
                <a:cs typeface="Calibri"/>
              </a:rPr>
              <a:t>Optimal deployment of personnel with possible implementation of differentiated staffing and shared services models</a:t>
            </a:r>
          </a:p>
          <a:p>
            <a:pPr marL="285750" indent="-285750"/>
            <a:r>
              <a:rPr lang="en-US" sz="2400" dirty="0">
                <a:solidFill>
                  <a:srgbClr val="000000"/>
                </a:solidFill>
                <a:latin typeface="Calibri"/>
                <a:ea typeface="Calibri"/>
                <a:cs typeface="Calibri"/>
              </a:rPr>
              <a:t>Standardized budgeting program with training and monthly meetings with college finance leaders</a:t>
            </a:r>
          </a:p>
          <a:p>
            <a:pPr marL="285750" indent="-285750"/>
            <a:r>
              <a:rPr lang="en-US" sz="2400" dirty="0">
                <a:solidFill>
                  <a:srgbClr val="000000"/>
                </a:solidFill>
                <a:latin typeface="Calibri"/>
                <a:ea typeface="Calibri"/>
                <a:cs typeface="Calibri"/>
              </a:rPr>
              <a:t>Quarterly touch-base meetings with all college leadership teams and budget office</a:t>
            </a:r>
          </a:p>
          <a:p>
            <a:pPr marL="285750" indent="-285750"/>
            <a:r>
              <a:rPr lang="en-US" sz="2400" dirty="0">
                <a:solidFill>
                  <a:srgbClr val="000000"/>
                </a:solidFill>
                <a:latin typeface="Calibri"/>
                <a:ea typeface="Calibri"/>
                <a:cs typeface="Calibri"/>
              </a:rPr>
              <a:t>Academic college fundraising targets and specific targets for endowed faculty positions and GAs </a:t>
            </a:r>
            <a:endParaRPr lang="en-US" sz="2400" dirty="0">
              <a:solidFill>
                <a:srgbClr val="000000"/>
              </a:solidFill>
              <a:latin typeface="Calibri" panose="020F0502020204030204" pitchFamily="34" charset="0"/>
              <a:ea typeface="Calibri" panose="020F0502020204030204" pitchFamily="34" charset="0"/>
              <a:cs typeface="Calibri"/>
            </a:endParaRPr>
          </a:p>
          <a:p>
            <a:pPr marL="285750" indent="-285750"/>
            <a:endParaRPr lang="en-US" sz="2400" dirty="0">
              <a:solidFill>
                <a:srgbClr val="000000"/>
              </a:solidFill>
              <a:latin typeface="Calibri" panose="020F0502020204030204" pitchFamily="34" charset="0"/>
              <a:ea typeface="Calibri" panose="020F0502020204030204" pitchFamily="34" charset="0"/>
              <a:cs typeface="Calibri"/>
            </a:endParaRPr>
          </a:p>
        </p:txBody>
      </p:sp>
      <p:pic>
        <p:nvPicPr>
          <p:cNvPr id="5" name="Picture 4" descr="A yellow square with black dots&#10;&#10;AI-generated content may be incorrect.">
            <a:extLst>
              <a:ext uri="{FF2B5EF4-FFF2-40B4-BE49-F238E27FC236}">
                <a16:creationId xmlns:a16="http://schemas.microsoft.com/office/drawing/2014/main" id="{D18FD65F-F750-7E0A-4CFC-2B18282A7E65}"/>
              </a:ext>
            </a:extLst>
          </p:cNvPr>
          <p:cNvPicPr>
            <a:picLocks noChangeAspect="1"/>
          </p:cNvPicPr>
          <p:nvPr/>
        </p:nvPicPr>
        <p:blipFill>
          <a:blip r:embed="rId2"/>
          <a:stretch>
            <a:fillRect/>
          </a:stretch>
        </p:blipFill>
        <p:spPr>
          <a:xfrm>
            <a:off x="0" y="2638"/>
            <a:ext cx="12192000" cy="1001139"/>
          </a:xfrm>
          <a:prstGeom prst="rect">
            <a:avLst/>
          </a:prstGeom>
        </p:spPr>
      </p:pic>
      <p:sp>
        <p:nvSpPr>
          <p:cNvPr id="7" name="Subtitle 2">
            <a:extLst>
              <a:ext uri="{FF2B5EF4-FFF2-40B4-BE49-F238E27FC236}">
                <a16:creationId xmlns:a16="http://schemas.microsoft.com/office/drawing/2014/main" id="{6C22812D-96ED-1801-6A6F-CF2C069C2103}"/>
              </a:ext>
            </a:extLst>
          </p:cNvPr>
          <p:cNvSpPr txBox="1">
            <a:spLocks/>
          </p:cNvSpPr>
          <p:nvPr/>
        </p:nvSpPr>
        <p:spPr>
          <a:xfrm>
            <a:off x="445698" y="338378"/>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t>MOVING FORWARD</a:t>
            </a:r>
            <a:endParaRPr lang="en-US"/>
          </a:p>
        </p:txBody>
      </p:sp>
    </p:spTree>
    <p:extLst>
      <p:ext uri="{BB962C8B-B14F-4D97-AF65-F5344CB8AC3E}">
        <p14:creationId xmlns:p14="http://schemas.microsoft.com/office/powerpoint/2010/main" val="376763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8339CC6-7A63-359C-B06E-D4642716D12B}"/>
              </a:ext>
            </a:extLst>
          </p:cNvPr>
          <p:cNvSpPr txBox="1">
            <a:spLocks/>
          </p:cNvSpPr>
          <p:nvPr/>
        </p:nvSpPr>
        <p:spPr>
          <a:xfrm>
            <a:off x="838200" y="2062716"/>
            <a:ext cx="10515600" cy="19468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Enrollment Management – A Key to Greater Budget </a:t>
            </a:r>
            <a:r>
              <a:rPr lang="en-US" sz="6000" dirty="0" err="1"/>
              <a:t>Opitimization</a:t>
            </a:r>
            <a:endParaRPr lang="en-US" sz="6000" dirty="0"/>
          </a:p>
        </p:txBody>
      </p:sp>
    </p:spTree>
    <p:extLst>
      <p:ext uri="{BB962C8B-B14F-4D97-AF65-F5344CB8AC3E}">
        <p14:creationId xmlns:p14="http://schemas.microsoft.com/office/powerpoint/2010/main" val="75949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E7CEBB-EF12-38E0-1FAD-2B1D647308E2}"/>
              </a:ext>
            </a:extLst>
          </p:cNvPr>
          <p:cNvSpPr txBox="1">
            <a:spLocks/>
          </p:cNvSpPr>
          <p:nvPr/>
        </p:nvSpPr>
        <p:spPr>
          <a:xfrm>
            <a:off x="1535940" y="1619939"/>
            <a:ext cx="3760991" cy="306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KBOR Defined CRN Types</a:t>
            </a:r>
          </a:p>
        </p:txBody>
      </p:sp>
      <p:pic>
        <p:nvPicPr>
          <p:cNvPr id="6" name="Content Placeholder 3" descr="A schedule of courses with text&#10;&#10;AI-generated content may be incorrect.">
            <a:extLst>
              <a:ext uri="{FF2B5EF4-FFF2-40B4-BE49-F238E27FC236}">
                <a16:creationId xmlns:a16="http://schemas.microsoft.com/office/drawing/2014/main" id="{97957BB3-C122-7323-E692-57BAEAF3C08F}"/>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l="5990" r="8403"/>
          <a:stretch>
            <a:fillRect/>
          </a:stretch>
        </p:blipFill>
        <p:spPr bwMode="auto">
          <a:xfrm>
            <a:off x="6895070" y="190764"/>
            <a:ext cx="5198100" cy="6494241"/>
          </a:xfrm>
          <a:prstGeom prst="rect">
            <a:avLst/>
          </a:prstGeom>
          <a:noFill/>
        </p:spPr>
      </p:pic>
    </p:spTree>
    <p:extLst>
      <p:ext uri="{BB962C8B-B14F-4D97-AF65-F5344CB8AC3E}">
        <p14:creationId xmlns:p14="http://schemas.microsoft.com/office/powerpoint/2010/main" val="383276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2CDFAD-34C4-65E0-DF91-861662C5D91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E608A8FE-E2FE-3997-3C25-705FA7C08017}"/>
              </a:ext>
            </a:extLst>
          </p:cNvPr>
          <p:cNvGraphicFramePr>
            <a:graphicFrameLocks noGrp="1"/>
          </p:cNvGraphicFramePr>
          <p:nvPr>
            <p:extLst>
              <p:ext uri="{D42A27DB-BD31-4B8C-83A1-F6EECF244321}">
                <p14:modId xmlns:p14="http://schemas.microsoft.com/office/powerpoint/2010/main" val="3089906742"/>
              </p:ext>
            </p:extLst>
          </p:nvPr>
        </p:nvGraphicFramePr>
        <p:xfrm>
          <a:off x="1864777" y="1312086"/>
          <a:ext cx="7303459" cy="3922907"/>
        </p:xfrm>
        <a:graphic>
          <a:graphicData uri="http://schemas.openxmlformats.org/drawingml/2006/table">
            <a:tbl>
              <a:tblPr firstRow="1" bandRow="1">
                <a:tableStyleId>{3B4B98B0-60AC-42C2-AFA5-B58CD77FA1E5}</a:tableStyleId>
              </a:tblPr>
              <a:tblGrid>
                <a:gridCol w="1529171">
                  <a:extLst>
                    <a:ext uri="{9D8B030D-6E8A-4147-A177-3AD203B41FA5}">
                      <a16:colId xmlns:a16="http://schemas.microsoft.com/office/drawing/2014/main" val="3574750213"/>
                    </a:ext>
                  </a:extLst>
                </a:gridCol>
                <a:gridCol w="1502310">
                  <a:extLst>
                    <a:ext uri="{9D8B030D-6E8A-4147-A177-3AD203B41FA5}">
                      <a16:colId xmlns:a16="http://schemas.microsoft.com/office/drawing/2014/main" val="982769337"/>
                    </a:ext>
                  </a:extLst>
                </a:gridCol>
                <a:gridCol w="2135989">
                  <a:extLst>
                    <a:ext uri="{9D8B030D-6E8A-4147-A177-3AD203B41FA5}">
                      <a16:colId xmlns:a16="http://schemas.microsoft.com/office/drawing/2014/main" val="3490105220"/>
                    </a:ext>
                  </a:extLst>
                </a:gridCol>
                <a:gridCol w="2135989">
                  <a:extLst>
                    <a:ext uri="{9D8B030D-6E8A-4147-A177-3AD203B41FA5}">
                      <a16:colId xmlns:a16="http://schemas.microsoft.com/office/drawing/2014/main" val="3972107866"/>
                    </a:ext>
                  </a:extLst>
                </a:gridCol>
              </a:tblGrid>
              <a:tr h="847417">
                <a:tc>
                  <a:txBody>
                    <a:bodyPr/>
                    <a:lstStyle/>
                    <a:p>
                      <a:endParaRPr lang="en-US" sz="1400" dirty="0"/>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a:t>Dean Recommendation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0" u="sng" dirty="0"/>
                        <a:t>Minimum</a:t>
                      </a:r>
                      <a:r>
                        <a:rPr lang="en-US" sz="1200" dirty="0"/>
                        <a:t> Standard Course CAP, 100-699 level courses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t>Minimum</a:t>
                      </a:r>
                      <a:r>
                        <a:rPr lang="en-US" sz="1200" dirty="0"/>
                        <a:t> Standard Course CAP, 700-999 level courses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1584886"/>
                  </a:ext>
                </a:extLst>
              </a:tr>
              <a:tr h="308240">
                <a:tc>
                  <a:txBody>
                    <a:bodyPr/>
                    <a:lstStyle/>
                    <a:p>
                      <a:r>
                        <a:rPr lang="en-US" sz="1400" b="1"/>
                        <a:t>Lecture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25-30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30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25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7546707"/>
                  </a:ext>
                </a:extLst>
              </a:tr>
              <a:tr h="308240">
                <a:tc>
                  <a:txBody>
                    <a:bodyPr/>
                    <a:lstStyle/>
                    <a:p>
                      <a:r>
                        <a:rPr lang="en-US" sz="1400" b="1"/>
                        <a:t>Lab</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30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a:solidFill>
                            <a:schemeClr val="accent2">
                              <a:lumMod val="75000"/>
                            </a:schemeClr>
                          </a:solidFill>
                        </a:rPr>
                        <a:t>22*</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12*</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0558234"/>
                  </a:ext>
                </a:extLst>
              </a:tr>
              <a:tr h="308240">
                <a:tc>
                  <a:txBody>
                    <a:bodyPr/>
                    <a:lstStyle/>
                    <a:p>
                      <a:r>
                        <a:rPr lang="en-US" sz="1400" b="1"/>
                        <a:t>Experiential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10-15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a:solidFill>
                            <a:schemeClr val="accent2">
                              <a:lumMod val="75000"/>
                            </a:schemeClr>
                          </a:solidFill>
                        </a:rPr>
                        <a:t>10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10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01572561"/>
                  </a:ext>
                </a:extLst>
              </a:tr>
              <a:tr h="519222">
                <a:tc>
                  <a:txBody>
                    <a:bodyPr/>
                    <a:lstStyle/>
                    <a:p>
                      <a:r>
                        <a:rPr lang="en-US" sz="1400" b="1"/>
                        <a:t>Appointment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Related to workload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0652209"/>
                  </a:ext>
                </a:extLst>
              </a:tr>
              <a:tr h="519222">
                <a:tc>
                  <a:txBody>
                    <a:bodyPr/>
                    <a:lstStyle/>
                    <a:p>
                      <a:r>
                        <a:rPr lang="en-US" sz="1400" b="1"/>
                        <a:t>Individual Research</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Related to workload</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1368384"/>
                  </a:ext>
                </a:extLst>
              </a:tr>
              <a:tr h="308240">
                <a:tc>
                  <a:txBody>
                    <a:bodyPr/>
                    <a:lstStyle/>
                    <a:p>
                      <a:r>
                        <a:rPr lang="en-US" sz="1400" b="1"/>
                        <a:t>Activity Course</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10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10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77630"/>
                  </a:ext>
                </a:extLst>
              </a:tr>
              <a:tr h="472337">
                <a:tc>
                  <a:txBody>
                    <a:bodyPr/>
                    <a:lstStyle/>
                    <a:p>
                      <a:r>
                        <a:rPr lang="en-US" sz="1400" b="1"/>
                        <a:t>Seminar </a:t>
                      </a:r>
                      <a:br>
                        <a:rPr lang="en-US" sz="1400" b="1"/>
                      </a:br>
                      <a:r>
                        <a:rPr lang="en-US" sz="800" b="1"/>
                        <a:t>(graduate level only)</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10</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a:solidFill>
                            <a:schemeClr val="accent2">
                              <a:lumMod val="75000"/>
                            </a:schemeClr>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accent2">
                              <a:lumMod val="75000"/>
                            </a:schemeClr>
                          </a:solidFill>
                        </a:rPr>
                        <a:t>(graduate level only)</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10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lumMod val="75000"/>
                            </a:schemeClr>
                          </a:solidFill>
                        </a:rPr>
                        <a:t>(graduate level only)</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0707345"/>
                  </a:ext>
                </a:extLst>
              </a:tr>
              <a:tr h="308240">
                <a:tc>
                  <a:txBody>
                    <a:bodyPr/>
                    <a:lstStyle/>
                    <a:p>
                      <a:r>
                        <a:rPr lang="en-US" sz="1400" b="1"/>
                        <a:t>Workshop </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a:t>--</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b="0" dirty="0">
                          <a:solidFill>
                            <a:schemeClr val="accent2">
                              <a:lumMod val="75000"/>
                            </a:schemeClr>
                          </a:solidFill>
                        </a:rPr>
                        <a:t>5</a:t>
                      </a:r>
                    </a:p>
                  </a:txBody>
                  <a:tcPr marL="69125" marR="69125" marT="34563" marB="345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426434"/>
                  </a:ext>
                </a:extLst>
              </a:tr>
            </a:tbl>
          </a:graphicData>
        </a:graphic>
      </p:graphicFrame>
      <p:sp>
        <p:nvSpPr>
          <p:cNvPr id="8" name="TextBox 7">
            <a:extLst>
              <a:ext uri="{FF2B5EF4-FFF2-40B4-BE49-F238E27FC236}">
                <a16:creationId xmlns:a16="http://schemas.microsoft.com/office/drawing/2014/main" id="{BE0ADFD7-B31C-ECD0-47E4-1BA511653BDF}"/>
              </a:ext>
            </a:extLst>
          </p:cNvPr>
          <p:cNvSpPr txBox="1"/>
          <p:nvPr/>
        </p:nvSpPr>
        <p:spPr>
          <a:xfrm>
            <a:off x="1008185" y="5529212"/>
            <a:ext cx="10175630" cy="767904"/>
          </a:xfrm>
          <a:prstGeom prst="rect">
            <a:avLst/>
          </a:prstGeom>
        </p:spPr>
        <p:txBody>
          <a:bodyPr vert="horz" lIns="91440" tIns="45720" rIns="91440" bIns="45720" rtlCol="0" anchor="ctr">
            <a:normAutofit/>
          </a:bodyPr>
          <a:lstStyle/>
          <a:p>
            <a:pPr defTabSz="914400">
              <a:lnSpc>
                <a:spcPct val="90000"/>
              </a:lnSpc>
              <a:spcBef>
                <a:spcPts val="1000"/>
              </a:spcBef>
              <a:defRPr/>
            </a:pPr>
            <a:r>
              <a:rPr lang="en-US" sz="1500"/>
              <a:t>* Caps</a:t>
            </a:r>
            <a:r>
              <a:rPr kumimoji="0" lang="en-US" sz="1500" b="0" i="0" u="none" strike="noStrike" cap="none" spc="0" normalizeH="0" baseline="0" noProof="0">
                <a:ln>
                  <a:noFill/>
                </a:ln>
                <a:effectLst/>
                <a:uLnTx/>
                <a:uFillTx/>
              </a:rPr>
              <a:t> in labs constrained by equipment, room occupancy, &amp; safe operation requirements should be noted in CLSS</a:t>
            </a:r>
            <a:r>
              <a:rPr lang="en-US" sz="1500"/>
              <a:t>.</a:t>
            </a:r>
          </a:p>
        </p:txBody>
      </p:sp>
      <p:pic>
        <p:nvPicPr>
          <p:cNvPr id="13" name="Picture 12" descr="A yellow square with black dots&#10;&#10;AI-generated content may be incorrect.">
            <a:extLst>
              <a:ext uri="{FF2B5EF4-FFF2-40B4-BE49-F238E27FC236}">
                <a16:creationId xmlns:a16="http://schemas.microsoft.com/office/drawing/2014/main" id="{05BCF8B3-600A-A969-3FAC-A88CDF31E4D7}"/>
              </a:ext>
            </a:extLst>
          </p:cNvPr>
          <p:cNvPicPr>
            <a:picLocks noChangeAspect="1"/>
          </p:cNvPicPr>
          <p:nvPr/>
        </p:nvPicPr>
        <p:blipFill>
          <a:blip r:embed="rId2"/>
          <a:stretch>
            <a:fillRect/>
          </a:stretch>
        </p:blipFill>
        <p:spPr>
          <a:xfrm>
            <a:off x="-9525" y="-25937"/>
            <a:ext cx="12192000" cy="1001139"/>
          </a:xfrm>
          <a:prstGeom prst="rect">
            <a:avLst/>
          </a:prstGeom>
        </p:spPr>
      </p:pic>
      <p:sp>
        <p:nvSpPr>
          <p:cNvPr id="15" name="Subtitle 2">
            <a:extLst>
              <a:ext uri="{FF2B5EF4-FFF2-40B4-BE49-F238E27FC236}">
                <a16:creationId xmlns:a16="http://schemas.microsoft.com/office/drawing/2014/main" id="{8777FFE3-2063-8517-451F-065125E286BB}"/>
              </a:ext>
            </a:extLst>
          </p:cNvPr>
          <p:cNvSpPr txBox="1">
            <a:spLocks/>
          </p:cNvSpPr>
          <p:nvPr/>
        </p:nvSpPr>
        <p:spPr>
          <a:xfrm>
            <a:off x="436173" y="309803"/>
            <a:ext cx="9143999" cy="692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WSU MINIMUM COURSES CAPS</a:t>
            </a:r>
            <a:endParaRPr lang="en-US" dirty="0"/>
          </a:p>
        </p:txBody>
      </p:sp>
    </p:spTree>
    <p:extLst>
      <p:ext uri="{BB962C8B-B14F-4D97-AF65-F5344CB8AC3E}">
        <p14:creationId xmlns:p14="http://schemas.microsoft.com/office/powerpoint/2010/main" val="302908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79BF0-A612-621E-CBF2-21C0B0D06DF9}"/>
              </a:ext>
            </a:extLst>
          </p:cNvPr>
          <p:cNvSpPr txBox="1">
            <a:spLocks/>
          </p:cNvSpPr>
          <p:nvPr/>
        </p:nvSpPr>
        <p:spPr>
          <a:xfrm>
            <a:off x="1134740" y="258290"/>
            <a:ext cx="4230100" cy="3387497"/>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Push for Growth in Student Enrollment </a:t>
            </a:r>
          </a:p>
        </p:txBody>
      </p:sp>
      <p:sp>
        <p:nvSpPr>
          <p:cNvPr id="6" name="Content Placeholder 5">
            <a:extLst>
              <a:ext uri="{FF2B5EF4-FFF2-40B4-BE49-F238E27FC236}">
                <a16:creationId xmlns:a16="http://schemas.microsoft.com/office/drawing/2014/main" id="{0E655763-841D-7414-DC65-0B03ED644290}"/>
              </a:ext>
            </a:extLst>
          </p:cNvPr>
          <p:cNvSpPr txBox="1">
            <a:spLocks/>
          </p:cNvSpPr>
          <p:nvPr/>
        </p:nvSpPr>
        <p:spPr>
          <a:xfrm>
            <a:off x="7329553" y="872764"/>
            <a:ext cx="4862447" cy="554604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Additive model </a:t>
            </a:r>
          </a:p>
          <a:p>
            <a:pPr lvl="1"/>
            <a:r>
              <a:rPr lang="en-US" sz="2800"/>
              <a:t>Growth in new courses </a:t>
            </a:r>
          </a:p>
          <a:p>
            <a:pPr lvl="1"/>
            <a:r>
              <a:rPr lang="en-US" sz="2800"/>
              <a:t>Growth in programs</a:t>
            </a:r>
          </a:p>
          <a:p>
            <a:pPr lvl="1"/>
            <a:endParaRPr lang="en-US" sz="3200"/>
          </a:p>
          <a:p>
            <a:r>
              <a:rPr lang="en-US" sz="3200"/>
              <a:t>Do we have more program and course options than we have students? </a:t>
            </a:r>
          </a:p>
        </p:txBody>
      </p:sp>
    </p:spTree>
    <p:extLst>
      <p:ext uri="{BB962C8B-B14F-4D97-AF65-F5344CB8AC3E}">
        <p14:creationId xmlns:p14="http://schemas.microsoft.com/office/powerpoint/2010/main" val="386709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BEA7F703B71A469B829E97EE026719" ma:contentTypeVersion="3" ma:contentTypeDescription="Create a new document." ma:contentTypeScope="" ma:versionID="8db79c8329b6c5ec387a4e3f2a2d0149">
  <xsd:schema xmlns:xsd="http://www.w3.org/2001/XMLSchema" xmlns:xs="http://www.w3.org/2001/XMLSchema" xmlns:p="http://schemas.microsoft.com/office/2006/metadata/properties" xmlns:ns2="a6037573-a0b6-4d12-b866-54db9982a590" targetNamespace="http://schemas.microsoft.com/office/2006/metadata/properties" ma:root="true" ma:fieldsID="954d756e1d0b14b1468c3b79576367c7" ns2:_="">
    <xsd:import namespace="a6037573-a0b6-4d12-b866-54db9982a59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37573-a0b6-4d12-b866-54db9982a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E17F7-896A-400B-9925-36B2C6F6B3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98F6DE-386C-43FC-B1FB-16EBBDD492D0}">
  <ds:schemaRefs>
    <ds:schemaRef ds:uri="http://schemas.microsoft.com/sharepoint/v3/contenttype/forms"/>
  </ds:schemaRefs>
</ds:datastoreItem>
</file>

<file path=customXml/itemProps3.xml><?xml version="1.0" encoding="utf-8"?>
<ds:datastoreItem xmlns:ds="http://schemas.openxmlformats.org/officeDocument/2006/customXml" ds:itemID="{DEF23CCF-3CB7-4618-93E2-79807FC5551E}">
  <ds:schemaRefs>
    <ds:schemaRef ds:uri="a6037573-a0b6-4d12-b866-54db9982a5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5b6b3f-1980-4b24-8637-580771f44dee}" enabled="0" method="" siteId="{e05b6b3f-1980-4b24-8637-580771f44dee}"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1023</Words>
  <Application>Microsoft Office PowerPoint</Application>
  <PresentationFormat>Widescreen</PresentationFormat>
  <Paragraphs>129</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Klavika Bold</vt:lpstr>
      <vt:lpstr>Klavika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Lounsbery, Monica</dc:creator>
  <cp:lastModifiedBy>Williams, Rhonda</cp:lastModifiedBy>
  <cp:revision>350</cp:revision>
  <cp:lastPrinted>2026-02-06T14:01:33Z</cp:lastPrinted>
  <dcterms:created xsi:type="dcterms:W3CDTF">2026-01-16T00:43:43Z</dcterms:created>
  <dcterms:modified xsi:type="dcterms:W3CDTF">2026-02-12T14:47:23Z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0x01010046BEA7F703B71A469B829E97EE026719</vt:lpwstr>
  </property>
</Properties>
</file>