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57" r:id="rId2"/>
    <p:sldId id="269" r:id="rId3"/>
    <p:sldId id="256" r:id="rId4"/>
    <p:sldId id="263" r:id="rId5"/>
    <p:sldId id="272" r:id="rId6"/>
    <p:sldId id="265" r:id="rId7"/>
    <p:sldId id="274" r:id="rId8"/>
    <p:sldId id="271"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34" autoAdjust="0"/>
    <p:restoredTop sz="86860" autoAdjust="0"/>
  </p:normalViewPr>
  <p:slideViewPr>
    <p:cSldViewPr snapToGrid="0" snapToObjects="1">
      <p:cViewPr varScale="1">
        <p:scale>
          <a:sx n="100" d="100"/>
          <a:sy n="100" d="100"/>
        </p:scale>
        <p:origin x="1338" y="84"/>
      </p:cViewPr>
      <p:guideLst/>
    </p:cSldViewPr>
  </p:slideViewPr>
  <p:notesTextViewPr>
    <p:cViewPr>
      <p:scale>
        <a:sx n="1" d="1"/>
        <a:sy n="1" d="1"/>
      </p:scale>
      <p:origin x="0" y="0"/>
    </p:cViewPr>
  </p:notesTextViewPr>
  <p:notesViewPr>
    <p:cSldViewPr snapToGrid="0" snapToObjects="1">
      <p:cViewPr varScale="1">
        <p:scale>
          <a:sx n="79" d="100"/>
          <a:sy n="79" d="100"/>
        </p:scale>
        <p:origin x="3528"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5E549EA-A729-3D45-8B4D-22B7EBF5C6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B97E04D-ECCF-9144-940C-119F342EF95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B43F512-30E2-3F46-8010-5659AF98CC34}" type="datetimeFigureOut">
              <a:rPr lang="en-US" smtClean="0"/>
              <a:t>10/27/2022</a:t>
            </a:fld>
            <a:endParaRPr lang="en-US"/>
          </a:p>
        </p:txBody>
      </p:sp>
      <p:sp>
        <p:nvSpPr>
          <p:cNvPr id="4" name="Footer Placeholder 3">
            <a:extLst>
              <a:ext uri="{FF2B5EF4-FFF2-40B4-BE49-F238E27FC236}">
                <a16:creationId xmlns:a16="http://schemas.microsoft.com/office/drawing/2014/main" id="{AA0344F1-5767-0541-B208-C6A9788E858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76DBA68-A779-A547-8605-413DDCAEB5E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7A2CB1-9001-FD49-B675-3F6AB6B0DB25}" type="slidenum">
              <a:rPr lang="en-US" smtClean="0"/>
              <a:t>‹#›</a:t>
            </a:fld>
            <a:endParaRPr lang="en-US"/>
          </a:p>
        </p:txBody>
      </p:sp>
    </p:spTree>
    <p:extLst>
      <p:ext uri="{BB962C8B-B14F-4D97-AF65-F5344CB8AC3E}">
        <p14:creationId xmlns:p14="http://schemas.microsoft.com/office/powerpoint/2010/main" val="32210826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3E9FAA-CE99-9243-980C-708A50330DCB}" type="datetimeFigureOut">
              <a:rPr lang="en-US" smtClean="0"/>
              <a:t>10/27/2022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66AF33-FE8D-0F43-AD85-A52C3F99EDA1}" type="slidenum">
              <a:rPr lang="en-US" smtClean="0"/>
              <a:t>‹#›</a:t>
            </a:fld>
            <a:endParaRPr lang="en-US"/>
          </a:p>
        </p:txBody>
      </p:sp>
    </p:spTree>
    <p:extLst>
      <p:ext uri="{BB962C8B-B14F-4D97-AF65-F5344CB8AC3E}">
        <p14:creationId xmlns:p14="http://schemas.microsoft.com/office/powerpoint/2010/main" val="377618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66AF33-FE8D-0F43-AD85-A52C3F99EDA1}" type="slidenum">
              <a:rPr lang="en-US" smtClean="0"/>
              <a:t>1</a:t>
            </a:fld>
            <a:endParaRPr lang="en-US"/>
          </a:p>
        </p:txBody>
      </p:sp>
    </p:spTree>
    <p:extLst>
      <p:ext uri="{BB962C8B-B14F-4D97-AF65-F5344CB8AC3E}">
        <p14:creationId xmlns:p14="http://schemas.microsoft.com/office/powerpoint/2010/main" val="3336346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rPr>
              <a:t>Since opening in the late 1970s, over</a:t>
            </a:r>
            <a:r>
              <a:rPr lang="en-US" sz="1200" b="0" i="0" u="none" strike="noStrike" kern="1200" baseline="0" dirty="0" smtClean="0">
                <a:solidFill>
                  <a:schemeClr val="tx1"/>
                </a:solidFill>
                <a:effectLst/>
                <a:latin typeface="+mn-lt"/>
                <a:ea typeface="+mn-ea"/>
                <a:cs typeface="+mn-cs"/>
              </a:rPr>
              <a:t> 7000</a:t>
            </a:r>
            <a:r>
              <a:rPr lang="en-US" sz="1200" b="0" i="0" u="none" strike="noStrike" kern="1200" dirty="0" smtClean="0">
                <a:solidFill>
                  <a:schemeClr val="tx1"/>
                </a:solidFill>
                <a:effectLst/>
                <a:latin typeface="+mn-lt"/>
                <a:ea typeface="+mn-ea"/>
                <a:cs typeface="+mn-cs"/>
              </a:rPr>
              <a:t> students from over 100 countries have attended classes at the Intensive English Language Center.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rPr>
              <a:t>A</a:t>
            </a:r>
            <a:r>
              <a:rPr lang="en-US" sz="1200" b="0" i="0" u="none" strike="noStrike" kern="1200" baseline="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starting point for many International students at WSU.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rPr>
              <a:t>In addition, many Wichita residents and immigrants have come to our program to improve their English for professional or academic reasons.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rPr>
              <a:t>Engineering</a:t>
            </a:r>
            <a:r>
              <a:rPr lang="en-US" sz="1200" b="0" i="0" u="none" strike="noStrike" kern="1200" baseline="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is a common choice of major, in</a:t>
            </a:r>
            <a:r>
              <a:rPr lang="en-US" sz="1200" b="0" i="0" u="none" strike="noStrike" kern="1200" baseline="0" dirty="0" smtClean="0">
                <a:solidFill>
                  <a:schemeClr val="tx1"/>
                </a:solidFill>
                <a:effectLst/>
                <a:latin typeface="+mn-lt"/>
                <a:ea typeface="+mn-ea"/>
                <a:cs typeface="+mn-cs"/>
              </a:rPr>
              <a:t> addition to</a:t>
            </a:r>
            <a:r>
              <a:rPr lang="en-US" sz="1200" b="0" i="0" u="none" strike="noStrike" kern="1200" dirty="0" smtClean="0">
                <a:solidFill>
                  <a:schemeClr val="tx1"/>
                </a:solidFill>
                <a:effectLst/>
                <a:latin typeface="+mn-lt"/>
                <a:ea typeface="+mn-ea"/>
                <a:cs typeface="+mn-cs"/>
              </a:rPr>
              <a:t> fine arts, health professions, and business.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rPr>
              <a:t>Classes include a variety of students, such as athletes, service workers, spouses of graduate students, and family members of naturalized citizens.  </a:t>
            </a:r>
          </a:p>
          <a:p>
            <a:endParaRPr lang="en-US" dirty="0" smtClean="0"/>
          </a:p>
          <a:p>
            <a:r>
              <a:rPr lang="en-US" dirty="0" smtClean="0"/>
              <a:t>International</a:t>
            </a:r>
            <a:r>
              <a:rPr lang="en-US" baseline="0" dirty="0" smtClean="0"/>
              <a:t> students on student visas study 20 hours per week whereas residents have the option of studying </a:t>
            </a:r>
            <a:r>
              <a:rPr lang="en-US" baseline="0" dirty="0" smtClean="0"/>
              <a:t>part-time.</a:t>
            </a:r>
            <a:endParaRPr lang="en-US" dirty="0"/>
          </a:p>
        </p:txBody>
      </p:sp>
      <p:sp>
        <p:nvSpPr>
          <p:cNvPr id="4" name="Slide Number Placeholder 3"/>
          <p:cNvSpPr>
            <a:spLocks noGrp="1"/>
          </p:cNvSpPr>
          <p:nvPr>
            <p:ph type="sldNum" sz="quarter" idx="10"/>
          </p:nvPr>
        </p:nvSpPr>
        <p:spPr/>
        <p:txBody>
          <a:bodyPr/>
          <a:lstStyle/>
          <a:p>
            <a:fld id="{4566AF33-FE8D-0F43-AD85-A52C3F99EDA1}" type="slidenum">
              <a:rPr lang="en-US" smtClean="0"/>
              <a:t>3</a:t>
            </a:fld>
            <a:endParaRPr lang="en-US"/>
          </a:p>
        </p:txBody>
      </p:sp>
    </p:spTree>
    <p:extLst>
      <p:ext uri="{BB962C8B-B14F-4D97-AF65-F5344CB8AC3E}">
        <p14:creationId xmlns:p14="http://schemas.microsoft.com/office/powerpoint/2010/main" val="667795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smtClean="0">
                <a:solidFill>
                  <a:schemeClr val="tx1"/>
                </a:solidFill>
                <a:effectLst/>
                <a:latin typeface="+mn-lt"/>
                <a:ea typeface="+mn-ea"/>
                <a:cs typeface="+mn-cs"/>
              </a:rPr>
              <a:t>The Intensive English program is now well positioned to partner with our English Department colleagues and others on campus, thanks to our recent move to Lindquist Hall.  </a:t>
            </a:r>
            <a:endParaRPr lang="en-US" b="0" dirty="0" smtClean="0">
              <a:effectLst/>
            </a:endParaRP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4566AF33-FE8D-0F43-AD85-A52C3F99EDA1}" type="slidenum">
              <a:rPr lang="en-US" smtClean="0"/>
              <a:t>7</a:t>
            </a:fld>
            <a:endParaRPr lang="en-US"/>
          </a:p>
        </p:txBody>
      </p:sp>
    </p:spTree>
    <p:extLst>
      <p:ext uri="{BB962C8B-B14F-4D97-AF65-F5344CB8AC3E}">
        <p14:creationId xmlns:p14="http://schemas.microsoft.com/office/powerpoint/2010/main" val="1029377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66AF33-FE8D-0F43-AD85-A52C3F99EDA1}" type="slidenum">
              <a:rPr lang="en-US" smtClean="0"/>
              <a:t>9</a:t>
            </a:fld>
            <a:endParaRPr lang="en-US"/>
          </a:p>
        </p:txBody>
      </p:sp>
    </p:spTree>
    <p:extLst>
      <p:ext uri="{BB962C8B-B14F-4D97-AF65-F5344CB8AC3E}">
        <p14:creationId xmlns:p14="http://schemas.microsoft.com/office/powerpoint/2010/main" val="42400456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02AFA-44D0-F744-8BDD-C2802771C1EF}"/>
              </a:ext>
            </a:extLst>
          </p:cNvPr>
          <p:cNvSpPr>
            <a:spLocks noGrp="1"/>
          </p:cNvSpPr>
          <p:nvPr>
            <p:ph type="ctrTitle" hasCustomPrompt="1"/>
          </p:nvPr>
        </p:nvSpPr>
        <p:spPr>
          <a:xfrm>
            <a:off x="1524000" y="2503487"/>
            <a:ext cx="9144000" cy="1006475"/>
          </a:xfrm>
        </p:spPr>
        <p:txBody>
          <a:bodyPr anchor="b"/>
          <a:lstStyle>
            <a:lvl1pPr algn="ctr">
              <a:defRPr sz="6000"/>
            </a:lvl1pPr>
          </a:lstStyle>
          <a:p>
            <a:r>
              <a:rPr lang="en-US" dirty="0"/>
              <a:t>Title of Presentation</a:t>
            </a:r>
          </a:p>
        </p:txBody>
      </p:sp>
      <p:sp>
        <p:nvSpPr>
          <p:cNvPr id="3" name="Subtitle 2">
            <a:extLst>
              <a:ext uri="{FF2B5EF4-FFF2-40B4-BE49-F238E27FC236}">
                <a16:creationId xmlns:a16="http://schemas.microsoft.com/office/drawing/2014/main" id="{B1ABA64A-8634-5140-B60F-09086C669D5C}"/>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Presenter’s Name</a:t>
            </a:r>
          </a:p>
          <a:p>
            <a:r>
              <a:rPr lang="en-US" dirty="0"/>
              <a:t>Title, Department</a:t>
            </a:r>
          </a:p>
          <a:p>
            <a:r>
              <a:rPr lang="en-US" dirty="0"/>
              <a:t>Date</a:t>
            </a:r>
          </a:p>
        </p:txBody>
      </p:sp>
      <p:sp>
        <p:nvSpPr>
          <p:cNvPr id="4" name="Date Placeholder 3">
            <a:extLst>
              <a:ext uri="{FF2B5EF4-FFF2-40B4-BE49-F238E27FC236}">
                <a16:creationId xmlns:a16="http://schemas.microsoft.com/office/drawing/2014/main" id="{A0E3B9D1-8415-1B44-B6D1-308A9D4A6CD9}"/>
              </a:ext>
            </a:extLst>
          </p:cNvPr>
          <p:cNvSpPr>
            <a:spLocks noGrp="1"/>
          </p:cNvSpPr>
          <p:nvPr>
            <p:ph type="dt" sz="half" idx="10"/>
          </p:nvPr>
        </p:nvSpPr>
        <p:spPr/>
        <p:txBody>
          <a:bodyPr/>
          <a:lstStyle/>
          <a:p>
            <a:fld id="{8254A545-610A-3246-BBF7-82AC132EB6A8}" type="datetimeFigureOut">
              <a:rPr lang="en-US" smtClean="0"/>
              <a:t>10/27/2022</a:t>
            </a:fld>
            <a:endParaRPr lang="en-US"/>
          </a:p>
        </p:txBody>
      </p:sp>
      <p:sp>
        <p:nvSpPr>
          <p:cNvPr id="5" name="Footer Placeholder 4">
            <a:extLst>
              <a:ext uri="{FF2B5EF4-FFF2-40B4-BE49-F238E27FC236}">
                <a16:creationId xmlns:a16="http://schemas.microsoft.com/office/drawing/2014/main" id="{1DF19443-4DC4-404B-8FFB-AAEF9ABDE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1D4938-7FDF-B04D-A213-F8160A6F1A95}"/>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9" name="Picture 8" descr="The logo for Wichita State University." title="Wichita State University Logo">
            <a:extLst>
              <a:ext uri="{FF2B5EF4-FFF2-40B4-BE49-F238E27FC236}">
                <a16:creationId xmlns:a16="http://schemas.microsoft.com/office/drawing/2014/main" id="{1ADE4355-A3B2-6449-9D1C-9F7D8F17891B}"/>
              </a:ext>
            </a:extLst>
          </p:cNvPr>
          <p:cNvPicPr>
            <a:picLocks noChangeAspect="1"/>
          </p:cNvPicPr>
          <p:nvPr userDrawn="1"/>
        </p:nvPicPr>
        <p:blipFill>
          <a:blip r:embed="rId3"/>
          <a:stretch>
            <a:fillRect/>
          </a:stretch>
        </p:blipFill>
        <p:spPr>
          <a:xfrm>
            <a:off x="4001073" y="1192211"/>
            <a:ext cx="4189854" cy="965202"/>
          </a:xfrm>
          <a:prstGeom prst="rect">
            <a:avLst/>
          </a:prstGeom>
        </p:spPr>
      </p:pic>
    </p:spTree>
    <p:extLst>
      <p:ext uri="{BB962C8B-B14F-4D97-AF65-F5344CB8AC3E}">
        <p14:creationId xmlns:p14="http://schemas.microsoft.com/office/powerpoint/2010/main" val="193912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4AE9C-BCE1-134F-9AA5-36AC0166BAB7}"/>
              </a:ext>
            </a:extLst>
          </p:cNvPr>
          <p:cNvSpPr>
            <a:spLocks noGrp="1"/>
          </p:cNvSpPr>
          <p:nvPr>
            <p:ph type="title" hasCustomPrompt="1"/>
          </p:nvPr>
        </p:nvSpPr>
        <p:spPr>
          <a:xfrm>
            <a:off x="2857500" y="300039"/>
            <a:ext cx="8503920" cy="957262"/>
          </a:xfrm>
        </p:spPr>
        <p:txBody>
          <a:bodyPr/>
          <a:lstStyle>
            <a:lvl1pPr>
              <a:defRPr>
                <a:solidFill>
                  <a:schemeClr val="bg1"/>
                </a:solidFill>
              </a:defRPr>
            </a:lvl1pPr>
          </a:lstStyle>
          <a:p>
            <a:r>
              <a:rPr lang="en-US" dirty="0"/>
              <a:t>1-Column Slide</a:t>
            </a:r>
          </a:p>
        </p:txBody>
      </p:sp>
      <p:sp>
        <p:nvSpPr>
          <p:cNvPr id="3" name="Content Placeholder 2">
            <a:extLst>
              <a:ext uri="{FF2B5EF4-FFF2-40B4-BE49-F238E27FC236}">
                <a16:creationId xmlns:a16="http://schemas.microsoft.com/office/drawing/2014/main" id="{5052DADA-DA3F-374B-8A2B-B0B5F1A463F1}"/>
              </a:ext>
            </a:extLst>
          </p:cNvPr>
          <p:cNvSpPr>
            <a:spLocks noGrp="1"/>
          </p:cNvSpPr>
          <p:nvPr>
            <p:ph idx="1" hasCustomPrompt="1"/>
          </p:nvPr>
        </p:nvSpPr>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6B57CC7-E80B-4E43-9A8C-58FE70FDAF35}"/>
              </a:ext>
            </a:extLst>
          </p:cNvPr>
          <p:cNvSpPr>
            <a:spLocks noGrp="1"/>
          </p:cNvSpPr>
          <p:nvPr>
            <p:ph type="dt" sz="half" idx="10"/>
          </p:nvPr>
        </p:nvSpPr>
        <p:spPr/>
        <p:txBody>
          <a:bodyPr/>
          <a:lstStyle/>
          <a:p>
            <a:fld id="{8254A545-610A-3246-BBF7-82AC132EB6A8}" type="datetimeFigureOut">
              <a:rPr lang="en-US" smtClean="0"/>
              <a:t>10/27/2022</a:t>
            </a:fld>
            <a:endParaRPr lang="en-US"/>
          </a:p>
        </p:txBody>
      </p:sp>
      <p:sp>
        <p:nvSpPr>
          <p:cNvPr id="5" name="Footer Placeholder 4">
            <a:extLst>
              <a:ext uri="{FF2B5EF4-FFF2-40B4-BE49-F238E27FC236}">
                <a16:creationId xmlns:a16="http://schemas.microsoft.com/office/drawing/2014/main" id="{06D4C005-7FB8-3D4C-96BE-CD8E4D1363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4D0C98-1C77-A04F-96D7-2FB871DF47C4}"/>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8" name="Picture 7" descr="&quot;WSU&quot; logo for Wichita State University." title="WSU Logo">
            <a:extLst>
              <a:ext uri="{FF2B5EF4-FFF2-40B4-BE49-F238E27FC236}">
                <a16:creationId xmlns:a16="http://schemas.microsoft.com/office/drawing/2014/main" id="{33B1789B-D0E4-4F47-8C64-CCCFE5CB8907}"/>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2497457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DDA10-D4F1-1246-AC76-4E99217B7F15}"/>
              </a:ext>
            </a:extLst>
          </p:cNvPr>
          <p:cNvSpPr>
            <a:spLocks noGrp="1"/>
          </p:cNvSpPr>
          <p:nvPr>
            <p:ph type="title" hasCustomPrompt="1"/>
          </p:nvPr>
        </p:nvSpPr>
        <p:spPr>
          <a:xfrm>
            <a:off x="2857500" y="301752"/>
            <a:ext cx="8503920" cy="960120"/>
          </a:xfrm>
        </p:spPr>
        <p:txBody>
          <a:bodyPr/>
          <a:lstStyle>
            <a:lvl1pPr>
              <a:defRPr>
                <a:solidFill>
                  <a:schemeClr val="bg1"/>
                </a:solidFill>
              </a:defRPr>
            </a:lvl1pPr>
          </a:lstStyle>
          <a:p>
            <a:r>
              <a:rPr lang="en-US" dirty="0"/>
              <a:t>2-Column Slide</a:t>
            </a:r>
          </a:p>
        </p:txBody>
      </p:sp>
      <p:sp>
        <p:nvSpPr>
          <p:cNvPr id="3" name="Content Placeholder 2">
            <a:extLst>
              <a:ext uri="{FF2B5EF4-FFF2-40B4-BE49-F238E27FC236}">
                <a16:creationId xmlns:a16="http://schemas.microsoft.com/office/drawing/2014/main" id="{7AB7A247-7DFC-E446-938A-2CA021AE3EDD}"/>
              </a:ext>
            </a:extLst>
          </p:cNvPr>
          <p:cNvSpPr>
            <a:spLocks noGrp="1"/>
          </p:cNvSpPr>
          <p:nvPr>
            <p:ph sz="half" idx="1" hasCustomPrompt="1"/>
          </p:nvPr>
        </p:nvSpPr>
        <p:spPr>
          <a:xfrm>
            <a:off x="838200" y="1825625"/>
            <a:ext cx="5181600" cy="4351338"/>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4B5206B-3FC0-CE41-90B0-155B2B1C6F2F}"/>
              </a:ext>
            </a:extLst>
          </p:cNvPr>
          <p:cNvSpPr>
            <a:spLocks noGrp="1"/>
          </p:cNvSpPr>
          <p:nvPr>
            <p:ph sz="half" idx="2" hasCustomPrompt="1"/>
          </p:nvPr>
        </p:nvSpPr>
        <p:spPr>
          <a:xfrm>
            <a:off x="6172200" y="1825625"/>
            <a:ext cx="5181600" cy="4351338"/>
          </a:xfrm>
        </p:spPr>
        <p:txBody>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DDF86D33-CD83-4040-BB1F-306A4D9B8E6E}"/>
              </a:ext>
            </a:extLst>
          </p:cNvPr>
          <p:cNvSpPr>
            <a:spLocks noGrp="1"/>
          </p:cNvSpPr>
          <p:nvPr>
            <p:ph type="dt" sz="half" idx="10"/>
          </p:nvPr>
        </p:nvSpPr>
        <p:spPr/>
        <p:txBody>
          <a:bodyPr/>
          <a:lstStyle/>
          <a:p>
            <a:fld id="{8254A545-610A-3246-BBF7-82AC132EB6A8}" type="datetimeFigureOut">
              <a:rPr lang="en-US" smtClean="0"/>
              <a:t>10/27/2022</a:t>
            </a:fld>
            <a:endParaRPr lang="en-US"/>
          </a:p>
        </p:txBody>
      </p:sp>
      <p:sp>
        <p:nvSpPr>
          <p:cNvPr id="6" name="Footer Placeholder 5">
            <a:extLst>
              <a:ext uri="{FF2B5EF4-FFF2-40B4-BE49-F238E27FC236}">
                <a16:creationId xmlns:a16="http://schemas.microsoft.com/office/drawing/2014/main" id="{E4CB5D88-544F-964C-84FC-051762122A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A67E06-089A-6846-8B48-B3A0F23DC958}"/>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8" name="Picture 7" descr="&quot;WSU&quot; logo for Wichita State University." title="WSU Logo">
            <a:extLst>
              <a:ext uri="{FF2B5EF4-FFF2-40B4-BE49-F238E27FC236}">
                <a16:creationId xmlns:a16="http://schemas.microsoft.com/office/drawing/2014/main" id="{BC3239E5-4689-FA43-AAF6-CE4F83EE41AC}"/>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180698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B0318-CC45-A342-AEE3-670F36387ECF}"/>
              </a:ext>
            </a:extLst>
          </p:cNvPr>
          <p:cNvSpPr>
            <a:spLocks noGrp="1"/>
          </p:cNvSpPr>
          <p:nvPr>
            <p:ph type="title" hasCustomPrompt="1"/>
          </p:nvPr>
        </p:nvSpPr>
        <p:spPr>
          <a:xfrm>
            <a:off x="831850" y="1709738"/>
            <a:ext cx="10515600" cy="2852737"/>
          </a:xfrm>
        </p:spPr>
        <p:txBody>
          <a:bodyPr anchor="b"/>
          <a:lstStyle>
            <a:lvl1pPr>
              <a:defRPr sz="6000"/>
            </a:lvl1pPr>
          </a:lstStyle>
          <a:p>
            <a:r>
              <a:rPr lang="en-US" dirty="0"/>
              <a:t>Divider Slide</a:t>
            </a:r>
          </a:p>
        </p:txBody>
      </p:sp>
      <p:sp>
        <p:nvSpPr>
          <p:cNvPr id="3" name="Text Placeholder 2">
            <a:extLst>
              <a:ext uri="{FF2B5EF4-FFF2-40B4-BE49-F238E27FC236}">
                <a16:creationId xmlns:a16="http://schemas.microsoft.com/office/drawing/2014/main" id="{DAA57E59-4F7B-3B4C-B9E7-67DE80EDB614}"/>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Or Alternative Title Slide</a:t>
            </a:r>
          </a:p>
        </p:txBody>
      </p:sp>
      <p:sp>
        <p:nvSpPr>
          <p:cNvPr id="4" name="Date Placeholder 3">
            <a:extLst>
              <a:ext uri="{FF2B5EF4-FFF2-40B4-BE49-F238E27FC236}">
                <a16:creationId xmlns:a16="http://schemas.microsoft.com/office/drawing/2014/main" id="{0A8DE7E8-47E7-104E-BF54-359C263C9962}"/>
              </a:ext>
            </a:extLst>
          </p:cNvPr>
          <p:cNvSpPr>
            <a:spLocks noGrp="1"/>
          </p:cNvSpPr>
          <p:nvPr>
            <p:ph type="dt" sz="half" idx="10"/>
          </p:nvPr>
        </p:nvSpPr>
        <p:spPr/>
        <p:txBody>
          <a:bodyPr/>
          <a:lstStyle/>
          <a:p>
            <a:fld id="{8254A545-610A-3246-BBF7-82AC132EB6A8}" type="datetimeFigureOut">
              <a:rPr lang="en-US" smtClean="0"/>
              <a:t>10/27/2022</a:t>
            </a:fld>
            <a:endParaRPr lang="en-US"/>
          </a:p>
        </p:txBody>
      </p:sp>
      <p:sp>
        <p:nvSpPr>
          <p:cNvPr id="5" name="Footer Placeholder 4">
            <a:extLst>
              <a:ext uri="{FF2B5EF4-FFF2-40B4-BE49-F238E27FC236}">
                <a16:creationId xmlns:a16="http://schemas.microsoft.com/office/drawing/2014/main" id="{7F2DE16E-EEEB-F04D-B629-FBE01C97F9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247F99-D730-2641-86EF-84BCC74BAAFB}"/>
              </a:ext>
            </a:extLst>
          </p:cNvPr>
          <p:cNvSpPr>
            <a:spLocks noGrp="1"/>
          </p:cNvSpPr>
          <p:nvPr>
            <p:ph type="sldNum" sz="quarter" idx="12"/>
          </p:nvPr>
        </p:nvSpPr>
        <p:spPr/>
        <p:txBody>
          <a:bodyPr/>
          <a:lstStyle/>
          <a:p>
            <a:fld id="{8EF147F3-F4BF-2C46-AC54-645A1178D8F6}" type="slidenum">
              <a:rPr lang="en-US" smtClean="0"/>
              <a:t>‹#›</a:t>
            </a:fld>
            <a:endParaRPr lang="en-US"/>
          </a:p>
        </p:txBody>
      </p:sp>
      <p:pic>
        <p:nvPicPr>
          <p:cNvPr id="7" name="Picture 6" descr="&quot;WSU&quot; logo for Wichita State University." title="WSU Logo">
            <a:extLst>
              <a:ext uri="{FF2B5EF4-FFF2-40B4-BE49-F238E27FC236}">
                <a16:creationId xmlns:a16="http://schemas.microsoft.com/office/drawing/2014/main" id="{0747E5A0-53E7-3649-A4F4-D53323CF508A}"/>
              </a:ext>
            </a:extLst>
          </p:cNvPr>
          <p:cNvPicPr>
            <a:picLocks noChangeAspect="1"/>
          </p:cNvPicPr>
          <p:nvPr userDrawn="1"/>
        </p:nvPicPr>
        <p:blipFill rotWithShape="1">
          <a:blip r:embed="rId3">
            <a:alphaModFix/>
          </a:blip>
          <a:srcRect b="37252"/>
          <a:stretch/>
        </p:blipFill>
        <p:spPr>
          <a:xfrm>
            <a:off x="-28576" y="111919"/>
            <a:ext cx="2030521" cy="1131094"/>
          </a:xfrm>
          <a:prstGeom prst="rect">
            <a:avLst/>
          </a:prstGeom>
        </p:spPr>
      </p:pic>
    </p:spTree>
    <p:extLst>
      <p:ext uri="{BB962C8B-B14F-4D97-AF65-F5344CB8AC3E}">
        <p14:creationId xmlns:p14="http://schemas.microsoft.com/office/powerpoint/2010/main" val="22895504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EE8205-8020-9E43-BDC9-8F0646FB42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DAD0D22-4086-394C-A571-C6BB444D3D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13091FC-EF27-E34B-B5FE-194D933C90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4A545-610A-3246-BBF7-82AC132EB6A8}" type="datetimeFigureOut">
              <a:rPr lang="en-US" smtClean="0"/>
              <a:t>10/27/2022</a:t>
            </a:fld>
            <a:endParaRPr lang="en-US"/>
          </a:p>
        </p:txBody>
      </p:sp>
      <p:sp>
        <p:nvSpPr>
          <p:cNvPr id="5" name="Footer Placeholder 4">
            <a:extLst>
              <a:ext uri="{FF2B5EF4-FFF2-40B4-BE49-F238E27FC236}">
                <a16:creationId xmlns:a16="http://schemas.microsoft.com/office/drawing/2014/main" id="{EB871301-3F06-5A49-A699-BBCBCEEE5F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74BA5A-8069-9D49-A99F-3AD1783CE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147F3-F4BF-2C46-AC54-645A1178D8F6}" type="slidenum">
              <a:rPr lang="en-US" smtClean="0"/>
              <a:t>‹#›</a:t>
            </a:fld>
            <a:endParaRPr lang="en-US"/>
          </a:p>
        </p:txBody>
      </p:sp>
    </p:spTree>
    <p:extLst>
      <p:ext uri="{BB962C8B-B14F-4D97-AF65-F5344CB8AC3E}">
        <p14:creationId xmlns:p14="http://schemas.microsoft.com/office/powerpoint/2010/main" val="4226485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ichita.edu/admissions/international/intensive_english/iehomepage.php" TargetMode="External"/><Relationship Id="rId2" Type="http://schemas.openxmlformats.org/officeDocument/2006/relationships/hyperlink" Target="http://depttools.wichita.edu/ielc-lab"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wichita.edu/ieonline"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74346"/>
            <a:ext cx="9144000" cy="1995055"/>
          </a:xfrm>
        </p:spPr>
        <p:txBody>
          <a:bodyPr>
            <a:normAutofit/>
          </a:bodyPr>
          <a:lstStyle/>
          <a:p>
            <a:r>
              <a:rPr lang="en-US" dirty="0" smtClean="0"/>
              <a:t>English for Speakers of Other Languages at WSU</a:t>
            </a:r>
            <a:endParaRPr lang="en-US" dirty="0"/>
          </a:p>
        </p:txBody>
      </p:sp>
      <p:sp>
        <p:nvSpPr>
          <p:cNvPr id="3" name="Subtitle 2"/>
          <p:cNvSpPr>
            <a:spLocks noGrp="1"/>
          </p:cNvSpPr>
          <p:nvPr>
            <p:ph type="subTitle" idx="1"/>
          </p:nvPr>
        </p:nvSpPr>
        <p:spPr>
          <a:xfrm>
            <a:off x="1524000" y="4937759"/>
            <a:ext cx="9144000" cy="914401"/>
          </a:xfrm>
        </p:spPr>
        <p:txBody>
          <a:bodyPr/>
          <a:lstStyle/>
          <a:p>
            <a:r>
              <a:rPr lang="en-US" dirty="0" smtClean="0"/>
              <a:t>Aimee Leisy, Associate Teaching Professor &amp; SPEAK Test Coordinator</a:t>
            </a:r>
          </a:p>
          <a:p>
            <a:r>
              <a:rPr lang="en-US" dirty="0" smtClean="0"/>
              <a:t>October 24, 2022</a:t>
            </a:r>
            <a:endParaRPr lang="en-US" dirty="0"/>
          </a:p>
        </p:txBody>
      </p:sp>
    </p:spTree>
    <p:extLst>
      <p:ext uri="{BB962C8B-B14F-4D97-AF65-F5344CB8AC3E}">
        <p14:creationId xmlns:p14="http://schemas.microsoft.com/office/powerpoint/2010/main" val="2055309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Outline</a:t>
            </a:r>
            <a:endParaRPr lang="en-US" dirty="0"/>
          </a:p>
        </p:txBody>
      </p:sp>
      <p:sp>
        <p:nvSpPr>
          <p:cNvPr id="3" name="Content Placeholder 2"/>
          <p:cNvSpPr>
            <a:spLocks noGrp="1"/>
          </p:cNvSpPr>
          <p:nvPr>
            <p:ph sz="half" idx="1"/>
          </p:nvPr>
        </p:nvSpPr>
        <p:spPr>
          <a:xfrm>
            <a:off x="733425" y="2153540"/>
            <a:ext cx="10788015" cy="3557910"/>
          </a:xfrm>
        </p:spPr>
        <p:txBody>
          <a:bodyPr>
            <a:normAutofit/>
          </a:bodyPr>
          <a:lstStyle/>
          <a:p>
            <a:pPr marL="0" indent="0">
              <a:buNone/>
            </a:pPr>
            <a:endParaRPr lang="en-US" dirty="0"/>
          </a:p>
          <a:p>
            <a:pPr marL="571500" indent="-571500">
              <a:buFont typeface="+mj-lt"/>
              <a:buAutoNum type="romanUcPeriod"/>
            </a:pPr>
            <a:r>
              <a:rPr lang="en-US" sz="3200" dirty="0" smtClean="0"/>
              <a:t>Overview of Intensive English Program</a:t>
            </a:r>
            <a:r>
              <a:rPr lang="en-US" sz="3200" dirty="0"/>
              <a:t> </a:t>
            </a:r>
            <a:r>
              <a:rPr lang="en-US" sz="3200" dirty="0" smtClean="0"/>
              <a:t> </a:t>
            </a:r>
            <a:endParaRPr lang="en-US" sz="2800" dirty="0" smtClean="0"/>
          </a:p>
          <a:p>
            <a:pPr marL="571500" indent="-571500">
              <a:buFont typeface="+mj-lt"/>
              <a:buAutoNum type="romanUcPeriod"/>
            </a:pPr>
            <a:r>
              <a:rPr lang="en-US" sz="3200" dirty="0" smtClean="0"/>
              <a:t>Overview of English Department ESL composition courses</a:t>
            </a:r>
          </a:p>
          <a:p>
            <a:pPr marL="571500" indent="-571500">
              <a:buFont typeface="+mj-lt"/>
              <a:buAutoNum type="romanUcPeriod"/>
            </a:pPr>
            <a:r>
              <a:rPr lang="en-US" sz="3200" dirty="0" smtClean="0"/>
              <a:t>Conclusion</a:t>
            </a:r>
            <a:r>
              <a:rPr lang="en-US" sz="3200" dirty="0"/>
              <a:t/>
            </a:r>
            <a:br>
              <a:rPr lang="en-US" sz="3200" dirty="0"/>
            </a:br>
            <a:endParaRPr lang="en-US" sz="3200" dirty="0" smtClean="0"/>
          </a:p>
        </p:txBody>
      </p:sp>
    </p:spTree>
    <p:extLst>
      <p:ext uri="{BB962C8B-B14F-4D97-AF65-F5344CB8AC3E}">
        <p14:creationId xmlns:p14="http://schemas.microsoft.com/office/powerpoint/2010/main" val="3254524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345733-D8FA-0848-B76E-1E534B1D254A}"/>
              </a:ext>
            </a:extLst>
          </p:cNvPr>
          <p:cNvSpPr>
            <a:spLocks noGrp="1"/>
          </p:cNvSpPr>
          <p:nvPr>
            <p:ph type="title"/>
          </p:nvPr>
        </p:nvSpPr>
        <p:spPr/>
        <p:txBody>
          <a:bodyPr/>
          <a:lstStyle/>
          <a:p>
            <a:r>
              <a:rPr lang="en-US" dirty="0" smtClean="0"/>
              <a:t>Intensive English Language Center</a:t>
            </a:r>
            <a:endParaRPr lang="en-US" dirty="0"/>
          </a:p>
        </p:txBody>
      </p:sp>
      <p:sp>
        <p:nvSpPr>
          <p:cNvPr id="2" name="Rectangle 1"/>
          <p:cNvSpPr/>
          <p:nvPr/>
        </p:nvSpPr>
        <p:spPr>
          <a:xfrm>
            <a:off x="1460838" y="1610177"/>
            <a:ext cx="9270324" cy="4955203"/>
          </a:xfrm>
          <a:prstGeom prst="rect">
            <a:avLst/>
          </a:prstGeom>
        </p:spPr>
        <p:txBody>
          <a:bodyPr wrap="square">
            <a:spAutoFit/>
          </a:bodyPr>
          <a:lstStyle/>
          <a:p>
            <a:r>
              <a:rPr lang="en-US" sz="2800" dirty="0">
                <a:latin typeface="Arial" panose="020B0604020202020204" pitchFamily="34" charset="0"/>
              </a:rPr>
              <a:t>Founded in </a:t>
            </a:r>
            <a:r>
              <a:rPr lang="en-US" sz="2800" dirty="0" smtClean="0">
                <a:latin typeface="Arial" panose="020B0604020202020204" pitchFamily="34" charset="0"/>
              </a:rPr>
              <a:t>1976 </a:t>
            </a:r>
          </a:p>
          <a:p>
            <a:r>
              <a:rPr lang="en-US" sz="2800" dirty="0">
                <a:latin typeface="Arial" panose="020B0604020202020204" pitchFamily="34" charset="0"/>
              </a:rPr>
              <a:t>	</a:t>
            </a:r>
            <a:r>
              <a:rPr lang="en-US" sz="2800" dirty="0" smtClean="0">
                <a:latin typeface="Arial" panose="020B0604020202020204" pitchFamily="34" charset="0"/>
              </a:rPr>
              <a:t>&gt;7000 students  &gt;100 countries</a:t>
            </a:r>
            <a:endParaRPr lang="en-US" sz="2800" dirty="0"/>
          </a:p>
          <a:p>
            <a:endParaRPr lang="en-US" sz="2800" dirty="0" smtClean="0">
              <a:latin typeface="Arial" panose="020B0604020202020204" pitchFamily="34" charset="0"/>
            </a:endParaRPr>
          </a:p>
          <a:p>
            <a:r>
              <a:rPr lang="en-US" sz="2800" dirty="0" smtClean="0">
                <a:latin typeface="Arial" panose="020B0604020202020204" pitchFamily="34" charset="0"/>
              </a:rPr>
              <a:t>8 </a:t>
            </a:r>
            <a:r>
              <a:rPr lang="en-US" sz="2800" dirty="0">
                <a:latin typeface="Arial" panose="020B0604020202020204" pitchFamily="34" charset="0"/>
              </a:rPr>
              <a:t>week sessions / </a:t>
            </a:r>
            <a:r>
              <a:rPr lang="en-US" sz="2800" dirty="0" smtClean="0">
                <a:latin typeface="Arial" panose="020B0604020202020204" pitchFamily="34" charset="0"/>
              </a:rPr>
              <a:t>25 hours </a:t>
            </a:r>
            <a:r>
              <a:rPr lang="en-US" sz="2800" dirty="0">
                <a:latin typeface="Arial" panose="020B0604020202020204" pitchFamily="34" charset="0"/>
              </a:rPr>
              <a:t>per week</a:t>
            </a:r>
            <a:endParaRPr lang="en-US" sz="2800" dirty="0"/>
          </a:p>
          <a:p>
            <a:endParaRPr lang="en-US" sz="2800" dirty="0" smtClean="0">
              <a:latin typeface="Arial" panose="020B0604020202020204" pitchFamily="34" charset="0"/>
            </a:endParaRPr>
          </a:p>
          <a:p>
            <a:pPr marL="457200" indent="-457200">
              <a:buFont typeface="Arial" panose="020B0604020202020204" pitchFamily="34" charset="0"/>
              <a:buChar char="•"/>
            </a:pPr>
            <a:r>
              <a:rPr lang="en-US" sz="2800" dirty="0" smtClean="0">
                <a:latin typeface="Arial" panose="020B0604020202020204" pitchFamily="34" charset="0"/>
              </a:rPr>
              <a:t>7 levels</a:t>
            </a:r>
            <a:r>
              <a:rPr lang="en-US" sz="2800" dirty="0">
                <a:latin typeface="Arial" panose="020B0604020202020204" pitchFamily="34" charset="0"/>
              </a:rPr>
              <a:t> </a:t>
            </a:r>
            <a:r>
              <a:rPr lang="en-US" sz="2800" dirty="0" smtClean="0">
                <a:latin typeface="Arial" panose="020B0604020202020204" pitchFamily="34" charset="0"/>
              </a:rPr>
              <a:t>of in-person courses</a:t>
            </a:r>
          </a:p>
          <a:p>
            <a:pPr marL="457200" indent="-457200">
              <a:buFont typeface="Arial" panose="020B0604020202020204" pitchFamily="34" charset="0"/>
              <a:buChar char="•"/>
            </a:pPr>
            <a:r>
              <a:rPr lang="en-US" sz="2800" dirty="0" smtClean="0">
                <a:latin typeface="Arial" panose="020B0604020202020204" pitchFamily="34" charset="0"/>
              </a:rPr>
              <a:t>3 levels of online courses</a:t>
            </a:r>
          </a:p>
          <a:p>
            <a:endParaRPr lang="en-US" sz="2800" dirty="0" smtClean="0">
              <a:latin typeface="Arial" panose="020B0604020202020204" pitchFamily="34" charset="0"/>
            </a:endParaRPr>
          </a:p>
          <a:p>
            <a:r>
              <a:rPr lang="en-US" sz="2800" dirty="0" smtClean="0">
                <a:latin typeface="Arial" panose="020B0604020202020204" pitchFamily="34" charset="0"/>
              </a:rPr>
              <a:t>From beginning level English to </a:t>
            </a:r>
            <a:r>
              <a:rPr lang="en-US" sz="2800" dirty="0">
                <a:latin typeface="Arial" panose="020B0604020202020204" pitchFamily="34" charset="0"/>
              </a:rPr>
              <a:t>research writing </a:t>
            </a:r>
            <a:r>
              <a:rPr lang="en-US" sz="2800" dirty="0" smtClean="0">
                <a:latin typeface="Arial" panose="020B0604020202020204" pitchFamily="34" charset="0"/>
              </a:rPr>
              <a:t>skills</a:t>
            </a:r>
            <a:endParaRPr lang="en-US" sz="2800" dirty="0"/>
          </a:p>
          <a:p>
            <a:r>
              <a:rPr lang="en-US" sz="3200" dirty="0"/>
              <a:t/>
            </a:r>
            <a:br>
              <a:rPr lang="en-US" sz="3200" dirty="0"/>
            </a:br>
            <a:endParaRPr lang="en-US" sz="3200" dirty="0"/>
          </a:p>
        </p:txBody>
      </p:sp>
      <p:sp>
        <p:nvSpPr>
          <p:cNvPr id="7" name="Rectangle 6"/>
          <p:cNvSpPr/>
          <p:nvPr/>
        </p:nvSpPr>
        <p:spPr>
          <a:xfrm>
            <a:off x="5977217" y="2948299"/>
            <a:ext cx="3226604" cy="369332"/>
          </a:xfrm>
          <a:prstGeom prst="rect">
            <a:avLst/>
          </a:prstGeom>
        </p:spPr>
        <p:txBody>
          <a:bodyPr wrap="square">
            <a:spAutoFit/>
          </a:bodyPr>
          <a:lstStyle/>
          <a:p>
            <a:r>
              <a:rPr lang="en-US" dirty="0"/>
              <a:t> </a:t>
            </a:r>
          </a:p>
        </p:txBody>
      </p:sp>
      <p:sp>
        <p:nvSpPr>
          <p:cNvPr id="8" name="Rectangle 7"/>
          <p:cNvSpPr/>
          <p:nvPr/>
        </p:nvSpPr>
        <p:spPr>
          <a:xfrm>
            <a:off x="5977217" y="3244334"/>
            <a:ext cx="237566" cy="369332"/>
          </a:xfrm>
          <a:prstGeom prst="rect">
            <a:avLst/>
          </a:prstGeom>
        </p:spPr>
        <p:txBody>
          <a:bodyPr wrap="none">
            <a:spAutoFit/>
          </a:bodyPr>
          <a:lstStyle/>
          <a:p>
            <a:r>
              <a:rPr lang="en-US" dirty="0"/>
              <a:t> </a:t>
            </a:r>
          </a:p>
        </p:txBody>
      </p:sp>
    </p:spTree>
    <p:extLst>
      <p:ext uri="{BB962C8B-B14F-4D97-AF65-F5344CB8AC3E}">
        <p14:creationId xmlns:p14="http://schemas.microsoft.com/office/powerpoint/2010/main" val="2826804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3942" y="301752"/>
            <a:ext cx="9748058" cy="960120"/>
          </a:xfrm>
        </p:spPr>
        <p:txBody>
          <a:bodyPr>
            <a:normAutofit/>
          </a:bodyPr>
          <a:lstStyle/>
          <a:p>
            <a:r>
              <a:rPr lang="en-US" dirty="0" smtClean="0"/>
              <a:t>Intensive English Classes</a:t>
            </a:r>
          </a:p>
        </p:txBody>
      </p:sp>
      <p:sp>
        <p:nvSpPr>
          <p:cNvPr id="3" name="Content Placeholder 2"/>
          <p:cNvSpPr>
            <a:spLocks noGrp="1"/>
          </p:cNvSpPr>
          <p:nvPr>
            <p:ph sz="half" idx="1"/>
          </p:nvPr>
        </p:nvSpPr>
        <p:spPr>
          <a:xfrm>
            <a:off x="85458" y="1606609"/>
            <a:ext cx="5263782" cy="4642160"/>
          </a:xfrm>
        </p:spPr>
        <p:txBody>
          <a:bodyPr>
            <a:noAutofit/>
          </a:bodyPr>
          <a:lstStyle/>
          <a:p>
            <a:r>
              <a:rPr lang="en-US" sz="2400" dirty="0"/>
              <a:t>English testing upon arrival</a:t>
            </a:r>
          </a:p>
          <a:p>
            <a:r>
              <a:rPr lang="en-US" sz="2400" dirty="0"/>
              <a:t>Seven levels (beginning through advanced levels)</a:t>
            </a:r>
          </a:p>
          <a:p>
            <a:r>
              <a:rPr lang="en-US" sz="2400" dirty="0"/>
              <a:t>Each level takes approximately 8 weeks to complete</a:t>
            </a:r>
          </a:p>
          <a:p>
            <a:r>
              <a:rPr lang="en-US" sz="2400" dirty="0"/>
              <a:t>25 hours of instruction per week (5 hours each weekday)</a:t>
            </a:r>
          </a:p>
          <a:p>
            <a:r>
              <a:rPr lang="en-US" sz="2400" dirty="0"/>
              <a:t>Students may study as little as 8 weeks or longer than one year -- whatever is needed to achieve their needed level of </a:t>
            </a:r>
            <a:r>
              <a:rPr lang="en-US" sz="2400" dirty="0" smtClean="0"/>
              <a:t>proficiency</a:t>
            </a:r>
            <a:endParaRPr lang="en-US" sz="2400" dirty="0"/>
          </a:p>
        </p:txBody>
      </p:sp>
      <p:sp>
        <p:nvSpPr>
          <p:cNvPr id="4" name="TextBox 3"/>
          <p:cNvSpPr txBox="1"/>
          <p:nvPr/>
        </p:nvSpPr>
        <p:spPr>
          <a:xfrm>
            <a:off x="5504688" y="1353312"/>
            <a:ext cx="6784848" cy="4462760"/>
          </a:xfrm>
          <a:prstGeom prst="rect">
            <a:avLst/>
          </a:prstGeom>
          <a:noFill/>
        </p:spPr>
        <p:txBody>
          <a:bodyPr wrap="square" rtlCol="0">
            <a:spAutoFit/>
          </a:bodyPr>
          <a:lstStyle/>
          <a:p>
            <a:r>
              <a:rPr lang="en-US" sz="2400" b="1" dirty="0"/>
              <a:t>Classes include:</a:t>
            </a:r>
          </a:p>
          <a:p>
            <a:pPr marL="800100" lvl="1" indent="-342900">
              <a:buFont typeface="Arial" panose="020B0604020202020204" pitchFamily="34" charset="0"/>
              <a:buChar char="•"/>
            </a:pPr>
            <a:r>
              <a:rPr lang="en-US" sz="2000" dirty="0"/>
              <a:t>Reading</a:t>
            </a:r>
          </a:p>
          <a:p>
            <a:pPr marL="800100" lvl="1" indent="-342900">
              <a:buFont typeface="Arial" panose="020B0604020202020204" pitchFamily="34" charset="0"/>
              <a:buChar char="•"/>
            </a:pPr>
            <a:r>
              <a:rPr lang="en-US" sz="2000" dirty="0"/>
              <a:t>Writing</a:t>
            </a:r>
          </a:p>
          <a:p>
            <a:pPr marL="800100" lvl="1" indent="-342900">
              <a:buFont typeface="Arial" panose="020B0604020202020204" pitchFamily="34" charset="0"/>
              <a:buChar char="•"/>
            </a:pPr>
            <a:r>
              <a:rPr lang="en-US" sz="2000" dirty="0"/>
              <a:t>Speaking and Listening</a:t>
            </a:r>
          </a:p>
          <a:p>
            <a:pPr marL="800100" lvl="1" indent="-342900">
              <a:buFont typeface="Arial" panose="020B0604020202020204" pitchFamily="34" charset="0"/>
              <a:buChar char="•"/>
            </a:pPr>
            <a:r>
              <a:rPr lang="en-US" sz="2000" dirty="0"/>
              <a:t>Structure (English grammar)</a:t>
            </a:r>
          </a:p>
          <a:p>
            <a:pPr marL="800100" lvl="1" indent="-342900">
              <a:buFont typeface="Arial" panose="020B0604020202020204" pitchFamily="34" charset="0"/>
              <a:buChar char="•"/>
            </a:pPr>
            <a:r>
              <a:rPr lang="en-US" sz="2000" dirty="0">
                <a:hlinkClick r:id="rId2"/>
              </a:rPr>
              <a:t>Learning Laboratory</a:t>
            </a:r>
            <a:r>
              <a:rPr lang="en-US" sz="2000" dirty="0"/>
              <a:t> -- a laboratory utilizing computers and other audio-visual aids. Students use specialized ESL software, receive individualized attention, and are given customized Internet assignments.</a:t>
            </a:r>
          </a:p>
          <a:p>
            <a:pPr marL="285750" indent="-285750">
              <a:buFont typeface="Arial" panose="020B0604020202020204" pitchFamily="34" charset="0"/>
              <a:buChar char="•"/>
            </a:pPr>
            <a:r>
              <a:rPr lang="en-US" sz="2000" dirty="0"/>
              <a:t>Weekly conversation practice with conversation </a:t>
            </a:r>
            <a:r>
              <a:rPr lang="en-US" sz="2000" dirty="0" smtClean="0"/>
              <a:t>partners</a:t>
            </a:r>
          </a:p>
          <a:p>
            <a:pPr marL="285750" indent="-285750">
              <a:buFont typeface="Arial" panose="020B0604020202020204" pitchFamily="34" charset="0"/>
              <a:buChar char="•"/>
            </a:pPr>
            <a:r>
              <a:rPr lang="en-US" sz="2000" dirty="0" smtClean="0"/>
              <a:t>Essay </a:t>
            </a:r>
            <a:r>
              <a:rPr lang="en-US" sz="2000" dirty="0"/>
              <a:t>and research paper </a:t>
            </a:r>
            <a:r>
              <a:rPr lang="en-US" sz="2000" dirty="0" smtClean="0"/>
              <a:t>preparation</a:t>
            </a:r>
          </a:p>
          <a:p>
            <a:pPr marL="285750" indent="-285750">
              <a:buFont typeface="Arial" panose="020B0604020202020204" pitchFamily="34" charset="0"/>
              <a:buChar char="•"/>
            </a:pPr>
            <a:r>
              <a:rPr lang="en-US" sz="2000" dirty="0" smtClean="0"/>
              <a:t>If </a:t>
            </a:r>
            <a:r>
              <a:rPr lang="en-US" sz="2000" dirty="0"/>
              <a:t>there is sufficient interest and as staff availability allows, elective classes in TOEFL Preparation and Pronunciation are available.</a:t>
            </a:r>
          </a:p>
        </p:txBody>
      </p:sp>
      <p:sp>
        <p:nvSpPr>
          <p:cNvPr id="5" name="TextBox 4"/>
          <p:cNvSpPr txBox="1"/>
          <p:nvPr/>
        </p:nvSpPr>
        <p:spPr>
          <a:xfrm>
            <a:off x="85458" y="5983957"/>
            <a:ext cx="12106542" cy="677108"/>
          </a:xfrm>
          <a:prstGeom prst="rect">
            <a:avLst/>
          </a:prstGeom>
          <a:noFill/>
        </p:spPr>
        <p:txBody>
          <a:bodyPr wrap="square" rtlCol="0">
            <a:spAutoFit/>
          </a:bodyPr>
          <a:lstStyle/>
          <a:p>
            <a:r>
              <a:rPr lang="en-US" sz="2000" dirty="0"/>
              <a:t>For more information:  </a:t>
            </a:r>
            <a:r>
              <a:rPr lang="en-US" sz="2000" dirty="0">
                <a:hlinkClick r:id="rId3"/>
              </a:rPr>
              <a:t>https://</a:t>
            </a:r>
            <a:r>
              <a:rPr lang="en-US" sz="2000" dirty="0" smtClean="0">
                <a:hlinkClick r:id="rId3"/>
              </a:rPr>
              <a:t>www.wichita.edu/admissions/international/intensive_english/iehomepage.php</a:t>
            </a:r>
            <a:endParaRPr lang="en-US" sz="2000" dirty="0" smtClean="0"/>
          </a:p>
          <a:p>
            <a:endParaRPr lang="en-US" dirty="0"/>
          </a:p>
        </p:txBody>
      </p:sp>
    </p:spTree>
    <p:extLst>
      <p:ext uri="{BB962C8B-B14F-4D97-AF65-F5344CB8AC3E}">
        <p14:creationId xmlns:p14="http://schemas.microsoft.com/office/powerpoint/2010/main" val="3074193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3942" y="301752"/>
            <a:ext cx="9748058" cy="960120"/>
          </a:xfrm>
        </p:spPr>
        <p:txBody>
          <a:bodyPr>
            <a:normAutofit/>
          </a:bodyPr>
          <a:lstStyle/>
          <a:p>
            <a:r>
              <a:rPr lang="en-US" dirty="0" smtClean="0"/>
              <a:t>Intensive English Online Classes</a:t>
            </a:r>
          </a:p>
        </p:txBody>
      </p:sp>
      <p:sp>
        <p:nvSpPr>
          <p:cNvPr id="3" name="Content Placeholder 2"/>
          <p:cNvSpPr>
            <a:spLocks noGrp="1"/>
          </p:cNvSpPr>
          <p:nvPr>
            <p:ph sz="half" idx="1"/>
          </p:nvPr>
        </p:nvSpPr>
        <p:spPr>
          <a:xfrm>
            <a:off x="1717409" y="5015671"/>
            <a:ext cx="4729942" cy="1043022"/>
          </a:xfrm>
        </p:spPr>
        <p:txBody>
          <a:bodyPr>
            <a:normAutofit fontScale="55000" lnSpcReduction="20000"/>
          </a:bodyPr>
          <a:lstStyle/>
          <a:p>
            <a:pPr marL="0" indent="0">
              <a:buNone/>
            </a:pPr>
            <a:endParaRPr lang="en-US" dirty="0" smtClean="0"/>
          </a:p>
          <a:p>
            <a:pPr marL="0" indent="0">
              <a:buNone/>
            </a:pPr>
            <a:r>
              <a:rPr lang="en-US" sz="4400" dirty="0" smtClean="0"/>
              <a:t>For more information:</a:t>
            </a:r>
            <a:endParaRPr lang="en-US" sz="4400" dirty="0"/>
          </a:p>
          <a:p>
            <a:pPr marL="0" indent="0">
              <a:buNone/>
            </a:pPr>
            <a:r>
              <a:rPr lang="en-US" sz="4400" dirty="0">
                <a:hlinkClick r:id="rId2"/>
              </a:rPr>
              <a:t>https://</a:t>
            </a:r>
            <a:r>
              <a:rPr lang="en-US" sz="4400" dirty="0" smtClean="0">
                <a:hlinkClick r:id="rId2"/>
              </a:rPr>
              <a:t>www.wichita.edu/ieonline</a:t>
            </a:r>
            <a:endParaRPr lang="en-US" sz="4400" dirty="0" smtClean="0"/>
          </a:p>
          <a:p>
            <a:pPr marL="0" indent="0">
              <a:buNone/>
            </a:pPr>
            <a:endParaRPr lang="en-US" dirty="0" smtClean="0"/>
          </a:p>
        </p:txBody>
      </p:sp>
      <p:sp>
        <p:nvSpPr>
          <p:cNvPr id="5" name="Content Placeholder 4"/>
          <p:cNvSpPr>
            <a:spLocks noGrp="1"/>
          </p:cNvSpPr>
          <p:nvPr>
            <p:ph sz="half" idx="2"/>
          </p:nvPr>
        </p:nvSpPr>
        <p:spPr>
          <a:xfrm>
            <a:off x="7278624" y="1261872"/>
            <a:ext cx="4837176" cy="5102352"/>
          </a:xfrm>
        </p:spPr>
        <p:txBody>
          <a:bodyPr>
            <a:noAutofit/>
          </a:bodyPr>
          <a:lstStyle/>
          <a:p>
            <a:pPr marL="0" indent="0" algn="ctr">
              <a:buNone/>
            </a:pPr>
            <a:r>
              <a:rPr lang="en-US" sz="1800" b="1" dirty="0"/>
              <a:t>Program Information</a:t>
            </a:r>
          </a:p>
          <a:p>
            <a:r>
              <a:rPr lang="en-US" sz="1800" dirty="0"/>
              <a:t>The </a:t>
            </a:r>
            <a:r>
              <a:rPr lang="en-US" sz="1800" b="1" dirty="0"/>
              <a:t>Intensive English Online</a:t>
            </a:r>
            <a:r>
              <a:rPr lang="en-US" sz="1800" dirty="0"/>
              <a:t> program currently offers levels </a:t>
            </a:r>
            <a:r>
              <a:rPr lang="en-US" sz="1800" b="1" dirty="0"/>
              <a:t>four, five, and six</a:t>
            </a:r>
            <a:r>
              <a:rPr lang="en-US" sz="1800" dirty="0"/>
              <a:t> of the seven levels we offer in our on-campus Intensive English program. Additional levels will be added to IE Online in the future.</a:t>
            </a:r>
          </a:p>
          <a:p>
            <a:r>
              <a:rPr lang="en-US" sz="1800" dirty="0"/>
              <a:t>IE Online classes are taught by experienced teachers and are designed to be just as intensive as our on-campus program.</a:t>
            </a:r>
          </a:p>
          <a:p>
            <a:r>
              <a:rPr lang="en-US" sz="1800" dirty="0"/>
              <a:t>Each level is 16 weeks long and consists of 4 classes.  Two classes are </a:t>
            </a:r>
            <a:r>
              <a:rPr lang="en-US" sz="1800" dirty="0" smtClean="0"/>
              <a:t>offered </a:t>
            </a:r>
            <a:r>
              <a:rPr lang="en-US" sz="1800" dirty="0"/>
              <a:t>during the first eight weeks and the final two classes are </a:t>
            </a:r>
            <a:r>
              <a:rPr lang="en-US" sz="1800" dirty="0" smtClean="0"/>
              <a:t>offered </a:t>
            </a:r>
            <a:r>
              <a:rPr lang="en-US" sz="1800" dirty="0"/>
              <a:t>during the second eight weeks.</a:t>
            </a:r>
          </a:p>
          <a:p>
            <a:r>
              <a:rPr lang="en-US" sz="1800" dirty="0" smtClean="0"/>
              <a:t>Upon </a:t>
            </a:r>
            <a:r>
              <a:rPr lang="en-US" sz="1800" dirty="0"/>
              <a:t>successful completion of a level, students will receive a Certificate of Completion.</a:t>
            </a:r>
          </a:p>
          <a:p>
            <a:r>
              <a:rPr lang="en-US" sz="1800" dirty="0"/>
              <a:t>Due to immigration laws, students on F1 visas in the U.S. are not eligible to participate in this program.</a:t>
            </a:r>
          </a:p>
        </p:txBody>
      </p:sp>
      <p:graphicFrame>
        <p:nvGraphicFramePr>
          <p:cNvPr id="8" name="Table 7"/>
          <p:cNvGraphicFramePr>
            <a:graphicFrameLocks noGrp="1"/>
          </p:cNvGraphicFramePr>
          <p:nvPr>
            <p:extLst>
              <p:ext uri="{D42A27DB-BD31-4B8C-83A1-F6EECF244321}">
                <p14:modId xmlns:p14="http://schemas.microsoft.com/office/powerpoint/2010/main" val="2564616126"/>
              </p:ext>
            </p:extLst>
          </p:nvPr>
        </p:nvGraphicFramePr>
        <p:xfrm>
          <a:off x="113538" y="1815081"/>
          <a:ext cx="7165086" cy="2994663"/>
        </p:xfrm>
        <a:graphic>
          <a:graphicData uri="http://schemas.openxmlformats.org/drawingml/2006/table">
            <a:tbl>
              <a:tblPr/>
              <a:tblGrid>
                <a:gridCol w="2476500">
                  <a:extLst>
                    <a:ext uri="{9D8B030D-6E8A-4147-A177-3AD203B41FA5}">
                      <a16:colId xmlns:a16="http://schemas.microsoft.com/office/drawing/2014/main" val="1793740482"/>
                    </a:ext>
                  </a:extLst>
                </a:gridCol>
                <a:gridCol w="2476500">
                  <a:extLst>
                    <a:ext uri="{9D8B030D-6E8A-4147-A177-3AD203B41FA5}">
                      <a16:colId xmlns:a16="http://schemas.microsoft.com/office/drawing/2014/main" val="151449708"/>
                    </a:ext>
                  </a:extLst>
                </a:gridCol>
                <a:gridCol w="2212086">
                  <a:extLst>
                    <a:ext uri="{9D8B030D-6E8A-4147-A177-3AD203B41FA5}">
                      <a16:colId xmlns:a16="http://schemas.microsoft.com/office/drawing/2014/main" val="3764291716"/>
                    </a:ext>
                  </a:extLst>
                </a:gridCol>
              </a:tblGrid>
              <a:tr h="998221">
                <a:tc>
                  <a:txBody>
                    <a:bodyPr/>
                    <a:lstStyle/>
                    <a:p>
                      <a:r>
                        <a:rPr lang="en-US" sz="1800" b="1" dirty="0">
                          <a:effectLst/>
                        </a:rPr>
                        <a:t>Level 4:</a:t>
                      </a:r>
                      <a:endParaRPr lang="en-US" sz="1800" dirty="0">
                        <a:effectLst/>
                      </a:endParaRPr>
                    </a:p>
                    <a:p>
                      <a:r>
                        <a:rPr lang="en-US" sz="1800" b="1" dirty="0">
                          <a:effectLst/>
                        </a:rPr>
                        <a:t>Intermediate II</a:t>
                      </a:r>
                      <a:endParaRPr lang="en-US" sz="1800" dirty="0">
                        <a:effectLst/>
                      </a:endParaRPr>
                    </a:p>
                  </a:txBody>
                  <a:tcPr anchor="ctr">
                    <a:lnL w="9525" cap="flat" cmpd="sng" algn="ctr">
                      <a:solidFill>
                        <a:srgbClr val="C9C7C4"/>
                      </a:solidFill>
                      <a:prstDash val="solid"/>
                      <a:round/>
                      <a:headEnd type="none" w="med" len="med"/>
                      <a:tailEnd type="none" w="med" len="med"/>
                    </a:lnL>
                    <a:lnR w="9525" cap="flat" cmpd="sng" algn="ctr">
                      <a:solidFill>
                        <a:srgbClr val="C9C7C4"/>
                      </a:solidFill>
                      <a:prstDash val="solid"/>
                      <a:round/>
                      <a:headEnd type="none" w="med" len="med"/>
                      <a:tailEnd type="none" w="med" len="med"/>
                    </a:lnR>
                    <a:lnT w="9525" cap="flat" cmpd="sng" algn="ctr">
                      <a:solidFill>
                        <a:srgbClr val="C9C7C4"/>
                      </a:solidFill>
                      <a:prstDash val="solid"/>
                      <a:round/>
                      <a:headEnd type="none" w="med" len="med"/>
                      <a:tailEnd type="none" w="med" len="med"/>
                    </a:lnT>
                    <a:lnB w="9525" cap="flat" cmpd="sng" algn="ctr">
                      <a:solidFill>
                        <a:srgbClr val="C9C7C4"/>
                      </a:solidFill>
                      <a:prstDash val="solid"/>
                      <a:round/>
                      <a:headEnd type="none" w="med" len="med"/>
                      <a:tailEnd type="none" w="med" len="med"/>
                    </a:lnB>
                    <a:solidFill>
                      <a:srgbClr val="F2F2F2"/>
                    </a:solidFill>
                  </a:tcPr>
                </a:tc>
                <a:tc>
                  <a:txBody>
                    <a:bodyPr/>
                    <a:lstStyle/>
                    <a:p>
                      <a:pPr algn="ctr"/>
                      <a:r>
                        <a:rPr lang="en-US" sz="1800" b="1" dirty="0">
                          <a:effectLst/>
                        </a:rPr>
                        <a:t>Structure (English Grammar)</a:t>
                      </a:r>
                      <a:endParaRPr lang="en-US" sz="1800" dirty="0">
                        <a:effectLst/>
                      </a:endParaRPr>
                    </a:p>
                    <a:p>
                      <a:pPr algn="ctr"/>
                      <a:r>
                        <a:rPr lang="en-US" sz="1800" b="1" dirty="0">
                          <a:effectLst/>
                        </a:rPr>
                        <a:t>Speaking &amp; Listening</a:t>
                      </a:r>
                      <a:endParaRPr lang="en-US" sz="1800" dirty="0">
                        <a:effectLst/>
                      </a:endParaRPr>
                    </a:p>
                  </a:txBody>
                  <a:tcPr anchor="ctr">
                    <a:lnL w="9525" cap="flat" cmpd="sng" algn="ctr">
                      <a:solidFill>
                        <a:srgbClr val="C9C7C4"/>
                      </a:solidFill>
                      <a:prstDash val="solid"/>
                      <a:round/>
                      <a:headEnd type="none" w="med" len="med"/>
                      <a:tailEnd type="none" w="med" len="med"/>
                    </a:lnL>
                    <a:lnR w="9525" cap="flat" cmpd="sng" algn="ctr">
                      <a:solidFill>
                        <a:srgbClr val="C9C7C4"/>
                      </a:solidFill>
                      <a:prstDash val="solid"/>
                      <a:round/>
                      <a:headEnd type="none" w="med" len="med"/>
                      <a:tailEnd type="none" w="med" len="med"/>
                    </a:lnR>
                    <a:lnT w="9525" cap="flat" cmpd="sng" algn="ctr">
                      <a:solidFill>
                        <a:srgbClr val="C9C7C4"/>
                      </a:solidFill>
                      <a:prstDash val="solid"/>
                      <a:round/>
                      <a:headEnd type="none" w="med" len="med"/>
                      <a:tailEnd type="none" w="med" len="med"/>
                    </a:lnT>
                    <a:lnB w="9525" cap="flat" cmpd="sng" algn="ctr">
                      <a:solidFill>
                        <a:srgbClr val="C9C7C4"/>
                      </a:solidFill>
                      <a:prstDash val="solid"/>
                      <a:round/>
                      <a:headEnd type="none" w="med" len="med"/>
                      <a:tailEnd type="none" w="med" len="med"/>
                    </a:lnB>
                    <a:solidFill>
                      <a:srgbClr val="F2F2F2"/>
                    </a:solidFill>
                  </a:tcPr>
                </a:tc>
                <a:tc>
                  <a:txBody>
                    <a:bodyPr/>
                    <a:lstStyle/>
                    <a:p>
                      <a:pPr algn="ctr"/>
                      <a:r>
                        <a:rPr lang="en-US" sz="1800" b="1">
                          <a:effectLst/>
                        </a:rPr>
                        <a:t>Reading</a:t>
                      </a:r>
                      <a:endParaRPr lang="en-US" sz="1800">
                        <a:effectLst/>
                      </a:endParaRPr>
                    </a:p>
                    <a:p>
                      <a:pPr algn="ctr"/>
                      <a:r>
                        <a:rPr lang="en-US" sz="1800" b="1">
                          <a:effectLst/>
                        </a:rPr>
                        <a:t>Writing</a:t>
                      </a:r>
                      <a:endParaRPr lang="en-US" sz="1800">
                        <a:effectLst/>
                      </a:endParaRPr>
                    </a:p>
                  </a:txBody>
                  <a:tcPr anchor="ctr">
                    <a:lnL w="9525" cap="flat" cmpd="sng" algn="ctr">
                      <a:solidFill>
                        <a:srgbClr val="C9C7C4"/>
                      </a:solidFill>
                      <a:prstDash val="solid"/>
                      <a:round/>
                      <a:headEnd type="none" w="med" len="med"/>
                      <a:tailEnd type="none" w="med" len="med"/>
                    </a:lnL>
                    <a:lnR w="9525" cap="flat" cmpd="sng" algn="ctr">
                      <a:solidFill>
                        <a:srgbClr val="C9C7C4"/>
                      </a:solidFill>
                      <a:prstDash val="solid"/>
                      <a:round/>
                      <a:headEnd type="none" w="med" len="med"/>
                      <a:tailEnd type="none" w="med" len="med"/>
                    </a:lnR>
                    <a:lnT w="9525" cap="flat" cmpd="sng" algn="ctr">
                      <a:solidFill>
                        <a:srgbClr val="C9C7C4"/>
                      </a:solidFill>
                      <a:prstDash val="solid"/>
                      <a:round/>
                      <a:headEnd type="none" w="med" len="med"/>
                      <a:tailEnd type="none" w="med" len="med"/>
                    </a:lnT>
                    <a:lnB w="9525" cap="flat" cmpd="sng" algn="ctr">
                      <a:solidFill>
                        <a:srgbClr val="C9C7C4"/>
                      </a:solidFill>
                      <a:prstDash val="solid"/>
                      <a:round/>
                      <a:headEnd type="none" w="med" len="med"/>
                      <a:tailEnd type="none" w="med" len="med"/>
                    </a:lnB>
                    <a:solidFill>
                      <a:srgbClr val="F2F2F2"/>
                    </a:solidFill>
                  </a:tcPr>
                </a:tc>
                <a:extLst>
                  <a:ext uri="{0D108BD9-81ED-4DB2-BD59-A6C34878D82A}">
                    <a16:rowId xmlns:a16="http://schemas.microsoft.com/office/drawing/2014/main" val="173718829"/>
                  </a:ext>
                </a:extLst>
              </a:tr>
              <a:tr h="998221">
                <a:tc>
                  <a:txBody>
                    <a:bodyPr/>
                    <a:lstStyle/>
                    <a:p>
                      <a:r>
                        <a:rPr lang="en-US" sz="1800" b="1" dirty="0">
                          <a:effectLst/>
                        </a:rPr>
                        <a:t>Level 5:</a:t>
                      </a:r>
                      <a:endParaRPr lang="en-US" sz="1800" dirty="0">
                        <a:effectLst/>
                      </a:endParaRPr>
                    </a:p>
                    <a:p>
                      <a:r>
                        <a:rPr lang="en-US" sz="1800" b="1" dirty="0">
                          <a:effectLst/>
                        </a:rPr>
                        <a:t>Advanced I</a:t>
                      </a:r>
                      <a:endParaRPr lang="en-US" sz="1800" dirty="0">
                        <a:effectLst/>
                      </a:endParaRPr>
                    </a:p>
                  </a:txBody>
                  <a:tcPr anchor="ctr">
                    <a:lnL w="9525" cap="flat" cmpd="sng" algn="ctr">
                      <a:solidFill>
                        <a:srgbClr val="C9C7C4"/>
                      </a:solidFill>
                      <a:prstDash val="solid"/>
                      <a:round/>
                      <a:headEnd type="none" w="med" len="med"/>
                      <a:tailEnd type="none" w="med" len="med"/>
                    </a:lnL>
                    <a:lnR w="9525" cap="flat" cmpd="sng" algn="ctr">
                      <a:solidFill>
                        <a:srgbClr val="C9C7C4"/>
                      </a:solidFill>
                      <a:prstDash val="solid"/>
                      <a:round/>
                      <a:headEnd type="none" w="med" len="med"/>
                      <a:tailEnd type="none" w="med" len="med"/>
                    </a:lnR>
                    <a:lnT w="9525" cap="flat" cmpd="sng" algn="ctr">
                      <a:solidFill>
                        <a:srgbClr val="C9C7C4"/>
                      </a:solidFill>
                      <a:prstDash val="solid"/>
                      <a:round/>
                      <a:headEnd type="none" w="med" len="med"/>
                      <a:tailEnd type="none" w="med" len="med"/>
                    </a:lnT>
                    <a:lnB w="9525" cap="flat" cmpd="sng" algn="ctr">
                      <a:solidFill>
                        <a:srgbClr val="C9C7C4"/>
                      </a:solidFill>
                      <a:prstDash val="solid"/>
                      <a:round/>
                      <a:headEnd type="none" w="med" len="med"/>
                      <a:tailEnd type="none" w="med" len="med"/>
                    </a:lnB>
                    <a:solidFill>
                      <a:srgbClr val="FFFFFF"/>
                    </a:solidFill>
                  </a:tcPr>
                </a:tc>
                <a:tc>
                  <a:txBody>
                    <a:bodyPr/>
                    <a:lstStyle/>
                    <a:p>
                      <a:pPr algn="ctr"/>
                      <a:r>
                        <a:rPr lang="en-US" sz="1800" b="1" dirty="0">
                          <a:effectLst/>
                        </a:rPr>
                        <a:t>Structure (English Grammar)</a:t>
                      </a:r>
                      <a:endParaRPr lang="en-US" sz="1800" dirty="0">
                        <a:effectLst/>
                      </a:endParaRPr>
                    </a:p>
                    <a:p>
                      <a:pPr algn="ctr"/>
                      <a:r>
                        <a:rPr lang="en-US" sz="1800" b="1" dirty="0">
                          <a:effectLst/>
                        </a:rPr>
                        <a:t>Speaking &amp; Listening</a:t>
                      </a:r>
                      <a:endParaRPr lang="en-US" sz="1800" dirty="0">
                        <a:effectLst/>
                      </a:endParaRPr>
                    </a:p>
                  </a:txBody>
                  <a:tcPr anchor="ctr">
                    <a:lnL w="9525" cap="flat" cmpd="sng" algn="ctr">
                      <a:solidFill>
                        <a:srgbClr val="C9C7C4"/>
                      </a:solidFill>
                      <a:prstDash val="solid"/>
                      <a:round/>
                      <a:headEnd type="none" w="med" len="med"/>
                      <a:tailEnd type="none" w="med" len="med"/>
                    </a:lnL>
                    <a:lnR w="9525" cap="flat" cmpd="sng" algn="ctr">
                      <a:solidFill>
                        <a:srgbClr val="C9C7C4"/>
                      </a:solidFill>
                      <a:prstDash val="solid"/>
                      <a:round/>
                      <a:headEnd type="none" w="med" len="med"/>
                      <a:tailEnd type="none" w="med" len="med"/>
                    </a:lnR>
                    <a:lnT w="9525" cap="flat" cmpd="sng" algn="ctr">
                      <a:solidFill>
                        <a:srgbClr val="C9C7C4"/>
                      </a:solidFill>
                      <a:prstDash val="solid"/>
                      <a:round/>
                      <a:headEnd type="none" w="med" len="med"/>
                      <a:tailEnd type="none" w="med" len="med"/>
                    </a:lnT>
                    <a:lnB w="9525" cap="flat" cmpd="sng" algn="ctr">
                      <a:solidFill>
                        <a:srgbClr val="C9C7C4"/>
                      </a:solidFill>
                      <a:prstDash val="solid"/>
                      <a:round/>
                      <a:headEnd type="none" w="med" len="med"/>
                      <a:tailEnd type="none" w="med" len="med"/>
                    </a:lnB>
                    <a:solidFill>
                      <a:srgbClr val="FFFFFF"/>
                    </a:solidFill>
                  </a:tcPr>
                </a:tc>
                <a:tc>
                  <a:txBody>
                    <a:bodyPr/>
                    <a:lstStyle/>
                    <a:p>
                      <a:pPr algn="ctr"/>
                      <a:r>
                        <a:rPr lang="en-US" sz="1800" b="1" dirty="0">
                          <a:effectLst/>
                        </a:rPr>
                        <a:t>Reading</a:t>
                      </a:r>
                      <a:endParaRPr lang="en-US" sz="1800" dirty="0">
                        <a:effectLst/>
                      </a:endParaRPr>
                    </a:p>
                    <a:p>
                      <a:pPr algn="ctr"/>
                      <a:r>
                        <a:rPr lang="en-US" sz="1800" b="1" dirty="0">
                          <a:effectLst/>
                        </a:rPr>
                        <a:t>Writing</a:t>
                      </a:r>
                      <a:endParaRPr lang="en-US" sz="1800" dirty="0">
                        <a:effectLst/>
                      </a:endParaRPr>
                    </a:p>
                  </a:txBody>
                  <a:tcPr anchor="ctr">
                    <a:lnL w="9525" cap="flat" cmpd="sng" algn="ctr">
                      <a:solidFill>
                        <a:srgbClr val="C9C7C4"/>
                      </a:solidFill>
                      <a:prstDash val="solid"/>
                      <a:round/>
                      <a:headEnd type="none" w="med" len="med"/>
                      <a:tailEnd type="none" w="med" len="med"/>
                    </a:lnL>
                    <a:lnR w="9525" cap="flat" cmpd="sng" algn="ctr">
                      <a:solidFill>
                        <a:srgbClr val="C9C7C4"/>
                      </a:solidFill>
                      <a:prstDash val="solid"/>
                      <a:round/>
                      <a:headEnd type="none" w="med" len="med"/>
                      <a:tailEnd type="none" w="med" len="med"/>
                    </a:lnR>
                    <a:lnT w="9525" cap="flat" cmpd="sng" algn="ctr">
                      <a:solidFill>
                        <a:srgbClr val="C9C7C4"/>
                      </a:solidFill>
                      <a:prstDash val="solid"/>
                      <a:round/>
                      <a:headEnd type="none" w="med" len="med"/>
                      <a:tailEnd type="none" w="med" len="med"/>
                    </a:lnT>
                    <a:lnB w="9525" cap="flat" cmpd="sng" algn="ctr">
                      <a:solidFill>
                        <a:srgbClr val="C9C7C4"/>
                      </a:solidFill>
                      <a:prstDash val="solid"/>
                      <a:round/>
                      <a:headEnd type="none" w="med" len="med"/>
                      <a:tailEnd type="none" w="med" len="med"/>
                    </a:lnB>
                    <a:solidFill>
                      <a:srgbClr val="FFFFFF"/>
                    </a:solidFill>
                  </a:tcPr>
                </a:tc>
                <a:extLst>
                  <a:ext uri="{0D108BD9-81ED-4DB2-BD59-A6C34878D82A}">
                    <a16:rowId xmlns:a16="http://schemas.microsoft.com/office/drawing/2014/main" val="1522998606"/>
                  </a:ext>
                </a:extLst>
              </a:tr>
              <a:tr h="998221">
                <a:tc>
                  <a:txBody>
                    <a:bodyPr/>
                    <a:lstStyle/>
                    <a:p>
                      <a:r>
                        <a:rPr lang="en-US" sz="1800" b="1">
                          <a:effectLst/>
                        </a:rPr>
                        <a:t>Level 6:</a:t>
                      </a:r>
                      <a:endParaRPr lang="en-US" sz="1800">
                        <a:effectLst/>
                      </a:endParaRPr>
                    </a:p>
                    <a:p>
                      <a:r>
                        <a:rPr lang="en-US" sz="1800" b="1">
                          <a:effectLst/>
                        </a:rPr>
                        <a:t>Advanced II</a:t>
                      </a:r>
                      <a:endParaRPr lang="en-US" sz="1800">
                        <a:effectLst/>
                      </a:endParaRPr>
                    </a:p>
                  </a:txBody>
                  <a:tcPr anchor="ctr">
                    <a:lnL w="9525" cap="flat" cmpd="sng" algn="ctr">
                      <a:solidFill>
                        <a:srgbClr val="C9C7C4"/>
                      </a:solidFill>
                      <a:prstDash val="solid"/>
                      <a:round/>
                      <a:headEnd type="none" w="med" len="med"/>
                      <a:tailEnd type="none" w="med" len="med"/>
                    </a:lnL>
                    <a:lnR w="9525" cap="flat" cmpd="sng" algn="ctr">
                      <a:solidFill>
                        <a:srgbClr val="C9C7C4"/>
                      </a:solidFill>
                      <a:prstDash val="solid"/>
                      <a:round/>
                      <a:headEnd type="none" w="med" len="med"/>
                      <a:tailEnd type="none" w="med" len="med"/>
                    </a:lnR>
                    <a:lnT w="9525" cap="flat" cmpd="sng" algn="ctr">
                      <a:solidFill>
                        <a:srgbClr val="C9C7C4"/>
                      </a:solidFill>
                      <a:prstDash val="solid"/>
                      <a:round/>
                      <a:headEnd type="none" w="med" len="med"/>
                      <a:tailEnd type="none" w="med" len="med"/>
                    </a:lnT>
                    <a:lnB w="9525" cap="flat" cmpd="sng" algn="ctr">
                      <a:solidFill>
                        <a:srgbClr val="C9C7C4"/>
                      </a:solidFill>
                      <a:prstDash val="solid"/>
                      <a:round/>
                      <a:headEnd type="none" w="med" len="med"/>
                      <a:tailEnd type="none" w="med" len="med"/>
                    </a:lnB>
                    <a:solidFill>
                      <a:srgbClr val="F2F2F2"/>
                    </a:solidFill>
                  </a:tcPr>
                </a:tc>
                <a:tc>
                  <a:txBody>
                    <a:bodyPr/>
                    <a:lstStyle/>
                    <a:p>
                      <a:pPr algn="ctr"/>
                      <a:r>
                        <a:rPr lang="en-US" sz="1800" b="1" dirty="0">
                          <a:effectLst/>
                        </a:rPr>
                        <a:t>Structure (English Grammar)</a:t>
                      </a:r>
                      <a:endParaRPr lang="en-US" sz="1800" dirty="0">
                        <a:effectLst/>
                      </a:endParaRPr>
                    </a:p>
                    <a:p>
                      <a:pPr algn="ctr"/>
                      <a:r>
                        <a:rPr lang="en-US" sz="1800" b="1" dirty="0">
                          <a:effectLst/>
                        </a:rPr>
                        <a:t>Speaking &amp; Listening</a:t>
                      </a:r>
                      <a:endParaRPr lang="en-US" sz="1800" dirty="0">
                        <a:effectLst/>
                      </a:endParaRPr>
                    </a:p>
                  </a:txBody>
                  <a:tcPr anchor="ctr">
                    <a:lnL w="9525" cap="flat" cmpd="sng" algn="ctr">
                      <a:solidFill>
                        <a:srgbClr val="C9C7C4"/>
                      </a:solidFill>
                      <a:prstDash val="solid"/>
                      <a:round/>
                      <a:headEnd type="none" w="med" len="med"/>
                      <a:tailEnd type="none" w="med" len="med"/>
                    </a:lnL>
                    <a:lnR w="9525" cap="flat" cmpd="sng" algn="ctr">
                      <a:solidFill>
                        <a:srgbClr val="C9C7C4"/>
                      </a:solidFill>
                      <a:prstDash val="solid"/>
                      <a:round/>
                      <a:headEnd type="none" w="med" len="med"/>
                      <a:tailEnd type="none" w="med" len="med"/>
                    </a:lnR>
                    <a:lnT w="9525" cap="flat" cmpd="sng" algn="ctr">
                      <a:solidFill>
                        <a:srgbClr val="C9C7C4"/>
                      </a:solidFill>
                      <a:prstDash val="solid"/>
                      <a:round/>
                      <a:headEnd type="none" w="med" len="med"/>
                      <a:tailEnd type="none" w="med" len="med"/>
                    </a:lnT>
                    <a:lnB w="9525" cap="flat" cmpd="sng" algn="ctr">
                      <a:solidFill>
                        <a:srgbClr val="C9C7C4"/>
                      </a:solidFill>
                      <a:prstDash val="solid"/>
                      <a:round/>
                      <a:headEnd type="none" w="med" len="med"/>
                      <a:tailEnd type="none" w="med" len="med"/>
                    </a:lnB>
                    <a:solidFill>
                      <a:srgbClr val="F2F2F2"/>
                    </a:solidFill>
                  </a:tcPr>
                </a:tc>
                <a:tc>
                  <a:txBody>
                    <a:bodyPr/>
                    <a:lstStyle/>
                    <a:p>
                      <a:pPr algn="ctr"/>
                      <a:r>
                        <a:rPr lang="en-US" sz="1800" b="1" dirty="0">
                          <a:effectLst/>
                        </a:rPr>
                        <a:t>Reading</a:t>
                      </a:r>
                      <a:endParaRPr lang="en-US" sz="1800" dirty="0">
                        <a:effectLst/>
                      </a:endParaRPr>
                    </a:p>
                    <a:p>
                      <a:pPr algn="ctr"/>
                      <a:r>
                        <a:rPr lang="en-US" sz="1800" b="1" dirty="0">
                          <a:effectLst/>
                        </a:rPr>
                        <a:t>Writing</a:t>
                      </a:r>
                      <a:endParaRPr lang="en-US" sz="1800" dirty="0">
                        <a:effectLst/>
                      </a:endParaRPr>
                    </a:p>
                  </a:txBody>
                  <a:tcPr anchor="ctr">
                    <a:lnL w="9525" cap="flat" cmpd="sng" algn="ctr">
                      <a:solidFill>
                        <a:srgbClr val="C9C7C4"/>
                      </a:solidFill>
                      <a:prstDash val="solid"/>
                      <a:round/>
                      <a:headEnd type="none" w="med" len="med"/>
                      <a:tailEnd type="none" w="med" len="med"/>
                    </a:lnL>
                    <a:lnR w="9525" cap="flat" cmpd="sng" algn="ctr">
                      <a:solidFill>
                        <a:srgbClr val="C9C7C4"/>
                      </a:solidFill>
                      <a:prstDash val="solid"/>
                      <a:round/>
                      <a:headEnd type="none" w="med" len="med"/>
                      <a:tailEnd type="none" w="med" len="med"/>
                    </a:lnR>
                    <a:lnT w="9525" cap="flat" cmpd="sng" algn="ctr">
                      <a:solidFill>
                        <a:srgbClr val="C9C7C4"/>
                      </a:solidFill>
                      <a:prstDash val="solid"/>
                      <a:round/>
                      <a:headEnd type="none" w="med" len="med"/>
                      <a:tailEnd type="none" w="med" len="med"/>
                    </a:lnT>
                    <a:lnB w="9525" cap="flat" cmpd="sng" algn="ctr">
                      <a:solidFill>
                        <a:srgbClr val="C9C7C4"/>
                      </a:solidFill>
                      <a:prstDash val="solid"/>
                      <a:round/>
                      <a:headEnd type="none" w="med" len="med"/>
                      <a:tailEnd type="none" w="med" len="med"/>
                    </a:lnB>
                    <a:solidFill>
                      <a:srgbClr val="F2F2F2"/>
                    </a:solidFill>
                  </a:tcPr>
                </a:tc>
                <a:extLst>
                  <a:ext uri="{0D108BD9-81ED-4DB2-BD59-A6C34878D82A}">
                    <a16:rowId xmlns:a16="http://schemas.microsoft.com/office/drawing/2014/main" val="3633247443"/>
                  </a:ext>
                </a:extLst>
              </a:tr>
            </a:tbl>
          </a:graphicData>
        </a:graphic>
      </p:graphicFrame>
      <p:sp>
        <p:nvSpPr>
          <p:cNvPr id="9" name="TextBox 8"/>
          <p:cNvSpPr txBox="1"/>
          <p:nvPr/>
        </p:nvSpPr>
        <p:spPr>
          <a:xfrm flipH="1">
            <a:off x="1235964" y="1326482"/>
            <a:ext cx="5184648" cy="461665"/>
          </a:xfrm>
          <a:prstGeom prst="rect">
            <a:avLst/>
          </a:prstGeom>
          <a:noFill/>
        </p:spPr>
        <p:txBody>
          <a:bodyPr wrap="square" rtlCol="0">
            <a:spAutoFit/>
          </a:bodyPr>
          <a:lstStyle/>
          <a:p>
            <a:r>
              <a:rPr lang="en-US" sz="2400" dirty="0" smtClean="0"/>
              <a:t>Intensive English Online Levels Offered:</a:t>
            </a:r>
            <a:endParaRPr lang="en-US" sz="2400" dirty="0"/>
          </a:p>
        </p:txBody>
      </p:sp>
    </p:spTree>
    <p:extLst>
      <p:ext uri="{BB962C8B-B14F-4D97-AF65-F5344CB8AC3E}">
        <p14:creationId xmlns:p14="http://schemas.microsoft.com/office/powerpoint/2010/main" val="425784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2625" y="300039"/>
            <a:ext cx="9750830" cy="957262"/>
          </a:xfrm>
        </p:spPr>
        <p:txBody>
          <a:bodyPr>
            <a:normAutofit/>
          </a:bodyPr>
          <a:lstStyle/>
          <a:p>
            <a:r>
              <a:rPr lang="en-US" dirty="0" smtClean="0"/>
              <a:t>Enrichment</a:t>
            </a:r>
            <a:endParaRPr lang="en-US" dirty="0"/>
          </a:p>
        </p:txBody>
      </p:sp>
      <p:sp>
        <p:nvSpPr>
          <p:cNvPr id="3" name="TextBox 2"/>
          <p:cNvSpPr txBox="1"/>
          <p:nvPr/>
        </p:nvSpPr>
        <p:spPr>
          <a:xfrm>
            <a:off x="301752" y="1481328"/>
            <a:ext cx="4745736" cy="4431983"/>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Attend campus events </a:t>
            </a:r>
          </a:p>
          <a:p>
            <a:pPr marL="742950" lvl="1" indent="-285750">
              <a:buFont typeface="Arial" panose="020B0604020202020204" pitchFamily="34" charset="0"/>
              <a:buChar char="•"/>
            </a:pPr>
            <a:r>
              <a:rPr lang="en-US" sz="2400" dirty="0" smtClean="0"/>
              <a:t>Business networking events</a:t>
            </a:r>
          </a:p>
          <a:p>
            <a:pPr marL="742950" lvl="1" indent="-285750">
              <a:buFont typeface="Arial" panose="020B0604020202020204" pitchFamily="34" charset="0"/>
              <a:buChar char="•"/>
            </a:pPr>
            <a:r>
              <a:rPr lang="en-US" sz="2400" dirty="0" smtClean="0"/>
              <a:t>Theater productions</a:t>
            </a:r>
          </a:p>
          <a:p>
            <a:pPr marL="742950" lvl="1" indent="-285750">
              <a:buFont typeface="Arial" panose="020B0604020202020204" pitchFamily="34" charset="0"/>
              <a:buChar char="•"/>
            </a:pPr>
            <a:r>
              <a:rPr lang="en-US" sz="2400" dirty="0" smtClean="0"/>
              <a:t>Sports matches</a:t>
            </a:r>
          </a:p>
          <a:p>
            <a:pPr marL="285750" indent="-285750">
              <a:buFont typeface="Arial" panose="020B0604020202020204" pitchFamily="34" charset="0"/>
              <a:buChar char="•"/>
            </a:pPr>
            <a:r>
              <a:rPr lang="en-US" sz="2400" dirty="0" smtClean="0"/>
              <a:t>Debates</a:t>
            </a:r>
          </a:p>
          <a:p>
            <a:pPr marL="285750" indent="-285750">
              <a:buFont typeface="Arial" panose="020B0604020202020204" pitchFamily="34" charset="0"/>
              <a:buChar char="•"/>
            </a:pPr>
            <a:r>
              <a:rPr lang="en-US" sz="2400" dirty="0" smtClean="0"/>
              <a:t>Intercultural Dialogues</a:t>
            </a:r>
          </a:p>
          <a:p>
            <a:pPr marL="285750" indent="-285750">
              <a:buFont typeface="Arial" panose="020B0604020202020204" pitchFamily="34" charset="0"/>
              <a:buChar char="•"/>
            </a:pPr>
            <a:r>
              <a:rPr lang="en-US" sz="2400" dirty="0" smtClean="0"/>
              <a:t>International Education Week –Here’s My Story</a:t>
            </a:r>
          </a:p>
          <a:p>
            <a:pPr marL="285750" indent="-285750">
              <a:buFont typeface="Arial" panose="020B0604020202020204" pitchFamily="34" charset="0"/>
              <a:buChar char="•"/>
            </a:pPr>
            <a:r>
              <a:rPr lang="en-US" sz="2400" dirty="0" smtClean="0"/>
              <a:t>Poster Presentations</a:t>
            </a:r>
          </a:p>
          <a:p>
            <a:pPr marL="285750" indent="-285750">
              <a:buFont typeface="Arial" panose="020B0604020202020204" pitchFamily="34" charset="0"/>
              <a:buChar char="•"/>
            </a:pPr>
            <a:r>
              <a:rPr lang="en-US" sz="2400" dirty="0" smtClean="0"/>
              <a:t>Reader’s Theater</a:t>
            </a:r>
          </a:p>
          <a:p>
            <a:pPr marL="285750" indent="-285750">
              <a:buFont typeface="Arial" panose="020B0604020202020204" pitchFamily="34" charset="0"/>
              <a:buChar char="•"/>
            </a:pPr>
            <a:r>
              <a:rPr lang="en-US" sz="2400" dirty="0" smtClean="0"/>
              <a:t>Service Learning</a:t>
            </a:r>
          </a:p>
          <a:p>
            <a:pPr marL="285750" indent="-285750">
              <a:buFont typeface="Arial" panose="020B0604020202020204" pitchFamily="34" charset="0"/>
              <a:buChar char="•"/>
            </a:pPr>
            <a:endParaRPr lang="en-US" dirty="0"/>
          </a:p>
        </p:txBody>
      </p:sp>
      <p:pic>
        <p:nvPicPr>
          <p:cNvPr id="5" name="Content Placeholder 4"/>
          <p:cNvPicPr>
            <a:picLocks noGrp="1" noChangeAspect="1"/>
          </p:cNvPicPr>
          <p:nvPr>
            <p:ph idx="1"/>
          </p:nvPr>
        </p:nvPicPr>
        <p:blipFill>
          <a:blip r:embed="rId2"/>
          <a:stretch>
            <a:fillRect/>
          </a:stretch>
        </p:blipFill>
        <p:spPr>
          <a:xfrm>
            <a:off x="6090480" y="807502"/>
            <a:ext cx="5467535" cy="5475140"/>
          </a:xfrm>
          <a:prstGeom prst="rect">
            <a:avLst/>
          </a:prstGeom>
        </p:spPr>
      </p:pic>
    </p:spTree>
    <p:extLst>
      <p:ext uri="{BB962C8B-B14F-4D97-AF65-F5344CB8AC3E}">
        <p14:creationId xmlns:p14="http://schemas.microsoft.com/office/powerpoint/2010/main" val="18211396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Location</a:t>
            </a:r>
            <a:r>
              <a:rPr lang="en-US" dirty="0"/>
              <a:t> </a:t>
            </a:r>
            <a:r>
              <a:rPr lang="en-US" dirty="0" smtClean="0"/>
              <a:t>in Lindquist Hall</a:t>
            </a:r>
            <a:endParaRPr lang="en-US" dirty="0"/>
          </a:p>
        </p:txBody>
      </p:sp>
      <p:pic>
        <p:nvPicPr>
          <p:cNvPr id="4" name="Picture 3"/>
          <p:cNvPicPr>
            <a:picLocks noChangeAspect="1"/>
          </p:cNvPicPr>
          <p:nvPr/>
        </p:nvPicPr>
        <p:blipFill>
          <a:blip r:embed="rId3"/>
          <a:stretch>
            <a:fillRect/>
          </a:stretch>
        </p:blipFill>
        <p:spPr>
          <a:xfrm>
            <a:off x="3078289" y="1564004"/>
            <a:ext cx="5800535" cy="4158874"/>
          </a:xfrm>
          <a:prstGeom prst="rect">
            <a:avLst/>
          </a:prstGeom>
        </p:spPr>
      </p:pic>
    </p:spTree>
    <p:extLst>
      <p:ext uri="{BB962C8B-B14F-4D97-AF65-F5344CB8AC3E}">
        <p14:creationId xmlns:p14="http://schemas.microsoft.com/office/powerpoint/2010/main" val="3137403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345733-D8FA-0848-B76E-1E534B1D254A}"/>
              </a:ext>
            </a:extLst>
          </p:cNvPr>
          <p:cNvSpPr>
            <a:spLocks noGrp="1"/>
          </p:cNvSpPr>
          <p:nvPr>
            <p:ph type="title"/>
          </p:nvPr>
        </p:nvSpPr>
        <p:spPr>
          <a:xfrm>
            <a:off x="2486826" y="300039"/>
            <a:ext cx="9571290" cy="957262"/>
          </a:xfrm>
        </p:spPr>
        <p:txBody>
          <a:bodyPr>
            <a:normAutofit/>
          </a:bodyPr>
          <a:lstStyle/>
          <a:p>
            <a:r>
              <a:rPr lang="en-US" dirty="0" smtClean="0"/>
              <a:t>English Department’s ESL Writing Courses </a:t>
            </a:r>
            <a:endParaRPr lang="en-US" dirty="0"/>
          </a:p>
        </p:txBody>
      </p:sp>
      <p:sp>
        <p:nvSpPr>
          <p:cNvPr id="5" name="Rectangle 4"/>
          <p:cNvSpPr/>
          <p:nvPr/>
        </p:nvSpPr>
        <p:spPr>
          <a:xfrm>
            <a:off x="76200" y="1381126"/>
            <a:ext cx="12115800" cy="10095071"/>
          </a:xfrm>
          <a:prstGeom prst="rect">
            <a:avLst/>
          </a:prstGeom>
        </p:spPr>
        <p:txBody>
          <a:bodyPr wrap="square">
            <a:spAutoFit/>
          </a:bodyPr>
          <a:lstStyle/>
          <a:p>
            <a:r>
              <a:rPr lang="en-US" b="1" dirty="0" smtClean="0"/>
              <a:t>English </a:t>
            </a:r>
            <a:r>
              <a:rPr lang="en-US" b="1" dirty="0"/>
              <a:t>013. Basic English for ESL I (3)</a:t>
            </a:r>
            <a:r>
              <a:rPr lang="en-US" dirty="0"/>
              <a:t/>
            </a:r>
            <a:br>
              <a:rPr lang="en-US" dirty="0"/>
            </a:br>
            <a:r>
              <a:rPr lang="en-US" dirty="0" smtClean="0"/>
              <a:t>Teaches the fundamental </a:t>
            </a:r>
            <a:r>
              <a:rPr lang="en-US" dirty="0"/>
              <a:t>elements of written and spoken English, emphasizing the acquisition of basic grammatical and syntactical structures and the writing of paragraphs and short essays. This remedial course is designed to help students whose first language is not English and who are struggling with the basics of writing </a:t>
            </a:r>
            <a:r>
              <a:rPr lang="en-US" dirty="0" smtClean="0"/>
              <a:t>English.</a:t>
            </a:r>
            <a:endParaRPr lang="en-US" dirty="0"/>
          </a:p>
          <a:p>
            <a:endParaRPr lang="en-US" b="1" dirty="0" smtClean="0"/>
          </a:p>
          <a:p>
            <a:r>
              <a:rPr lang="en-US" b="1" dirty="0" smtClean="0"/>
              <a:t>English </a:t>
            </a:r>
            <a:r>
              <a:rPr lang="en-US" b="1" dirty="0"/>
              <a:t>015. Basic Skills for ESL II (3)</a:t>
            </a:r>
            <a:r>
              <a:rPr lang="en-US" dirty="0"/>
              <a:t/>
            </a:r>
            <a:br>
              <a:rPr lang="en-US" dirty="0"/>
            </a:br>
            <a:r>
              <a:rPr lang="en-US" dirty="0"/>
              <a:t>Extends the skills developed in English 013. Students continue to practice using basic grammatical and syntactical structures, work on reading comprehension skills, and continue to master essay structure. Offered Cr/</a:t>
            </a:r>
            <a:r>
              <a:rPr lang="en-US" dirty="0" err="1"/>
              <a:t>NCr</a:t>
            </a:r>
            <a:r>
              <a:rPr lang="en-US" dirty="0"/>
              <a:t> only. Prerequisite. ENGL 013 or satisfactory score on placement test. Credit not applied for graduation.</a:t>
            </a:r>
          </a:p>
          <a:p>
            <a:endParaRPr lang="en-US" b="1" dirty="0" smtClean="0"/>
          </a:p>
          <a:p>
            <a:r>
              <a:rPr lang="en-US" b="1" dirty="0" smtClean="0"/>
              <a:t>English </a:t>
            </a:r>
            <a:r>
              <a:rPr lang="en-US" b="1" dirty="0"/>
              <a:t>100. English Composition (3)</a:t>
            </a:r>
            <a:r>
              <a:rPr lang="en-US" dirty="0"/>
              <a:t/>
            </a:r>
            <a:br>
              <a:rPr lang="en-US" dirty="0"/>
            </a:br>
            <a:r>
              <a:rPr lang="en-US" dirty="0"/>
              <a:t>A required composition course for non-native speaking students scoring below a certain level as determined by a departmental placement examination or ACT scores. </a:t>
            </a:r>
            <a:r>
              <a:rPr lang="en-US" dirty="0" smtClean="0"/>
              <a:t>Emphasizes </a:t>
            </a:r>
            <a:r>
              <a:rPr lang="en-US" dirty="0"/>
              <a:t>reading and writing skills appropriate to academic discourse. Integrates the writing process, rhetorical modes, and library skills into the writing assignments related primarily to nonfiction readings. </a:t>
            </a:r>
            <a:r>
              <a:rPr lang="en-US" dirty="0" smtClean="0"/>
              <a:t>Prerequisites</a:t>
            </a:r>
            <a:r>
              <a:rPr lang="en-US" dirty="0"/>
              <a:t>: Qualifying score on ACT or placement exam, or successful completion of ENGL 013 or ENGL 015. Substitutes as ENGL 101 for non native-speaking students and covers all the same major assignments as ENGL 101 but with special emphasis on struggles typical of non-native speaking students.</a:t>
            </a:r>
          </a:p>
          <a:p>
            <a:endParaRPr lang="en-US" sz="2400" dirty="0" smtClean="0">
              <a:latin typeface="Arial" panose="020B0604020202020204" pitchFamily="34" charset="0"/>
            </a:endParaRPr>
          </a:p>
          <a:p>
            <a:r>
              <a:rPr lang="en-US" sz="3200" dirty="0"/>
              <a:t/>
            </a:r>
            <a:br>
              <a:rPr lang="en-US" sz="3200" dirty="0"/>
            </a:br>
            <a:r>
              <a:rPr lang="en-US" sz="3200" dirty="0"/>
              <a:t>English 013 and 015 are foundational courses that allow students practice with writing in rhetorical modes and also provide grammar instruction. They are geared towards preparing students for English 100 and 102. These students are determined via placement exams. English 100 provides further practice with rhetorical modes and begins instruction in developing an argument. In addition, English 100 builds research skills and prepares students to use MLA format. English 100 is parallel to English 101.</a:t>
            </a:r>
          </a:p>
          <a:p>
            <a:endParaRPr lang="en-US" sz="3200" dirty="0"/>
          </a:p>
        </p:txBody>
      </p:sp>
    </p:spTree>
    <p:extLst>
      <p:ext uri="{BB962C8B-B14F-4D97-AF65-F5344CB8AC3E}">
        <p14:creationId xmlns:p14="http://schemas.microsoft.com/office/powerpoint/2010/main" val="1283989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Positioned to Become More</a:t>
            </a:r>
            <a:endParaRPr lang="en-US" dirty="0"/>
          </a:p>
        </p:txBody>
      </p:sp>
      <p:pic>
        <p:nvPicPr>
          <p:cNvPr id="5" name="Picture 4"/>
          <p:cNvPicPr>
            <a:picLocks noChangeAspect="1"/>
          </p:cNvPicPr>
          <p:nvPr/>
        </p:nvPicPr>
        <p:blipFill>
          <a:blip r:embed="rId3"/>
          <a:stretch>
            <a:fillRect/>
          </a:stretch>
        </p:blipFill>
        <p:spPr>
          <a:xfrm>
            <a:off x="6007608" y="1480269"/>
            <a:ext cx="5824728" cy="4385412"/>
          </a:xfrm>
          <a:prstGeom prst="rect">
            <a:avLst/>
          </a:prstGeom>
        </p:spPr>
      </p:pic>
      <p:sp>
        <p:nvSpPr>
          <p:cNvPr id="6" name="TextBox 5"/>
          <p:cNvSpPr txBox="1"/>
          <p:nvPr/>
        </p:nvSpPr>
        <p:spPr>
          <a:xfrm>
            <a:off x="118872" y="1609345"/>
            <a:ext cx="5815584" cy="4062651"/>
          </a:xfrm>
          <a:prstGeom prst="rect">
            <a:avLst/>
          </a:prstGeom>
          <a:noFill/>
        </p:spPr>
        <p:txBody>
          <a:bodyPr wrap="square" rtlCol="0">
            <a:spAutoFit/>
          </a:bodyPr>
          <a:lstStyle/>
          <a:p>
            <a:r>
              <a:rPr lang="en-US" sz="2000" dirty="0"/>
              <a:t>As </a:t>
            </a:r>
            <a:r>
              <a:rPr lang="en-US" sz="2000" dirty="0" smtClean="0"/>
              <a:t>Wichita’s population continues to diversify, </a:t>
            </a:r>
            <a:r>
              <a:rPr lang="en-US" sz="2000" dirty="0"/>
              <a:t>there will be a demand for a </a:t>
            </a:r>
            <a:r>
              <a:rPr lang="en-US" sz="2000" dirty="0" smtClean="0"/>
              <a:t>workforce </a:t>
            </a:r>
            <a:r>
              <a:rPr lang="en-US" sz="2000" dirty="0"/>
              <a:t>that can navigate language and culture.  </a:t>
            </a:r>
            <a:endParaRPr lang="en-US" sz="2000" dirty="0" smtClean="0"/>
          </a:p>
          <a:p>
            <a:endParaRPr lang="en-US" sz="2000" dirty="0"/>
          </a:p>
          <a:p>
            <a:r>
              <a:rPr lang="en-US" sz="2000" i="1" dirty="0" smtClean="0"/>
              <a:t>How is Wichita State planning to meet that demand?</a:t>
            </a:r>
          </a:p>
          <a:p>
            <a:endParaRPr lang="en-US" sz="2000" i="1" dirty="0" smtClean="0"/>
          </a:p>
          <a:p>
            <a:r>
              <a:rPr lang="en-US" sz="2000" dirty="0"/>
              <a:t>By </a:t>
            </a:r>
            <a:r>
              <a:rPr lang="en-US" sz="2000" dirty="0" smtClean="0"/>
              <a:t>Preparing </a:t>
            </a:r>
            <a:r>
              <a:rPr lang="en-US" sz="2000" dirty="0"/>
              <a:t>F</a:t>
            </a:r>
            <a:r>
              <a:rPr lang="en-US" sz="2000" dirty="0" smtClean="0"/>
              <a:t>uture </a:t>
            </a:r>
            <a:r>
              <a:rPr lang="en-US" sz="2000" dirty="0"/>
              <a:t>English Language Teachers</a:t>
            </a:r>
          </a:p>
          <a:p>
            <a:pPr marL="742950" lvl="1" indent="-285750">
              <a:buFont typeface="Arial" panose="020B0604020202020204" pitchFamily="34" charset="0"/>
              <a:buChar char="•"/>
            </a:pPr>
            <a:r>
              <a:rPr lang="en-US" sz="2000" dirty="0" smtClean="0"/>
              <a:t>We mentor and supervise the practicum of future English language teachers</a:t>
            </a:r>
          </a:p>
          <a:p>
            <a:r>
              <a:rPr lang="en-US" sz="2000" dirty="0" smtClean="0"/>
              <a:t>By </a:t>
            </a:r>
            <a:r>
              <a:rPr lang="en-US" sz="2000" dirty="0"/>
              <a:t>P</a:t>
            </a:r>
            <a:r>
              <a:rPr lang="en-US" sz="2000" dirty="0" smtClean="0"/>
              <a:t>reparing Wichita’s Diverse </a:t>
            </a:r>
            <a:r>
              <a:rPr lang="en-US" sz="2000" dirty="0"/>
              <a:t>P</a:t>
            </a:r>
            <a:r>
              <a:rPr lang="en-US" sz="2000" dirty="0" smtClean="0"/>
              <a:t>opulation of ELLs</a:t>
            </a:r>
          </a:p>
          <a:p>
            <a:pPr marL="742950" lvl="1" indent="-285750">
              <a:buFont typeface="Arial" panose="020B0604020202020204" pitchFamily="34" charset="0"/>
              <a:buChar char="•"/>
            </a:pPr>
            <a:r>
              <a:rPr lang="en-US" sz="2000" dirty="0" smtClean="0"/>
              <a:t>WSU offers both Intensive English courses and ESL composition courses.</a:t>
            </a:r>
          </a:p>
          <a:p>
            <a:pPr lvl="1"/>
            <a:endParaRPr lang="en-US" dirty="0" smtClean="0"/>
          </a:p>
        </p:txBody>
      </p:sp>
    </p:spTree>
    <p:extLst>
      <p:ext uri="{BB962C8B-B14F-4D97-AF65-F5344CB8AC3E}">
        <p14:creationId xmlns:p14="http://schemas.microsoft.com/office/powerpoint/2010/main" val="3609075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SU Template - Accessible" id="{C9EEBB27-A160-0549-93BB-57AA507F1703}" vid="{32148866-FC3F-5F4F-BF9C-13255541B6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8526</TotalTime>
  <Words>1026</Words>
  <Application>Microsoft Office PowerPoint</Application>
  <PresentationFormat>Widescreen</PresentationFormat>
  <Paragraphs>108</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English for Speakers of Other Languages at WSU</vt:lpstr>
      <vt:lpstr>Presentation Outline</vt:lpstr>
      <vt:lpstr>Intensive English Language Center</vt:lpstr>
      <vt:lpstr>Intensive English Classes</vt:lpstr>
      <vt:lpstr>Intensive English Online Classes</vt:lpstr>
      <vt:lpstr>Enrichment</vt:lpstr>
      <vt:lpstr>New Location in Lindquist Hall</vt:lpstr>
      <vt:lpstr>English Department’s ESL Writing Courses </vt:lpstr>
      <vt:lpstr>Positioned to Become More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Leisy, Aimee</cp:lastModifiedBy>
  <cp:revision>83</cp:revision>
  <dcterms:created xsi:type="dcterms:W3CDTF">2019-10-07T21:46:27Z</dcterms:created>
  <dcterms:modified xsi:type="dcterms:W3CDTF">2022-10-27T20:35:05Z</dcterms:modified>
</cp:coreProperties>
</file>