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13"/>
  </p:notesMasterIdLst>
  <p:sldIdLst>
    <p:sldId id="256" r:id="rId2"/>
    <p:sldId id="285" r:id="rId3"/>
    <p:sldId id="265" r:id="rId4"/>
    <p:sldId id="281" r:id="rId5"/>
    <p:sldId id="279" r:id="rId6"/>
    <p:sldId id="282" r:id="rId7"/>
    <p:sldId id="280" r:id="rId8"/>
    <p:sldId id="267" r:id="rId9"/>
    <p:sldId id="283" r:id="rId10"/>
    <p:sldId id="284"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223"/>
    <a:srgbClr val="FED307"/>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79320"/>
  </p:normalViewPr>
  <p:slideViewPr>
    <p:cSldViewPr snapToGrid="0">
      <p:cViewPr varScale="1">
        <p:scale>
          <a:sx n="100" d="100"/>
          <a:sy n="100" d="100"/>
        </p:scale>
        <p:origin x="15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84A6C-E55C-7B48-A54B-4B35884301AC}" type="datetimeFigureOut">
              <a:rPr lang="en-US" smtClean="0"/>
              <a:t>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4DBE8-F425-0C45-B9B0-8A7D76D9814C}" type="slidenum">
              <a:rPr lang="en-US" smtClean="0"/>
              <a:t>‹#›</a:t>
            </a:fld>
            <a:endParaRPr lang="en-US"/>
          </a:p>
        </p:txBody>
      </p:sp>
    </p:spTree>
    <p:extLst>
      <p:ext uri="{BB962C8B-B14F-4D97-AF65-F5344CB8AC3E}">
        <p14:creationId xmlns:p14="http://schemas.microsoft.com/office/powerpoint/2010/main" val="1774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DMC meets twice a month most months, and for the past several years has reviewed a wide variety of tools and software for campus use.  It’s important to know that last fall the OIR team brought the new AI tools in Blackboard for review, and the tools were approved for use. </a:t>
            </a:r>
          </a:p>
          <a:p>
            <a:endParaRPr lang="en-US" dirty="0"/>
          </a:p>
          <a:p>
            <a:r>
              <a:rPr lang="en-US" dirty="0"/>
              <a:t>We will be even taking existing tools that we have existing relationships with to the DMC when they are renewed so that the DMC has a chance to review and understand all of these relationships over time. </a:t>
            </a:r>
          </a:p>
        </p:txBody>
      </p:sp>
      <p:sp>
        <p:nvSpPr>
          <p:cNvPr id="4" name="Slide Number Placeholder 3"/>
          <p:cNvSpPr>
            <a:spLocks noGrp="1"/>
          </p:cNvSpPr>
          <p:nvPr>
            <p:ph type="sldNum" sz="quarter" idx="5"/>
          </p:nvPr>
        </p:nvSpPr>
        <p:spPr/>
        <p:txBody>
          <a:bodyPr/>
          <a:lstStyle/>
          <a:p>
            <a:fld id="{0924DBE8-F425-0C45-B9B0-8A7D76D9814C}" type="slidenum">
              <a:rPr lang="en-US" smtClean="0"/>
              <a:t>6</a:t>
            </a:fld>
            <a:endParaRPr lang="en-US"/>
          </a:p>
        </p:txBody>
      </p:sp>
    </p:spTree>
    <p:extLst>
      <p:ext uri="{BB962C8B-B14F-4D97-AF65-F5344CB8AC3E}">
        <p14:creationId xmlns:p14="http://schemas.microsoft.com/office/powerpoint/2010/main" val="309337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 Terms and conditions that a company has for the free, public use of a product is very different from what we have with them when we are paying for a service, and that is especially true in the case of Copilot.  </a:t>
            </a:r>
          </a:p>
          <a:p>
            <a:endParaRPr lang="en-US" dirty="0"/>
          </a:p>
          <a:p>
            <a:r>
              <a:rPr lang="en-US" dirty="0"/>
              <a:t>I want to show you an example that we happened to have at hand.  </a:t>
            </a:r>
          </a:p>
        </p:txBody>
      </p:sp>
      <p:sp>
        <p:nvSpPr>
          <p:cNvPr id="4" name="Slide Number Placeholder 3"/>
          <p:cNvSpPr>
            <a:spLocks noGrp="1"/>
          </p:cNvSpPr>
          <p:nvPr>
            <p:ph type="sldNum" sz="quarter" idx="5"/>
          </p:nvPr>
        </p:nvSpPr>
        <p:spPr/>
        <p:txBody>
          <a:bodyPr/>
          <a:lstStyle/>
          <a:p>
            <a:fld id="{0924DBE8-F425-0C45-B9B0-8A7D76D9814C}" type="slidenum">
              <a:rPr lang="en-US" smtClean="0"/>
              <a:t>9</a:t>
            </a:fld>
            <a:endParaRPr lang="en-US"/>
          </a:p>
        </p:txBody>
      </p:sp>
    </p:spTree>
    <p:extLst>
      <p:ext uri="{BB962C8B-B14F-4D97-AF65-F5344CB8AC3E}">
        <p14:creationId xmlns:p14="http://schemas.microsoft.com/office/powerpoint/2010/main" val="259602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excerpt from the terms and conditions for Copilot for public use – these are the terms that users agree to when they use the free versions of copilot or </a:t>
            </a:r>
            <a:r>
              <a:rPr lang="en-US" dirty="0" err="1"/>
              <a:t>bing</a:t>
            </a:r>
            <a:r>
              <a:rPr lang="en-US" dirty="0"/>
              <a:t>.  I want to especially focus on the highlighted passage – look at what you are giving away.  You are granting Microsoft, it’s affiliated companies and third party partners permission to use the Prompts, Creations, customizations (including GPTs), and related content in connection with the operation of its business (including, without limitation, all Microsoft Services), including, without limitation, the license rights to copy, distribute, transmit, publicly display, publicly perform, reproduce, edit, translate, and reformat Prompts, Creations, and other content you provide; and the right to sublicense such rights to any supplier of the Online Services.”  This is pretty broad – anything we put into Copilot or that is a product of our interaction with MS is theirs. </a:t>
            </a:r>
          </a:p>
          <a:p>
            <a:endParaRPr lang="en-US" dirty="0"/>
          </a:p>
        </p:txBody>
      </p:sp>
      <p:sp>
        <p:nvSpPr>
          <p:cNvPr id="4" name="Slide Number Placeholder 3"/>
          <p:cNvSpPr>
            <a:spLocks noGrp="1"/>
          </p:cNvSpPr>
          <p:nvPr>
            <p:ph type="sldNum" sz="quarter" idx="5"/>
          </p:nvPr>
        </p:nvSpPr>
        <p:spPr/>
        <p:txBody>
          <a:bodyPr/>
          <a:lstStyle/>
          <a:p>
            <a:fld id="{0924DBE8-F425-0C45-B9B0-8A7D76D9814C}" type="slidenum">
              <a:rPr lang="en-US" smtClean="0"/>
              <a:t>10</a:t>
            </a:fld>
            <a:endParaRPr lang="en-US"/>
          </a:p>
        </p:txBody>
      </p:sp>
    </p:spTree>
    <p:extLst>
      <p:ext uri="{BB962C8B-B14F-4D97-AF65-F5344CB8AC3E}">
        <p14:creationId xmlns:p14="http://schemas.microsoft.com/office/powerpoint/2010/main" val="2555875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6C038-2352-5D4E-8D1C-AD3FA865470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00E03E0-3135-8F43-9F3D-1CEA024F1ED7}"/>
              </a:ext>
            </a:extLst>
          </p:cNvPr>
          <p:cNvPicPr>
            <a:picLocks noChangeAspect="1"/>
          </p:cNvPicPr>
          <p:nvPr userDrawn="1"/>
        </p:nvPicPr>
        <p:blipFill>
          <a:blip r:embed="rId3"/>
          <a:stretch>
            <a:fillRect/>
          </a:stretch>
        </p:blipFill>
        <p:spPr>
          <a:xfrm>
            <a:off x="-7144" y="-7144"/>
            <a:ext cx="12273280" cy="6903720"/>
          </a:xfrm>
          <a:prstGeom prst="rect">
            <a:avLst/>
          </a:prstGeom>
        </p:spPr>
      </p:pic>
      <p:sp>
        <p:nvSpPr>
          <p:cNvPr id="2" name="Title 1">
            <a:extLst>
              <a:ext uri="{FF2B5EF4-FFF2-40B4-BE49-F238E27FC236}">
                <a16:creationId xmlns:a16="http://schemas.microsoft.com/office/drawing/2014/main" id="{299731DB-9EFD-BF45-AA72-2F7B80F6B3B9}"/>
              </a:ext>
            </a:extLst>
          </p:cNvPr>
          <p:cNvSpPr>
            <a:spLocks noGrp="1"/>
          </p:cNvSpPr>
          <p:nvPr>
            <p:ph type="ctrTitle"/>
          </p:nvPr>
        </p:nvSpPr>
        <p:spPr>
          <a:xfrm>
            <a:off x="925173" y="2029984"/>
            <a:ext cx="8064843" cy="2387600"/>
          </a:xfrm>
          <a:prstGeom prst="rect">
            <a:avLst/>
          </a:prstGeom>
        </p:spPr>
        <p:txBody>
          <a:bodyPr anchor="b" anchorCtr="0"/>
          <a:lstStyle>
            <a:lvl1pPr algn="l">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987425F-D6C1-4048-A194-B7C5FB31C0C8}"/>
              </a:ext>
            </a:extLst>
          </p:cNvPr>
          <p:cNvSpPr>
            <a:spLocks noGrp="1"/>
          </p:cNvSpPr>
          <p:nvPr>
            <p:ph type="subTitle" idx="1" hasCustomPrompt="1"/>
          </p:nvPr>
        </p:nvSpPr>
        <p:spPr>
          <a:xfrm>
            <a:off x="925172" y="4614341"/>
            <a:ext cx="6878595" cy="424732"/>
          </a:xfrm>
        </p:spPr>
        <p:txBody>
          <a:bodyPr/>
          <a:lstStyle>
            <a:lvl1pPr marL="0" indent="0" algn="l">
              <a:buNone/>
              <a:defRPr sz="2400" b="1" i="1">
                <a:solidFill>
                  <a:srgbClr val="FED3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a:t>
            </a:r>
          </a:p>
        </p:txBody>
      </p:sp>
      <p:pic>
        <p:nvPicPr>
          <p:cNvPr id="8" name="Picture 7">
            <a:extLst>
              <a:ext uri="{FF2B5EF4-FFF2-40B4-BE49-F238E27FC236}">
                <a16:creationId xmlns:a16="http://schemas.microsoft.com/office/drawing/2014/main" id="{C79F3CDB-A3EA-7249-AB85-4BD33D5D32AF}"/>
              </a:ext>
            </a:extLst>
          </p:cNvPr>
          <p:cNvPicPr>
            <a:picLocks noChangeAspect="1"/>
          </p:cNvPicPr>
          <p:nvPr userDrawn="1"/>
        </p:nvPicPr>
        <p:blipFill>
          <a:blip r:embed="rId4"/>
          <a:stretch>
            <a:fillRect/>
          </a:stretch>
        </p:blipFill>
        <p:spPr>
          <a:xfrm>
            <a:off x="1021423" y="668216"/>
            <a:ext cx="3027248" cy="664518"/>
          </a:xfrm>
          <a:prstGeom prst="rect">
            <a:avLst/>
          </a:prstGeom>
        </p:spPr>
      </p:pic>
    </p:spTree>
    <p:extLst>
      <p:ext uri="{BB962C8B-B14F-4D97-AF65-F5344CB8AC3E}">
        <p14:creationId xmlns:p14="http://schemas.microsoft.com/office/powerpoint/2010/main" val="24673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4A994-59A5-5940-9C81-F192D1C5DD0D}"/>
              </a:ext>
            </a:extLst>
          </p:cNvPr>
          <p:cNvPicPr>
            <a:picLocks noChangeAspect="1"/>
          </p:cNvPicPr>
          <p:nvPr userDrawn="1"/>
        </p:nvPicPr>
        <p:blipFill>
          <a:blip r:embed="rId2"/>
          <a:stretch>
            <a:fillRect/>
          </a:stretch>
        </p:blipFill>
        <p:spPr>
          <a:xfrm>
            <a:off x="-72104" y="-37433"/>
            <a:ext cx="12271248" cy="6902577"/>
          </a:xfrm>
          <a:prstGeom prst="rect">
            <a:avLst/>
          </a:prstGeom>
        </p:spPr>
      </p:pic>
      <p:pic>
        <p:nvPicPr>
          <p:cNvPr id="4" name="Picture 3">
            <a:extLst>
              <a:ext uri="{FF2B5EF4-FFF2-40B4-BE49-F238E27FC236}">
                <a16:creationId xmlns:a16="http://schemas.microsoft.com/office/drawing/2014/main" id="{2A7856FE-92E9-CB44-A4CF-4902D3BD62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3D79F124-31BC-1D4D-B977-305FE162F56A}"/>
              </a:ext>
            </a:extLst>
          </p:cNvPr>
          <p:cNvSpPr>
            <a:spLocks noGrp="1"/>
          </p:cNvSpPr>
          <p:nvPr>
            <p:ph type="title"/>
          </p:nvPr>
        </p:nvSpPr>
        <p:spPr>
          <a:xfrm>
            <a:off x="831850" y="714656"/>
            <a:ext cx="7236385" cy="2852737"/>
          </a:xfrm>
          <a:prstGeom prst="rect">
            <a:avLst/>
          </a:prstGeom>
        </p:spPr>
        <p:txBody>
          <a:bodyPr anchor="b"/>
          <a:lstStyle>
            <a:lvl1pPr>
              <a:defRPr sz="6000" b="1"/>
            </a:lvl1pPr>
          </a:lstStyle>
          <a:p>
            <a:r>
              <a:rPr lang="en-US"/>
              <a:t>Click to edit Master title style</a:t>
            </a:r>
          </a:p>
        </p:txBody>
      </p:sp>
      <p:sp>
        <p:nvSpPr>
          <p:cNvPr id="3" name="Text Placeholder 2">
            <a:extLst>
              <a:ext uri="{FF2B5EF4-FFF2-40B4-BE49-F238E27FC236}">
                <a16:creationId xmlns:a16="http://schemas.microsoft.com/office/drawing/2014/main" id="{D892DB79-11FC-954D-8167-5992F13EA96C}"/>
              </a:ext>
            </a:extLst>
          </p:cNvPr>
          <p:cNvSpPr>
            <a:spLocks noGrp="1"/>
          </p:cNvSpPr>
          <p:nvPr>
            <p:ph type="body" idx="1"/>
          </p:nvPr>
        </p:nvSpPr>
        <p:spPr>
          <a:xfrm>
            <a:off x="831850" y="3594381"/>
            <a:ext cx="10515600" cy="424732"/>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Slide Number Placeholder 5">
            <a:extLst>
              <a:ext uri="{FF2B5EF4-FFF2-40B4-BE49-F238E27FC236}">
                <a16:creationId xmlns:a16="http://schemas.microsoft.com/office/drawing/2014/main" id="{BBAED7FB-4D0A-544A-BD45-803D8F532576}"/>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a:p>
        </p:txBody>
      </p:sp>
    </p:spTree>
    <p:extLst>
      <p:ext uri="{BB962C8B-B14F-4D97-AF65-F5344CB8AC3E}">
        <p14:creationId xmlns:p14="http://schemas.microsoft.com/office/powerpoint/2010/main" val="28603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er Content - White Yellow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D35C36-67D5-9C4C-9FF9-A8E098909289}"/>
              </a:ext>
            </a:extLst>
          </p:cNvPr>
          <p:cNvPicPr>
            <a:picLocks noChangeAspect="1"/>
          </p:cNvPicPr>
          <p:nvPr userDrawn="1"/>
        </p:nvPicPr>
        <p:blipFill rotWithShape="1">
          <a:blip r:embed="rId2"/>
          <a:srcRect l="17267" r="27156"/>
          <a:stretch/>
        </p:blipFill>
        <p:spPr>
          <a:xfrm>
            <a:off x="5416063" y="0"/>
            <a:ext cx="6775938" cy="6858000"/>
          </a:xfrm>
          <a:prstGeom prst="rect">
            <a:avLst/>
          </a:prstGeom>
        </p:spPr>
      </p:pic>
      <p:pic>
        <p:nvPicPr>
          <p:cNvPr id="5" name="Picture 4">
            <a:extLst>
              <a:ext uri="{FF2B5EF4-FFF2-40B4-BE49-F238E27FC236}">
                <a16:creationId xmlns:a16="http://schemas.microsoft.com/office/drawing/2014/main" id="{EDF1333F-7192-8946-BDCE-ECFA21DDBE09}"/>
              </a:ext>
            </a:extLst>
          </p:cNvPr>
          <p:cNvPicPr>
            <a:picLocks noChangeAspect="1"/>
          </p:cNvPicPr>
          <p:nvPr userDrawn="1"/>
        </p:nvPicPr>
        <p:blipFill rotWithShape="1">
          <a:blip r:embed="rId3"/>
          <a:srcRect b="73380"/>
          <a:stretch/>
        </p:blipFill>
        <p:spPr>
          <a:xfrm>
            <a:off x="0" y="0"/>
            <a:ext cx="12192000" cy="1825624"/>
          </a:xfrm>
          <a:prstGeom prst="rect">
            <a:avLst/>
          </a:prstGeom>
        </p:spPr>
      </p:pic>
      <p:pic>
        <p:nvPicPr>
          <p:cNvPr id="9" name="Picture 8">
            <a:extLst>
              <a:ext uri="{FF2B5EF4-FFF2-40B4-BE49-F238E27FC236}">
                <a16:creationId xmlns:a16="http://schemas.microsoft.com/office/drawing/2014/main" id="{46ECA4A4-5991-1643-98F2-E3A58DB028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a:t>Click to edit Master title</a:t>
            </a:r>
          </a:p>
        </p:txBody>
      </p:sp>
      <p:sp>
        <p:nvSpPr>
          <p:cNvPr id="3" name="Content Placeholder 2">
            <a:extLst>
              <a:ext uri="{FF2B5EF4-FFF2-40B4-BE49-F238E27FC236}">
                <a16:creationId xmlns:a16="http://schemas.microsoft.com/office/drawing/2014/main" id="{5A81D06A-A79E-2447-961E-0A8245B87E31}"/>
              </a:ext>
            </a:extLst>
          </p:cNvPr>
          <p:cNvSpPr>
            <a:spLocks noGrp="1"/>
          </p:cNvSpPr>
          <p:nvPr>
            <p:ph idx="1"/>
          </p:nvPr>
        </p:nvSpPr>
        <p:spPr>
          <a:xfrm>
            <a:off x="543697" y="1825624"/>
            <a:ext cx="4872366" cy="45381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15D55F45-E9C7-8842-B7BF-9F8E778A579E}"/>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a:p>
        </p:txBody>
      </p:sp>
    </p:spTree>
    <p:extLst>
      <p:ext uri="{BB962C8B-B14F-4D97-AF65-F5344CB8AC3E}">
        <p14:creationId xmlns:p14="http://schemas.microsoft.com/office/powerpoint/2010/main" val="245233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Content - White Yellow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FBE88B-0420-4D48-8AED-D0B136C8E91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840871C-4D26-3246-8C92-26C19244D16B}"/>
              </a:ext>
            </a:extLst>
          </p:cNvPr>
          <p:cNvPicPr>
            <a:picLocks noChangeAspect="1"/>
          </p:cNvPicPr>
          <p:nvPr userDrawn="1"/>
        </p:nvPicPr>
        <p:blipFill rotWithShape="1">
          <a:blip r:embed="rId3"/>
          <a:srcRect b="75000"/>
          <a:stretch/>
        </p:blipFill>
        <p:spPr>
          <a:xfrm>
            <a:off x="0" y="0"/>
            <a:ext cx="12192000" cy="1714500"/>
          </a:xfrm>
          <a:prstGeom prst="rect">
            <a:avLst/>
          </a:prstGeom>
        </p:spPr>
      </p:pic>
      <p:pic>
        <p:nvPicPr>
          <p:cNvPr id="3" name="Picture 2">
            <a:extLst>
              <a:ext uri="{FF2B5EF4-FFF2-40B4-BE49-F238E27FC236}">
                <a16:creationId xmlns:a16="http://schemas.microsoft.com/office/drawing/2014/main" id="{0C49B769-2A4A-5A40-A24E-885C9D9013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a:t>Click to edit Master title</a:t>
            </a:r>
          </a:p>
        </p:txBody>
      </p:sp>
      <p:sp>
        <p:nvSpPr>
          <p:cNvPr id="8" name="Content Placeholder 2">
            <a:extLst>
              <a:ext uri="{FF2B5EF4-FFF2-40B4-BE49-F238E27FC236}">
                <a16:creationId xmlns:a16="http://schemas.microsoft.com/office/drawing/2014/main" id="{D8E24412-9723-064C-B3C1-ECA1FF2D3D43}"/>
              </a:ext>
            </a:extLst>
          </p:cNvPr>
          <p:cNvSpPr>
            <a:spLocks noGrp="1"/>
          </p:cNvSpPr>
          <p:nvPr>
            <p:ph idx="1"/>
          </p:nvPr>
        </p:nvSpPr>
        <p:spPr>
          <a:xfrm>
            <a:off x="543696" y="1825624"/>
            <a:ext cx="11150073" cy="45381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CCFA009E-C952-B444-923F-1C777F4173E3}"/>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a:p>
        </p:txBody>
      </p:sp>
    </p:spTree>
    <p:extLst>
      <p:ext uri="{BB962C8B-B14F-4D97-AF65-F5344CB8AC3E}">
        <p14:creationId xmlns:p14="http://schemas.microsoft.com/office/powerpoint/2010/main" val="37628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Content - Yellow Black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310748-0609-C44F-9879-A3D48D7E17BD}"/>
              </a:ext>
            </a:extLst>
          </p:cNvPr>
          <p:cNvPicPr>
            <a:picLocks noChangeAspect="1"/>
          </p:cNvPicPr>
          <p:nvPr userDrawn="1"/>
        </p:nvPicPr>
        <p:blipFill rotWithShape="1">
          <a:blip r:embed="rId2"/>
          <a:srcRect r="27156"/>
          <a:stretch/>
        </p:blipFill>
        <p:spPr>
          <a:xfrm>
            <a:off x="3310890" y="0"/>
            <a:ext cx="8881110" cy="6858000"/>
          </a:xfrm>
          <a:prstGeom prst="rect">
            <a:avLst/>
          </a:prstGeom>
        </p:spPr>
      </p:pic>
      <p:pic>
        <p:nvPicPr>
          <p:cNvPr id="3" name="Picture 2">
            <a:extLst>
              <a:ext uri="{FF2B5EF4-FFF2-40B4-BE49-F238E27FC236}">
                <a16:creationId xmlns:a16="http://schemas.microsoft.com/office/drawing/2014/main" id="{C0EDAEE2-AF4C-FF42-8B74-7D4BA213DFDA}"/>
              </a:ext>
            </a:extLst>
          </p:cNvPr>
          <p:cNvPicPr>
            <a:picLocks noChangeAspect="1"/>
          </p:cNvPicPr>
          <p:nvPr userDrawn="1"/>
        </p:nvPicPr>
        <p:blipFill rotWithShape="1">
          <a:blip r:embed="rId3"/>
          <a:srcRect b="74999"/>
          <a:stretch/>
        </p:blipFill>
        <p:spPr>
          <a:xfrm>
            <a:off x="0" y="0"/>
            <a:ext cx="12192000" cy="1714500"/>
          </a:xfrm>
          <a:prstGeom prst="rect">
            <a:avLst/>
          </a:prstGeom>
        </p:spPr>
      </p:pic>
      <p:pic>
        <p:nvPicPr>
          <p:cNvPr id="4" name="Picture 3">
            <a:extLst>
              <a:ext uri="{FF2B5EF4-FFF2-40B4-BE49-F238E27FC236}">
                <a16:creationId xmlns:a16="http://schemas.microsoft.com/office/drawing/2014/main" id="{00323E7B-C8EE-D44F-BC51-64A2E16012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a:t>Click to edit Master title</a:t>
            </a:r>
          </a:p>
        </p:txBody>
      </p:sp>
      <p:sp>
        <p:nvSpPr>
          <p:cNvPr id="8" name="Content Placeholder 2">
            <a:extLst>
              <a:ext uri="{FF2B5EF4-FFF2-40B4-BE49-F238E27FC236}">
                <a16:creationId xmlns:a16="http://schemas.microsoft.com/office/drawing/2014/main" id="{5B59B8BB-915B-8148-8C84-6ED999BD4DC9}"/>
              </a:ext>
            </a:extLst>
          </p:cNvPr>
          <p:cNvSpPr>
            <a:spLocks noGrp="1"/>
          </p:cNvSpPr>
          <p:nvPr>
            <p:ph idx="1"/>
          </p:nvPr>
        </p:nvSpPr>
        <p:spPr>
          <a:xfrm>
            <a:off x="543697" y="1825624"/>
            <a:ext cx="4872366" cy="45381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2FD35958-C5B6-3542-85E4-FF775A640EA0}"/>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75000"/>
                  </a:schemeClr>
                </a:solidFill>
              </a:defRPr>
            </a:lvl1pPr>
          </a:lstStyle>
          <a:p>
            <a:fld id="{8EF147F3-F4BF-2C46-AC54-645A1178D8F6}" type="slidenum">
              <a:rPr lang="en-US" smtClean="0"/>
              <a:pPr/>
              <a:t>‹#›</a:t>
            </a:fld>
            <a:endParaRPr lang="en-US"/>
          </a:p>
        </p:txBody>
      </p:sp>
    </p:spTree>
    <p:extLst>
      <p:ext uri="{BB962C8B-B14F-4D97-AF65-F5344CB8AC3E}">
        <p14:creationId xmlns:p14="http://schemas.microsoft.com/office/powerpoint/2010/main" val="183343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Content - Yellow Blac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BF1B6-0614-D146-8FA9-4832D1361540}"/>
              </a:ext>
            </a:extLst>
          </p:cNvPr>
          <p:cNvSpPr/>
          <p:nvPr userDrawn="1"/>
        </p:nvSpPr>
        <p:spPr>
          <a:xfrm>
            <a:off x="0" y="0"/>
            <a:ext cx="12192000" cy="6919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93D898-DB08-2345-95F0-0D64A3A386A6}"/>
              </a:ext>
            </a:extLst>
          </p:cNvPr>
          <p:cNvPicPr>
            <a:picLocks noChangeAspect="1"/>
          </p:cNvPicPr>
          <p:nvPr userDrawn="1"/>
        </p:nvPicPr>
        <p:blipFill rotWithShape="1">
          <a:blip r:embed="rId2"/>
          <a:srcRect b="73518"/>
          <a:stretch/>
        </p:blipFill>
        <p:spPr>
          <a:xfrm>
            <a:off x="0" y="0"/>
            <a:ext cx="12192000" cy="1816100"/>
          </a:xfrm>
          <a:prstGeom prst="rect">
            <a:avLst/>
          </a:prstGeom>
        </p:spPr>
      </p:pic>
      <p:pic>
        <p:nvPicPr>
          <p:cNvPr id="3" name="Picture 2">
            <a:extLst>
              <a:ext uri="{FF2B5EF4-FFF2-40B4-BE49-F238E27FC236}">
                <a16:creationId xmlns:a16="http://schemas.microsoft.com/office/drawing/2014/main" id="{F77DD46E-7F83-EF48-AB47-92247CE636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a:t>Click to edit Master title</a:t>
            </a:r>
          </a:p>
        </p:txBody>
      </p:sp>
      <p:sp>
        <p:nvSpPr>
          <p:cNvPr id="8" name="Content Placeholder 2">
            <a:extLst>
              <a:ext uri="{FF2B5EF4-FFF2-40B4-BE49-F238E27FC236}">
                <a16:creationId xmlns:a16="http://schemas.microsoft.com/office/drawing/2014/main" id="{3BA83F15-FF95-1B48-A07E-8A4B8BC245AF}"/>
              </a:ext>
            </a:extLst>
          </p:cNvPr>
          <p:cNvSpPr>
            <a:spLocks noGrp="1"/>
          </p:cNvSpPr>
          <p:nvPr>
            <p:ph idx="1"/>
          </p:nvPr>
        </p:nvSpPr>
        <p:spPr>
          <a:xfrm>
            <a:off x="543696" y="1825624"/>
            <a:ext cx="11150073" cy="44081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0EF3BE5-D08C-4443-AC5C-3B1E146B224C}"/>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75000"/>
                  </a:schemeClr>
                </a:solidFill>
              </a:defRPr>
            </a:lvl1pPr>
          </a:lstStyle>
          <a:p>
            <a:fld id="{8EF147F3-F4BF-2C46-AC54-645A1178D8F6}" type="slidenum">
              <a:rPr lang="en-US" smtClean="0"/>
              <a:pPr/>
              <a:t>‹#›</a:t>
            </a:fld>
            <a:endParaRPr lang="en-US"/>
          </a:p>
        </p:txBody>
      </p:sp>
    </p:spTree>
    <p:extLst>
      <p:ext uri="{BB962C8B-B14F-4D97-AF65-F5344CB8AC3E}">
        <p14:creationId xmlns:p14="http://schemas.microsoft.com/office/powerpoint/2010/main" val="319242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Content - Yellow Whit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6408F-ED0D-9D41-BD0C-9D9CC273EB1C}"/>
              </a:ext>
            </a:extLst>
          </p:cNvPr>
          <p:cNvPicPr>
            <a:picLocks noChangeAspect="1"/>
          </p:cNvPicPr>
          <p:nvPr userDrawn="1"/>
        </p:nvPicPr>
        <p:blipFill rotWithShape="1">
          <a:blip r:embed="rId2"/>
          <a:srcRect b="75741"/>
          <a:stretch/>
        </p:blipFill>
        <p:spPr>
          <a:xfrm>
            <a:off x="0" y="0"/>
            <a:ext cx="12192000" cy="1663700"/>
          </a:xfrm>
          <a:prstGeom prst="rect">
            <a:avLst/>
          </a:prstGeom>
        </p:spPr>
      </p:pic>
      <p:pic>
        <p:nvPicPr>
          <p:cNvPr id="3" name="Picture 2">
            <a:extLst>
              <a:ext uri="{FF2B5EF4-FFF2-40B4-BE49-F238E27FC236}">
                <a16:creationId xmlns:a16="http://schemas.microsoft.com/office/drawing/2014/main" id="{2E522566-7FB5-2C45-85D5-2AEED9D5FA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a:t>Click to edit Master title</a:t>
            </a:r>
          </a:p>
        </p:txBody>
      </p:sp>
      <p:sp>
        <p:nvSpPr>
          <p:cNvPr id="7" name="Content Placeholder 2">
            <a:extLst>
              <a:ext uri="{FF2B5EF4-FFF2-40B4-BE49-F238E27FC236}">
                <a16:creationId xmlns:a16="http://schemas.microsoft.com/office/drawing/2014/main" id="{32CE2F85-C568-AF42-9135-FF487DAA456E}"/>
              </a:ext>
            </a:extLst>
          </p:cNvPr>
          <p:cNvSpPr>
            <a:spLocks noGrp="1"/>
          </p:cNvSpPr>
          <p:nvPr>
            <p:ph idx="1"/>
          </p:nvPr>
        </p:nvSpPr>
        <p:spPr>
          <a:xfrm>
            <a:off x="543696" y="1825624"/>
            <a:ext cx="11150073" cy="45381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8ACE0065-578C-984D-ACC3-6205C04BEA3D}"/>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a:p>
        </p:txBody>
      </p:sp>
    </p:spTree>
    <p:extLst>
      <p:ext uri="{BB962C8B-B14F-4D97-AF65-F5344CB8AC3E}">
        <p14:creationId xmlns:p14="http://schemas.microsoft.com/office/powerpoint/2010/main" val="186286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Content -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1359E0-42EC-C14F-AC64-EBA04A9E3F07}"/>
              </a:ext>
            </a:extLst>
          </p:cNvPr>
          <p:cNvPicPr>
            <a:picLocks noChangeAspect="1"/>
          </p:cNvPicPr>
          <p:nvPr userDrawn="1"/>
        </p:nvPicPr>
        <p:blipFill rotWithShape="1">
          <a:blip r:embed="rId2"/>
          <a:srcRect b="75185"/>
          <a:stretch/>
        </p:blipFill>
        <p:spPr>
          <a:xfrm>
            <a:off x="0" y="0"/>
            <a:ext cx="12192000" cy="17018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a:t>Click to edit Master title</a:t>
            </a:r>
          </a:p>
        </p:txBody>
      </p:sp>
      <p:pic>
        <p:nvPicPr>
          <p:cNvPr id="3" name="Picture 2">
            <a:extLst>
              <a:ext uri="{FF2B5EF4-FFF2-40B4-BE49-F238E27FC236}">
                <a16:creationId xmlns:a16="http://schemas.microsoft.com/office/drawing/2014/main" id="{7C3F6849-98DB-FF49-AFD8-04A6400FE0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8" name="Content Placeholder 2">
            <a:extLst>
              <a:ext uri="{FF2B5EF4-FFF2-40B4-BE49-F238E27FC236}">
                <a16:creationId xmlns:a16="http://schemas.microsoft.com/office/drawing/2014/main" id="{DDFD0A5F-4F6C-6A44-A06E-841A8AA4252D}"/>
              </a:ext>
            </a:extLst>
          </p:cNvPr>
          <p:cNvSpPr>
            <a:spLocks noGrp="1"/>
          </p:cNvSpPr>
          <p:nvPr>
            <p:ph idx="1"/>
          </p:nvPr>
        </p:nvSpPr>
        <p:spPr>
          <a:xfrm>
            <a:off x="543696" y="1825624"/>
            <a:ext cx="11150073" cy="45381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287C9B51-7B8F-8742-8ACF-61E62904691F}"/>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a:p>
        </p:txBody>
      </p:sp>
    </p:spTree>
    <p:extLst>
      <p:ext uri="{BB962C8B-B14F-4D97-AF65-F5344CB8AC3E}">
        <p14:creationId xmlns:p14="http://schemas.microsoft.com/office/powerpoint/2010/main" val="195672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32E56-D825-8343-A674-05F30A1D3372}"/>
              </a:ext>
            </a:extLst>
          </p:cNvPr>
          <p:cNvSpPr>
            <a:spLocks noGrp="1"/>
          </p:cNvSpPr>
          <p:nvPr>
            <p:ph type="body" idx="1"/>
          </p:nvPr>
        </p:nvSpPr>
        <p:spPr>
          <a:xfrm>
            <a:off x="838200" y="1825625"/>
            <a:ext cx="10515600" cy="1844608"/>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7242C72E-8D77-774D-B003-4281FE077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662097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54" r:id="rId4"/>
    <p:sldLayoutId id="2147483664" r:id="rId5"/>
    <p:sldLayoutId id="2147483658" r:id="rId6"/>
    <p:sldLayoutId id="2147483662" r:id="rId7"/>
    <p:sldLayoutId id="2147483672"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john.jones@wichita.edu"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3C07-48D9-8842-8E07-7F07A6EEE352}"/>
              </a:ext>
            </a:extLst>
          </p:cNvPr>
          <p:cNvSpPr>
            <a:spLocks noGrp="1"/>
          </p:cNvSpPr>
          <p:nvPr>
            <p:ph type="ctrTitle"/>
          </p:nvPr>
        </p:nvSpPr>
        <p:spPr/>
        <p:txBody>
          <a:bodyPr/>
          <a:lstStyle/>
          <a:p>
            <a:r>
              <a:rPr lang="en-US" dirty="0"/>
              <a:t>Notes on AI and our LMS</a:t>
            </a:r>
          </a:p>
        </p:txBody>
      </p:sp>
      <p:sp>
        <p:nvSpPr>
          <p:cNvPr id="3" name="Subtitle 2">
            <a:extLst>
              <a:ext uri="{FF2B5EF4-FFF2-40B4-BE49-F238E27FC236}">
                <a16:creationId xmlns:a16="http://schemas.microsoft.com/office/drawing/2014/main" id="{09F0BE12-5717-A346-A738-64730A2BCE85}"/>
              </a:ext>
            </a:extLst>
          </p:cNvPr>
          <p:cNvSpPr>
            <a:spLocks noGrp="1"/>
          </p:cNvSpPr>
          <p:nvPr>
            <p:ph type="subTitle" idx="1"/>
          </p:nvPr>
        </p:nvSpPr>
        <p:spPr>
          <a:xfrm>
            <a:off x="925172" y="4614341"/>
            <a:ext cx="7805171" cy="885371"/>
          </a:xfrm>
        </p:spPr>
        <p:txBody>
          <a:bodyPr vert="horz" lIns="91440" tIns="45720" rIns="91440" bIns="45720" rtlCol="0" anchor="t">
            <a:spAutoFit/>
          </a:bodyPr>
          <a:lstStyle/>
          <a:p>
            <a:r>
              <a:rPr lang="en-US" dirty="0"/>
              <a:t>John Jones  - Ex. Dir. Media Resources Center</a:t>
            </a:r>
          </a:p>
          <a:p>
            <a:endParaRPr lang="en-US" dirty="0">
              <a:ea typeface="Calibri"/>
              <a:cs typeface="Calibri"/>
            </a:endParaRPr>
          </a:p>
        </p:txBody>
      </p:sp>
    </p:spTree>
    <p:extLst>
      <p:ext uri="{BB962C8B-B14F-4D97-AF65-F5344CB8AC3E}">
        <p14:creationId xmlns:p14="http://schemas.microsoft.com/office/powerpoint/2010/main" val="337042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AD43-8CD5-2D09-C693-A9C10381E1AF}"/>
              </a:ext>
            </a:extLst>
          </p:cNvPr>
          <p:cNvSpPr>
            <a:spLocks noGrp="1"/>
          </p:cNvSpPr>
          <p:nvPr>
            <p:ph type="title"/>
          </p:nvPr>
        </p:nvSpPr>
        <p:spPr/>
        <p:txBody>
          <a:bodyPr/>
          <a:lstStyle/>
          <a:p>
            <a:r>
              <a:rPr lang="en-US" dirty="0"/>
              <a:t>MS Copilot T&amp;C for our Protected use:</a:t>
            </a:r>
          </a:p>
        </p:txBody>
      </p:sp>
      <p:sp>
        <p:nvSpPr>
          <p:cNvPr id="3" name="Content Placeholder 2">
            <a:extLst>
              <a:ext uri="{FF2B5EF4-FFF2-40B4-BE49-F238E27FC236}">
                <a16:creationId xmlns:a16="http://schemas.microsoft.com/office/drawing/2014/main" id="{2C936EB8-E348-A77E-D3D0-7715D7B459D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C21EA02-8326-2930-77E3-91338D1C58CB}"/>
              </a:ext>
            </a:extLst>
          </p:cNvPr>
          <p:cNvSpPr>
            <a:spLocks noGrp="1"/>
          </p:cNvSpPr>
          <p:nvPr>
            <p:ph type="sldNum" sz="quarter" idx="12"/>
          </p:nvPr>
        </p:nvSpPr>
        <p:spPr/>
        <p:txBody>
          <a:bodyPr/>
          <a:lstStyle/>
          <a:p>
            <a:fld id="{8EF147F3-F4BF-2C46-AC54-645A1178D8F6}" type="slidenum">
              <a:rPr lang="en-US" smtClean="0"/>
              <a:pPr/>
              <a:t>11</a:t>
            </a:fld>
            <a:endParaRPr lang="en-US"/>
          </a:p>
        </p:txBody>
      </p:sp>
      <p:pic>
        <p:nvPicPr>
          <p:cNvPr id="5" name="Picture 4">
            <a:extLst>
              <a:ext uri="{FF2B5EF4-FFF2-40B4-BE49-F238E27FC236}">
                <a16:creationId xmlns:a16="http://schemas.microsoft.com/office/drawing/2014/main" id="{C0E3459D-54BB-A660-AE4F-7C3A89BDDD37}"/>
              </a:ext>
            </a:extLst>
          </p:cNvPr>
          <p:cNvPicPr>
            <a:picLocks noChangeAspect="1"/>
          </p:cNvPicPr>
          <p:nvPr/>
        </p:nvPicPr>
        <p:blipFill>
          <a:blip r:embed="rId2"/>
          <a:stretch>
            <a:fillRect/>
          </a:stretch>
        </p:blipFill>
        <p:spPr>
          <a:xfrm>
            <a:off x="929826" y="2743201"/>
            <a:ext cx="10377812" cy="2360617"/>
          </a:xfrm>
          <a:prstGeom prst="rect">
            <a:avLst/>
          </a:prstGeom>
        </p:spPr>
      </p:pic>
    </p:spTree>
    <p:extLst>
      <p:ext uri="{BB962C8B-B14F-4D97-AF65-F5344CB8AC3E}">
        <p14:creationId xmlns:p14="http://schemas.microsoft.com/office/powerpoint/2010/main" val="1501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ECC6-DB7E-DD44-BFD3-35C7C8AE3C75}"/>
              </a:ext>
            </a:extLst>
          </p:cNvPr>
          <p:cNvSpPr>
            <a:spLocks noGrp="1"/>
          </p:cNvSpPr>
          <p:nvPr>
            <p:ph type="title"/>
          </p:nvPr>
        </p:nvSpPr>
        <p:spPr/>
        <p:txBody>
          <a:bodyPr/>
          <a:lstStyle/>
          <a:p>
            <a:r>
              <a:rPr lang="en-US">
                <a:cs typeface="Calibri"/>
              </a:rPr>
              <a:t>Questions? </a:t>
            </a:r>
          </a:p>
        </p:txBody>
      </p:sp>
      <p:sp>
        <p:nvSpPr>
          <p:cNvPr id="3" name="Content Placeholder 2">
            <a:extLst>
              <a:ext uri="{FF2B5EF4-FFF2-40B4-BE49-F238E27FC236}">
                <a16:creationId xmlns:a16="http://schemas.microsoft.com/office/drawing/2014/main" id="{466155A5-5412-1041-8902-FAC211CC054D}"/>
              </a:ext>
            </a:extLst>
          </p:cNvPr>
          <p:cNvSpPr>
            <a:spLocks noGrp="1"/>
          </p:cNvSpPr>
          <p:nvPr>
            <p:ph idx="1"/>
          </p:nvPr>
        </p:nvSpPr>
        <p:spPr>
          <a:xfrm>
            <a:off x="543696" y="1825624"/>
            <a:ext cx="11150073" cy="2544286"/>
          </a:xfrm>
        </p:spPr>
        <p:txBody>
          <a:bodyPr vert="horz" lIns="91440" tIns="45720" rIns="91440" bIns="45720" rtlCol="0" anchor="t">
            <a:spAutoFit/>
          </a:bodyPr>
          <a:lstStyle/>
          <a:p>
            <a:endParaRPr lang="en-US" dirty="0"/>
          </a:p>
          <a:p>
            <a:endParaRPr lang="en-US" dirty="0">
              <a:cs typeface="Calibri"/>
            </a:endParaRPr>
          </a:p>
          <a:p>
            <a:endParaRPr lang="en-US" dirty="0">
              <a:cs typeface="Calibri"/>
            </a:endParaRPr>
          </a:p>
          <a:p>
            <a:endParaRPr lang="en-US" dirty="0">
              <a:cs typeface="Calibri"/>
            </a:endParaRPr>
          </a:p>
          <a:p>
            <a:r>
              <a:rPr lang="en-US" dirty="0">
                <a:cs typeface="Calibri"/>
              </a:rPr>
              <a:t>John Jones | </a:t>
            </a:r>
            <a:r>
              <a:rPr lang="en-US" dirty="0">
                <a:cs typeface="Calibri"/>
                <a:hlinkClick r:id="rId2"/>
              </a:rPr>
              <a:t>john.jones@wichita.edu</a:t>
            </a:r>
            <a:r>
              <a:rPr lang="en-US" dirty="0">
                <a:cs typeface="Calibri"/>
              </a:rPr>
              <a:t> | 316-978-7751</a:t>
            </a:r>
          </a:p>
        </p:txBody>
      </p:sp>
      <p:sp>
        <p:nvSpPr>
          <p:cNvPr id="4" name="Slide Number Placeholder 3">
            <a:extLst>
              <a:ext uri="{FF2B5EF4-FFF2-40B4-BE49-F238E27FC236}">
                <a16:creationId xmlns:a16="http://schemas.microsoft.com/office/drawing/2014/main" id="{2B9C71CC-946D-7644-9040-93B88E771B1C}"/>
              </a:ext>
            </a:extLst>
          </p:cNvPr>
          <p:cNvSpPr>
            <a:spLocks noGrp="1"/>
          </p:cNvSpPr>
          <p:nvPr>
            <p:ph type="sldNum" sz="quarter" idx="12"/>
          </p:nvPr>
        </p:nvSpPr>
        <p:spPr/>
        <p:txBody>
          <a:bodyPr/>
          <a:lstStyle/>
          <a:p>
            <a:fld id="{8EF147F3-F4BF-2C46-AC54-645A1178D8F6}" type="slidenum">
              <a:rPr lang="en-US" smtClean="0"/>
              <a:pPr/>
              <a:t>12</a:t>
            </a:fld>
            <a:endParaRPr lang="en-US"/>
          </a:p>
        </p:txBody>
      </p:sp>
    </p:spTree>
    <p:extLst>
      <p:ext uri="{BB962C8B-B14F-4D97-AF65-F5344CB8AC3E}">
        <p14:creationId xmlns:p14="http://schemas.microsoft.com/office/powerpoint/2010/main" val="370669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F3A5-A63D-003C-D008-CDD16A3F04ED}"/>
              </a:ext>
            </a:extLst>
          </p:cNvPr>
          <p:cNvSpPr>
            <a:spLocks noGrp="1"/>
          </p:cNvSpPr>
          <p:nvPr>
            <p:ph type="title"/>
          </p:nvPr>
        </p:nvSpPr>
        <p:spPr/>
        <p:txBody>
          <a:bodyPr/>
          <a:lstStyle/>
          <a:p>
            <a:r>
              <a:rPr lang="en-US" dirty="0"/>
              <a:t>High-Level Notes	</a:t>
            </a:r>
          </a:p>
        </p:txBody>
      </p:sp>
      <p:sp>
        <p:nvSpPr>
          <p:cNvPr id="3" name="Content Placeholder 2">
            <a:extLst>
              <a:ext uri="{FF2B5EF4-FFF2-40B4-BE49-F238E27FC236}">
                <a16:creationId xmlns:a16="http://schemas.microsoft.com/office/drawing/2014/main" id="{A514CE05-3E52-963E-B98E-B3E12A7F5782}"/>
              </a:ext>
            </a:extLst>
          </p:cNvPr>
          <p:cNvSpPr>
            <a:spLocks noGrp="1"/>
          </p:cNvSpPr>
          <p:nvPr>
            <p:ph idx="1"/>
          </p:nvPr>
        </p:nvSpPr>
        <p:spPr>
          <a:xfrm>
            <a:off x="543696" y="1825624"/>
            <a:ext cx="11150073" cy="2803844"/>
          </a:xfrm>
        </p:spPr>
        <p:txBody>
          <a:bodyPr/>
          <a:lstStyle/>
          <a:p>
            <a:r>
              <a:rPr lang="en-US" dirty="0"/>
              <a:t>Blackboard is safe, including the new AI tools</a:t>
            </a:r>
          </a:p>
          <a:p>
            <a:r>
              <a:rPr lang="en-US" dirty="0"/>
              <a:t>We are in Blackboard for a variety of reasons; when appropriate we will conduct an LMS review</a:t>
            </a:r>
          </a:p>
          <a:p>
            <a:r>
              <a:rPr lang="en-US" dirty="0"/>
              <a:t>A network of professionals protects the university, our students and our data from potential threats </a:t>
            </a:r>
          </a:p>
          <a:p>
            <a:endParaRPr lang="en-US" dirty="0"/>
          </a:p>
        </p:txBody>
      </p:sp>
      <p:sp>
        <p:nvSpPr>
          <p:cNvPr id="4" name="Slide Number Placeholder 3">
            <a:extLst>
              <a:ext uri="{FF2B5EF4-FFF2-40B4-BE49-F238E27FC236}">
                <a16:creationId xmlns:a16="http://schemas.microsoft.com/office/drawing/2014/main" id="{3CDCC66D-3BAE-E93C-D336-0026FA9065DD}"/>
              </a:ext>
            </a:extLst>
          </p:cNvPr>
          <p:cNvSpPr>
            <a:spLocks noGrp="1"/>
          </p:cNvSpPr>
          <p:nvPr>
            <p:ph type="sldNum" sz="quarter" idx="12"/>
          </p:nvPr>
        </p:nvSpPr>
        <p:spPr/>
        <p:txBody>
          <a:bodyPr/>
          <a:lstStyle/>
          <a:p>
            <a:fld id="{8EF147F3-F4BF-2C46-AC54-645A1178D8F6}" type="slidenum">
              <a:rPr lang="en-US" smtClean="0"/>
              <a:pPr/>
              <a:t>3</a:t>
            </a:fld>
            <a:endParaRPr lang="en-US"/>
          </a:p>
        </p:txBody>
      </p:sp>
    </p:spTree>
    <p:extLst>
      <p:ext uri="{BB962C8B-B14F-4D97-AF65-F5344CB8AC3E}">
        <p14:creationId xmlns:p14="http://schemas.microsoft.com/office/powerpoint/2010/main" val="387674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5632-EE01-164C-E8A8-726D255E4B41}"/>
              </a:ext>
            </a:extLst>
          </p:cNvPr>
          <p:cNvSpPr>
            <a:spLocks noGrp="1"/>
          </p:cNvSpPr>
          <p:nvPr>
            <p:ph type="title"/>
          </p:nvPr>
        </p:nvSpPr>
        <p:spPr/>
        <p:txBody>
          <a:bodyPr/>
          <a:lstStyle/>
          <a:p>
            <a:r>
              <a:rPr lang="en-US" dirty="0">
                <a:ea typeface="Calibri"/>
                <a:cs typeface="Calibri"/>
              </a:rPr>
              <a:t>Data Management Committee</a:t>
            </a:r>
            <a:endParaRPr lang="en-US" dirty="0"/>
          </a:p>
        </p:txBody>
      </p:sp>
      <p:sp>
        <p:nvSpPr>
          <p:cNvPr id="3" name="Text Placeholder 2">
            <a:extLst>
              <a:ext uri="{FF2B5EF4-FFF2-40B4-BE49-F238E27FC236}">
                <a16:creationId xmlns:a16="http://schemas.microsoft.com/office/drawing/2014/main" id="{67A39806-20D0-26BA-77AB-58104F1A10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EC5F34-3D2F-6AB3-9AF3-936306D2335C}"/>
              </a:ext>
            </a:extLst>
          </p:cNvPr>
          <p:cNvSpPr>
            <a:spLocks noGrp="1"/>
          </p:cNvSpPr>
          <p:nvPr>
            <p:ph type="sldNum" sz="quarter" idx="12"/>
          </p:nvPr>
        </p:nvSpPr>
        <p:spPr/>
        <p:txBody>
          <a:bodyPr/>
          <a:lstStyle/>
          <a:p>
            <a:fld id="{8EF147F3-F4BF-2C46-AC54-645A1178D8F6}" type="slidenum">
              <a:rPr lang="en-US" smtClean="0"/>
              <a:pPr/>
              <a:t>4</a:t>
            </a:fld>
            <a:endParaRPr lang="en-US"/>
          </a:p>
        </p:txBody>
      </p:sp>
    </p:spTree>
    <p:extLst>
      <p:ext uri="{BB962C8B-B14F-4D97-AF65-F5344CB8AC3E}">
        <p14:creationId xmlns:p14="http://schemas.microsoft.com/office/powerpoint/2010/main" val="3475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7B0142-FF87-05E2-CB0B-4E844DE4B5B0}"/>
              </a:ext>
            </a:extLst>
          </p:cNvPr>
          <p:cNvSpPr>
            <a:spLocks noGrp="1"/>
          </p:cNvSpPr>
          <p:nvPr>
            <p:ph type="title"/>
          </p:nvPr>
        </p:nvSpPr>
        <p:spPr/>
        <p:txBody>
          <a:bodyPr/>
          <a:lstStyle/>
          <a:p>
            <a:r>
              <a:rPr lang="en-US" dirty="0"/>
              <a:t>Members of the DMC</a:t>
            </a:r>
          </a:p>
        </p:txBody>
      </p:sp>
      <p:sp>
        <p:nvSpPr>
          <p:cNvPr id="6" name="Content Placeholder 5">
            <a:extLst>
              <a:ext uri="{FF2B5EF4-FFF2-40B4-BE49-F238E27FC236}">
                <a16:creationId xmlns:a16="http://schemas.microsoft.com/office/drawing/2014/main" id="{80CB643D-25FE-5EB2-E533-7AD188D9692D}"/>
              </a:ext>
            </a:extLst>
          </p:cNvPr>
          <p:cNvSpPr>
            <a:spLocks noGrp="1"/>
          </p:cNvSpPr>
          <p:nvPr>
            <p:ph idx="1"/>
          </p:nvPr>
        </p:nvSpPr>
        <p:spPr>
          <a:xfrm>
            <a:off x="543697" y="1806920"/>
            <a:ext cx="5068828" cy="1851789"/>
          </a:xfrm>
        </p:spPr>
        <p:txBody>
          <a:bodyPr/>
          <a:lstStyle/>
          <a:p>
            <a:pPr marL="0" indent="0">
              <a:buNone/>
            </a:pPr>
            <a:r>
              <a:rPr lang="en-US" sz="1800" b="1" dirty="0"/>
              <a:t>C-Suite Compliance Officers</a:t>
            </a:r>
          </a:p>
          <a:p>
            <a:r>
              <a:rPr lang="en-US" sz="1800" dirty="0"/>
              <a:t>Chief Data Officer (Moderator) - David Wright</a:t>
            </a:r>
          </a:p>
          <a:p>
            <a:r>
              <a:rPr lang="en-US" sz="1800" dirty="0"/>
              <a:t>Chief Information Officer – Ken Harmon</a:t>
            </a:r>
          </a:p>
          <a:p>
            <a:r>
              <a:rPr lang="en-US" sz="1800" dirty="0"/>
              <a:t>Chief Information Security Office – Mark </a:t>
            </a:r>
            <a:r>
              <a:rPr lang="en-US" sz="1800" dirty="0" err="1"/>
              <a:t>Rodee</a:t>
            </a:r>
            <a:endParaRPr lang="en-US" sz="1800" dirty="0"/>
          </a:p>
          <a:p>
            <a:r>
              <a:rPr lang="en-US" sz="1800" dirty="0"/>
              <a:t>Chief Privacy Officer – Gina Riggs</a:t>
            </a:r>
          </a:p>
        </p:txBody>
      </p:sp>
      <p:sp>
        <p:nvSpPr>
          <p:cNvPr id="4" name="Slide Number Placeholder 3">
            <a:extLst>
              <a:ext uri="{FF2B5EF4-FFF2-40B4-BE49-F238E27FC236}">
                <a16:creationId xmlns:a16="http://schemas.microsoft.com/office/drawing/2014/main" id="{8BAC54B0-E071-FDDC-3955-6AB83E056466}"/>
              </a:ext>
            </a:extLst>
          </p:cNvPr>
          <p:cNvSpPr>
            <a:spLocks noGrp="1"/>
          </p:cNvSpPr>
          <p:nvPr>
            <p:ph type="sldNum" sz="quarter" idx="12"/>
          </p:nvPr>
        </p:nvSpPr>
        <p:spPr/>
        <p:txBody>
          <a:bodyPr/>
          <a:lstStyle/>
          <a:p>
            <a:fld id="{8EF147F3-F4BF-2C46-AC54-645A1178D8F6}" type="slidenum">
              <a:rPr lang="en-US" smtClean="0"/>
              <a:pPr/>
              <a:t>5</a:t>
            </a:fld>
            <a:endParaRPr lang="en-US"/>
          </a:p>
        </p:txBody>
      </p:sp>
      <p:sp>
        <p:nvSpPr>
          <p:cNvPr id="2" name="TextBox 1">
            <a:extLst>
              <a:ext uri="{FF2B5EF4-FFF2-40B4-BE49-F238E27FC236}">
                <a16:creationId xmlns:a16="http://schemas.microsoft.com/office/drawing/2014/main" id="{3146B4FB-DB9D-09D3-75CB-ED5A6D132D31}"/>
              </a:ext>
            </a:extLst>
          </p:cNvPr>
          <p:cNvSpPr txBox="1"/>
          <p:nvPr/>
        </p:nvSpPr>
        <p:spPr>
          <a:xfrm>
            <a:off x="6243145" y="1806920"/>
            <a:ext cx="4782207" cy="3139321"/>
          </a:xfrm>
          <a:prstGeom prst="rect">
            <a:avLst/>
          </a:prstGeom>
          <a:noFill/>
        </p:spPr>
        <p:txBody>
          <a:bodyPr wrap="square" rtlCol="0">
            <a:spAutoFit/>
          </a:bodyPr>
          <a:lstStyle/>
          <a:p>
            <a:r>
              <a:rPr lang="en-US" sz="1800" b="1" dirty="0"/>
              <a:t>Coordinating Development And Advisory Bodies</a:t>
            </a:r>
          </a:p>
          <a:p>
            <a:pPr marL="285750" indent="-285750">
              <a:buFont typeface="Arial" panose="020B0604020202020204" pitchFamily="34" charset="0"/>
              <a:buChar char="•"/>
            </a:pPr>
            <a:r>
              <a:rPr lang="en-US" sz="1800" dirty="0"/>
              <a:t>Academic Affairs – Ashlie Jack</a:t>
            </a:r>
          </a:p>
          <a:p>
            <a:pPr marL="285750" indent="-285750">
              <a:buFont typeface="Arial" panose="020B0604020202020204" pitchFamily="34" charset="0"/>
              <a:buChar char="•"/>
            </a:pPr>
            <a:r>
              <a:rPr lang="en-US" sz="1800" dirty="0"/>
              <a:t>Registrar – Gina Crabtree</a:t>
            </a:r>
          </a:p>
          <a:p>
            <a:pPr marL="285750" indent="-285750">
              <a:buFont typeface="Arial" panose="020B0604020202020204" pitchFamily="34" charset="0"/>
              <a:buChar char="•"/>
            </a:pPr>
            <a:r>
              <a:rPr lang="en-US" sz="1800" dirty="0"/>
              <a:t>Financial Aid – </a:t>
            </a:r>
            <a:r>
              <a:rPr lang="en-US" sz="1800" dirty="0" err="1"/>
              <a:t>Sheelu</a:t>
            </a:r>
            <a:r>
              <a:rPr lang="en-US" sz="1800" dirty="0"/>
              <a:t> Surender</a:t>
            </a:r>
          </a:p>
          <a:p>
            <a:pPr marL="285750" indent="-285750">
              <a:buFont typeface="Arial" panose="020B0604020202020204" pitchFamily="34" charset="0"/>
              <a:buChar char="•"/>
            </a:pPr>
            <a:r>
              <a:rPr lang="en-US" sz="1800" dirty="0"/>
              <a:t>Admissions – Bobby Gandu</a:t>
            </a:r>
          </a:p>
          <a:p>
            <a:pPr marL="285750" indent="-285750">
              <a:buFont typeface="Arial" panose="020B0604020202020204" pitchFamily="34" charset="0"/>
              <a:buChar char="•"/>
            </a:pPr>
            <a:r>
              <a:rPr lang="en-US" sz="1800" dirty="0"/>
              <a:t>International Education – Vince </a:t>
            </a:r>
            <a:r>
              <a:rPr lang="en-US" sz="1800" dirty="0" err="1"/>
              <a:t>Altum</a:t>
            </a:r>
            <a:endParaRPr lang="en-US" sz="1800" dirty="0"/>
          </a:p>
          <a:p>
            <a:pPr marL="285750" indent="-285750">
              <a:buFont typeface="Arial" panose="020B0604020202020204" pitchFamily="34" charset="0"/>
              <a:buChar char="•"/>
            </a:pPr>
            <a:r>
              <a:rPr lang="en-US" sz="1800" dirty="0"/>
              <a:t>General Counsel – Misha Jacob-Warren</a:t>
            </a:r>
          </a:p>
          <a:p>
            <a:pPr marL="285750" indent="-285750">
              <a:buFont typeface="Arial" panose="020B0604020202020204" pitchFamily="34" charset="0"/>
              <a:buChar char="•"/>
            </a:pPr>
            <a:r>
              <a:rPr lang="en-US" sz="1800" dirty="0"/>
              <a:t>Financial Operations – Troy </a:t>
            </a:r>
            <a:r>
              <a:rPr lang="en-US" sz="1800" dirty="0" err="1"/>
              <a:t>Bruun</a:t>
            </a:r>
            <a:endParaRPr lang="en-US" sz="1800" dirty="0"/>
          </a:p>
          <a:p>
            <a:pPr marL="285750" indent="-285750">
              <a:buFont typeface="Arial" panose="020B0604020202020204" pitchFamily="34" charset="0"/>
              <a:buChar char="•"/>
            </a:pPr>
            <a:r>
              <a:rPr lang="en-US" sz="1800" dirty="0"/>
              <a:t>Industry and Defense Programs - Karen Davis </a:t>
            </a:r>
          </a:p>
          <a:p>
            <a:pPr marL="285750" indent="-285750">
              <a:buFont typeface="Arial" panose="020B0604020202020204" pitchFamily="34" charset="0"/>
              <a:buChar char="•"/>
            </a:pPr>
            <a:r>
              <a:rPr lang="en-US" sz="1800" dirty="0"/>
              <a:t>Human Resources – Karen Davis</a:t>
            </a:r>
          </a:p>
          <a:p>
            <a:pPr marL="285750" indent="-285750">
              <a:buFont typeface="Arial" panose="020B0604020202020204" pitchFamily="34" charset="0"/>
              <a:buChar char="•"/>
            </a:pPr>
            <a:r>
              <a:rPr lang="en-US" dirty="0"/>
              <a:t>Media Resources Center – John Jones</a:t>
            </a:r>
            <a:endParaRPr lang="en-US" sz="1800" dirty="0"/>
          </a:p>
        </p:txBody>
      </p:sp>
    </p:spTree>
    <p:extLst>
      <p:ext uri="{BB962C8B-B14F-4D97-AF65-F5344CB8AC3E}">
        <p14:creationId xmlns:p14="http://schemas.microsoft.com/office/powerpoint/2010/main" val="346118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C9682D4-C632-66AC-FF87-6D7B232900A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DMC Workflow</a:t>
            </a:r>
          </a:p>
        </p:txBody>
      </p:sp>
      <p:pic>
        <p:nvPicPr>
          <p:cNvPr id="3" name="Content Placeholder 2" descr="A diagram of a flowchart&#10;&#10;Description automatically generated">
            <a:extLst>
              <a:ext uri="{FF2B5EF4-FFF2-40B4-BE49-F238E27FC236}">
                <a16:creationId xmlns:a16="http://schemas.microsoft.com/office/drawing/2014/main" id="{811EA7E2-421A-E0C8-5197-607B5BD2BFAE}"/>
              </a:ext>
            </a:extLst>
          </p:cNvPr>
          <p:cNvPicPr>
            <a:picLocks noGrp="1" noChangeAspect="1"/>
          </p:cNvPicPr>
          <p:nvPr>
            <p:ph idx="1"/>
          </p:nvPr>
        </p:nvPicPr>
        <p:blipFill>
          <a:blip r:embed="rId3"/>
          <a:stretch>
            <a:fillRect/>
          </a:stretch>
        </p:blipFill>
        <p:spPr>
          <a:xfrm>
            <a:off x="1879356" y="1675227"/>
            <a:ext cx="8433287" cy="4849141"/>
          </a:xfrm>
          <a:prstGeom prst="rect">
            <a:avLst/>
          </a:prstGeom>
        </p:spPr>
      </p:pic>
      <p:sp>
        <p:nvSpPr>
          <p:cNvPr id="4" name="Slide Number Placeholder 3">
            <a:extLst>
              <a:ext uri="{FF2B5EF4-FFF2-40B4-BE49-F238E27FC236}">
                <a16:creationId xmlns:a16="http://schemas.microsoft.com/office/drawing/2014/main" id="{110D43A2-C2E9-2DD9-619F-B5C213CE13D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EF147F3-F4BF-2C46-AC54-645A1178D8F6}" type="slidenum">
              <a:rPr lang="en-US" sz="1200" smtClean="0">
                <a:solidFill>
                  <a:schemeClr val="tx1">
                    <a:tint val="75000"/>
                  </a:schemeClr>
                </a:solidFill>
              </a:rPr>
              <a:pPr>
                <a:spcAft>
                  <a:spcPts val="600"/>
                </a:spcAft>
              </a:pPr>
              <a:t>6</a:t>
            </a:fld>
            <a:endParaRPr lang="en-US" sz="1200">
              <a:solidFill>
                <a:schemeClr val="tx1">
                  <a:tint val="75000"/>
                </a:schemeClr>
              </a:solidFill>
            </a:endParaRPr>
          </a:p>
        </p:txBody>
      </p:sp>
    </p:spTree>
    <p:extLst>
      <p:ext uri="{BB962C8B-B14F-4D97-AF65-F5344CB8AC3E}">
        <p14:creationId xmlns:p14="http://schemas.microsoft.com/office/powerpoint/2010/main" val="190419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2AC4-B2D3-4150-E911-322C3ED8D92A}"/>
              </a:ext>
            </a:extLst>
          </p:cNvPr>
          <p:cNvSpPr>
            <a:spLocks noGrp="1"/>
          </p:cNvSpPr>
          <p:nvPr>
            <p:ph type="title"/>
          </p:nvPr>
        </p:nvSpPr>
        <p:spPr/>
        <p:txBody>
          <a:bodyPr/>
          <a:lstStyle/>
          <a:p>
            <a:r>
              <a:rPr lang="en-US" dirty="0"/>
              <a:t>AI Tools in Blackboard</a:t>
            </a:r>
          </a:p>
        </p:txBody>
      </p:sp>
      <p:sp>
        <p:nvSpPr>
          <p:cNvPr id="3" name="Text Placeholder 2">
            <a:extLst>
              <a:ext uri="{FF2B5EF4-FFF2-40B4-BE49-F238E27FC236}">
                <a16:creationId xmlns:a16="http://schemas.microsoft.com/office/drawing/2014/main" id="{2669790B-6CE3-2EC5-91DA-A8C8921739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A55DD9-0B55-3D39-9521-5B5F0D56DADA}"/>
              </a:ext>
            </a:extLst>
          </p:cNvPr>
          <p:cNvSpPr>
            <a:spLocks noGrp="1"/>
          </p:cNvSpPr>
          <p:nvPr>
            <p:ph type="sldNum" sz="quarter" idx="12"/>
          </p:nvPr>
        </p:nvSpPr>
        <p:spPr/>
        <p:txBody>
          <a:bodyPr/>
          <a:lstStyle/>
          <a:p>
            <a:fld id="{8EF147F3-F4BF-2C46-AC54-645A1178D8F6}" type="slidenum">
              <a:rPr lang="en-US" smtClean="0"/>
              <a:pPr/>
              <a:t>7</a:t>
            </a:fld>
            <a:endParaRPr lang="en-US"/>
          </a:p>
        </p:txBody>
      </p:sp>
    </p:spTree>
    <p:extLst>
      <p:ext uri="{BB962C8B-B14F-4D97-AF65-F5344CB8AC3E}">
        <p14:creationId xmlns:p14="http://schemas.microsoft.com/office/powerpoint/2010/main" val="100356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81A3-6F66-1CE9-1908-7D7ABA06BD95}"/>
              </a:ext>
            </a:extLst>
          </p:cNvPr>
          <p:cNvSpPr>
            <a:spLocks noGrp="1"/>
          </p:cNvSpPr>
          <p:nvPr>
            <p:ph type="title"/>
          </p:nvPr>
        </p:nvSpPr>
        <p:spPr/>
        <p:txBody>
          <a:bodyPr/>
          <a:lstStyle/>
          <a:p>
            <a:r>
              <a:rPr lang="en-US" dirty="0"/>
              <a:t>Generative AI Tools in Blackboard</a:t>
            </a:r>
          </a:p>
        </p:txBody>
      </p:sp>
      <p:graphicFrame>
        <p:nvGraphicFramePr>
          <p:cNvPr id="5" name="Content Placeholder 4">
            <a:extLst>
              <a:ext uri="{FF2B5EF4-FFF2-40B4-BE49-F238E27FC236}">
                <a16:creationId xmlns:a16="http://schemas.microsoft.com/office/drawing/2014/main" id="{21843193-D7E2-F95E-6B22-17B05EB8696C}"/>
              </a:ext>
            </a:extLst>
          </p:cNvPr>
          <p:cNvGraphicFramePr>
            <a:graphicFrameLocks noGrp="1"/>
          </p:cNvGraphicFramePr>
          <p:nvPr>
            <p:ph idx="1"/>
            <p:extLst>
              <p:ext uri="{D42A27DB-BD31-4B8C-83A1-F6EECF244321}">
                <p14:modId xmlns:p14="http://schemas.microsoft.com/office/powerpoint/2010/main" val="2265027785"/>
              </p:ext>
            </p:extLst>
          </p:nvPr>
        </p:nvGraphicFramePr>
        <p:xfrm>
          <a:off x="382089" y="1848400"/>
          <a:ext cx="11150600" cy="4277995"/>
        </p:xfrm>
        <a:graphic>
          <a:graphicData uri="http://schemas.openxmlformats.org/drawingml/2006/table">
            <a:tbl>
              <a:tblPr firstRow="1" bandRow="1">
                <a:tableStyleId>{5C22544A-7EE6-4342-B048-85BDC9FD1C3A}</a:tableStyleId>
              </a:tblPr>
              <a:tblGrid>
                <a:gridCol w="2230120">
                  <a:extLst>
                    <a:ext uri="{9D8B030D-6E8A-4147-A177-3AD203B41FA5}">
                      <a16:colId xmlns:a16="http://schemas.microsoft.com/office/drawing/2014/main" val="2110878595"/>
                    </a:ext>
                  </a:extLst>
                </a:gridCol>
                <a:gridCol w="2230120">
                  <a:extLst>
                    <a:ext uri="{9D8B030D-6E8A-4147-A177-3AD203B41FA5}">
                      <a16:colId xmlns:a16="http://schemas.microsoft.com/office/drawing/2014/main" val="284573757"/>
                    </a:ext>
                  </a:extLst>
                </a:gridCol>
                <a:gridCol w="2230120">
                  <a:extLst>
                    <a:ext uri="{9D8B030D-6E8A-4147-A177-3AD203B41FA5}">
                      <a16:colId xmlns:a16="http://schemas.microsoft.com/office/drawing/2014/main" val="1608668633"/>
                    </a:ext>
                  </a:extLst>
                </a:gridCol>
                <a:gridCol w="1230723">
                  <a:extLst>
                    <a:ext uri="{9D8B030D-6E8A-4147-A177-3AD203B41FA5}">
                      <a16:colId xmlns:a16="http://schemas.microsoft.com/office/drawing/2014/main" val="1019609777"/>
                    </a:ext>
                  </a:extLst>
                </a:gridCol>
                <a:gridCol w="3229517">
                  <a:extLst>
                    <a:ext uri="{9D8B030D-6E8A-4147-A177-3AD203B41FA5}">
                      <a16:colId xmlns:a16="http://schemas.microsoft.com/office/drawing/2014/main" val="2743062285"/>
                    </a:ext>
                  </a:extLst>
                </a:gridCol>
              </a:tblGrid>
              <a:tr h="370840">
                <a:tc>
                  <a:txBody>
                    <a:bodyPr/>
                    <a:lstStyle/>
                    <a:p>
                      <a:pPr algn="l" fontAlgn="ctr"/>
                      <a:r>
                        <a:rPr lang="en-US" sz="1200" b="1" i="0" u="none" strike="noStrike" dirty="0">
                          <a:solidFill>
                            <a:srgbClr val="FFFFFF"/>
                          </a:solidFill>
                          <a:effectLst/>
                          <a:latin typeface="Inherit"/>
                        </a:rPr>
                        <a:t>Name</a:t>
                      </a:r>
                    </a:p>
                  </a:txBody>
                  <a:tcPr marL="9525" marR="9525" marT="9525" marB="0" anchor="ctr"/>
                </a:tc>
                <a:tc>
                  <a:txBody>
                    <a:bodyPr/>
                    <a:lstStyle/>
                    <a:p>
                      <a:pPr algn="l" fontAlgn="ctr"/>
                      <a:r>
                        <a:rPr lang="en-US" sz="1200" b="1" i="0" u="none" strike="noStrike">
                          <a:solidFill>
                            <a:srgbClr val="FFFFFF"/>
                          </a:solidFill>
                          <a:effectLst/>
                          <a:latin typeface="Inherit"/>
                        </a:rPr>
                        <a:t>Function</a:t>
                      </a:r>
                    </a:p>
                  </a:txBody>
                  <a:tcPr marL="9525" marR="9525" marT="9525" marB="0" anchor="ctr"/>
                </a:tc>
                <a:tc>
                  <a:txBody>
                    <a:bodyPr/>
                    <a:lstStyle/>
                    <a:p>
                      <a:pPr algn="l" fontAlgn="ctr"/>
                      <a:r>
                        <a:rPr lang="en-US" sz="1200" b="1" i="0" u="none" strike="noStrike">
                          <a:solidFill>
                            <a:srgbClr val="FFFFFF"/>
                          </a:solidFill>
                          <a:effectLst/>
                          <a:latin typeface="Inherit"/>
                        </a:rPr>
                        <a:t>Input</a:t>
                      </a:r>
                    </a:p>
                  </a:txBody>
                  <a:tcPr marL="9525" marR="9525" marT="9525" marB="0" anchor="ctr"/>
                </a:tc>
                <a:tc>
                  <a:txBody>
                    <a:bodyPr/>
                    <a:lstStyle/>
                    <a:p>
                      <a:pPr algn="l" fontAlgn="ctr"/>
                      <a:r>
                        <a:rPr lang="en-US" sz="1200" b="1" i="0" u="none" strike="noStrike" dirty="0">
                          <a:solidFill>
                            <a:srgbClr val="FFFFFF"/>
                          </a:solidFill>
                          <a:effectLst/>
                          <a:latin typeface="Inherit"/>
                        </a:rPr>
                        <a:t>Who uses</a:t>
                      </a:r>
                    </a:p>
                  </a:txBody>
                  <a:tcPr marL="9525" marR="9525" marT="9525" marB="0" anchor="ctr"/>
                </a:tc>
                <a:tc>
                  <a:txBody>
                    <a:bodyPr/>
                    <a:lstStyle/>
                    <a:p>
                      <a:pPr algn="l" fontAlgn="ctr"/>
                      <a:r>
                        <a:rPr lang="en-US" sz="1200" b="1" i="0" u="none" strike="noStrike">
                          <a:solidFill>
                            <a:srgbClr val="FFFFFF"/>
                          </a:solidFill>
                          <a:effectLst/>
                          <a:latin typeface="Inherit"/>
                        </a:rPr>
                        <a:t>Where is data transmitted</a:t>
                      </a:r>
                    </a:p>
                  </a:txBody>
                  <a:tcPr marL="9525" marR="9525" marT="9525" marB="0" anchor="ctr"/>
                </a:tc>
                <a:extLst>
                  <a:ext uri="{0D108BD9-81ED-4DB2-BD59-A6C34878D82A}">
                    <a16:rowId xmlns:a16="http://schemas.microsoft.com/office/drawing/2014/main" val="4067228402"/>
                  </a:ext>
                </a:extLst>
              </a:tr>
              <a:tr h="370840">
                <a:tc>
                  <a:txBody>
                    <a:bodyPr/>
                    <a:lstStyle/>
                    <a:p>
                      <a:pPr algn="l" fontAlgn="ctr"/>
                      <a:r>
                        <a:rPr lang="en-US" sz="1200" b="0" i="0" u="none" strike="noStrike">
                          <a:solidFill>
                            <a:srgbClr val="000000"/>
                          </a:solidFill>
                          <a:effectLst/>
                          <a:latin typeface="Inherit"/>
                        </a:rPr>
                        <a:t>Generate Learning Modules</a:t>
                      </a:r>
                    </a:p>
                  </a:txBody>
                  <a:tcPr marL="9525" marR="9525" marT="9525" marB="0" anchor="ctr"/>
                </a:tc>
                <a:tc>
                  <a:txBody>
                    <a:bodyPr/>
                    <a:lstStyle/>
                    <a:p>
                      <a:pPr algn="l" fontAlgn="ctr"/>
                      <a:r>
                        <a:rPr lang="en-US" sz="1200" b="0" i="0" u="none" strike="noStrike">
                          <a:solidFill>
                            <a:srgbClr val="000000"/>
                          </a:solidFill>
                          <a:effectLst/>
                          <a:latin typeface="Inherit"/>
                        </a:rPr>
                        <a:t>Provide a structure for a class</a:t>
                      </a:r>
                    </a:p>
                  </a:txBody>
                  <a:tcPr marL="9525" marR="9525" marT="9525" marB="0" anchor="ctr"/>
                </a:tc>
                <a:tc>
                  <a:txBody>
                    <a:bodyPr/>
                    <a:lstStyle/>
                    <a:p>
                      <a:pPr algn="l" fontAlgn="ctr"/>
                      <a:r>
                        <a:rPr lang="en-US" sz="1200" b="0" i="0" u="none" strike="noStrike">
                          <a:solidFill>
                            <a:srgbClr val="000000"/>
                          </a:solidFill>
                          <a:effectLst/>
                          <a:latin typeface="Inherit"/>
                        </a:rPr>
                        <a:t>Name of the course. Any description added in the tool by the professor</a:t>
                      </a:r>
                    </a:p>
                  </a:txBody>
                  <a:tcPr marL="9525" marR="9525" marT="9525" marB="0" anchor="ctr"/>
                </a:tc>
                <a:tc>
                  <a:txBody>
                    <a:bodyPr/>
                    <a:lstStyle/>
                    <a:p>
                      <a:pPr algn="l" fontAlgn="ctr"/>
                      <a:r>
                        <a:rPr lang="en-US" sz="1200" b="0" i="0" u="none" strike="noStrike">
                          <a:solidFill>
                            <a:srgbClr val="000000"/>
                          </a:solidFill>
                          <a:effectLst/>
                          <a:latin typeface="Inherit"/>
                        </a:rPr>
                        <a:t>Professor</a:t>
                      </a:r>
                    </a:p>
                  </a:txBody>
                  <a:tcPr marL="9525" marR="9525" marT="9525" marB="0" anchor="ctr"/>
                </a:tc>
                <a:tc>
                  <a:txBody>
                    <a:bodyPr/>
                    <a:lstStyle/>
                    <a:p>
                      <a:pPr algn="l" fontAlgn="ctr"/>
                      <a:r>
                        <a:rPr lang="en-US" sz="1200" b="0" i="0" u="none" strike="noStrike">
                          <a:solidFill>
                            <a:srgbClr val="000000"/>
                          </a:solidFill>
                          <a:effectLst/>
                          <a:latin typeface="Inherit"/>
                        </a:rPr>
                        <a:t>Microsoft servers (held no longer than 30 days. No data is used to train, retrain, or improve Microsoft's generative AI models.</a:t>
                      </a:r>
                    </a:p>
                  </a:txBody>
                  <a:tcPr marL="9525" marR="9525" marT="9525" marB="0" anchor="ctr"/>
                </a:tc>
                <a:extLst>
                  <a:ext uri="{0D108BD9-81ED-4DB2-BD59-A6C34878D82A}">
                    <a16:rowId xmlns:a16="http://schemas.microsoft.com/office/drawing/2014/main" val="2903502860"/>
                  </a:ext>
                </a:extLst>
              </a:tr>
              <a:tr h="370840">
                <a:tc>
                  <a:txBody>
                    <a:bodyPr/>
                    <a:lstStyle/>
                    <a:p>
                      <a:pPr algn="l" fontAlgn="ctr"/>
                      <a:r>
                        <a:rPr lang="en-US" sz="1200" b="0" i="0" u="none" strike="noStrike">
                          <a:solidFill>
                            <a:srgbClr val="000000"/>
                          </a:solidFill>
                          <a:effectLst/>
                          <a:latin typeface="Inherit"/>
                        </a:rPr>
                        <a:t>Generate Learning Module Images</a:t>
                      </a:r>
                    </a:p>
                  </a:txBody>
                  <a:tcPr marL="9525" marR="9525" marT="9525" marB="0" anchor="ctr"/>
                </a:tc>
                <a:tc>
                  <a:txBody>
                    <a:bodyPr/>
                    <a:lstStyle/>
                    <a:p>
                      <a:pPr algn="l" fontAlgn="ctr"/>
                      <a:r>
                        <a:rPr lang="en-US" sz="1200" b="0" i="0" u="none" strike="noStrike">
                          <a:solidFill>
                            <a:srgbClr val="000000"/>
                          </a:solidFill>
                          <a:effectLst/>
                          <a:latin typeface="Inherit"/>
                        </a:rPr>
                        <a:t>Easy, customized images for learning modules</a:t>
                      </a:r>
                    </a:p>
                  </a:txBody>
                  <a:tcPr marL="9525" marR="9525" marT="9525" marB="0" anchor="ctr"/>
                </a:tc>
                <a:tc>
                  <a:txBody>
                    <a:bodyPr/>
                    <a:lstStyle/>
                    <a:p>
                      <a:pPr algn="l" fontAlgn="ctr"/>
                      <a:r>
                        <a:rPr lang="en-US" sz="1200" b="0" i="0" u="none" strike="noStrike">
                          <a:solidFill>
                            <a:srgbClr val="000000"/>
                          </a:solidFill>
                          <a:effectLst/>
                          <a:latin typeface="Inherit"/>
                        </a:rPr>
                        <a:t>Name of module.  Any description added in the tool by professor.</a:t>
                      </a:r>
                    </a:p>
                  </a:txBody>
                  <a:tcPr marL="9525" marR="9525" marT="9525" marB="0" anchor="ctr"/>
                </a:tc>
                <a:tc>
                  <a:txBody>
                    <a:bodyPr/>
                    <a:lstStyle/>
                    <a:p>
                      <a:pPr algn="l" fontAlgn="ctr"/>
                      <a:r>
                        <a:rPr lang="en-US" sz="1200" b="0" i="0" u="none" strike="noStrike">
                          <a:solidFill>
                            <a:srgbClr val="000000"/>
                          </a:solidFill>
                          <a:effectLst/>
                          <a:latin typeface="Inherit"/>
                        </a:rPr>
                        <a:t>Professor</a:t>
                      </a:r>
                    </a:p>
                  </a:txBody>
                  <a:tcPr marL="9525" marR="9525" marT="9525" marB="0" anchor="ctr"/>
                </a:tc>
                <a:tc>
                  <a:txBody>
                    <a:bodyPr/>
                    <a:lstStyle/>
                    <a:p>
                      <a:pPr algn="l" fontAlgn="ctr"/>
                      <a:r>
                        <a:rPr lang="en-US" sz="1200" b="0" i="0" u="none" strike="noStrike">
                          <a:solidFill>
                            <a:srgbClr val="000000"/>
                          </a:solidFill>
                          <a:effectLst/>
                          <a:latin typeface="Inherit"/>
                        </a:rPr>
                        <a:t>Microsoft servers (held no longer than 30 days. No data is used to train, retrain, or improve Microsoft's generative AI models.</a:t>
                      </a:r>
                    </a:p>
                  </a:txBody>
                  <a:tcPr marL="9525" marR="9525" marT="9525" marB="0" anchor="ctr"/>
                </a:tc>
                <a:extLst>
                  <a:ext uri="{0D108BD9-81ED-4DB2-BD59-A6C34878D82A}">
                    <a16:rowId xmlns:a16="http://schemas.microsoft.com/office/drawing/2014/main" val="2695068031"/>
                  </a:ext>
                </a:extLst>
              </a:tr>
              <a:tr h="370840">
                <a:tc>
                  <a:txBody>
                    <a:bodyPr/>
                    <a:lstStyle/>
                    <a:p>
                      <a:pPr algn="l" fontAlgn="ctr"/>
                      <a:r>
                        <a:rPr lang="en-US" sz="1200" b="0" i="0" u="none" strike="noStrike">
                          <a:solidFill>
                            <a:srgbClr val="000000"/>
                          </a:solidFill>
                          <a:effectLst/>
                          <a:latin typeface="Inherit"/>
                        </a:rPr>
                        <a:t>Generate Content Editor Images</a:t>
                      </a:r>
                    </a:p>
                  </a:txBody>
                  <a:tcPr marL="9525" marR="9525" marT="9525" marB="0" anchor="ctr"/>
                </a:tc>
                <a:tc>
                  <a:txBody>
                    <a:bodyPr/>
                    <a:lstStyle/>
                    <a:p>
                      <a:pPr algn="l" fontAlgn="ctr"/>
                      <a:r>
                        <a:rPr lang="en-US" sz="1200" b="0" i="0" u="none" strike="noStrike">
                          <a:solidFill>
                            <a:srgbClr val="000000"/>
                          </a:solidFill>
                          <a:effectLst/>
                          <a:latin typeface="Inherit"/>
                        </a:rPr>
                        <a:t>Provide images to illustrate instructor-provided documents</a:t>
                      </a:r>
                    </a:p>
                  </a:txBody>
                  <a:tcPr marL="9525" marR="9525" marT="9525" marB="0" anchor="ctr"/>
                </a:tc>
                <a:tc>
                  <a:txBody>
                    <a:bodyPr/>
                    <a:lstStyle/>
                    <a:p>
                      <a:pPr algn="l" fontAlgn="ctr"/>
                      <a:r>
                        <a:rPr lang="en-US" sz="1200" b="0" i="0" u="none" strike="noStrike">
                          <a:solidFill>
                            <a:srgbClr val="000000"/>
                          </a:solidFill>
                          <a:effectLst/>
                          <a:latin typeface="Inherit"/>
                        </a:rPr>
                        <a:t>Instructor provided document</a:t>
                      </a:r>
                    </a:p>
                  </a:txBody>
                  <a:tcPr marL="9525" marR="9525" marT="9525" marB="0" anchor="ctr"/>
                </a:tc>
                <a:tc>
                  <a:txBody>
                    <a:bodyPr/>
                    <a:lstStyle/>
                    <a:p>
                      <a:pPr algn="l" fontAlgn="ctr"/>
                      <a:r>
                        <a:rPr lang="en-US" sz="1200" b="0" i="0" u="none" strike="noStrike">
                          <a:solidFill>
                            <a:srgbClr val="000000"/>
                          </a:solidFill>
                          <a:effectLst/>
                          <a:latin typeface="Inherit"/>
                        </a:rPr>
                        <a:t>Professor</a:t>
                      </a:r>
                    </a:p>
                  </a:txBody>
                  <a:tcPr marL="9525" marR="9525" marT="9525" marB="0" anchor="ctr"/>
                </a:tc>
                <a:tc>
                  <a:txBody>
                    <a:bodyPr/>
                    <a:lstStyle/>
                    <a:p>
                      <a:pPr algn="l" fontAlgn="ctr"/>
                      <a:r>
                        <a:rPr lang="en-US" sz="1200" b="0" i="0" u="none" strike="noStrike">
                          <a:solidFill>
                            <a:srgbClr val="000000"/>
                          </a:solidFill>
                          <a:effectLst/>
                          <a:latin typeface="Inherit"/>
                        </a:rPr>
                        <a:t>Microsoft servers (held no longer than 30 days. No data is used to train, retrain, or improve Microsoft's generative AI models.</a:t>
                      </a:r>
                    </a:p>
                  </a:txBody>
                  <a:tcPr marL="9525" marR="9525" marT="9525" marB="0" anchor="ctr"/>
                </a:tc>
                <a:extLst>
                  <a:ext uri="{0D108BD9-81ED-4DB2-BD59-A6C34878D82A}">
                    <a16:rowId xmlns:a16="http://schemas.microsoft.com/office/drawing/2014/main" val="732846374"/>
                  </a:ext>
                </a:extLst>
              </a:tr>
              <a:tr h="370840">
                <a:tc>
                  <a:txBody>
                    <a:bodyPr/>
                    <a:lstStyle/>
                    <a:p>
                      <a:pPr algn="l" fontAlgn="ctr"/>
                      <a:r>
                        <a:rPr lang="en-US" sz="1200" b="0" i="0" u="none" strike="noStrike">
                          <a:solidFill>
                            <a:srgbClr val="000000"/>
                          </a:solidFill>
                          <a:effectLst/>
                          <a:latin typeface="Inherit"/>
                        </a:rPr>
                        <a:t>Generate Test questions and Question Banks</a:t>
                      </a:r>
                    </a:p>
                  </a:txBody>
                  <a:tcPr marL="9525" marR="9525" marT="9525" marB="0" anchor="ctr"/>
                </a:tc>
                <a:tc>
                  <a:txBody>
                    <a:bodyPr/>
                    <a:lstStyle/>
                    <a:p>
                      <a:pPr algn="l" fontAlgn="ctr"/>
                      <a:r>
                        <a:rPr lang="en-US" sz="1200" b="0" i="0" u="none" strike="noStrike">
                          <a:solidFill>
                            <a:srgbClr val="000000"/>
                          </a:solidFill>
                          <a:effectLst/>
                          <a:latin typeface="Inherit"/>
                        </a:rPr>
                        <a:t>Provide editable questions covering instructor-provided content</a:t>
                      </a:r>
                    </a:p>
                  </a:txBody>
                  <a:tcPr marL="9525" marR="9525" marT="9525" marB="0" anchor="ctr"/>
                </a:tc>
                <a:tc>
                  <a:txBody>
                    <a:bodyPr/>
                    <a:lstStyle/>
                    <a:p>
                      <a:pPr algn="l" fontAlgn="ctr"/>
                      <a:r>
                        <a:rPr lang="en-US" sz="1200" b="0" i="0" u="none" strike="noStrike">
                          <a:solidFill>
                            <a:srgbClr val="000000"/>
                          </a:solidFill>
                          <a:effectLst/>
                          <a:latin typeface="Inherit"/>
                        </a:rPr>
                        <a:t>Instructor provided document</a:t>
                      </a:r>
                    </a:p>
                  </a:txBody>
                  <a:tcPr marL="9525" marR="9525" marT="9525" marB="0" anchor="ctr"/>
                </a:tc>
                <a:tc>
                  <a:txBody>
                    <a:bodyPr/>
                    <a:lstStyle/>
                    <a:p>
                      <a:pPr algn="l" fontAlgn="ctr"/>
                      <a:r>
                        <a:rPr lang="en-US" sz="1200" b="0" i="0" u="none" strike="noStrike">
                          <a:solidFill>
                            <a:srgbClr val="000000"/>
                          </a:solidFill>
                          <a:effectLst/>
                          <a:latin typeface="Inherit"/>
                        </a:rPr>
                        <a:t>Professor</a:t>
                      </a:r>
                    </a:p>
                  </a:txBody>
                  <a:tcPr marL="9525" marR="9525" marT="9525" marB="0" anchor="ctr"/>
                </a:tc>
                <a:tc>
                  <a:txBody>
                    <a:bodyPr/>
                    <a:lstStyle/>
                    <a:p>
                      <a:pPr algn="l" fontAlgn="ctr"/>
                      <a:r>
                        <a:rPr lang="en-US" sz="1200" b="0" i="0" u="none" strike="noStrike">
                          <a:solidFill>
                            <a:srgbClr val="000000"/>
                          </a:solidFill>
                          <a:effectLst/>
                          <a:latin typeface="Inherit"/>
                        </a:rPr>
                        <a:t>Microsoft servers (held no longer than 30 days. No data is used to train, retrain, or improve Microsoft's generative AI models.</a:t>
                      </a:r>
                    </a:p>
                  </a:txBody>
                  <a:tcPr marL="9525" marR="9525" marT="9525" marB="0" anchor="ctr"/>
                </a:tc>
                <a:extLst>
                  <a:ext uri="{0D108BD9-81ED-4DB2-BD59-A6C34878D82A}">
                    <a16:rowId xmlns:a16="http://schemas.microsoft.com/office/drawing/2014/main" val="3038788524"/>
                  </a:ext>
                </a:extLst>
              </a:tr>
              <a:tr h="370840">
                <a:tc>
                  <a:txBody>
                    <a:bodyPr/>
                    <a:lstStyle/>
                    <a:p>
                      <a:pPr algn="l" fontAlgn="ctr"/>
                      <a:r>
                        <a:rPr lang="en-US" sz="1200" b="0" i="0" u="none" strike="noStrike">
                          <a:solidFill>
                            <a:srgbClr val="000000"/>
                          </a:solidFill>
                          <a:effectLst/>
                          <a:latin typeface="Inherit"/>
                        </a:rPr>
                        <a:t>Generate Keywords for Unsplash</a:t>
                      </a:r>
                    </a:p>
                  </a:txBody>
                  <a:tcPr marL="9525" marR="9525" marT="9525" marB="0" anchor="ctr"/>
                </a:tc>
                <a:tc>
                  <a:txBody>
                    <a:bodyPr/>
                    <a:lstStyle/>
                    <a:p>
                      <a:pPr algn="l" fontAlgn="ctr"/>
                      <a:r>
                        <a:rPr lang="en-US" sz="1200" b="0" i="0" u="none" strike="noStrike">
                          <a:solidFill>
                            <a:srgbClr val="000000"/>
                          </a:solidFill>
                          <a:effectLst/>
                          <a:latin typeface="Inherit"/>
                        </a:rPr>
                        <a:t>Supports finding appropriate images from the Unsplash (real image) index</a:t>
                      </a:r>
                    </a:p>
                  </a:txBody>
                  <a:tcPr marL="9525" marR="9525" marT="9525" marB="0" anchor="ctr"/>
                </a:tc>
                <a:tc>
                  <a:txBody>
                    <a:bodyPr/>
                    <a:lstStyle/>
                    <a:p>
                      <a:pPr algn="l" fontAlgn="ctr"/>
                      <a:r>
                        <a:rPr lang="en-US" sz="1200" b="0" i="0" u="none" strike="noStrike">
                          <a:solidFill>
                            <a:srgbClr val="000000"/>
                          </a:solidFill>
                          <a:effectLst/>
                          <a:latin typeface="Inherit"/>
                        </a:rPr>
                        <a:t>Module name</a:t>
                      </a:r>
                    </a:p>
                  </a:txBody>
                  <a:tcPr marL="9525" marR="9525" marT="9525" marB="0" anchor="ctr"/>
                </a:tc>
                <a:tc>
                  <a:txBody>
                    <a:bodyPr/>
                    <a:lstStyle/>
                    <a:p>
                      <a:pPr algn="l" fontAlgn="ctr"/>
                      <a:r>
                        <a:rPr lang="en-US" sz="1200" b="0" i="0" u="none" strike="noStrike">
                          <a:solidFill>
                            <a:srgbClr val="000000"/>
                          </a:solidFill>
                          <a:effectLst/>
                          <a:latin typeface="Inherit"/>
                        </a:rPr>
                        <a:t>Professor</a:t>
                      </a:r>
                    </a:p>
                  </a:txBody>
                  <a:tcPr marL="9525" marR="9525" marT="9525" marB="0" anchor="ctr"/>
                </a:tc>
                <a:tc>
                  <a:txBody>
                    <a:bodyPr/>
                    <a:lstStyle/>
                    <a:p>
                      <a:pPr algn="l" fontAlgn="ctr"/>
                      <a:r>
                        <a:rPr lang="en-US" sz="1200" b="0" i="0" u="none" strike="noStrike">
                          <a:solidFill>
                            <a:srgbClr val="000000"/>
                          </a:solidFill>
                          <a:effectLst/>
                          <a:latin typeface="Inherit"/>
                        </a:rPr>
                        <a:t>Microsoft servers (held no longer than 30 days. No data is used to train, retrain, or improve Microsoft's generative AI models.</a:t>
                      </a:r>
                    </a:p>
                  </a:txBody>
                  <a:tcPr marL="9525" marR="9525" marT="9525" marB="0" anchor="ctr"/>
                </a:tc>
                <a:extLst>
                  <a:ext uri="{0D108BD9-81ED-4DB2-BD59-A6C34878D82A}">
                    <a16:rowId xmlns:a16="http://schemas.microsoft.com/office/drawing/2014/main" val="3684147607"/>
                  </a:ext>
                </a:extLst>
              </a:tr>
              <a:tr h="370840">
                <a:tc>
                  <a:txBody>
                    <a:bodyPr/>
                    <a:lstStyle/>
                    <a:p>
                      <a:pPr algn="l" fontAlgn="ctr"/>
                      <a:r>
                        <a:rPr lang="en-US" sz="1200" b="0" i="0" u="none" strike="noStrike">
                          <a:solidFill>
                            <a:srgbClr val="000000"/>
                          </a:solidFill>
                          <a:effectLst/>
                          <a:latin typeface="Inherit"/>
                        </a:rPr>
                        <a:t>Generate Rubrics</a:t>
                      </a:r>
                    </a:p>
                  </a:txBody>
                  <a:tcPr marL="9525" marR="9525" marT="9525" marB="0" anchor="ctr"/>
                </a:tc>
                <a:tc>
                  <a:txBody>
                    <a:bodyPr/>
                    <a:lstStyle/>
                    <a:p>
                      <a:pPr algn="l" fontAlgn="ctr"/>
                      <a:r>
                        <a:rPr lang="en-US" sz="1200" b="0" i="0" u="none" strike="noStrike">
                          <a:solidFill>
                            <a:srgbClr val="000000"/>
                          </a:solidFill>
                          <a:effectLst/>
                          <a:latin typeface="Inherit"/>
                        </a:rPr>
                        <a:t>Provide and editable, customizable rubrics for assignments/assessments</a:t>
                      </a:r>
                    </a:p>
                  </a:txBody>
                  <a:tcPr marL="9525" marR="9525" marT="9525" marB="0" anchor="ctr"/>
                </a:tc>
                <a:tc>
                  <a:txBody>
                    <a:bodyPr/>
                    <a:lstStyle/>
                    <a:p>
                      <a:pPr algn="l" fontAlgn="ctr"/>
                      <a:r>
                        <a:rPr lang="en-US" sz="1200" b="0" i="0" u="none" strike="noStrike" dirty="0">
                          <a:solidFill>
                            <a:srgbClr val="000000"/>
                          </a:solidFill>
                          <a:effectLst/>
                          <a:latin typeface="Inherit"/>
                        </a:rPr>
                        <a:t>Name of the assignment</a:t>
                      </a:r>
                    </a:p>
                  </a:txBody>
                  <a:tcPr marL="9525" marR="9525" marT="9525" marB="0" anchor="ctr"/>
                </a:tc>
                <a:tc>
                  <a:txBody>
                    <a:bodyPr/>
                    <a:lstStyle/>
                    <a:p>
                      <a:pPr algn="l" fontAlgn="ctr"/>
                      <a:r>
                        <a:rPr lang="en-US" sz="1200" b="0" i="0" u="none" strike="noStrike">
                          <a:solidFill>
                            <a:srgbClr val="000000"/>
                          </a:solidFill>
                          <a:effectLst/>
                          <a:latin typeface="Inherit"/>
                        </a:rPr>
                        <a:t>Professor</a:t>
                      </a:r>
                    </a:p>
                  </a:txBody>
                  <a:tcPr marL="9525" marR="9525" marT="9525" marB="0" anchor="ctr"/>
                </a:tc>
                <a:tc>
                  <a:txBody>
                    <a:bodyPr/>
                    <a:lstStyle/>
                    <a:p>
                      <a:pPr algn="l" fontAlgn="ctr"/>
                      <a:r>
                        <a:rPr lang="en-US" sz="1200" b="0" i="0" u="none" strike="noStrike">
                          <a:solidFill>
                            <a:srgbClr val="000000"/>
                          </a:solidFill>
                          <a:effectLst/>
                          <a:latin typeface="Inherit"/>
                        </a:rPr>
                        <a:t>Microsoft servers (held no longer than 30 days. No data is used to train, retrain, or improve Microsoft's generative AI models.</a:t>
                      </a:r>
                    </a:p>
                  </a:txBody>
                  <a:tcPr marL="9525" marR="9525" marT="9525" marB="0" anchor="ctr"/>
                </a:tc>
                <a:extLst>
                  <a:ext uri="{0D108BD9-81ED-4DB2-BD59-A6C34878D82A}">
                    <a16:rowId xmlns:a16="http://schemas.microsoft.com/office/drawing/2014/main" val="4042915095"/>
                  </a:ext>
                </a:extLst>
              </a:tr>
              <a:tr h="370840">
                <a:tc>
                  <a:txBody>
                    <a:bodyPr/>
                    <a:lstStyle/>
                    <a:p>
                      <a:pPr algn="l" fontAlgn="ctr"/>
                      <a:r>
                        <a:rPr lang="en-US" sz="1200" b="0" i="0" u="none" strike="noStrike">
                          <a:solidFill>
                            <a:srgbClr val="000000"/>
                          </a:solidFill>
                          <a:effectLst/>
                          <a:latin typeface="Inherit"/>
                        </a:rPr>
                        <a:t>Generate Jounal, Discussion, Assignment prompts</a:t>
                      </a:r>
                    </a:p>
                  </a:txBody>
                  <a:tcPr marL="9525" marR="9525" marT="9525" marB="0" anchor="ctr"/>
                </a:tc>
                <a:tc>
                  <a:txBody>
                    <a:bodyPr/>
                    <a:lstStyle/>
                    <a:p>
                      <a:pPr algn="l" fontAlgn="ctr"/>
                      <a:r>
                        <a:rPr lang="en-US" sz="1200" b="0" i="0" u="none" strike="noStrike">
                          <a:solidFill>
                            <a:srgbClr val="000000"/>
                          </a:solidFill>
                          <a:effectLst/>
                          <a:latin typeface="Inherit"/>
                        </a:rPr>
                        <a:t>Provide editable prompts for assignments. Prompts based on Bloom's Taxonomy.</a:t>
                      </a:r>
                    </a:p>
                  </a:txBody>
                  <a:tcPr marL="9525" marR="9525" marT="9525" marB="0" anchor="ctr"/>
                </a:tc>
                <a:tc>
                  <a:txBody>
                    <a:bodyPr/>
                    <a:lstStyle/>
                    <a:p>
                      <a:pPr algn="l" fontAlgn="ctr"/>
                      <a:r>
                        <a:rPr lang="en-US" sz="1200" b="0" i="0" u="none" strike="noStrike">
                          <a:solidFill>
                            <a:srgbClr val="000000"/>
                          </a:solidFill>
                          <a:effectLst/>
                          <a:latin typeface="Inherit"/>
                        </a:rPr>
                        <a:t>Name of assignment. Instructor provided description.</a:t>
                      </a:r>
                    </a:p>
                  </a:txBody>
                  <a:tcPr marL="9525" marR="9525" marT="9525" marB="0" anchor="ctr"/>
                </a:tc>
                <a:tc>
                  <a:txBody>
                    <a:bodyPr/>
                    <a:lstStyle/>
                    <a:p>
                      <a:pPr algn="l" fontAlgn="ctr"/>
                      <a:r>
                        <a:rPr lang="en-US" sz="1200" b="0" i="0" u="none" strike="noStrike">
                          <a:solidFill>
                            <a:srgbClr val="000000"/>
                          </a:solidFill>
                          <a:effectLst/>
                          <a:latin typeface="Inherit"/>
                        </a:rPr>
                        <a:t>Professor</a:t>
                      </a:r>
                    </a:p>
                  </a:txBody>
                  <a:tcPr marL="9525" marR="9525" marT="9525" marB="0" anchor="ctr"/>
                </a:tc>
                <a:tc>
                  <a:txBody>
                    <a:bodyPr/>
                    <a:lstStyle/>
                    <a:p>
                      <a:pPr algn="l" fontAlgn="ctr"/>
                      <a:r>
                        <a:rPr lang="en-US" sz="1200" b="0" i="0" u="none" strike="noStrike" dirty="0">
                          <a:solidFill>
                            <a:srgbClr val="000000"/>
                          </a:solidFill>
                          <a:effectLst/>
                          <a:latin typeface="Inherit"/>
                        </a:rPr>
                        <a:t>Microsoft servers (held no longer than 30 days. No data is used to train, retrain, or improve Microsoft's generative AI models.</a:t>
                      </a:r>
                    </a:p>
                  </a:txBody>
                  <a:tcPr marL="9525" marR="9525" marT="9525" marB="0" anchor="ctr"/>
                </a:tc>
                <a:extLst>
                  <a:ext uri="{0D108BD9-81ED-4DB2-BD59-A6C34878D82A}">
                    <a16:rowId xmlns:a16="http://schemas.microsoft.com/office/drawing/2014/main" val="2279783345"/>
                  </a:ext>
                </a:extLst>
              </a:tr>
            </a:tbl>
          </a:graphicData>
        </a:graphic>
      </p:graphicFrame>
      <p:sp>
        <p:nvSpPr>
          <p:cNvPr id="4" name="Slide Number Placeholder 3">
            <a:extLst>
              <a:ext uri="{FF2B5EF4-FFF2-40B4-BE49-F238E27FC236}">
                <a16:creationId xmlns:a16="http://schemas.microsoft.com/office/drawing/2014/main" id="{B29B3AC6-26A0-572A-1226-4B67DA737DD6}"/>
              </a:ext>
            </a:extLst>
          </p:cNvPr>
          <p:cNvSpPr>
            <a:spLocks noGrp="1"/>
          </p:cNvSpPr>
          <p:nvPr>
            <p:ph type="sldNum" sz="quarter" idx="12"/>
          </p:nvPr>
        </p:nvSpPr>
        <p:spPr/>
        <p:txBody>
          <a:bodyPr/>
          <a:lstStyle/>
          <a:p>
            <a:fld id="{8EF147F3-F4BF-2C46-AC54-645A1178D8F6}" type="slidenum">
              <a:rPr lang="en-US" smtClean="0"/>
              <a:pPr/>
              <a:t>8</a:t>
            </a:fld>
            <a:endParaRPr lang="en-US"/>
          </a:p>
        </p:txBody>
      </p:sp>
    </p:spTree>
    <p:extLst>
      <p:ext uri="{BB962C8B-B14F-4D97-AF65-F5344CB8AC3E}">
        <p14:creationId xmlns:p14="http://schemas.microsoft.com/office/powerpoint/2010/main" val="95601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A779-A4F6-36B9-AE1C-DE4A47B4CB01}"/>
              </a:ext>
            </a:extLst>
          </p:cNvPr>
          <p:cNvSpPr>
            <a:spLocks noGrp="1"/>
          </p:cNvSpPr>
          <p:nvPr>
            <p:ph type="title"/>
          </p:nvPr>
        </p:nvSpPr>
        <p:spPr/>
        <p:txBody>
          <a:bodyPr/>
          <a:lstStyle/>
          <a:p>
            <a:r>
              <a:rPr lang="en-US" dirty="0">
                <a:cs typeface="Calibri"/>
              </a:rPr>
              <a:t>Terms &amp; Conditions</a:t>
            </a:r>
            <a:endParaRPr lang="en-US" dirty="0"/>
          </a:p>
        </p:txBody>
      </p:sp>
      <p:sp>
        <p:nvSpPr>
          <p:cNvPr id="3" name="Text Placeholder 2">
            <a:extLst>
              <a:ext uri="{FF2B5EF4-FFF2-40B4-BE49-F238E27FC236}">
                <a16:creationId xmlns:a16="http://schemas.microsoft.com/office/drawing/2014/main" id="{411B8533-9384-AD10-742A-7953D26E82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71E6EC-1557-30D3-2804-B3EA2A58C73C}"/>
              </a:ext>
            </a:extLst>
          </p:cNvPr>
          <p:cNvSpPr>
            <a:spLocks noGrp="1"/>
          </p:cNvSpPr>
          <p:nvPr>
            <p:ph type="sldNum" sz="quarter" idx="12"/>
          </p:nvPr>
        </p:nvSpPr>
        <p:spPr/>
        <p:txBody>
          <a:bodyPr/>
          <a:lstStyle/>
          <a:p>
            <a:fld id="{8EF147F3-F4BF-2C46-AC54-645A1178D8F6}" type="slidenum">
              <a:rPr lang="en-US" smtClean="0"/>
              <a:pPr/>
              <a:t>9</a:t>
            </a:fld>
            <a:endParaRPr lang="en-US"/>
          </a:p>
        </p:txBody>
      </p:sp>
    </p:spTree>
    <p:extLst>
      <p:ext uri="{BB962C8B-B14F-4D97-AF65-F5344CB8AC3E}">
        <p14:creationId xmlns:p14="http://schemas.microsoft.com/office/powerpoint/2010/main" val="504162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A9302C-96DC-BC11-6CC2-91D16E01B2F0}"/>
              </a:ext>
            </a:extLst>
          </p:cNvPr>
          <p:cNvSpPr>
            <a:spLocks noGrp="1"/>
          </p:cNvSpPr>
          <p:nvPr>
            <p:ph type="title"/>
          </p:nvPr>
        </p:nvSpPr>
        <p:spPr/>
        <p:txBody>
          <a:bodyPr/>
          <a:lstStyle/>
          <a:p>
            <a:r>
              <a:rPr lang="en-US" dirty="0"/>
              <a:t>Copilot Public T&amp;C</a:t>
            </a:r>
          </a:p>
        </p:txBody>
      </p:sp>
      <p:sp>
        <p:nvSpPr>
          <p:cNvPr id="6" name="Content Placeholder 5">
            <a:extLst>
              <a:ext uri="{FF2B5EF4-FFF2-40B4-BE49-F238E27FC236}">
                <a16:creationId xmlns:a16="http://schemas.microsoft.com/office/drawing/2014/main" id="{F52F5C92-60B9-BA5B-05AE-451806F1577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80D8BFF-3BFF-EA5C-2ADD-D48C26F852C5}"/>
              </a:ext>
            </a:extLst>
          </p:cNvPr>
          <p:cNvSpPr>
            <a:spLocks noGrp="1"/>
          </p:cNvSpPr>
          <p:nvPr>
            <p:ph type="sldNum" sz="quarter" idx="12"/>
          </p:nvPr>
        </p:nvSpPr>
        <p:spPr/>
        <p:txBody>
          <a:bodyPr/>
          <a:lstStyle/>
          <a:p>
            <a:fld id="{8EF147F3-F4BF-2C46-AC54-645A1178D8F6}" type="slidenum">
              <a:rPr lang="en-US" smtClean="0"/>
              <a:pPr/>
              <a:t>10</a:t>
            </a:fld>
            <a:endParaRPr lang="en-US"/>
          </a:p>
        </p:txBody>
      </p:sp>
      <p:pic>
        <p:nvPicPr>
          <p:cNvPr id="7" name="Picture 6">
            <a:extLst>
              <a:ext uri="{FF2B5EF4-FFF2-40B4-BE49-F238E27FC236}">
                <a16:creationId xmlns:a16="http://schemas.microsoft.com/office/drawing/2014/main" id="{5EDCF720-EF6E-41A5-EEE6-7EDC9D171071}"/>
              </a:ext>
            </a:extLst>
          </p:cNvPr>
          <p:cNvPicPr>
            <a:picLocks noChangeAspect="1"/>
          </p:cNvPicPr>
          <p:nvPr/>
        </p:nvPicPr>
        <p:blipFill>
          <a:blip r:embed="rId3"/>
          <a:stretch>
            <a:fillRect/>
          </a:stretch>
        </p:blipFill>
        <p:spPr>
          <a:xfrm>
            <a:off x="1599170" y="1720293"/>
            <a:ext cx="8993659" cy="6026919"/>
          </a:xfrm>
          <a:prstGeom prst="rect">
            <a:avLst/>
          </a:prstGeom>
        </p:spPr>
      </p:pic>
    </p:spTree>
    <p:extLst>
      <p:ext uri="{BB962C8B-B14F-4D97-AF65-F5344CB8AC3E}">
        <p14:creationId xmlns:p14="http://schemas.microsoft.com/office/powerpoint/2010/main" val="1641447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3267</TotalTime>
  <Words>875</Words>
  <Application>Microsoft Macintosh PowerPoint</Application>
  <PresentationFormat>Widescreen</PresentationFormat>
  <Paragraphs>96</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Inherit</vt:lpstr>
      <vt:lpstr>Office Theme</vt:lpstr>
      <vt:lpstr>Notes on AI and our LMS</vt:lpstr>
      <vt:lpstr>High-Level Notes </vt:lpstr>
      <vt:lpstr>Data Management Committee</vt:lpstr>
      <vt:lpstr>Members of the DMC</vt:lpstr>
      <vt:lpstr>DMC Workflow</vt:lpstr>
      <vt:lpstr>AI Tools in Blackboard</vt:lpstr>
      <vt:lpstr>Generative AI Tools in Blackboard</vt:lpstr>
      <vt:lpstr>Terms &amp; Conditions</vt:lpstr>
      <vt:lpstr>Copilot Public T&amp;C</vt:lpstr>
      <vt:lpstr>MS Copilot T&amp;C for our Protected use:</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Jones, John</cp:lastModifiedBy>
  <cp:revision>33</cp:revision>
  <cp:lastPrinted>2020-08-27T17:23:42Z</cp:lastPrinted>
  <dcterms:created xsi:type="dcterms:W3CDTF">2020-08-03T13:38:43Z</dcterms:created>
  <dcterms:modified xsi:type="dcterms:W3CDTF">2024-03-20T18:58:28Z</dcterms:modified>
  <cp:category/>
</cp:coreProperties>
</file>