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589" r:id="rId2"/>
    <p:sldId id="575" r:id="rId3"/>
    <p:sldId id="579" r:id="rId4"/>
    <p:sldId id="586" r:id="rId5"/>
    <p:sldId id="596" r:id="rId6"/>
    <p:sldId id="604" r:id="rId7"/>
    <p:sldId id="605" r:id="rId8"/>
    <p:sldId id="580" r:id="rId9"/>
    <p:sldId id="582" r:id="rId10"/>
    <p:sldId id="598" r:id="rId11"/>
    <p:sldId id="599" r:id="rId12"/>
    <p:sldId id="606" r:id="rId13"/>
    <p:sldId id="581" r:id="rId14"/>
    <p:sldId id="467" r:id="rId15"/>
    <p:sldId id="585" r:id="rId16"/>
    <p:sldId id="587" r:id="rId17"/>
    <p:sldId id="600" r:id="rId18"/>
    <p:sldId id="601" r:id="rId19"/>
    <p:sldId id="607" r:id="rId20"/>
    <p:sldId id="468" r:id="rId21"/>
    <p:sldId id="577" r:id="rId22"/>
    <p:sldId id="6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F9051-DBC2-452E-9A0D-894F3A4E277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9360-D069-42F0-9B7A-2CFBCEB7A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6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0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5221-93BD-1649-A3F7-18C90A8E04B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2B8D-DA58-574A-9EAE-E54DE40E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reston.schroeder@wichita.edu" TargetMode="External"/><Relationship Id="rId2" Type="http://schemas.openxmlformats.org/officeDocument/2006/relationships/hyperlink" Target="mailto:courtney.mchenry@wichit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issy.magee@wichita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bush@wichita.edu" TargetMode="External"/><Relationship Id="rId2" Type="http://schemas.openxmlformats.org/officeDocument/2006/relationships/hyperlink" Target="mailto:stephanie.hearnen@wichit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redith.dwyer@wichita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79549/warning-icon-by-jhnri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008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umaxart/213695386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0" y="3929454"/>
            <a:ext cx="4772676" cy="30565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Senate 2023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Office of Civil Rights, Title IX &amp; ADA Compliance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(CTAC)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53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Jurisdiction Under Title 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1034" y="2936081"/>
            <a:ext cx="91299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What is your understanding of CTAC’s jurisdiction under Title IX?</a:t>
            </a:r>
            <a:endParaRPr lang="en-US" sz="4400" dirty="0"/>
          </a:p>
          <a:p>
            <a:r>
              <a:rPr lang="en-US" i="1" dirty="0"/>
              <a:t>		         	</a:t>
            </a:r>
          </a:p>
        </p:txBody>
      </p:sp>
    </p:spTree>
    <p:extLst>
      <p:ext uri="{BB962C8B-B14F-4D97-AF65-F5344CB8AC3E}">
        <p14:creationId xmlns:p14="http://schemas.microsoft.com/office/powerpoint/2010/main" val="33326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59272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Jurisdiction Under Title IX Cont’d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3717" y="2495916"/>
            <a:ext cx="103514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Dear Colleague Letter </a:t>
            </a:r>
            <a:r>
              <a:rPr lang="en-US" sz="4400" b="1" dirty="0"/>
              <a:t>– In the U.S.</a:t>
            </a:r>
          </a:p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Final Rule </a:t>
            </a:r>
            <a:r>
              <a:rPr lang="en-US" sz="4400" b="1" dirty="0"/>
              <a:t>– On Campus</a:t>
            </a:r>
          </a:p>
          <a:p>
            <a:r>
              <a:rPr lang="en-US" sz="4400" b="1" dirty="0">
                <a:solidFill>
                  <a:srgbClr val="00B050"/>
                </a:solidFill>
              </a:rPr>
              <a:t>2023 Proposed Changes </a:t>
            </a:r>
            <a:r>
              <a:rPr lang="en-US" sz="4400" b="1" dirty="0"/>
              <a:t>– In the U.S.</a:t>
            </a:r>
            <a:endParaRPr lang="en-US" sz="4400" dirty="0"/>
          </a:p>
          <a:p>
            <a:r>
              <a:rPr lang="en-US" i="1" dirty="0"/>
              <a:t>		         	</a:t>
            </a:r>
          </a:p>
        </p:txBody>
      </p:sp>
    </p:spTree>
    <p:extLst>
      <p:ext uri="{BB962C8B-B14F-4D97-AF65-F5344CB8AC3E}">
        <p14:creationId xmlns:p14="http://schemas.microsoft.com/office/powerpoint/2010/main" val="13581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59272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Confidential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4301" y="2019240"/>
            <a:ext cx="80157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WSU has several confidential resources when it comes to reporting Title IX matters. Which of these are confidential resources? Select all that may apply.</a:t>
            </a:r>
          </a:p>
          <a:p>
            <a:endParaRPr lang="en-US" sz="2400" dirty="0"/>
          </a:p>
          <a:p>
            <a:pPr marL="514350" indent="-514350">
              <a:buAutoNum type="alphaUcPeriod"/>
            </a:pPr>
            <a:r>
              <a:rPr lang="en-US" sz="2400" dirty="0"/>
              <a:t>Counseling and Prevention Services (CAPS)</a:t>
            </a:r>
          </a:p>
          <a:p>
            <a:pPr marL="514350" indent="-514350">
              <a:buAutoNum type="alphaUcPeriod"/>
            </a:pPr>
            <a:r>
              <a:rPr lang="en-US" sz="2400" dirty="0"/>
              <a:t>Student Health Center</a:t>
            </a:r>
          </a:p>
          <a:p>
            <a:pPr marL="514350" indent="-514350">
              <a:buAutoNum type="alphaUcPeriod"/>
            </a:pPr>
            <a:r>
              <a:rPr lang="en-US" sz="2400" dirty="0"/>
              <a:t>Athletic Trainers</a:t>
            </a:r>
          </a:p>
          <a:p>
            <a:pPr marL="514350" indent="-514350">
              <a:buAutoNum type="alphaUcPeriod"/>
            </a:pPr>
            <a:r>
              <a:rPr lang="en-US" sz="2400" dirty="0"/>
              <a:t>Ordained Clergy acting in their Pastoral role</a:t>
            </a:r>
          </a:p>
          <a:p>
            <a:pPr marL="514350" indent="-514350">
              <a:buAutoNum type="alphaUcPeriod"/>
            </a:pPr>
            <a:r>
              <a:rPr lang="en-US" sz="2400" dirty="0"/>
              <a:t>University Ombudsperson</a:t>
            </a:r>
          </a:p>
          <a:p>
            <a:endParaRPr lang="en-US" sz="2400" dirty="0"/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Answer</a:t>
            </a:r>
            <a:r>
              <a:rPr lang="en-US" sz="2400" dirty="0"/>
              <a:t>: </a:t>
            </a:r>
            <a:r>
              <a:rPr lang="en-US" sz="2400" b="1" dirty="0"/>
              <a:t>All of the Above</a:t>
            </a:r>
          </a:p>
          <a:p>
            <a:r>
              <a:rPr lang="en-US" sz="2400" i="1" dirty="0"/>
              <a:t>		         	</a:t>
            </a:r>
          </a:p>
        </p:txBody>
      </p:sp>
    </p:spTree>
    <p:extLst>
      <p:ext uri="{BB962C8B-B14F-4D97-AF65-F5344CB8AC3E}">
        <p14:creationId xmlns:p14="http://schemas.microsoft.com/office/powerpoint/2010/main" val="2201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020967" y="1507827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Initial Report to CTAC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wichita.edu/</a:t>
            </a:r>
            <a:r>
              <a:rPr lang="en-US" sz="5400" u="sng" dirty="0" err="1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ctac</a:t>
            </a:r>
            <a:endParaRPr lang="en-US" sz="5400" u="sng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792B0343-5E71-BBDD-063D-D4DA4525D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6B5E11D3-1B27-C0ED-998F-5B9937DD6169}"/>
              </a:ext>
            </a:extLst>
          </p:cNvPr>
          <p:cNvSpPr/>
          <p:nvPr/>
        </p:nvSpPr>
        <p:spPr>
          <a:xfrm>
            <a:off x="8607572" y="1847088"/>
            <a:ext cx="287033" cy="854242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Report to CTAC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91" y="1815737"/>
            <a:ext cx="50613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1A00"/>
              </a:buClr>
            </a:pPr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Complaints may be filed electronically, in person, or over the phone. </a:t>
            </a:r>
          </a:p>
          <a:p>
            <a:pPr>
              <a:buClr>
                <a:srgbClr val="2A1A00"/>
              </a:buClr>
            </a:pPr>
            <a:endParaRPr lang="en-US" sz="440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  <a:p>
            <a:pPr>
              <a:buClr>
                <a:srgbClr val="2A1A00"/>
              </a:buClr>
            </a:pPr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Online report form:</a:t>
            </a:r>
            <a:endParaRPr lang="en-US" sz="4400" dirty="0">
              <a:latin typeface="Gill Sans MT" panose="020B0502020104020203"/>
            </a:endParaRPr>
          </a:p>
          <a:p>
            <a:pPr>
              <a:buClr>
                <a:srgbClr val="2A1A00"/>
              </a:buClr>
            </a:pPr>
            <a:r>
              <a:rPr lang="en-US" sz="44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wichita.edu/</a:t>
            </a:r>
            <a:r>
              <a:rPr lang="en-US" sz="4400" u="sng" dirty="0" err="1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ctac</a:t>
            </a:r>
            <a:endParaRPr lang="en-US" sz="4400" u="sng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  <a:p>
            <a:endParaRPr lang="en-US" sz="4000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2B6653-7E68-1373-D15A-9E7602117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073" y="1884614"/>
            <a:ext cx="3683356" cy="448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5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F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640079" y="2074363"/>
            <a:ext cx="2998269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CTAC Organizational Chart</a:t>
            </a:r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D00886F8-4DA3-F83B-B0E7-B9D6D876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62" y="231007"/>
            <a:ext cx="5582651" cy="6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4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86"/>
              </a:spcAft>
            </a:pPr>
            <a:r>
              <a:rPr lang="en-US" sz="54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CTAC Staff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B29A4C84-D558-4398-9F16-C567B3290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266" y="391886"/>
            <a:ext cx="4912569" cy="60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2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BB0402-6B80-46F7-9B78-F22337A365A7}"/>
              </a:ext>
            </a:extLst>
          </p:cNvPr>
          <p:cNvSpPr/>
          <p:nvPr/>
        </p:nvSpPr>
        <p:spPr>
          <a:xfrm>
            <a:off x="0" y="2886749"/>
            <a:ext cx="114036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/>
              <a:t>New Annual Training…</a:t>
            </a:r>
          </a:p>
        </p:txBody>
      </p:sp>
    </p:spTree>
    <p:extLst>
      <p:ext uri="{BB962C8B-B14F-4D97-AF65-F5344CB8AC3E}">
        <p14:creationId xmlns:p14="http://schemas.microsoft.com/office/powerpoint/2010/main" val="313153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877796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b="1" i="1" u="sng" dirty="0">
                <a:solidFill>
                  <a:schemeClr val="bg1"/>
                </a:solidFill>
                <a:latin typeface="+mj-lt"/>
              </a:rPr>
              <a:t>Catharsis</a:t>
            </a:r>
            <a:endParaRPr lang="en-US" sz="4400" b="1" i="1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0402-6B80-46F7-9B78-F22337A365A7}"/>
              </a:ext>
            </a:extLst>
          </p:cNvPr>
          <p:cNvSpPr/>
          <p:nvPr/>
        </p:nvSpPr>
        <p:spPr>
          <a:xfrm>
            <a:off x="2164516" y="1805002"/>
            <a:ext cx="71231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Got This!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ndergrads, three modules (each module is about 15-20 minutes) – about 45-60 minutes in total length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Got This 2! –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grad students, one module about 35-40 minutes in length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*This course has been approved for our athletes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well.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Employees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 = Support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A Title IX program for employees – about 40 minutes in length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Refresher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 and Employees about 25-30 minutes in length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</a:rPr>
              <a:t>Informal Resolution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Culture Matters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 workplace harassment program for employees – about 60 minutes in length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5693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BB0402-6B80-46F7-9B78-F22337A365A7}"/>
              </a:ext>
            </a:extLst>
          </p:cNvPr>
          <p:cNvSpPr/>
          <p:nvPr/>
        </p:nvSpPr>
        <p:spPr>
          <a:xfrm>
            <a:off x="0" y="2177622"/>
            <a:ext cx="114036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/>
              <a:t>“What else is new?”</a:t>
            </a:r>
          </a:p>
          <a:p>
            <a:pPr algn="ctr"/>
            <a:endParaRPr lang="en-US" sz="5200" dirty="0"/>
          </a:p>
          <a:p>
            <a:pPr algn="ctr"/>
            <a:r>
              <a:rPr lang="en-US" sz="5200" dirty="0"/>
              <a:t>Collaborative Training</a:t>
            </a:r>
          </a:p>
          <a:p>
            <a:pPr algn="ctr"/>
            <a:r>
              <a:rPr lang="en-US" sz="5200" dirty="0"/>
              <a:t>DEI and CTAC</a:t>
            </a:r>
          </a:p>
          <a:p>
            <a:pPr algn="ctr"/>
            <a:r>
              <a:rPr lang="en-US" sz="5200" dirty="0"/>
              <a:t>ADA and ODS</a:t>
            </a:r>
          </a:p>
        </p:txBody>
      </p:sp>
    </p:spTree>
    <p:extLst>
      <p:ext uri="{BB962C8B-B14F-4D97-AF65-F5344CB8AC3E}">
        <p14:creationId xmlns:p14="http://schemas.microsoft.com/office/powerpoint/2010/main" val="42268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A25C28D4-8346-1A00-C296-CE2D7992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10" r="9091" b="3450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371094" y="916687"/>
            <a:ext cx="3438144" cy="13693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Dr. Courtney McHenry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Associate Vice President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University Title IX Coordinator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0402-6B80-46F7-9B78-F22337A365A7}"/>
              </a:ext>
            </a:extLst>
          </p:cNvPr>
          <p:cNvSpPr/>
          <p:nvPr/>
        </p:nvSpPr>
        <p:spPr>
          <a:xfrm>
            <a:off x="371094" y="2718054"/>
            <a:ext cx="3438906" cy="3536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Higher Ed: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West Virginia University (WVU)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Florida State University (FSU)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FL International University (FIU)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Florida A&amp;M University (FAMU)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Non-Higher Ed: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City of Columbus, OH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USIS/OPM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Pasco County Sheriff’s Office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Orange County Department of Corrections</a:t>
            </a:r>
          </a:p>
        </p:txBody>
      </p:sp>
    </p:spTree>
    <p:extLst>
      <p:ext uri="{BB962C8B-B14F-4D97-AF65-F5344CB8AC3E}">
        <p14:creationId xmlns:p14="http://schemas.microsoft.com/office/powerpoint/2010/main" val="152916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CTAC Contacts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BD0F-6464-4394-ABC9-2B054CB35663}"/>
              </a:ext>
            </a:extLst>
          </p:cNvPr>
          <p:cNvSpPr txBox="1"/>
          <p:nvPr/>
        </p:nvSpPr>
        <p:spPr>
          <a:xfrm>
            <a:off x="3014234" y="1798093"/>
            <a:ext cx="60389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Courtney D. McHenry, Ph.D., CAAP, CDE</a:t>
            </a:r>
            <a:endParaRPr lang="en-US" sz="2000" u="sng" dirty="0"/>
          </a:p>
          <a:p>
            <a:pPr algn="ctr"/>
            <a:r>
              <a:rPr lang="en-US" sz="2000" b="1" dirty="0"/>
              <a:t>Associate Vice President</a:t>
            </a:r>
          </a:p>
          <a:p>
            <a:pPr algn="ctr"/>
            <a:r>
              <a:rPr lang="en-US" sz="2000" b="1" dirty="0"/>
              <a:t>University Title IX Coordinator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  <a:hlinkClick r:id="rId2"/>
              </a:rPr>
              <a:t>courtney.mchenry@wichita.edu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(316) 978-5257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98EC1-8E43-44C8-A8E6-6AD6A9BAF3BA}"/>
              </a:ext>
            </a:extLst>
          </p:cNvPr>
          <p:cNvSpPr txBox="1"/>
          <p:nvPr/>
        </p:nvSpPr>
        <p:spPr>
          <a:xfrm>
            <a:off x="3092647" y="3375004"/>
            <a:ext cx="59143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Preston Schroeder, MA</a:t>
            </a: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Assistant Director</a:t>
            </a: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Deputy Title IX Coordinator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  <a:hlinkClick r:id="rId3"/>
              </a:rPr>
              <a:t>preston.schroeder@wichita.edu</a:t>
            </a:r>
            <a:endParaRPr lang="en-US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</a:rPr>
              <a:t>(316) 978-3187</a:t>
            </a:r>
            <a:endParaRPr lang="en-US" sz="2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4CD80C-E873-8F80-D9E0-FE626934C380}"/>
              </a:ext>
            </a:extLst>
          </p:cNvPr>
          <p:cNvSpPr/>
          <p:nvPr/>
        </p:nvSpPr>
        <p:spPr>
          <a:xfrm>
            <a:off x="842772" y="3116192"/>
            <a:ext cx="2203704" cy="21488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LINDQUIST HALL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SUITE 208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4C0FB-0B8B-2A88-17B0-0848F969324B}"/>
              </a:ext>
            </a:extLst>
          </p:cNvPr>
          <p:cNvSpPr txBox="1"/>
          <p:nvPr/>
        </p:nvSpPr>
        <p:spPr>
          <a:xfrm>
            <a:off x="2958704" y="5047154"/>
            <a:ext cx="60944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Crissy Magee, MSOD, ADAC</a:t>
            </a:r>
            <a:endParaRPr lang="en-US" sz="2000" u="sng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ADA/504 Coordinator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  <a:hlinkClick r:id="rId4"/>
              </a:rPr>
              <a:t>crissy.magee@wichita.edu</a:t>
            </a:r>
            <a:endParaRPr lang="en-US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</a:rPr>
              <a:t>(316) 978-3205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439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CTAC Contacts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BD0F-6464-4394-ABC9-2B054CB35663}"/>
              </a:ext>
            </a:extLst>
          </p:cNvPr>
          <p:cNvSpPr txBox="1"/>
          <p:nvPr/>
        </p:nvSpPr>
        <p:spPr>
          <a:xfrm>
            <a:off x="3394230" y="1817757"/>
            <a:ext cx="603894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Stephanie Hearnen, M.A.</a:t>
            </a:r>
            <a:endParaRPr lang="en-US" sz="2200" u="sng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Title IX &amp; Civil Rights Investigator</a:t>
            </a:r>
          </a:p>
          <a:p>
            <a:pPr algn="ctr"/>
            <a:r>
              <a:rPr lang="en-US" sz="2200" dirty="0">
                <a:solidFill>
                  <a:sysClr val="windowText" lastClr="000000"/>
                </a:solidFill>
                <a:hlinkClick r:id="rId2"/>
              </a:rPr>
              <a:t>stephanie.hearnen@wichita.edu</a:t>
            </a:r>
            <a:endParaRPr lang="en-US" sz="22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 </a:t>
            </a:r>
            <a:r>
              <a:rPr lang="en-US" sz="2200" dirty="0">
                <a:solidFill>
                  <a:sysClr val="windowText" lastClr="000000"/>
                </a:solidFill>
              </a:rPr>
              <a:t>(316) 978-5184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98EC1-8E43-44C8-A8E6-6AD6A9BAF3BA}"/>
              </a:ext>
            </a:extLst>
          </p:cNvPr>
          <p:cNvSpPr txBox="1"/>
          <p:nvPr/>
        </p:nvSpPr>
        <p:spPr>
          <a:xfrm>
            <a:off x="4005162" y="3429000"/>
            <a:ext cx="48170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Chris Bush, Ph.D.</a:t>
            </a:r>
          </a:p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Title IX &amp; Civil Rights Investigator</a:t>
            </a:r>
          </a:p>
          <a:p>
            <a:pPr algn="ctr"/>
            <a:r>
              <a:rPr lang="en-US" sz="2200" dirty="0">
                <a:solidFill>
                  <a:sysClr val="windowText" lastClr="000000"/>
                </a:solidFill>
                <a:hlinkClick r:id="rId3"/>
              </a:rPr>
              <a:t>christopher.bush@wichita.edu</a:t>
            </a:r>
            <a:endParaRPr lang="en-US" sz="22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 </a:t>
            </a:r>
            <a:r>
              <a:rPr lang="en-US" sz="2200" dirty="0">
                <a:solidFill>
                  <a:sysClr val="windowText" lastClr="000000"/>
                </a:solidFill>
              </a:rPr>
              <a:t>(316) 978-5177</a:t>
            </a:r>
          </a:p>
          <a:p>
            <a:pPr algn="ctr"/>
            <a:endParaRPr lang="en-US" sz="22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Meredith Dwyer, MBA</a:t>
            </a:r>
          </a:p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Case Management &amp; Office Coordinator</a:t>
            </a:r>
          </a:p>
          <a:p>
            <a:pPr algn="ctr"/>
            <a:r>
              <a:rPr lang="en-US" sz="2200" dirty="0">
                <a:solidFill>
                  <a:sysClr val="windowText" lastClr="000000"/>
                </a:solidFill>
                <a:hlinkClick r:id="rId4"/>
              </a:rPr>
              <a:t>meredith.dwyer@wichita.edu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2200" dirty="0">
                <a:solidFill>
                  <a:sysClr val="windowText" lastClr="000000"/>
                </a:solidFill>
              </a:rPr>
              <a:t>(316) 978-3186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4CD80C-E873-8F80-D9E0-FE626934C380}"/>
              </a:ext>
            </a:extLst>
          </p:cNvPr>
          <p:cNvSpPr/>
          <p:nvPr/>
        </p:nvSpPr>
        <p:spPr>
          <a:xfrm>
            <a:off x="842772" y="3116192"/>
            <a:ext cx="2203704" cy="21488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LINDQUIST HALL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SUITE 208</a:t>
            </a:r>
          </a:p>
        </p:txBody>
      </p:sp>
    </p:spTree>
    <p:extLst>
      <p:ext uri="{BB962C8B-B14F-4D97-AF65-F5344CB8AC3E}">
        <p14:creationId xmlns:p14="http://schemas.microsoft.com/office/powerpoint/2010/main" val="191702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BB0402-6B80-46F7-9B78-F22337A365A7}"/>
              </a:ext>
            </a:extLst>
          </p:cNvPr>
          <p:cNvSpPr/>
          <p:nvPr/>
        </p:nvSpPr>
        <p:spPr>
          <a:xfrm>
            <a:off x="1362270" y="499706"/>
            <a:ext cx="4805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Picture 3" descr="A person leaning on a question mark&#10;&#10;Description automatically generated">
            <a:extLst>
              <a:ext uri="{FF2B5EF4-FFF2-40B4-BE49-F238E27FC236}">
                <a16:creationId xmlns:a16="http://schemas.microsoft.com/office/drawing/2014/main" id="{F87546BF-9E31-D569-B5A1-081035D1F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1921" y="1769165"/>
            <a:ext cx="433122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9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795500" y="461652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WARNING</a:t>
            </a:r>
          </a:p>
        </p:txBody>
      </p:sp>
      <p:pic>
        <p:nvPicPr>
          <p:cNvPr id="5" name="Picture 4" descr="A yellow triangle with a black exclamation mark&#10;&#10;Description automatically generated">
            <a:extLst>
              <a:ext uri="{FF2B5EF4-FFF2-40B4-BE49-F238E27FC236}">
                <a16:creationId xmlns:a16="http://schemas.microsoft.com/office/drawing/2014/main" id="{EEA790EF-232F-846F-93E5-CACC12DDF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40439" y="2061572"/>
            <a:ext cx="3678989" cy="3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5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What We Do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0402-6B80-46F7-9B78-F22337A365A7}"/>
              </a:ext>
            </a:extLst>
          </p:cNvPr>
          <p:cNvSpPr/>
          <p:nvPr/>
        </p:nvSpPr>
        <p:spPr>
          <a:xfrm>
            <a:off x="334109" y="1793631"/>
            <a:ext cx="114036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dirty="0"/>
              <a:t>CTAC reviews and responds to allegations of violation of university policies relating to Equal Opportunity law, Title IX regulations, and ensures compliance with ADA accessibility guidelines. </a:t>
            </a:r>
          </a:p>
        </p:txBody>
      </p:sp>
    </p:spTree>
    <p:extLst>
      <p:ext uri="{BB962C8B-B14F-4D97-AF65-F5344CB8AC3E}">
        <p14:creationId xmlns:p14="http://schemas.microsoft.com/office/powerpoint/2010/main" val="288994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120717"/>
            <a:ext cx="7545937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+mj-lt"/>
              </a:rPr>
              <a:t>Title VII of the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+mj-lt"/>
              </a:rPr>
              <a:t>Civil Rights Act of 1964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886" y="2967335"/>
            <a:ext cx="1139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	</a:t>
            </a:r>
          </a:p>
        </p:txBody>
      </p:sp>
      <p:pic>
        <p:nvPicPr>
          <p:cNvPr id="6" name="Picture 5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183C7A16-9053-70EA-CF69-3EF7ACD74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0020" y="1785148"/>
            <a:ext cx="7067371" cy="47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6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Conduct Addressed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1540" y="2767269"/>
            <a:ext cx="3809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Discrimination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Harassment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Retaliation</a:t>
            </a:r>
            <a:r>
              <a:rPr lang="en-US" sz="3600" dirty="0"/>
              <a:t> </a:t>
            </a:r>
          </a:p>
          <a:p>
            <a:r>
              <a:rPr lang="en-US" i="1" dirty="0"/>
              <a:t>		         	</a:t>
            </a:r>
          </a:p>
        </p:txBody>
      </p:sp>
    </p:spTree>
    <p:extLst>
      <p:ext uri="{BB962C8B-B14F-4D97-AF65-F5344CB8AC3E}">
        <p14:creationId xmlns:p14="http://schemas.microsoft.com/office/powerpoint/2010/main" val="22273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577100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Protected Classes - Title VI &amp; Title VII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218" y="1696267"/>
            <a:ext cx="11305309" cy="452431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Ancestry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Gender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Gender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Genetic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Marital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National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Political 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Religion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Sexual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Veteran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Retaliation </a:t>
            </a:r>
          </a:p>
          <a:p>
            <a:r>
              <a:rPr lang="en-US" i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1952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120717"/>
            <a:ext cx="8245304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+mj-lt"/>
              </a:rPr>
              <a:t>Title IX of the Education Amendments of 1972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886" y="2967335"/>
            <a:ext cx="1139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	</a:t>
            </a:r>
          </a:p>
        </p:txBody>
      </p:sp>
      <p:pic>
        <p:nvPicPr>
          <p:cNvPr id="5" name="Picture 4" descr="Orange cartoon characters sitting at a table&#10;&#10;Description automatically generated">
            <a:extLst>
              <a:ext uri="{FF2B5EF4-FFF2-40B4-BE49-F238E27FC236}">
                <a16:creationId xmlns:a16="http://schemas.microsoft.com/office/drawing/2014/main" id="{9CC99D83-B8A6-33FE-6916-B96C90646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0" y="191672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950948" y="487407"/>
            <a:ext cx="8245304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Conduct Addressed – Title 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878" y="1796935"/>
            <a:ext cx="1139802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Sexual Harassment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Sexual Misconduct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/>
              <a:t>Sexual Assault, Fondling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Sexual Exploitation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Dating/Domestic Violence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Stalking </a:t>
            </a:r>
            <a:r>
              <a:rPr lang="en-US" i="1" dirty="0"/>
              <a:t>		         	</a:t>
            </a:r>
          </a:p>
        </p:txBody>
      </p:sp>
    </p:spTree>
    <p:extLst>
      <p:ext uri="{BB962C8B-B14F-4D97-AF65-F5344CB8AC3E}">
        <p14:creationId xmlns:p14="http://schemas.microsoft.com/office/powerpoint/2010/main" val="171527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628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Gill Sans MT</vt:lpstr>
      <vt:lpstr>Office Theme</vt:lpstr>
      <vt:lpstr>Faculty Senate 2023 Office of Civil Rights, Title IX &amp; ADA Compliance  (CTAC)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Dowling, Jolynn</cp:lastModifiedBy>
  <cp:revision>75</cp:revision>
  <dcterms:created xsi:type="dcterms:W3CDTF">2017-02-28T20:20:21Z</dcterms:created>
  <dcterms:modified xsi:type="dcterms:W3CDTF">2023-09-12T16:37:55Z</dcterms:modified>
</cp:coreProperties>
</file>