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276" r:id="rId2"/>
    <p:sldId id="271" r:id="rId3"/>
    <p:sldId id="280" r:id="rId4"/>
    <p:sldId id="279" r:id="rId5"/>
    <p:sldId id="277" r:id="rId6"/>
    <p:sldId id="272" r:id="rId7"/>
    <p:sldId id="278" r:id="rId8"/>
    <p:sldId id="281" r:id="rId9"/>
    <p:sldId id="282" r:id="rId10"/>
    <p:sldId id="273" r:id="rId11"/>
    <p:sldId id="274" r:id="rId12"/>
    <p:sldId id="275" r:id="rId13"/>
  </p:sldIdLst>
  <p:sldSz cx="9144000" cy="6858000" type="screen4x3"/>
  <p:notesSz cx="6997700" cy="9334500"/>
  <p:embeddedFontLst>
    <p:embeddedFont>
      <p:font typeface="Georgia" pitchFamily="18" charset="0"/>
      <p:regular r:id="rId16"/>
      <p:bold r:id="rId17"/>
      <p:italic r:id="rId18"/>
      <p:boldItalic r:id="rId19"/>
    </p:embeddedFont>
    <p:embeddedFont>
      <p:font typeface="Calibri" pitchFamily="34" charset="0"/>
      <p:regular r:id="rId20"/>
      <p:bold r:id="rId21"/>
      <p:italic r:id="rId22"/>
      <p:boldItalic r:id="rId2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1D6"/>
    <a:srgbClr val="FEB71A"/>
    <a:srgbClr val="72A7C0"/>
    <a:srgbClr val="705E5F"/>
    <a:srgbClr val="CC8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9" d="100"/>
          <a:sy n="99" d="100"/>
        </p:scale>
        <p:origin x="-72" y="-72"/>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672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6725"/>
          </a:xfrm>
          <a:prstGeom prst="rect">
            <a:avLst/>
          </a:prstGeom>
        </p:spPr>
        <p:txBody>
          <a:bodyPr vert="horz" lIns="93324" tIns="46662" rIns="93324" bIns="46662" rtlCol="0"/>
          <a:lstStyle>
            <a:lvl1pPr algn="r">
              <a:defRPr sz="1200"/>
            </a:lvl1pPr>
          </a:lstStyle>
          <a:p>
            <a:fld id="{55A1B9DE-B75E-48A2-9806-168BE63A6E10}" type="datetimeFigureOut">
              <a:rPr lang="en-US" smtClean="0"/>
              <a:pPr/>
              <a:t>3/31/2011</a:t>
            </a:fld>
            <a:endParaRPr lang="en-US"/>
          </a:p>
        </p:txBody>
      </p:sp>
      <p:sp>
        <p:nvSpPr>
          <p:cNvPr id="4" name="Footer Placeholder 3"/>
          <p:cNvSpPr>
            <a:spLocks noGrp="1"/>
          </p:cNvSpPr>
          <p:nvPr>
            <p:ph type="ftr" sz="quarter" idx="2"/>
          </p:nvPr>
        </p:nvSpPr>
        <p:spPr>
          <a:xfrm>
            <a:off x="0" y="8866155"/>
            <a:ext cx="3032337" cy="46672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66155"/>
            <a:ext cx="3032337" cy="466725"/>
          </a:xfrm>
          <a:prstGeom prst="rect">
            <a:avLst/>
          </a:prstGeom>
        </p:spPr>
        <p:txBody>
          <a:bodyPr vert="horz" lIns="93324" tIns="46662" rIns="93324" bIns="46662" rtlCol="0" anchor="b"/>
          <a:lstStyle>
            <a:lvl1pPr algn="r">
              <a:defRPr sz="1200"/>
            </a:lvl1pPr>
          </a:lstStyle>
          <a:p>
            <a:fld id="{057E9506-BBF5-4D0D-87EE-CFB1EFBE931E}" type="slidenum">
              <a:rPr lang="en-US" smtClean="0"/>
              <a:pPr/>
              <a:t>‹#›</a:t>
            </a:fld>
            <a:endParaRPr lang="en-US"/>
          </a:p>
        </p:txBody>
      </p:sp>
    </p:spTree>
    <p:extLst>
      <p:ext uri="{BB962C8B-B14F-4D97-AF65-F5344CB8AC3E}">
        <p14:creationId xmlns:p14="http://schemas.microsoft.com/office/powerpoint/2010/main" val="3137691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672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63744" y="0"/>
            <a:ext cx="3032337" cy="466725"/>
          </a:xfrm>
          <a:prstGeom prst="rect">
            <a:avLst/>
          </a:prstGeom>
        </p:spPr>
        <p:txBody>
          <a:bodyPr vert="horz" lIns="93324" tIns="46662" rIns="93324" bIns="46662" rtlCol="0"/>
          <a:lstStyle>
            <a:lvl1pPr algn="r">
              <a:defRPr sz="1200"/>
            </a:lvl1pPr>
          </a:lstStyle>
          <a:p>
            <a:fld id="{3FC7BB25-EA28-458C-9BEB-E185ECB03206}" type="datetimeFigureOut">
              <a:rPr lang="en-US" smtClean="0"/>
              <a:pPr/>
              <a:t>3/31/2011</a:t>
            </a:fld>
            <a:endParaRPr lang="en-US"/>
          </a:p>
        </p:txBody>
      </p:sp>
      <p:sp>
        <p:nvSpPr>
          <p:cNvPr id="4" name="Slide Image Placeholder 3"/>
          <p:cNvSpPr>
            <a:spLocks noGrp="1" noRot="1" noChangeAspect="1"/>
          </p:cNvSpPr>
          <p:nvPr>
            <p:ph type="sldImg" idx="2"/>
          </p:nvPr>
        </p:nvSpPr>
        <p:spPr>
          <a:xfrm>
            <a:off x="1165225" y="700088"/>
            <a:ext cx="4667250" cy="35004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699770" y="4433888"/>
            <a:ext cx="5598160" cy="420052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66155"/>
            <a:ext cx="3032337" cy="46672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66155"/>
            <a:ext cx="3032337" cy="466725"/>
          </a:xfrm>
          <a:prstGeom prst="rect">
            <a:avLst/>
          </a:prstGeom>
        </p:spPr>
        <p:txBody>
          <a:bodyPr vert="horz" lIns="93324" tIns="46662" rIns="93324" bIns="46662" rtlCol="0" anchor="b"/>
          <a:lstStyle>
            <a:lvl1pPr algn="r">
              <a:defRPr sz="1200"/>
            </a:lvl1pPr>
          </a:lstStyle>
          <a:p>
            <a:fld id="{DB6C60F1-D9D7-452D-8F51-4FED64DC9328}" type="slidenum">
              <a:rPr lang="en-US" smtClean="0"/>
              <a:pPr/>
              <a:t>‹#›</a:t>
            </a:fld>
            <a:endParaRPr lang="en-US"/>
          </a:p>
        </p:txBody>
      </p:sp>
    </p:spTree>
    <p:extLst>
      <p:ext uri="{BB962C8B-B14F-4D97-AF65-F5344CB8AC3E}">
        <p14:creationId xmlns:p14="http://schemas.microsoft.com/office/powerpoint/2010/main" val="125725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5A974AB-572B-4804-BCA2-3019CD3B7724}" type="slidenum">
              <a:rPr lang="en-US"/>
              <a:pPr/>
              <a:t>1</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5A974AB-572B-4804-BCA2-3019CD3B7724}" type="slidenum">
              <a:rPr lang="en-US"/>
              <a:pPr/>
              <a:t>2</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5A974AB-572B-4804-BCA2-3019CD3B7724}" type="slidenum">
              <a:rPr lang="en-US"/>
              <a:pPr/>
              <a:t>3</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5A974AB-572B-4804-BCA2-3019CD3B7724}" type="slidenum">
              <a:rPr lang="en-US"/>
              <a:pPr/>
              <a:t>4</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5A974AB-572B-4804-BCA2-3019CD3B7724}" type="slidenum">
              <a:rPr lang="en-US"/>
              <a:pPr/>
              <a:t>5</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5A974AB-572B-4804-BCA2-3019CD3B7724}" type="slidenum">
              <a:rPr lang="en-US"/>
              <a:pPr/>
              <a:t>8</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userDrawn="1"/>
        </p:nvSpPr>
        <p:spPr>
          <a:xfrm>
            <a:off x="31750" y="6605588"/>
            <a:ext cx="9080500" cy="252412"/>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31750" y="0"/>
            <a:ext cx="9080500" cy="252413"/>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6" descr="wsu_horizontal_color.png"/>
          <p:cNvPicPr>
            <a:picLocks noChangeAspect="1"/>
          </p:cNvPicPr>
          <p:nvPr userDrawn="1"/>
        </p:nvPicPr>
        <p:blipFill>
          <a:blip r:embed="rId2" cstate="print"/>
          <a:srcRect/>
          <a:stretch>
            <a:fillRect/>
          </a:stretch>
        </p:blipFill>
        <p:spPr bwMode="auto">
          <a:xfrm>
            <a:off x="4572000" y="1295400"/>
            <a:ext cx="3590925" cy="809625"/>
          </a:xfrm>
          <a:prstGeom prst="rect">
            <a:avLst/>
          </a:prstGeom>
          <a:noFill/>
          <a:ln w="9525">
            <a:noFill/>
            <a:miter lim="800000"/>
            <a:headEnd/>
            <a:tailEnd/>
          </a:ln>
        </p:spPr>
      </p:pic>
      <p:sp>
        <p:nvSpPr>
          <p:cNvPr id="2" name="Title 1"/>
          <p:cNvSpPr>
            <a:spLocks noGrp="1"/>
          </p:cNvSpPr>
          <p:nvPr>
            <p:ph type="ctrTitle"/>
          </p:nvPr>
        </p:nvSpPr>
        <p:spPr>
          <a:xfrm>
            <a:off x="1219200" y="2133600"/>
            <a:ext cx="7620000" cy="1470025"/>
          </a:xfrm>
        </p:spPr>
        <p:txBody>
          <a:bodyPr>
            <a:norm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295400" y="4191000"/>
            <a:ext cx="4267200" cy="1752600"/>
          </a:xfrm>
        </p:spPr>
        <p:txBody>
          <a:bodyPr>
            <a:normAutofit/>
          </a:bodyPr>
          <a:lstStyle>
            <a:lvl1pPr marL="0" indent="0" algn="l">
              <a:lnSpc>
                <a:spcPct val="9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Title, Department</a:t>
            </a:r>
          </a:p>
          <a:p>
            <a:r>
              <a:rPr lang="en-US" dirty="0" smtClean="0"/>
              <a:t>Date</a:t>
            </a:r>
          </a:p>
        </p:txBody>
      </p:sp>
      <p:sp>
        <p:nvSpPr>
          <p:cNvPr id="6" name="Date Placeholder 3"/>
          <p:cNvSpPr>
            <a:spLocks noGrp="1"/>
          </p:cNvSpPr>
          <p:nvPr>
            <p:ph type="dt" sz="half" idx="10"/>
          </p:nvPr>
        </p:nvSpPr>
        <p:spPr>
          <a:xfrm>
            <a:off x="3581400" y="6248400"/>
            <a:ext cx="2667000" cy="365125"/>
          </a:xfrm>
        </p:spPr>
        <p:txBody>
          <a:bodyPr/>
          <a:lstStyle>
            <a:lvl1pPr algn="ctr">
              <a:defRPr/>
            </a:lvl1pPr>
          </a:lstStyle>
          <a:p>
            <a:pPr>
              <a:defRPr/>
            </a:pPr>
            <a:r>
              <a:rPr lang="en-US" smtClean="0"/>
              <a:t>EECS Industrial Advisory Meeting</a:t>
            </a:r>
            <a:endParaRPr lang="en-US" dirty="0"/>
          </a:p>
        </p:txBody>
      </p:sp>
      <p:cxnSp>
        <p:nvCxnSpPr>
          <p:cNvPr id="12" name="Straight Connector 11"/>
          <p:cNvCxnSpPr/>
          <p:nvPr userDrawn="1"/>
        </p:nvCxnSpPr>
        <p:spPr>
          <a:xfrm>
            <a:off x="1371600" y="3733800"/>
            <a:ext cx="7729538" cy="0"/>
          </a:xfrm>
          <a:prstGeom prst="line">
            <a:avLst/>
          </a:prstGeom>
          <a:ln w="571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9212" y="274638"/>
            <a:ext cx="8499987" cy="84623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39212"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EECS Industrial Advisory  Board Meeting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r>
              <a:rPr lang="en-US" dirty="0" smtClean="0"/>
              <a:t>EECS Industrial Advisory  Board Meeting</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25BC88B-1D0C-43DE-B958-659244EAF7DF}" type="datetimeFigureOut">
              <a:rPr lang="en-US"/>
              <a:pPr>
                <a:defRPr/>
              </a:pPr>
              <a:t>3/31/2011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712192A-E72E-4314-BE6A-1F0A319E599B}" type="datetimeFigureOut">
              <a:rPr lang="en-US"/>
              <a:pPr>
                <a:defRPr/>
              </a:pPr>
              <a:t>3/31/2011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810A440-C240-4BC4-A0FF-554628E557D7}" type="datetimeFigureOut">
              <a:rPr lang="en-US"/>
              <a:pPr>
                <a:defRPr/>
              </a:pPr>
              <a:t>3/31/2011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27" name="Picture 10" descr="wsu_horizontal_color.png"/>
          <p:cNvPicPr>
            <a:picLocks noChangeAspect="1"/>
          </p:cNvPicPr>
          <p:nvPr userDrawn="1"/>
        </p:nvPicPr>
        <p:blipFill>
          <a:blip r:embed="rId8" cstate="print"/>
          <a:srcRect/>
          <a:stretch>
            <a:fillRect/>
          </a:stretch>
        </p:blipFill>
        <p:spPr bwMode="auto">
          <a:xfrm>
            <a:off x="7391400" y="6356350"/>
            <a:ext cx="1554163" cy="349250"/>
          </a:xfrm>
          <a:prstGeom prst="rect">
            <a:avLst/>
          </a:prstGeom>
          <a:noFill/>
          <a:ln w="9525">
            <a:noFill/>
            <a:miter lim="800000"/>
            <a:headEnd/>
            <a:tailEnd/>
          </a:ln>
        </p:spPr>
      </p:pic>
      <p:sp>
        <p:nvSpPr>
          <p:cNvPr id="9" name="Slide Number Placeholder 6"/>
          <p:cNvSpPr txBox="1">
            <a:spLocks/>
          </p:cNvSpPr>
          <p:nvPr userDrawn="1"/>
        </p:nvSpPr>
        <p:spPr>
          <a:xfrm>
            <a:off x="152400" y="6432550"/>
            <a:ext cx="838200" cy="501650"/>
          </a:xfrm>
          <a:prstGeom prst="rect">
            <a:avLst/>
          </a:prstGeom>
        </p:spPr>
        <p:txBody>
          <a:bodyPr/>
          <a:lstStyle/>
          <a:p>
            <a:pPr fontAlgn="auto">
              <a:spcBef>
                <a:spcPts val="0"/>
              </a:spcBef>
              <a:spcAft>
                <a:spcPts val="0"/>
              </a:spcAft>
              <a:defRPr/>
            </a:pPr>
            <a:fld id="{12073121-80F2-4A27-A972-3FCE9B2C70D8}" type="slidenum">
              <a:rPr lang="en-US" sz="1200">
                <a:solidFill>
                  <a:schemeClr val="bg1">
                    <a:lumMod val="50000"/>
                  </a:schemeClr>
                </a:solidFill>
                <a:latin typeface="+mn-lt"/>
                <a:cs typeface="+mn-cs"/>
              </a:rPr>
              <a:pPr fontAlgn="auto">
                <a:spcBef>
                  <a:spcPts val="0"/>
                </a:spcBef>
                <a:spcAft>
                  <a:spcPts val="0"/>
                </a:spcAft>
                <a:defRPr/>
              </a:pPr>
              <a:t>‹#›</a:t>
            </a:fld>
            <a:endParaRPr lang="en-US" sz="1200" dirty="0">
              <a:solidFill>
                <a:schemeClr val="bg1">
                  <a:lumMod val="50000"/>
                </a:schemeClr>
              </a:solidFill>
              <a:latin typeface="+mn-lt"/>
              <a:cs typeface="+mn-cs"/>
            </a:endParaRPr>
          </a:p>
        </p:txBody>
      </p:sp>
      <p:sp>
        <p:nvSpPr>
          <p:cNvPr id="1029" name="Title Placeholder 1"/>
          <p:cNvSpPr>
            <a:spLocks noGrp="1"/>
          </p:cNvSpPr>
          <p:nvPr>
            <p:ph type="title"/>
          </p:nvPr>
        </p:nvSpPr>
        <p:spPr bwMode="auto">
          <a:xfrm>
            <a:off x="339725" y="274638"/>
            <a:ext cx="8499475" cy="846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2"/>
          </p:nvPr>
        </p:nvSpPr>
        <p:spPr>
          <a:xfrm>
            <a:off x="9372600" y="63246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fld id="{3034C992-68AD-4F2E-8AAE-90B6BB4DC0D4}" type="datetimeFigureOut">
              <a:rPr lang="en-US"/>
              <a:pPr>
                <a:defRPr/>
              </a:pPr>
              <a:t>3/31/2011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cxnSp>
        <p:nvCxnSpPr>
          <p:cNvPr id="11" name="Straight Connector 10"/>
          <p:cNvCxnSpPr/>
          <p:nvPr userDrawn="1"/>
        </p:nvCxnSpPr>
        <p:spPr>
          <a:xfrm>
            <a:off x="76200" y="1143000"/>
            <a:ext cx="9067800" cy="0"/>
          </a:xfrm>
          <a:prstGeom prst="line">
            <a:avLst/>
          </a:prstGeom>
          <a:ln w="571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31750" y="6746875"/>
            <a:ext cx="9080500" cy="111125"/>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8" r:id="rId3"/>
    <p:sldLayoutId id="2147483674" r:id="rId4"/>
    <p:sldLayoutId id="2147483676" r:id="rId5"/>
    <p:sldLayoutId id="2147483677" r:id="rId6"/>
  </p:sldLayoutIdLst>
  <p:txStyles>
    <p:titleStyle>
      <a:lvl1pPr algn="l" rtl="0" fontAlgn="base">
        <a:spcBef>
          <a:spcPct val="0"/>
        </a:spcBef>
        <a:spcAft>
          <a:spcPct val="0"/>
        </a:spcAft>
        <a:defRPr sz="3200" b="1" kern="1200">
          <a:solidFill>
            <a:schemeClr val="tx1"/>
          </a:solidFill>
          <a:latin typeface="Georgia" pitchFamily="18" charset="0"/>
          <a:ea typeface="+mj-ea"/>
          <a:cs typeface="+mj-cs"/>
        </a:defRPr>
      </a:lvl1pPr>
      <a:lvl2pPr algn="l" rtl="0" fontAlgn="base">
        <a:spcBef>
          <a:spcPct val="0"/>
        </a:spcBef>
        <a:spcAft>
          <a:spcPct val="0"/>
        </a:spcAft>
        <a:defRPr sz="3200" b="1">
          <a:solidFill>
            <a:schemeClr val="tx1"/>
          </a:solidFill>
          <a:latin typeface="Georgia" pitchFamily="18" charset="0"/>
        </a:defRPr>
      </a:lvl2pPr>
      <a:lvl3pPr algn="l" rtl="0" fontAlgn="base">
        <a:spcBef>
          <a:spcPct val="0"/>
        </a:spcBef>
        <a:spcAft>
          <a:spcPct val="0"/>
        </a:spcAft>
        <a:defRPr sz="3200" b="1">
          <a:solidFill>
            <a:schemeClr val="tx1"/>
          </a:solidFill>
          <a:latin typeface="Georgia" pitchFamily="18" charset="0"/>
        </a:defRPr>
      </a:lvl3pPr>
      <a:lvl4pPr algn="l" rtl="0" fontAlgn="base">
        <a:spcBef>
          <a:spcPct val="0"/>
        </a:spcBef>
        <a:spcAft>
          <a:spcPct val="0"/>
        </a:spcAft>
        <a:defRPr sz="3200" b="1">
          <a:solidFill>
            <a:schemeClr val="tx1"/>
          </a:solidFill>
          <a:latin typeface="Georgia" pitchFamily="18" charset="0"/>
        </a:defRPr>
      </a:lvl4pPr>
      <a:lvl5pPr algn="l" rtl="0" fontAlgn="base">
        <a:spcBef>
          <a:spcPct val="0"/>
        </a:spcBef>
        <a:spcAft>
          <a:spcPct val="0"/>
        </a:spcAft>
        <a:defRPr sz="3200" b="1">
          <a:solidFill>
            <a:schemeClr val="tx1"/>
          </a:solidFill>
          <a:latin typeface="Georgia" pitchFamily="18" charset="0"/>
        </a:defRPr>
      </a:lvl5pPr>
      <a:lvl6pPr marL="457200" algn="l" rtl="0" fontAlgn="base">
        <a:spcBef>
          <a:spcPct val="0"/>
        </a:spcBef>
        <a:spcAft>
          <a:spcPct val="0"/>
        </a:spcAft>
        <a:defRPr sz="3200" b="1">
          <a:solidFill>
            <a:schemeClr val="tx1"/>
          </a:solidFill>
          <a:latin typeface="Georgia" pitchFamily="18" charset="0"/>
        </a:defRPr>
      </a:lvl6pPr>
      <a:lvl7pPr marL="914400" algn="l" rtl="0" fontAlgn="base">
        <a:spcBef>
          <a:spcPct val="0"/>
        </a:spcBef>
        <a:spcAft>
          <a:spcPct val="0"/>
        </a:spcAft>
        <a:defRPr sz="3200" b="1">
          <a:solidFill>
            <a:schemeClr val="tx1"/>
          </a:solidFill>
          <a:latin typeface="Georgia" pitchFamily="18" charset="0"/>
        </a:defRPr>
      </a:lvl7pPr>
      <a:lvl8pPr marL="1371600" algn="l" rtl="0" fontAlgn="base">
        <a:spcBef>
          <a:spcPct val="0"/>
        </a:spcBef>
        <a:spcAft>
          <a:spcPct val="0"/>
        </a:spcAft>
        <a:defRPr sz="3200" b="1">
          <a:solidFill>
            <a:schemeClr val="tx1"/>
          </a:solidFill>
          <a:latin typeface="Georgia" pitchFamily="18" charset="0"/>
        </a:defRPr>
      </a:lvl8pPr>
      <a:lvl9pPr marL="1828800" algn="l" rtl="0" fontAlgn="base">
        <a:spcBef>
          <a:spcPct val="0"/>
        </a:spcBef>
        <a:spcAft>
          <a:spcPct val="0"/>
        </a:spcAft>
        <a:defRPr sz="3200" b="1">
          <a:solidFill>
            <a:schemeClr val="tx1"/>
          </a:solidFill>
          <a:latin typeface="Georgia" pitchFamily="18" charset="0"/>
        </a:defRPr>
      </a:lvl9pPr>
    </p:titleStyle>
    <p:bodyStyle>
      <a:lvl1pPr marL="342900" indent="-342900" algn="l" rtl="0" fontAlgn="base">
        <a:lnSpc>
          <a:spcPct val="90000"/>
        </a:lnSpc>
        <a:spcBef>
          <a:spcPts val="600"/>
        </a:spcBef>
        <a:spcAft>
          <a:spcPts val="600"/>
        </a:spcAft>
        <a:buClr>
          <a:srgbClr val="FFC000"/>
        </a:buClr>
        <a:buFont typeface="Arial" charset="0"/>
        <a:buChar char="•"/>
        <a:defRPr sz="2800" kern="1200">
          <a:solidFill>
            <a:schemeClr val="tx1"/>
          </a:solidFill>
          <a:latin typeface="Arial" pitchFamily="34" charset="0"/>
          <a:ea typeface="+mn-ea"/>
          <a:cs typeface="Arial" pitchFamily="34" charset="0"/>
        </a:defRPr>
      </a:lvl1pPr>
      <a:lvl2pPr marL="742950" indent="-285750" algn="l" rtl="0" fontAlgn="base">
        <a:lnSpc>
          <a:spcPct val="90000"/>
        </a:lnSpc>
        <a:spcBef>
          <a:spcPts val="400"/>
        </a:spcBef>
        <a:spcAft>
          <a:spcPts val="400"/>
        </a:spcAft>
        <a:buClr>
          <a:srgbClr val="FFC000"/>
        </a:buClr>
        <a:buFont typeface="Arial" charset="0"/>
        <a:buChar char="–"/>
        <a:defRPr sz="2400" kern="1200">
          <a:solidFill>
            <a:schemeClr val="tx1"/>
          </a:solidFill>
          <a:latin typeface="+mn-lt"/>
          <a:ea typeface="+mn-ea"/>
          <a:cs typeface="Arial" charset="0"/>
        </a:defRPr>
      </a:lvl2pPr>
      <a:lvl3pPr marL="1143000" indent="-228600" algn="l" rtl="0" fontAlgn="base">
        <a:lnSpc>
          <a:spcPct val="90000"/>
        </a:lnSpc>
        <a:spcBef>
          <a:spcPts val="350"/>
        </a:spcBef>
        <a:spcAft>
          <a:spcPts val="350"/>
        </a:spcAft>
        <a:buClr>
          <a:srgbClr val="FFC000"/>
        </a:buClr>
        <a:buFont typeface="Arial" charset="0"/>
        <a:buChar char="•"/>
        <a:defRPr sz="20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ebs.wichita.edu/?u=facultysenate&amp;p=/201011adhocgenedu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ebs.wichita.edu/?u=SHOCKERASSESSMENT&amp;p=/ProcessForAssessment/" TargetMode="External"/><Relationship Id="rId4" Type="http://schemas.openxmlformats.org/officeDocument/2006/relationships/hyperlink" Target="http://webs.wichita.edu/?u=academicaffairs&amp;p=/inde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ebs.wichita.edu/senate/structure.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339212" y="274638"/>
            <a:ext cx="8499987" cy="868362"/>
          </a:xfrm>
        </p:spPr>
        <p:txBody>
          <a:bodyPr/>
          <a:lstStyle/>
          <a:p>
            <a:r>
              <a:rPr lang="en-US" dirty="0" smtClean="0"/>
              <a:t>General Education</a:t>
            </a:r>
            <a:br>
              <a:rPr lang="en-US" dirty="0" smtClean="0"/>
            </a:br>
            <a:r>
              <a:rPr lang="en-US" sz="2400" dirty="0" smtClean="0"/>
              <a:t>Senate discussion scheduled for April </a:t>
            </a:r>
            <a:r>
              <a:rPr lang="en-US" sz="2400" dirty="0"/>
              <a:t>11 and 25</a:t>
            </a:r>
          </a:p>
        </p:txBody>
      </p:sp>
      <p:sp>
        <p:nvSpPr>
          <p:cNvPr id="4102" name="Rectangle 3"/>
          <p:cNvSpPr>
            <a:spLocks noGrp="1" noChangeArrowheads="1"/>
          </p:cNvSpPr>
          <p:nvPr>
            <p:ph type="body" idx="1"/>
          </p:nvPr>
        </p:nvSpPr>
        <p:spPr>
          <a:xfrm>
            <a:off x="457200" y="1676400"/>
            <a:ext cx="8229600" cy="4495800"/>
          </a:xfrm>
        </p:spPr>
        <p:txBody>
          <a:bodyPr/>
          <a:lstStyle/>
          <a:p>
            <a:pPr marL="457200" indent="-457200">
              <a:buFont typeface="+mj-lt"/>
              <a:buAutoNum type="arabicPeriod"/>
            </a:pPr>
            <a:r>
              <a:rPr lang="en-US" sz="2400" dirty="0" smtClean="0"/>
              <a:t>Proposal to base General Education on outcomes that can be assessed</a:t>
            </a:r>
          </a:p>
          <a:p>
            <a:pPr marL="457200" indent="-457200">
              <a:buFont typeface="+mj-lt"/>
              <a:buAutoNum type="arabicPeriod"/>
            </a:pPr>
            <a:r>
              <a:rPr lang="en-US" sz="2400" dirty="0" smtClean="0"/>
              <a:t>Proposal for a process and timeline to revise General Education</a:t>
            </a:r>
          </a:p>
        </p:txBody>
      </p:sp>
    </p:spTree>
    <p:extLst>
      <p:ext uri="{BB962C8B-B14F-4D97-AF65-F5344CB8AC3E}">
        <p14:creationId xmlns:p14="http://schemas.microsoft.com/office/powerpoint/2010/main" val="254004048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Mission (Draft)</a:t>
            </a:r>
            <a:endParaRPr lang="en-US" dirty="0"/>
          </a:p>
        </p:txBody>
      </p:sp>
      <p:sp>
        <p:nvSpPr>
          <p:cNvPr id="3" name="Content Placeholder 2"/>
          <p:cNvSpPr>
            <a:spLocks noGrp="1"/>
          </p:cNvSpPr>
          <p:nvPr>
            <p:ph idx="1"/>
          </p:nvPr>
        </p:nvSpPr>
        <p:spPr/>
        <p:txBody>
          <a:bodyPr/>
          <a:lstStyle/>
          <a:p>
            <a:r>
              <a:rPr lang="en-US" sz="2400" dirty="0" smtClean="0"/>
              <a:t>Wichita State University is a diverse community united in a common desire for excellence in learning, teaching, scholarship, and public service.  While there are many important reasons for a university education, one overarching purpose encompasses all others – to educate and mentor students to become responsible and informed citizens and leaders for our communities, our nation, and the world.</a:t>
            </a:r>
          </a:p>
          <a:p>
            <a:r>
              <a:rPr lang="en-US" sz="2400" dirty="0" smtClean="0"/>
              <a:t>General education is the common element of the university experience and is the foundation which infuses and integrates the knowledge, skills, values, and reasoning essential for academic and personal success.</a:t>
            </a:r>
          </a:p>
          <a:p>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Goals</a:t>
            </a:r>
            <a:endParaRPr lang="en-US" dirty="0"/>
          </a:p>
        </p:txBody>
      </p:sp>
      <p:sp>
        <p:nvSpPr>
          <p:cNvPr id="3" name="Content Placeholder 2"/>
          <p:cNvSpPr>
            <a:spLocks noGrp="1"/>
          </p:cNvSpPr>
          <p:nvPr>
            <p:ph idx="1"/>
          </p:nvPr>
        </p:nvSpPr>
        <p:spPr/>
        <p:txBody>
          <a:bodyPr/>
          <a:lstStyle/>
          <a:p>
            <a:r>
              <a:rPr lang="en-US" sz="2400" dirty="0" smtClean="0"/>
              <a:t>to study and apply basic mathematical principles;</a:t>
            </a:r>
          </a:p>
          <a:p>
            <a:r>
              <a:rPr lang="en-US" sz="2400" dirty="0" smtClean="0"/>
              <a:t>to study and apply principles of written and oral communication;</a:t>
            </a:r>
          </a:p>
          <a:p>
            <a:r>
              <a:rPr lang="en-US" sz="2400" dirty="0" smtClean="0"/>
              <a:t>to study and apply basic library research skills including basic assessment of various kinds of sources;</a:t>
            </a:r>
          </a:p>
          <a:p>
            <a:r>
              <a:rPr lang="en-US" sz="2400" dirty="0" smtClean="0"/>
              <a:t>to study and gain a basic understanding of the natural sciences, social and behavioral sciences, humanities and fine arts; and</a:t>
            </a:r>
          </a:p>
          <a:p>
            <a:r>
              <a:rPr lang="en-US" sz="2400" smtClean="0"/>
              <a:t>to </a:t>
            </a:r>
            <a:r>
              <a:rPr lang="en-US" sz="2400" dirty="0" smtClean="0"/>
              <a:t>study human diversity on a global basis and its implications for society.</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Outcomes (Draft)</a:t>
            </a:r>
            <a:endParaRPr lang="en-US" dirty="0"/>
          </a:p>
        </p:txBody>
      </p:sp>
      <p:sp>
        <p:nvSpPr>
          <p:cNvPr id="3" name="Content Placeholder 2"/>
          <p:cNvSpPr>
            <a:spLocks noGrp="1"/>
          </p:cNvSpPr>
          <p:nvPr>
            <p:ph idx="1"/>
          </p:nvPr>
        </p:nvSpPr>
        <p:spPr>
          <a:xfrm>
            <a:off x="339212" y="1295400"/>
            <a:ext cx="8423788" cy="4830763"/>
          </a:xfrm>
        </p:spPr>
        <p:txBody>
          <a:bodyPr/>
          <a:lstStyle/>
          <a:p>
            <a:pPr>
              <a:buNone/>
            </a:pPr>
            <a:r>
              <a:rPr lang="en-US" sz="2000" dirty="0" smtClean="0"/>
              <a:t>Upon graduation, students will: </a:t>
            </a:r>
          </a:p>
          <a:p>
            <a:pPr lvl="0"/>
            <a:r>
              <a:rPr lang="en-US" sz="2000" dirty="0" smtClean="0"/>
              <a:t>Have been introduced to the arts</a:t>
            </a:r>
          </a:p>
          <a:p>
            <a:pPr lvl="0"/>
            <a:r>
              <a:rPr lang="en-US" sz="2000" dirty="0" smtClean="0"/>
              <a:t>Have knowledge of historical and contemporary global issues</a:t>
            </a:r>
          </a:p>
          <a:p>
            <a:pPr lvl="0"/>
            <a:r>
              <a:rPr lang="en-US" sz="2000" dirty="0" smtClean="0"/>
              <a:t>Understand the relevance of professional and ethical responsibility</a:t>
            </a:r>
          </a:p>
          <a:p>
            <a:pPr lvl="0"/>
            <a:r>
              <a:rPr lang="en-US" sz="2000" dirty="0" smtClean="0"/>
              <a:t>Have learned to use research and information tools </a:t>
            </a:r>
          </a:p>
          <a:p>
            <a:pPr lvl="0">
              <a:buNone/>
            </a:pPr>
            <a:r>
              <a:rPr lang="en-US" sz="2000" dirty="0" smtClean="0"/>
              <a:t>and be able to:</a:t>
            </a:r>
          </a:p>
          <a:p>
            <a:r>
              <a:rPr lang="en-US" sz="2000" dirty="0" smtClean="0"/>
              <a:t>Communicate effectively in writing and speaking</a:t>
            </a:r>
          </a:p>
          <a:p>
            <a:r>
              <a:rPr lang="en-US" sz="2000" dirty="0" smtClean="0"/>
              <a:t>Think critically and creatively</a:t>
            </a:r>
          </a:p>
          <a:p>
            <a:r>
              <a:rPr lang="en-US" sz="2000" dirty="0" smtClean="0"/>
              <a:t>Solve problems</a:t>
            </a:r>
          </a:p>
          <a:p>
            <a:r>
              <a:rPr lang="en-US" sz="2000" dirty="0" smtClean="0"/>
              <a:t>Demonstrate knowledge of mathematics and the natural and social sciences</a:t>
            </a:r>
          </a:p>
          <a:p>
            <a:r>
              <a:rPr lang="en-US" sz="2000" dirty="0" smtClean="0"/>
              <a:t>Function collaboratively in multidisciplinary and in intercultural environments</a:t>
            </a:r>
          </a:p>
          <a:p>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339212" y="274638"/>
            <a:ext cx="8499987" cy="868362"/>
          </a:xfrm>
        </p:spPr>
        <p:txBody>
          <a:bodyPr/>
          <a:lstStyle/>
          <a:p>
            <a:r>
              <a:rPr lang="en-US" dirty="0" smtClean="0"/>
              <a:t>General Education</a:t>
            </a:r>
            <a:br>
              <a:rPr lang="en-US" dirty="0" smtClean="0"/>
            </a:br>
            <a:r>
              <a:rPr lang="en-US" sz="2400" dirty="0" smtClean="0"/>
              <a:t>Senate discussion scheduled for April </a:t>
            </a:r>
            <a:r>
              <a:rPr lang="en-US" sz="2400" dirty="0"/>
              <a:t>11 and 25</a:t>
            </a:r>
          </a:p>
        </p:txBody>
      </p:sp>
      <p:sp>
        <p:nvSpPr>
          <p:cNvPr id="4102" name="Rectangle 3"/>
          <p:cNvSpPr>
            <a:spLocks noGrp="1" noChangeArrowheads="1"/>
          </p:cNvSpPr>
          <p:nvPr>
            <p:ph type="body" idx="1"/>
          </p:nvPr>
        </p:nvSpPr>
        <p:spPr>
          <a:xfrm>
            <a:off x="457200" y="1676400"/>
            <a:ext cx="8229600" cy="4495800"/>
          </a:xfrm>
        </p:spPr>
        <p:txBody>
          <a:bodyPr/>
          <a:lstStyle/>
          <a:p>
            <a:pPr marL="0" indent="0">
              <a:buNone/>
            </a:pPr>
            <a:r>
              <a:rPr lang="en-US" sz="2400" b="1" dirty="0"/>
              <a:t>Documents for Senate review to frame the discussion</a:t>
            </a:r>
          </a:p>
          <a:p>
            <a:pPr marL="285750" indent="-285750">
              <a:buFont typeface="Arial"/>
              <a:buChar char="•"/>
            </a:pPr>
            <a:r>
              <a:rPr lang="en-US" sz="2400" dirty="0"/>
              <a:t>May 2002 report from the Senate’s </a:t>
            </a:r>
            <a:r>
              <a:rPr lang="en-US" sz="2400" i="1" dirty="0"/>
              <a:t>Ad hoc </a:t>
            </a:r>
            <a:r>
              <a:rPr lang="en-US" sz="2400" dirty="0"/>
              <a:t>General Education </a:t>
            </a:r>
            <a:r>
              <a:rPr lang="en-US" sz="2400" dirty="0" smtClean="0"/>
              <a:t>committee</a:t>
            </a:r>
            <a:r>
              <a:rPr lang="en-US" sz="1800" dirty="0" smtClean="0"/>
              <a:t>. Item 6 </a:t>
            </a:r>
            <a:r>
              <a:rPr lang="en-US" sz="1800" dirty="0" err="1" smtClean="0"/>
              <a:t>at</a:t>
            </a:r>
            <a:r>
              <a:rPr lang="en-US" sz="1800" dirty="0" err="1" smtClean="0">
                <a:hlinkClick r:id="rId3"/>
              </a:rPr>
              <a:t>http</a:t>
            </a:r>
            <a:r>
              <a:rPr lang="en-US" sz="1800" dirty="0">
                <a:hlinkClick r:id="rId3"/>
              </a:rPr>
              <a:t>://webs.wichita.edu/?u=facultysenate&amp;p=/201011adhocgeneduc</a:t>
            </a:r>
            <a:r>
              <a:rPr lang="en-US" sz="1800" dirty="0" smtClean="0">
                <a:hlinkClick r:id="rId3"/>
              </a:rPr>
              <a:t>/</a:t>
            </a:r>
            <a:r>
              <a:rPr lang="en-US" sz="1800" dirty="0" smtClean="0"/>
              <a:t> </a:t>
            </a:r>
          </a:p>
          <a:p>
            <a:pPr marL="285750" indent="-285750">
              <a:buFont typeface="Arial"/>
              <a:buChar char="•"/>
            </a:pPr>
            <a:r>
              <a:rPr lang="en-US" sz="2400" dirty="0" smtClean="0"/>
              <a:t>KBOR </a:t>
            </a:r>
            <a:r>
              <a:rPr lang="en-US" sz="2400" dirty="0"/>
              <a:t>Foresight </a:t>
            </a:r>
            <a:r>
              <a:rPr lang="en-US" sz="2400" dirty="0" smtClean="0"/>
              <a:t>2020</a:t>
            </a:r>
            <a:r>
              <a:rPr lang="en-US" sz="2400" dirty="0"/>
              <a:t>,</a:t>
            </a:r>
            <a:r>
              <a:rPr lang="en-US" sz="2400" dirty="0" smtClean="0"/>
              <a:t> especially </a:t>
            </a:r>
            <a:r>
              <a:rPr lang="en-US" sz="2400" dirty="0"/>
              <a:t>“Pillar #4” on slides 28-33. </a:t>
            </a:r>
            <a:r>
              <a:rPr lang="en-US" sz="1800" dirty="0" smtClean="0"/>
              <a:t>Download from KBOR tab at </a:t>
            </a:r>
            <a:r>
              <a:rPr lang="en-US" sz="1800" dirty="0">
                <a:hlinkClick r:id="rId4"/>
              </a:rPr>
              <a:t>http://webs.wichita.edu/?u=academicaffairs&amp;p=/</a:t>
            </a:r>
            <a:r>
              <a:rPr lang="en-US" sz="1800" dirty="0" smtClean="0">
                <a:hlinkClick r:id="rId4"/>
              </a:rPr>
              <a:t>index</a:t>
            </a:r>
            <a:endParaRPr lang="en-US" sz="1800" dirty="0" smtClean="0"/>
          </a:p>
          <a:p>
            <a:pPr marL="285750" indent="-285750">
              <a:buFont typeface="Arial"/>
              <a:buChar char="•"/>
            </a:pPr>
            <a:r>
              <a:rPr lang="en-US" sz="2400" dirty="0" smtClean="0"/>
              <a:t>Program review requirements. </a:t>
            </a:r>
            <a:r>
              <a:rPr lang="en-US" sz="1800" dirty="0" smtClean="0"/>
              <a:t>Download at </a:t>
            </a:r>
            <a:r>
              <a:rPr lang="en-US" sz="1800" dirty="0">
                <a:hlinkClick r:id="rId5"/>
              </a:rPr>
              <a:t>http://webs.wichita.edu/?u=SHOCKERASSESSMENT&amp;p=/ProcessForAssessment</a:t>
            </a:r>
            <a:r>
              <a:rPr lang="en-US" sz="1800" dirty="0" smtClean="0">
                <a:hlinkClick r:id="rId5"/>
              </a:rPr>
              <a:t>/</a:t>
            </a:r>
            <a:r>
              <a:rPr lang="en-US" sz="1800" dirty="0" smtClean="0"/>
              <a:t> </a:t>
            </a:r>
            <a:endParaRPr lang="en-US" sz="1800" dirty="0"/>
          </a:p>
          <a:p>
            <a:pPr marL="285750" indent="-285750">
              <a:buFont typeface="Arial"/>
              <a:buChar char="•"/>
            </a:pPr>
            <a:r>
              <a:rPr lang="en-US" sz="2400" dirty="0" smtClean="0"/>
              <a:t>Draft proposals </a:t>
            </a:r>
            <a:r>
              <a:rPr lang="en-US" sz="2400" dirty="0"/>
              <a:t>from the 2010-2011 </a:t>
            </a:r>
            <a:r>
              <a:rPr lang="en-US" sz="2400" i="1" dirty="0"/>
              <a:t>Ad hoc </a:t>
            </a:r>
            <a:r>
              <a:rPr lang="en-US" sz="2400" dirty="0"/>
              <a:t>Committee. </a:t>
            </a:r>
            <a:r>
              <a:rPr lang="en-US" sz="1800" dirty="0"/>
              <a:t>Download </a:t>
            </a:r>
            <a:r>
              <a:rPr lang="en-US" sz="1800" dirty="0" smtClean="0"/>
              <a:t>from the </a:t>
            </a:r>
            <a:r>
              <a:rPr lang="en-US" sz="1800" i="1" dirty="0"/>
              <a:t>ad hoc</a:t>
            </a:r>
            <a:r>
              <a:rPr lang="en-US" sz="1800" dirty="0"/>
              <a:t> </a:t>
            </a:r>
            <a:r>
              <a:rPr lang="en-US" sz="1800" dirty="0" smtClean="0"/>
              <a:t>committee’s </a:t>
            </a:r>
            <a:r>
              <a:rPr lang="en-US" sz="1800" dirty="0"/>
              <a:t>page </a:t>
            </a:r>
            <a:r>
              <a:rPr lang="en-US" sz="1800" i="1" dirty="0"/>
              <a:t>under </a:t>
            </a:r>
            <a:r>
              <a:rPr lang="en-US" sz="1800" dirty="0"/>
              <a:t>Senate’s </a:t>
            </a:r>
            <a:r>
              <a:rPr lang="en-US" sz="1800" i="1" dirty="0"/>
              <a:t>Current Topics </a:t>
            </a:r>
            <a:r>
              <a:rPr lang="en-US" sz="1800" dirty="0" smtClean="0"/>
              <a:t>page</a:t>
            </a:r>
          </a:p>
          <a:p>
            <a:pPr marL="285750" indent="-285750">
              <a:buFont typeface="Arial"/>
              <a:buChar char="•"/>
            </a:pPr>
            <a:endParaRPr lang="en-US" sz="24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dirty="0" smtClean="0"/>
              <a:t>Motion from Gen Ad Hoc Comm.</a:t>
            </a:r>
          </a:p>
        </p:txBody>
      </p:sp>
      <p:sp>
        <p:nvSpPr>
          <p:cNvPr id="4102" name="Rectangle 3"/>
          <p:cNvSpPr>
            <a:spLocks noGrp="1" noChangeArrowheads="1"/>
          </p:cNvSpPr>
          <p:nvPr>
            <p:ph type="body" idx="1"/>
          </p:nvPr>
        </p:nvSpPr>
        <p:spPr>
          <a:xfrm>
            <a:off x="457200" y="1828800"/>
            <a:ext cx="8229600" cy="4495800"/>
          </a:xfrm>
        </p:spPr>
        <p:txBody>
          <a:bodyPr/>
          <a:lstStyle/>
          <a:p>
            <a:pPr eaLnBrk="1" hangingPunct="1"/>
            <a:r>
              <a:rPr lang="en-US" sz="2400" dirty="0" smtClean="0"/>
              <a:t>The Faculty Senate endorses the creation of General Education learning outcomes that (</a:t>
            </a:r>
            <a:r>
              <a:rPr lang="en-US" sz="2400" dirty="0" err="1" smtClean="0"/>
              <a:t>i</a:t>
            </a:r>
            <a:r>
              <a:rPr lang="en-US" sz="2400" dirty="0" smtClean="0"/>
              <a:t>) can be assessed for the purposes of accreditation, (ii) meet KBOR requirements and goals (Program Review), (iii) create transparency and clarity about the goals of General Education, and (iv) provide guidelines to the departments and colleges as they evaluate and modify their courses and curricula in the future.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339212" y="274638"/>
            <a:ext cx="8499987" cy="868362"/>
          </a:xfrm>
        </p:spPr>
        <p:txBody>
          <a:bodyPr/>
          <a:lstStyle/>
          <a:p>
            <a:r>
              <a:rPr lang="en-US" dirty="0"/>
              <a:t>Process and timeline </a:t>
            </a:r>
          </a:p>
        </p:txBody>
      </p:sp>
      <p:sp>
        <p:nvSpPr>
          <p:cNvPr id="4102" name="Rectangle 3"/>
          <p:cNvSpPr>
            <a:spLocks noGrp="1" noChangeArrowheads="1"/>
          </p:cNvSpPr>
          <p:nvPr>
            <p:ph type="body" idx="1"/>
          </p:nvPr>
        </p:nvSpPr>
        <p:spPr>
          <a:xfrm>
            <a:off x="457200" y="1676400"/>
            <a:ext cx="8229600" cy="4495800"/>
          </a:xfrm>
        </p:spPr>
        <p:txBody>
          <a:bodyPr/>
          <a:lstStyle/>
          <a:p>
            <a:pPr marL="457200" indent="-457200">
              <a:buFont typeface="+mj-lt"/>
              <a:buAutoNum type="alphaLcParenR"/>
            </a:pPr>
            <a:r>
              <a:rPr lang="en-US" sz="2400" dirty="0" smtClean="0"/>
              <a:t>April 2011. Motion to the Faculty Senate to base General Education on outcomes that can be assessed</a:t>
            </a:r>
          </a:p>
          <a:p>
            <a:pPr marL="457200" indent="-457200">
              <a:buFont typeface="+mj-lt"/>
              <a:buAutoNum type="alphaLcParenR"/>
            </a:pPr>
            <a:r>
              <a:rPr lang="en-US" sz="2400" dirty="0" smtClean="0"/>
              <a:t>May-September. Departments </a:t>
            </a:r>
            <a:r>
              <a:rPr lang="en-US" sz="2400" dirty="0"/>
              <a:t>review the drafts </a:t>
            </a:r>
            <a:r>
              <a:rPr lang="en-US" sz="2400" dirty="0" smtClean="0"/>
              <a:t>that </a:t>
            </a:r>
            <a:r>
              <a:rPr lang="en-US" sz="2400" dirty="0"/>
              <a:t>have been prepared by the </a:t>
            </a:r>
            <a:r>
              <a:rPr lang="en-US" sz="2400" i="1" dirty="0"/>
              <a:t>Ad hoc</a:t>
            </a:r>
            <a:r>
              <a:rPr lang="en-US" sz="2400" dirty="0"/>
              <a:t> General Education Committee, and provide feedback </a:t>
            </a:r>
            <a:r>
              <a:rPr lang="en-US" sz="2400" dirty="0" smtClean="0"/>
              <a:t>by September 30</a:t>
            </a:r>
            <a:r>
              <a:rPr lang="en-US" sz="2400" baseline="30000" dirty="0" smtClean="0"/>
              <a:t>th</a:t>
            </a:r>
            <a:endParaRPr lang="en-US" sz="2400" dirty="0"/>
          </a:p>
          <a:p>
            <a:pPr marL="457200" indent="-457200">
              <a:buFont typeface="+mj-lt"/>
              <a:buAutoNum type="alphaLcParenR"/>
            </a:pPr>
            <a:r>
              <a:rPr lang="en-US" sz="2400" dirty="0" smtClean="0"/>
              <a:t>October 24</a:t>
            </a:r>
            <a:r>
              <a:rPr lang="en-US" sz="2400" baseline="30000" dirty="0" smtClean="0"/>
              <a:t>th</a:t>
            </a:r>
            <a:r>
              <a:rPr lang="en-US" sz="2400" dirty="0" smtClean="0"/>
              <a:t>. Based on feedback </a:t>
            </a:r>
            <a:r>
              <a:rPr lang="en-US" sz="2400" dirty="0"/>
              <a:t>from departments </a:t>
            </a:r>
            <a:r>
              <a:rPr lang="en-US" sz="2400" dirty="0" smtClean="0"/>
              <a:t>a revised draft will be prepared by </a:t>
            </a:r>
            <a:r>
              <a:rPr lang="en-US" sz="2400" dirty="0"/>
              <a:t>the </a:t>
            </a:r>
            <a:r>
              <a:rPr lang="en-US" sz="2400" i="1" dirty="0"/>
              <a:t>Ad hoc</a:t>
            </a:r>
            <a:r>
              <a:rPr lang="en-US" sz="2400" dirty="0"/>
              <a:t> General Education Committee and brought to the Senate for an initial </a:t>
            </a:r>
            <a:r>
              <a:rPr lang="en-US" sz="2400" dirty="0" smtClean="0"/>
              <a:t>reading. Target date October 24</a:t>
            </a:r>
            <a:r>
              <a:rPr lang="en-US" sz="2400" baseline="30000" dirty="0" smtClean="0"/>
              <a:t>th</a:t>
            </a:r>
            <a:r>
              <a:rPr lang="en-US" sz="2400" dirty="0" smtClean="0"/>
              <a:t> </a:t>
            </a:r>
          </a:p>
          <a:p>
            <a:endParaRPr lang="en-US" sz="2400" dirty="0" smtClean="0"/>
          </a:p>
        </p:txBody>
      </p:sp>
    </p:spTree>
    <p:extLst>
      <p:ext uri="{BB962C8B-B14F-4D97-AF65-F5344CB8AC3E}">
        <p14:creationId xmlns:p14="http://schemas.microsoft.com/office/powerpoint/2010/main" val="5376021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339212" y="274638"/>
            <a:ext cx="8499987" cy="868362"/>
          </a:xfrm>
        </p:spPr>
        <p:txBody>
          <a:bodyPr/>
          <a:lstStyle/>
          <a:p>
            <a:r>
              <a:rPr lang="en-US" dirty="0"/>
              <a:t>Process and timeline </a:t>
            </a:r>
            <a:r>
              <a:rPr lang="en-US" sz="2000" dirty="0" smtClean="0"/>
              <a:t>(page 2)</a:t>
            </a:r>
            <a:endParaRPr lang="en-US" sz="2400" dirty="0"/>
          </a:p>
        </p:txBody>
      </p:sp>
      <p:sp>
        <p:nvSpPr>
          <p:cNvPr id="4102" name="Rectangle 3"/>
          <p:cNvSpPr>
            <a:spLocks noGrp="1" noChangeArrowheads="1"/>
          </p:cNvSpPr>
          <p:nvPr>
            <p:ph type="body" idx="1"/>
          </p:nvPr>
        </p:nvSpPr>
        <p:spPr>
          <a:xfrm>
            <a:off x="457200" y="1676400"/>
            <a:ext cx="8229600" cy="4495800"/>
          </a:xfrm>
        </p:spPr>
        <p:txBody>
          <a:bodyPr/>
          <a:lstStyle/>
          <a:p>
            <a:pPr marL="457200" indent="-457200">
              <a:buFont typeface="+mj-lt"/>
              <a:buAutoNum type="alphaLcParenR" startAt="4"/>
            </a:pPr>
            <a:r>
              <a:rPr lang="en-US" sz="2400" dirty="0" smtClean="0"/>
              <a:t>February 2012. After </a:t>
            </a:r>
            <a:r>
              <a:rPr lang="en-US" sz="2400" dirty="0"/>
              <a:t>Senate approval, the </a:t>
            </a:r>
            <a:r>
              <a:rPr lang="en-US" sz="2400" dirty="0" smtClean="0"/>
              <a:t>mission </a:t>
            </a:r>
            <a:r>
              <a:rPr lang="en-US" sz="2400" dirty="0"/>
              <a:t>statement and outcomes will be sent back to departments.  Departments that offer courses for general education credit will determine how their current general education courses meet these </a:t>
            </a:r>
            <a:r>
              <a:rPr lang="en-US" sz="2400" dirty="0" smtClean="0"/>
              <a:t>outcomes </a:t>
            </a:r>
            <a:r>
              <a:rPr lang="en-US" sz="2400" dirty="0"/>
              <a:t>and how they are assessed.  </a:t>
            </a:r>
            <a:r>
              <a:rPr lang="en-US" sz="2400" dirty="0" smtClean="0"/>
              <a:t>Target date </a:t>
            </a:r>
            <a:r>
              <a:rPr lang="en-US" sz="2400" dirty="0"/>
              <a:t>February 24</a:t>
            </a:r>
            <a:r>
              <a:rPr lang="en-US" sz="2400" baseline="30000" dirty="0"/>
              <a:t>th</a:t>
            </a:r>
            <a:r>
              <a:rPr lang="en-US" sz="2400" dirty="0"/>
              <a:t>, 2012 </a:t>
            </a:r>
            <a:endParaRPr lang="en-US" sz="2400" dirty="0" smtClean="0"/>
          </a:p>
          <a:p>
            <a:pPr marL="457200" indent="-457200">
              <a:buFont typeface="+mj-lt"/>
              <a:buAutoNum type="alphaLcParenR" startAt="4"/>
            </a:pPr>
            <a:r>
              <a:rPr lang="en-US" sz="2400" dirty="0"/>
              <a:t>Feedback from departments would be incorporated into the general education requirements and assessment process by the Standing General Education Committee </a:t>
            </a:r>
            <a:endParaRPr lang="en-US" sz="2400" dirty="0" smtClean="0"/>
          </a:p>
        </p:txBody>
      </p:sp>
    </p:spTree>
    <p:extLst>
      <p:ext uri="{BB962C8B-B14F-4D97-AF65-F5344CB8AC3E}">
        <p14:creationId xmlns:p14="http://schemas.microsoft.com/office/powerpoint/2010/main" val="39603667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2001-2003</a:t>
            </a:r>
            <a:endParaRPr lang="en-US" dirty="0"/>
          </a:p>
        </p:txBody>
      </p:sp>
      <p:sp>
        <p:nvSpPr>
          <p:cNvPr id="3" name="Content Placeholder 2"/>
          <p:cNvSpPr>
            <a:spLocks noGrp="1"/>
          </p:cNvSpPr>
          <p:nvPr>
            <p:ph idx="1"/>
          </p:nvPr>
        </p:nvSpPr>
        <p:spPr>
          <a:xfrm>
            <a:off x="339212" y="1143000"/>
            <a:ext cx="8271388" cy="5486400"/>
          </a:xfrm>
        </p:spPr>
        <p:txBody>
          <a:bodyPr/>
          <a:lstStyle/>
          <a:p>
            <a:pPr marL="285750" indent="-285750">
              <a:buFont typeface="Arial"/>
              <a:buChar char="•"/>
            </a:pPr>
            <a:r>
              <a:rPr lang="en-US" sz="2200" dirty="0"/>
              <a:t>Ad hoc committee </a:t>
            </a:r>
            <a:r>
              <a:rPr lang="en-US" sz="2200" dirty="0" smtClean="0"/>
              <a:t>was formed by Senate President Will </a:t>
            </a:r>
            <a:r>
              <a:rPr lang="en-US" sz="2200" dirty="0" err="1" smtClean="0"/>
              <a:t>Klunder</a:t>
            </a:r>
            <a:r>
              <a:rPr lang="en-US" sz="2200" dirty="0" smtClean="0"/>
              <a:t> in the spring of 2001 at </a:t>
            </a:r>
            <a:r>
              <a:rPr lang="en-US" sz="2200" dirty="0"/>
              <a:t>the request of Provost Kendrick to address </a:t>
            </a:r>
            <a:r>
              <a:rPr lang="en-US" sz="2200" dirty="0" smtClean="0"/>
              <a:t>the program’s assessment. Convened in October </a:t>
            </a:r>
            <a:r>
              <a:rPr lang="en-US" sz="2200" dirty="0"/>
              <a:t>2001 by Senate President Jeri Carroll </a:t>
            </a:r>
          </a:p>
          <a:p>
            <a:pPr marL="285750" indent="-285750">
              <a:buFont typeface="Arial"/>
              <a:buChar char="•"/>
            </a:pPr>
            <a:r>
              <a:rPr lang="en-US" sz="2200" dirty="0"/>
              <a:t>The committee addressed program structure, content, advising, </a:t>
            </a:r>
            <a:r>
              <a:rPr lang="en-US" sz="2200" dirty="0" smtClean="0"/>
              <a:t>and, </a:t>
            </a:r>
            <a:r>
              <a:rPr lang="en-US" sz="2200" dirty="0"/>
              <a:t>to a lesser extent, program outcomes. Its report was completed in May 2002. </a:t>
            </a:r>
          </a:p>
          <a:p>
            <a:pPr marL="285750" indent="-285750">
              <a:buFont typeface="Arial"/>
              <a:buChar char="•"/>
            </a:pPr>
            <a:r>
              <a:rPr lang="en-US" sz="2200" dirty="0"/>
              <a:t>In 2002-2003 four task forces were formed by Senate President Kirk Lancaster to follow up on the report: Identity, Graduation, Transfer Equivalency, and Assessment. </a:t>
            </a:r>
          </a:p>
          <a:p>
            <a:pPr marL="285750" indent="-285750">
              <a:buFont typeface="Arial"/>
              <a:buChar char="•"/>
            </a:pPr>
            <a:r>
              <a:rPr lang="en-US" sz="2200" dirty="0"/>
              <a:t>The work of these committees resulted in 5 motions presented to the faculty in April 2003</a:t>
            </a:r>
          </a:p>
          <a:p>
            <a:pPr marL="285750" indent="-285750">
              <a:buFont typeface="Arial"/>
              <a:buChar char="•"/>
            </a:pPr>
            <a:r>
              <a:rPr lang="en-US" sz="2200" dirty="0" smtClean="0"/>
              <a:t>The </a:t>
            </a:r>
            <a:r>
              <a:rPr lang="en-US" sz="2200" dirty="0"/>
              <a:t>reports and motions can be downloaded </a:t>
            </a:r>
            <a:r>
              <a:rPr lang="en-US" sz="2200" dirty="0" err="1" smtClean="0"/>
              <a:t>at</a:t>
            </a:r>
            <a:r>
              <a:rPr lang="en-US" sz="2200" dirty="0" err="1" smtClean="0">
                <a:hlinkClick r:id="rId2"/>
              </a:rPr>
              <a:t>http</a:t>
            </a:r>
            <a:r>
              <a:rPr lang="en-US" sz="2200" dirty="0">
                <a:hlinkClick r:id="rId2"/>
              </a:rPr>
              <a:t>://webs.wichita.edu/senate/structure.html</a:t>
            </a:r>
            <a:r>
              <a:rPr lang="en-US" sz="2200"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Potholes 2001-2003</a:t>
            </a:r>
            <a:endParaRPr lang="en-US" dirty="0"/>
          </a:p>
        </p:txBody>
      </p:sp>
      <p:sp>
        <p:nvSpPr>
          <p:cNvPr id="3" name="Content Placeholder 2"/>
          <p:cNvSpPr>
            <a:spLocks noGrp="1"/>
          </p:cNvSpPr>
          <p:nvPr>
            <p:ph idx="1"/>
          </p:nvPr>
        </p:nvSpPr>
        <p:spPr>
          <a:xfrm>
            <a:off x="339212" y="1371600"/>
            <a:ext cx="8271388" cy="5257800"/>
          </a:xfrm>
        </p:spPr>
        <p:txBody>
          <a:bodyPr/>
          <a:lstStyle/>
          <a:p>
            <a:pPr marL="285750" indent="-285750">
              <a:buFont typeface="Arial"/>
              <a:buChar char="•"/>
            </a:pPr>
            <a:r>
              <a:rPr lang="en-US" sz="2200" dirty="0" smtClean="0"/>
              <a:t>The work done from 2001-2003 resulted in some useful administrative changes to general education, e.g. the 48-hour rule, but many of the faculty committee recommendations remain unimplemented (e.g. prerequisites for further studies courses)</a:t>
            </a:r>
          </a:p>
          <a:p>
            <a:pPr marL="285750" indent="-285750">
              <a:buFont typeface="Arial"/>
              <a:buChar char="•"/>
            </a:pPr>
            <a:r>
              <a:rPr lang="en-US" sz="2200" dirty="0" smtClean="0"/>
              <a:t>The proposals to the faculty focused on administrative changes without providing greater clarity to the objectives of General Education at WSU. The 2002-2003 reports highlighted the need for program identity and assessment</a:t>
            </a:r>
          </a:p>
          <a:p>
            <a:pPr marL="285750" indent="-285750">
              <a:buFont typeface="Arial"/>
              <a:buChar char="•"/>
            </a:pPr>
            <a:r>
              <a:rPr lang="en-US" sz="2200" dirty="0"/>
              <a:t>The 2001-2003 process did not </a:t>
            </a:r>
            <a:r>
              <a:rPr lang="en-US" sz="2200" dirty="0" smtClean="0"/>
              <a:t>provide a mechanism for departmental input</a:t>
            </a:r>
          </a:p>
          <a:p>
            <a:pPr marL="285750" indent="-285750">
              <a:buFont typeface="Arial"/>
              <a:buChar char="•"/>
            </a:pPr>
            <a:r>
              <a:rPr lang="en-US" sz="2200" dirty="0" smtClean="0"/>
              <a:t>The process underestimated the amount of time, dialogue and commitment required by the process</a:t>
            </a:r>
            <a:endParaRPr lang="en-US" sz="2200" dirty="0"/>
          </a:p>
          <a:p>
            <a:r>
              <a:rPr lang="en-US" sz="2200" dirty="0" smtClean="0"/>
              <a:t>Lack of direct</a:t>
            </a:r>
            <a:r>
              <a:rPr lang="en-US" sz="2400" dirty="0" smtClean="0"/>
              <a:t> connection between the objectives and assessment</a:t>
            </a:r>
            <a:endParaRPr lang="en-US" sz="2400" dirty="0"/>
          </a:p>
        </p:txBody>
      </p:sp>
    </p:spTree>
    <p:extLst>
      <p:ext uri="{BB962C8B-B14F-4D97-AF65-F5344CB8AC3E}">
        <p14:creationId xmlns:p14="http://schemas.microsoft.com/office/powerpoint/2010/main" val="4231112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339212" y="274638"/>
            <a:ext cx="8499987" cy="868362"/>
          </a:xfrm>
        </p:spPr>
        <p:txBody>
          <a:bodyPr/>
          <a:lstStyle/>
          <a:p>
            <a:r>
              <a:rPr lang="en-US" dirty="0" smtClean="0"/>
              <a:t>Current Proposal</a:t>
            </a:r>
            <a:endParaRPr lang="en-US" sz="2400" dirty="0"/>
          </a:p>
        </p:txBody>
      </p:sp>
      <p:sp>
        <p:nvSpPr>
          <p:cNvPr id="4102" name="Rectangle 3"/>
          <p:cNvSpPr>
            <a:spLocks noGrp="1" noChangeArrowheads="1"/>
          </p:cNvSpPr>
          <p:nvPr>
            <p:ph type="body" idx="1"/>
          </p:nvPr>
        </p:nvSpPr>
        <p:spPr>
          <a:xfrm>
            <a:off x="457200" y="1676400"/>
            <a:ext cx="8229600" cy="4495800"/>
          </a:xfrm>
        </p:spPr>
        <p:txBody>
          <a:bodyPr/>
          <a:lstStyle/>
          <a:p>
            <a:pPr marL="457200" indent="-457200">
              <a:buFont typeface="+mj-lt"/>
              <a:buAutoNum type="arabicPeriod"/>
            </a:pPr>
            <a:r>
              <a:rPr lang="en-US" sz="2400" dirty="0"/>
              <a:t>Coordination with the KBOR Program Review process, Higher Learning Commission and program accreditation </a:t>
            </a:r>
            <a:r>
              <a:rPr lang="en-US" sz="2400" dirty="0" smtClean="0"/>
              <a:t>requirements</a:t>
            </a:r>
          </a:p>
          <a:p>
            <a:pPr marL="457200" indent="-457200">
              <a:buFont typeface="+mj-lt"/>
              <a:buAutoNum type="arabicPeriod"/>
            </a:pPr>
            <a:r>
              <a:rPr lang="en-US" sz="2400" dirty="0" smtClean="0"/>
              <a:t>Acknowledges the current climate of “accountability” in higher education, e.g. the Voluntary System of Accountability</a:t>
            </a:r>
            <a:endParaRPr lang="en-US" sz="2400" dirty="0"/>
          </a:p>
          <a:p>
            <a:pPr marL="457200" indent="-457200">
              <a:buFont typeface="+mj-lt"/>
              <a:buAutoNum type="arabicPeriod"/>
            </a:pPr>
            <a:r>
              <a:rPr lang="en-US" sz="2400" dirty="0" smtClean="0"/>
              <a:t>Will provide a mechanism for improvement in General Education, a means for evaluating course approvals by the standing General Education committee, and a basis for articulation agreements</a:t>
            </a:r>
          </a:p>
        </p:txBody>
      </p:sp>
    </p:spTree>
    <p:extLst>
      <p:ext uri="{BB962C8B-B14F-4D97-AF65-F5344CB8AC3E}">
        <p14:creationId xmlns:p14="http://schemas.microsoft.com/office/powerpoint/2010/main" val="13618608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Mission</a:t>
            </a:r>
            <a:endParaRPr lang="en-US" dirty="0"/>
          </a:p>
        </p:txBody>
      </p:sp>
      <p:sp>
        <p:nvSpPr>
          <p:cNvPr id="3" name="Content Placeholder 2"/>
          <p:cNvSpPr>
            <a:spLocks noGrp="1"/>
          </p:cNvSpPr>
          <p:nvPr>
            <p:ph idx="1"/>
          </p:nvPr>
        </p:nvSpPr>
        <p:spPr>
          <a:xfrm>
            <a:off x="339212" y="1600200"/>
            <a:ext cx="8271388" cy="4525963"/>
          </a:xfrm>
        </p:spPr>
        <p:txBody>
          <a:bodyPr/>
          <a:lstStyle/>
          <a:p>
            <a:r>
              <a:rPr lang="en-US" sz="2400" dirty="0" smtClean="0"/>
              <a:t>The general education program seeks to provide each student with a body of knowledge that is both a broad foundation for his or her major field of study, and also the beginning of what is necessary to become a genuinely educated person. The general education program provides the opportunity for all students to grow in knowledge and appreciation of the rich variety of human achievements in the arts, humanities, and sciences.</a:t>
            </a:r>
            <a:endParaRPr lang="en-US" sz="2400" dirty="0"/>
          </a:p>
        </p:txBody>
      </p:sp>
    </p:spTree>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070C0"/>
      </a:dk2>
      <a:lt2>
        <a:srgbClr val="EEECE1"/>
      </a:lt2>
      <a:accent1>
        <a:srgbClr val="FEB71A"/>
      </a:accent1>
      <a:accent2>
        <a:srgbClr val="6E81D6"/>
      </a:accent2>
      <a:accent3>
        <a:srgbClr val="705E5F"/>
      </a:accent3>
      <a:accent4>
        <a:srgbClr val="CC823D"/>
      </a:accent4>
      <a:accent5>
        <a:srgbClr val="72A7C0"/>
      </a:accent5>
      <a:accent6>
        <a:srgbClr val="BECC8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924</Words>
  <Application>Microsoft Office PowerPoint</Application>
  <PresentationFormat>On-screen Show (4:3)</PresentationFormat>
  <Paragraphs>63</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Georgia</vt:lpstr>
      <vt:lpstr>Calibri</vt:lpstr>
      <vt:lpstr>Office Theme</vt:lpstr>
      <vt:lpstr>General Education Senate discussion scheduled for April 11 and 25</vt:lpstr>
      <vt:lpstr>General Education Senate discussion scheduled for April 11 and 25</vt:lpstr>
      <vt:lpstr>Motion from Gen Ad Hoc Comm.</vt:lpstr>
      <vt:lpstr>Process and timeline </vt:lpstr>
      <vt:lpstr>Process and timeline (page 2)</vt:lpstr>
      <vt:lpstr>2001-2003</vt:lpstr>
      <vt:lpstr>Potholes 2001-2003</vt:lpstr>
      <vt:lpstr>Current Proposal</vt:lpstr>
      <vt:lpstr>Present Mission</vt:lpstr>
      <vt:lpstr>Proposed Mission (Draft)</vt:lpstr>
      <vt:lpstr>Present Goals</vt:lpstr>
      <vt:lpstr>Proposed Outcomes (Draft)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Presentation Tree</dc:creator>
  <cp:lastModifiedBy>Dreiling, Bobbi</cp:lastModifiedBy>
  <cp:revision>75</cp:revision>
  <dcterms:created xsi:type="dcterms:W3CDTF">2009-12-04T23:34:43Z</dcterms:created>
  <dcterms:modified xsi:type="dcterms:W3CDTF">2011-03-31T13:54:15Z</dcterms:modified>
</cp:coreProperties>
</file>