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4" r:id="rId5"/>
  </p:sldMasterIdLst>
  <p:notesMasterIdLst>
    <p:notesMasterId r:id="rId72"/>
  </p:notesMasterIdLst>
  <p:handoutMasterIdLst>
    <p:handoutMasterId r:id="rId73"/>
  </p:handoutMasterIdLst>
  <p:sldIdLst>
    <p:sldId id="278" r:id="rId6"/>
    <p:sldId id="2698" r:id="rId7"/>
    <p:sldId id="283" r:id="rId8"/>
    <p:sldId id="2708" r:id="rId9"/>
    <p:sldId id="2706" r:id="rId10"/>
    <p:sldId id="2707" r:id="rId11"/>
    <p:sldId id="2584" r:id="rId12"/>
    <p:sldId id="2590" r:id="rId13"/>
    <p:sldId id="2585" r:id="rId14"/>
    <p:sldId id="2587" r:id="rId15"/>
    <p:sldId id="2586" r:id="rId16"/>
    <p:sldId id="2588" r:id="rId17"/>
    <p:sldId id="2589" r:id="rId18"/>
    <p:sldId id="296" r:id="rId19"/>
    <p:sldId id="2705" r:id="rId20"/>
    <p:sldId id="492" r:id="rId21"/>
    <p:sldId id="2667" r:id="rId22"/>
    <p:sldId id="2699" r:id="rId23"/>
    <p:sldId id="2700" r:id="rId24"/>
    <p:sldId id="2701" r:id="rId25"/>
    <p:sldId id="259" r:id="rId26"/>
    <p:sldId id="260" r:id="rId27"/>
    <p:sldId id="263" r:id="rId28"/>
    <p:sldId id="2694" r:id="rId29"/>
    <p:sldId id="2704" r:id="rId30"/>
    <p:sldId id="2695" r:id="rId31"/>
    <p:sldId id="264" r:id="rId32"/>
    <p:sldId id="2611" r:id="rId33"/>
    <p:sldId id="2612" r:id="rId34"/>
    <p:sldId id="2613" r:id="rId35"/>
    <p:sldId id="2614" r:id="rId36"/>
    <p:sldId id="2615" r:id="rId37"/>
    <p:sldId id="2616" r:id="rId38"/>
    <p:sldId id="2685" r:id="rId39"/>
    <p:sldId id="2696" r:id="rId40"/>
    <p:sldId id="2686" r:id="rId41"/>
    <p:sldId id="2687" r:id="rId42"/>
    <p:sldId id="2688" r:id="rId43"/>
    <p:sldId id="2689" r:id="rId44"/>
    <p:sldId id="2690" r:id="rId45"/>
    <p:sldId id="2697" r:id="rId46"/>
    <p:sldId id="2666" r:id="rId47"/>
    <p:sldId id="261" r:id="rId48"/>
    <p:sldId id="257" r:id="rId49"/>
    <p:sldId id="2636" r:id="rId50"/>
    <p:sldId id="2637" r:id="rId51"/>
    <p:sldId id="2638" r:id="rId52"/>
    <p:sldId id="2639" r:id="rId53"/>
    <p:sldId id="2640" r:id="rId54"/>
    <p:sldId id="2641" r:id="rId55"/>
    <p:sldId id="2678" r:id="rId56"/>
    <p:sldId id="2670" r:id="rId57"/>
    <p:sldId id="2671" r:id="rId58"/>
    <p:sldId id="2664" r:id="rId59"/>
    <p:sldId id="2674" r:id="rId60"/>
    <p:sldId id="2677" r:id="rId61"/>
    <p:sldId id="2675" r:id="rId62"/>
    <p:sldId id="2644" r:id="rId63"/>
    <p:sldId id="2645" r:id="rId64"/>
    <p:sldId id="2680" r:id="rId65"/>
    <p:sldId id="2681" r:id="rId66"/>
    <p:sldId id="2682" r:id="rId67"/>
    <p:sldId id="262" r:id="rId68"/>
    <p:sldId id="2703" r:id="rId69"/>
    <p:sldId id="2702" r:id="rId70"/>
    <p:sldId id="2676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8"/>
  </p:normalViewPr>
  <p:slideViewPr>
    <p:cSldViewPr snapToGrid="0">
      <p:cViewPr varScale="1">
        <p:scale>
          <a:sx n="67" d="100"/>
          <a:sy n="67" d="100"/>
        </p:scale>
        <p:origin x="2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commentAuthors" Target="commentAuthors.xml"/><Relationship Id="rId79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Files\2021%20Tasks\El%20Dorado%20WW%20T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Files\2021%20Tasks\El%20Dorado%20WW%20T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wichita.edu\las\HWS_EFC_Share\KDHE%20Nutrient%20Removal%202022%20to%202027\2023%20May%20Analysis%20of%20plant%20performance\Great%20Ben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wichita.edu\las\HWS_EFC_Share\KDHE%20Nutrient%20Removal%202022%20to%202027\2023%20May%20Analysis%20of%20plant%20performance\Great%20Ben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wichita.edu\las\HWS_EFC_Share\KDHE%20Nutrient%20Removal%202022%20to%202027\2023%20May%20Analysis%20of%20plant%20performance\Great%20Ben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 Dorado Wastewater TP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'rwservlet (2)'!$P$65:$P$388</c:f>
              <c:numCache>
                <c:formatCode>m/d/yyyy</c:formatCode>
                <c:ptCount val="324"/>
                <c:pt idx="0">
                  <c:v>39456</c:v>
                </c:pt>
                <c:pt idx="1">
                  <c:v>39469</c:v>
                </c:pt>
                <c:pt idx="2">
                  <c:v>39504</c:v>
                </c:pt>
                <c:pt idx="3">
                  <c:v>39506</c:v>
                </c:pt>
                <c:pt idx="4">
                  <c:v>39519</c:v>
                </c:pt>
                <c:pt idx="5">
                  <c:v>39533</c:v>
                </c:pt>
                <c:pt idx="6">
                  <c:v>39554</c:v>
                </c:pt>
                <c:pt idx="7">
                  <c:v>39562</c:v>
                </c:pt>
                <c:pt idx="8">
                  <c:v>39582</c:v>
                </c:pt>
                <c:pt idx="9">
                  <c:v>39589</c:v>
                </c:pt>
                <c:pt idx="10">
                  <c:v>39603</c:v>
                </c:pt>
                <c:pt idx="11">
                  <c:v>39611</c:v>
                </c:pt>
                <c:pt idx="12">
                  <c:v>39639</c:v>
                </c:pt>
                <c:pt idx="13">
                  <c:v>39673</c:v>
                </c:pt>
                <c:pt idx="14">
                  <c:v>39686</c:v>
                </c:pt>
                <c:pt idx="15">
                  <c:v>39694</c:v>
                </c:pt>
                <c:pt idx="16">
                  <c:v>39701</c:v>
                </c:pt>
                <c:pt idx="17">
                  <c:v>39728</c:v>
                </c:pt>
                <c:pt idx="18">
                  <c:v>39736</c:v>
                </c:pt>
                <c:pt idx="19">
                  <c:v>39757</c:v>
                </c:pt>
                <c:pt idx="20">
                  <c:v>39771</c:v>
                </c:pt>
                <c:pt idx="21">
                  <c:v>39792</c:v>
                </c:pt>
                <c:pt idx="22">
                  <c:v>39798</c:v>
                </c:pt>
                <c:pt idx="23">
                  <c:v>39820</c:v>
                </c:pt>
                <c:pt idx="24">
                  <c:v>39827</c:v>
                </c:pt>
                <c:pt idx="25">
                  <c:v>39862</c:v>
                </c:pt>
                <c:pt idx="26">
                  <c:v>39869</c:v>
                </c:pt>
                <c:pt idx="27">
                  <c:v>39876</c:v>
                </c:pt>
                <c:pt idx="28">
                  <c:v>39883</c:v>
                </c:pt>
                <c:pt idx="29">
                  <c:v>39918</c:v>
                </c:pt>
                <c:pt idx="30">
                  <c:v>39932</c:v>
                </c:pt>
                <c:pt idx="31">
                  <c:v>39939</c:v>
                </c:pt>
                <c:pt idx="32">
                  <c:v>39946</c:v>
                </c:pt>
                <c:pt idx="33">
                  <c:v>39982</c:v>
                </c:pt>
                <c:pt idx="34">
                  <c:v>39988</c:v>
                </c:pt>
                <c:pt idx="35">
                  <c:v>39995</c:v>
                </c:pt>
                <c:pt idx="36">
                  <c:v>40002</c:v>
                </c:pt>
                <c:pt idx="37">
                  <c:v>40037</c:v>
                </c:pt>
                <c:pt idx="38">
                  <c:v>40044</c:v>
                </c:pt>
                <c:pt idx="39">
                  <c:v>40058</c:v>
                </c:pt>
                <c:pt idx="40">
                  <c:v>40065</c:v>
                </c:pt>
                <c:pt idx="41">
                  <c:v>40093</c:v>
                </c:pt>
                <c:pt idx="42">
                  <c:v>40100</c:v>
                </c:pt>
                <c:pt idx="43">
                  <c:v>40121</c:v>
                </c:pt>
                <c:pt idx="44">
                  <c:v>40135</c:v>
                </c:pt>
                <c:pt idx="45">
                  <c:v>40156</c:v>
                </c:pt>
                <c:pt idx="46">
                  <c:v>40163</c:v>
                </c:pt>
                <c:pt idx="47">
                  <c:v>40184</c:v>
                </c:pt>
                <c:pt idx="48">
                  <c:v>40191</c:v>
                </c:pt>
                <c:pt idx="49">
                  <c:v>40212</c:v>
                </c:pt>
                <c:pt idx="50">
                  <c:v>40219</c:v>
                </c:pt>
                <c:pt idx="51">
                  <c:v>40240</c:v>
                </c:pt>
                <c:pt idx="52">
                  <c:v>40247</c:v>
                </c:pt>
                <c:pt idx="53">
                  <c:v>40275</c:v>
                </c:pt>
                <c:pt idx="54">
                  <c:v>40282</c:v>
                </c:pt>
                <c:pt idx="55">
                  <c:v>40303</c:v>
                </c:pt>
                <c:pt idx="56">
                  <c:v>40332</c:v>
                </c:pt>
                <c:pt idx="57">
                  <c:v>40366</c:v>
                </c:pt>
                <c:pt idx="58">
                  <c:v>40401</c:v>
                </c:pt>
                <c:pt idx="59">
                  <c:v>40429</c:v>
                </c:pt>
                <c:pt idx="60">
                  <c:v>40471</c:v>
                </c:pt>
                <c:pt idx="61">
                  <c:v>40485</c:v>
                </c:pt>
                <c:pt idx="62">
                  <c:v>40520</c:v>
                </c:pt>
                <c:pt idx="63">
                  <c:v>40548</c:v>
                </c:pt>
                <c:pt idx="64">
                  <c:v>40576</c:v>
                </c:pt>
                <c:pt idx="65">
                  <c:v>40604</c:v>
                </c:pt>
                <c:pt idx="66">
                  <c:v>40646</c:v>
                </c:pt>
                <c:pt idx="67">
                  <c:v>40667</c:v>
                </c:pt>
                <c:pt idx="68">
                  <c:v>40702</c:v>
                </c:pt>
                <c:pt idx="69">
                  <c:v>40730</c:v>
                </c:pt>
                <c:pt idx="70">
                  <c:v>40772</c:v>
                </c:pt>
                <c:pt idx="71">
                  <c:v>40793</c:v>
                </c:pt>
                <c:pt idx="72">
                  <c:v>40821</c:v>
                </c:pt>
                <c:pt idx="73">
                  <c:v>40849</c:v>
                </c:pt>
                <c:pt idx="74">
                  <c:v>40884</c:v>
                </c:pt>
                <c:pt idx="75">
                  <c:v>40919</c:v>
                </c:pt>
                <c:pt idx="76">
                  <c:v>40947</c:v>
                </c:pt>
                <c:pt idx="77">
                  <c:v>40975</c:v>
                </c:pt>
                <c:pt idx="78">
                  <c:v>41003</c:v>
                </c:pt>
                <c:pt idx="79">
                  <c:v>41031</c:v>
                </c:pt>
                <c:pt idx="80">
                  <c:v>41080</c:v>
                </c:pt>
                <c:pt idx="81">
                  <c:v>41101</c:v>
                </c:pt>
                <c:pt idx="82">
                  <c:v>41136</c:v>
                </c:pt>
                <c:pt idx="83">
                  <c:v>41157</c:v>
                </c:pt>
                <c:pt idx="84">
                  <c:v>41192</c:v>
                </c:pt>
                <c:pt idx="85">
                  <c:v>41220</c:v>
                </c:pt>
                <c:pt idx="86">
                  <c:v>41248</c:v>
                </c:pt>
                <c:pt idx="87">
                  <c:v>41283</c:v>
                </c:pt>
                <c:pt idx="88">
                  <c:v>41311</c:v>
                </c:pt>
                <c:pt idx="89">
                  <c:v>41346</c:v>
                </c:pt>
                <c:pt idx="90">
                  <c:v>41367</c:v>
                </c:pt>
                <c:pt idx="91">
                  <c:v>41409</c:v>
                </c:pt>
                <c:pt idx="92">
                  <c:v>41444</c:v>
                </c:pt>
                <c:pt idx="93">
                  <c:v>41465</c:v>
                </c:pt>
                <c:pt idx="94">
                  <c:v>41500</c:v>
                </c:pt>
                <c:pt idx="95">
                  <c:v>41521</c:v>
                </c:pt>
                <c:pt idx="96">
                  <c:v>41563</c:v>
                </c:pt>
                <c:pt idx="97">
                  <c:v>41584</c:v>
                </c:pt>
                <c:pt idx="98">
                  <c:v>41611</c:v>
                </c:pt>
                <c:pt idx="99">
                  <c:v>41648</c:v>
                </c:pt>
                <c:pt idx="100">
                  <c:v>41683</c:v>
                </c:pt>
                <c:pt idx="101">
                  <c:v>41711</c:v>
                </c:pt>
                <c:pt idx="102">
                  <c:v>41738</c:v>
                </c:pt>
                <c:pt idx="103">
                  <c:v>41767</c:v>
                </c:pt>
                <c:pt idx="104">
                  <c:v>41802</c:v>
                </c:pt>
                <c:pt idx="105">
                  <c:v>41830</c:v>
                </c:pt>
                <c:pt idx="106">
                  <c:v>41865</c:v>
                </c:pt>
                <c:pt idx="107">
                  <c:v>41893</c:v>
                </c:pt>
                <c:pt idx="108">
                  <c:v>41920</c:v>
                </c:pt>
                <c:pt idx="109">
                  <c:v>41956</c:v>
                </c:pt>
                <c:pt idx="110">
                  <c:v>41984</c:v>
                </c:pt>
                <c:pt idx="111">
                  <c:v>42012</c:v>
                </c:pt>
                <c:pt idx="112">
                  <c:v>42047</c:v>
                </c:pt>
                <c:pt idx="113">
                  <c:v>42075</c:v>
                </c:pt>
                <c:pt idx="114">
                  <c:v>42103</c:v>
                </c:pt>
                <c:pt idx="115">
                  <c:v>42138</c:v>
                </c:pt>
                <c:pt idx="116">
                  <c:v>42177</c:v>
                </c:pt>
                <c:pt idx="117">
                  <c:v>42194</c:v>
                </c:pt>
                <c:pt idx="118">
                  <c:v>42229</c:v>
                </c:pt>
                <c:pt idx="119">
                  <c:v>42257</c:v>
                </c:pt>
                <c:pt idx="120">
                  <c:v>42285</c:v>
                </c:pt>
                <c:pt idx="121">
                  <c:v>42320</c:v>
                </c:pt>
                <c:pt idx="122">
                  <c:v>42348</c:v>
                </c:pt>
                <c:pt idx="123">
                  <c:v>42397</c:v>
                </c:pt>
                <c:pt idx="124">
                  <c:v>42403</c:v>
                </c:pt>
                <c:pt idx="125">
                  <c:v>42439</c:v>
                </c:pt>
                <c:pt idx="126">
                  <c:v>42474</c:v>
                </c:pt>
                <c:pt idx="127">
                  <c:v>42502</c:v>
                </c:pt>
                <c:pt idx="128">
                  <c:v>42530</c:v>
                </c:pt>
                <c:pt idx="129">
                  <c:v>42572</c:v>
                </c:pt>
                <c:pt idx="130">
                  <c:v>42593</c:v>
                </c:pt>
                <c:pt idx="131">
                  <c:v>42621</c:v>
                </c:pt>
                <c:pt idx="132">
                  <c:v>42656</c:v>
                </c:pt>
                <c:pt idx="133">
                  <c:v>42684</c:v>
                </c:pt>
                <c:pt idx="134">
                  <c:v>42712</c:v>
                </c:pt>
                <c:pt idx="135">
                  <c:v>42747</c:v>
                </c:pt>
                <c:pt idx="136">
                  <c:v>42782</c:v>
                </c:pt>
                <c:pt idx="137">
                  <c:v>42803</c:v>
                </c:pt>
                <c:pt idx="138">
                  <c:v>42838</c:v>
                </c:pt>
                <c:pt idx="139">
                  <c:v>42866</c:v>
                </c:pt>
                <c:pt idx="140">
                  <c:v>42894</c:v>
                </c:pt>
                <c:pt idx="141">
                  <c:v>42929</c:v>
                </c:pt>
                <c:pt idx="142">
                  <c:v>42958</c:v>
                </c:pt>
                <c:pt idx="143">
                  <c:v>42992</c:v>
                </c:pt>
                <c:pt idx="144">
                  <c:v>43020</c:v>
                </c:pt>
                <c:pt idx="145">
                  <c:v>43048</c:v>
                </c:pt>
                <c:pt idx="146">
                  <c:v>43083</c:v>
                </c:pt>
                <c:pt idx="147">
                  <c:v>43111</c:v>
                </c:pt>
                <c:pt idx="148">
                  <c:v>43139</c:v>
                </c:pt>
                <c:pt idx="149">
                  <c:v>43167</c:v>
                </c:pt>
                <c:pt idx="150">
                  <c:v>43202</c:v>
                </c:pt>
                <c:pt idx="151">
                  <c:v>43230</c:v>
                </c:pt>
                <c:pt idx="152">
                  <c:v>43265</c:v>
                </c:pt>
                <c:pt idx="153">
                  <c:v>43293</c:v>
                </c:pt>
                <c:pt idx="154">
                  <c:v>43321</c:v>
                </c:pt>
                <c:pt idx="155">
                  <c:v>43356</c:v>
                </c:pt>
                <c:pt idx="156">
                  <c:v>43391</c:v>
                </c:pt>
                <c:pt idx="157">
                  <c:v>43412</c:v>
                </c:pt>
                <c:pt idx="158">
                  <c:v>43447</c:v>
                </c:pt>
                <c:pt idx="159">
                  <c:v>43489</c:v>
                </c:pt>
                <c:pt idx="160">
                  <c:v>43510</c:v>
                </c:pt>
                <c:pt idx="161">
                  <c:v>43545</c:v>
                </c:pt>
                <c:pt idx="162">
                  <c:v>43565</c:v>
                </c:pt>
                <c:pt idx="163">
                  <c:v>43593</c:v>
                </c:pt>
                <c:pt idx="164">
                  <c:v>43629</c:v>
                </c:pt>
                <c:pt idx="165">
                  <c:v>43657</c:v>
                </c:pt>
                <c:pt idx="166">
                  <c:v>43685</c:v>
                </c:pt>
                <c:pt idx="167">
                  <c:v>43720</c:v>
                </c:pt>
                <c:pt idx="168">
                  <c:v>43748</c:v>
                </c:pt>
                <c:pt idx="169">
                  <c:v>43783</c:v>
                </c:pt>
                <c:pt idx="170">
                  <c:v>43811</c:v>
                </c:pt>
                <c:pt idx="171">
                  <c:v>43846</c:v>
                </c:pt>
                <c:pt idx="172">
                  <c:v>43867</c:v>
                </c:pt>
                <c:pt idx="173">
                  <c:v>43920</c:v>
                </c:pt>
                <c:pt idx="174">
                  <c:v>43937</c:v>
                </c:pt>
                <c:pt idx="175">
                  <c:v>43957</c:v>
                </c:pt>
                <c:pt idx="176">
                  <c:v>44000</c:v>
                </c:pt>
                <c:pt idx="177">
                  <c:v>44033</c:v>
                </c:pt>
                <c:pt idx="178">
                  <c:v>44056</c:v>
                </c:pt>
                <c:pt idx="179">
                  <c:v>44084</c:v>
                </c:pt>
                <c:pt idx="180">
                  <c:v>44119</c:v>
                </c:pt>
                <c:pt idx="181">
                  <c:v>44147</c:v>
                </c:pt>
                <c:pt idx="182">
                  <c:v>44168</c:v>
                </c:pt>
                <c:pt idx="183">
                  <c:v>44201</c:v>
                </c:pt>
                <c:pt idx="184">
                  <c:v>44229</c:v>
                </c:pt>
                <c:pt idx="185">
                  <c:v>44257</c:v>
                </c:pt>
                <c:pt idx="186">
                  <c:v>44299</c:v>
                </c:pt>
                <c:pt idx="187">
                  <c:v>44320</c:v>
                </c:pt>
                <c:pt idx="188">
                  <c:v>44349</c:v>
                </c:pt>
                <c:pt idx="189">
                  <c:v>44390</c:v>
                </c:pt>
              </c:numCache>
            </c:numRef>
          </c:cat>
          <c:val>
            <c:numRef>
              <c:f>'rwservlet (2)'!$Q$65:$Q$388</c:f>
              <c:numCache>
                <c:formatCode>General</c:formatCode>
                <c:ptCount val="324"/>
                <c:pt idx="0">
                  <c:v>1</c:v>
                </c:pt>
                <c:pt idx="1">
                  <c:v>0.53</c:v>
                </c:pt>
                <c:pt idx="2">
                  <c:v>0.1</c:v>
                </c:pt>
                <c:pt idx="3">
                  <c:v>0.19</c:v>
                </c:pt>
                <c:pt idx="4">
                  <c:v>0.21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0.32</c:v>
                </c:pt>
                <c:pt idx="11">
                  <c:v>0.7</c:v>
                </c:pt>
                <c:pt idx="12">
                  <c:v>0.43</c:v>
                </c:pt>
                <c:pt idx="13">
                  <c:v>0.15</c:v>
                </c:pt>
                <c:pt idx="14">
                  <c:v>0.11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0.22</c:v>
                </c:pt>
                <c:pt idx="19">
                  <c:v>0.14000000000000001</c:v>
                </c:pt>
                <c:pt idx="20">
                  <c:v>0.14000000000000001</c:v>
                </c:pt>
                <c:pt idx="21">
                  <c:v>0.11</c:v>
                </c:pt>
                <c:pt idx="22">
                  <c:v>0.15</c:v>
                </c:pt>
                <c:pt idx="23">
                  <c:v>0.2</c:v>
                </c:pt>
                <c:pt idx="24">
                  <c:v>0.25</c:v>
                </c:pt>
                <c:pt idx="25">
                  <c:v>0.12</c:v>
                </c:pt>
                <c:pt idx="26">
                  <c:v>0.14000000000000001</c:v>
                </c:pt>
                <c:pt idx="27">
                  <c:v>0.13</c:v>
                </c:pt>
                <c:pt idx="28">
                  <c:v>0.17</c:v>
                </c:pt>
                <c:pt idx="29">
                  <c:v>0.14000000000000001</c:v>
                </c:pt>
                <c:pt idx="30">
                  <c:v>0.11</c:v>
                </c:pt>
                <c:pt idx="31">
                  <c:v>0.11</c:v>
                </c:pt>
                <c:pt idx="32">
                  <c:v>0.17</c:v>
                </c:pt>
                <c:pt idx="33">
                  <c:v>0.15</c:v>
                </c:pt>
                <c:pt idx="34">
                  <c:v>0.15</c:v>
                </c:pt>
                <c:pt idx="35">
                  <c:v>0.12</c:v>
                </c:pt>
                <c:pt idx="36">
                  <c:v>0</c:v>
                </c:pt>
                <c:pt idx="37">
                  <c:v>0.17</c:v>
                </c:pt>
                <c:pt idx="38">
                  <c:v>0.32</c:v>
                </c:pt>
                <c:pt idx="39">
                  <c:v>0.36</c:v>
                </c:pt>
                <c:pt idx="40">
                  <c:v>0.69</c:v>
                </c:pt>
                <c:pt idx="41">
                  <c:v>0.14000000000000001</c:v>
                </c:pt>
                <c:pt idx="42">
                  <c:v>0</c:v>
                </c:pt>
                <c:pt idx="43">
                  <c:v>0.11</c:v>
                </c:pt>
                <c:pt idx="44">
                  <c:v>0</c:v>
                </c:pt>
                <c:pt idx="45">
                  <c:v>0.16</c:v>
                </c:pt>
                <c:pt idx="46">
                  <c:v>0</c:v>
                </c:pt>
                <c:pt idx="47">
                  <c:v>4</c:v>
                </c:pt>
                <c:pt idx="48">
                  <c:v>0.16</c:v>
                </c:pt>
                <c:pt idx="49">
                  <c:v>0</c:v>
                </c:pt>
                <c:pt idx="50">
                  <c:v>0.12</c:v>
                </c:pt>
                <c:pt idx="51">
                  <c:v>0.12</c:v>
                </c:pt>
                <c:pt idx="52">
                  <c:v>0.13</c:v>
                </c:pt>
                <c:pt idx="53">
                  <c:v>0.15</c:v>
                </c:pt>
                <c:pt idx="54">
                  <c:v>0.13</c:v>
                </c:pt>
                <c:pt idx="55">
                  <c:v>0</c:v>
                </c:pt>
                <c:pt idx="56">
                  <c:v>0.16</c:v>
                </c:pt>
                <c:pt idx="57">
                  <c:v>0</c:v>
                </c:pt>
                <c:pt idx="58">
                  <c:v>0.35</c:v>
                </c:pt>
                <c:pt idx="59">
                  <c:v>0.28000000000000003</c:v>
                </c:pt>
                <c:pt idx="60">
                  <c:v>0.12</c:v>
                </c:pt>
                <c:pt idx="61">
                  <c:v>0.15</c:v>
                </c:pt>
                <c:pt idx="62">
                  <c:v>0.1</c:v>
                </c:pt>
                <c:pt idx="63">
                  <c:v>0.18</c:v>
                </c:pt>
                <c:pt idx="64">
                  <c:v>0.13</c:v>
                </c:pt>
                <c:pt idx="65">
                  <c:v>0.17</c:v>
                </c:pt>
                <c:pt idx="66">
                  <c:v>0</c:v>
                </c:pt>
                <c:pt idx="67">
                  <c:v>0</c:v>
                </c:pt>
                <c:pt idx="68">
                  <c:v>0.42</c:v>
                </c:pt>
                <c:pt idx="69">
                  <c:v>0.61</c:v>
                </c:pt>
                <c:pt idx="70">
                  <c:v>0.5</c:v>
                </c:pt>
                <c:pt idx="71">
                  <c:v>0.49</c:v>
                </c:pt>
                <c:pt idx="72">
                  <c:v>4.5999999999999996</c:v>
                </c:pt>
                <c:pt idx="73">
                  <c:v>0.28999999999999998</c:v>
                </c:pt>
                <c:pt idx="74">
                  <c:v>0.47</c:v>
                </c:pt>
                <c:pt idx="75">
                  <c:v>0.13</c:v>
                </c:pt>
                <c:pt idx="76">
                  <c:v>0.11700000000000001</c:v>
                </c:pt>
                <c:pt idx="77">
                  <c:v>0.14499999999999999</c:v>
                </c:pt>
                <c:pt idx="78">
                  <c:v>0.28999999999999998</c:v>
                </c:pt>
                <c:pt idx="79">
                  <c:v>0.32</c:v>
                </c:pt>
                <c:pt idx="80">
                  <c:v>0.78700000000000003</c:v>
                </c:pt>
                <c:pt idx="81">
                  <c:v>1.0900000000000001</c:v>
                </c:pt>
                <c:pt idx="82">
                  <c:v>2.0099999999999998</c:v>
                </c:pt>
                <c:pt idx="83">
                  <c:v>3.82</c:v>
                </c:pt>
                <c:pt idx="84">
                  <c:v>0.37</c:v>
                </c:pt>
                <c:pt idx="85">
                  <c:v>0.67</c:v>
                </c:pt>
                <c:pt idx="86">
                  <c:v>1.84</c:v>
                </c:pt>
                <c:pt idx="87">
                  <c:v>0.20200000000000001</c:v>
                </c:pt>
                <c:pt idx="88">
                  <c:v>0.20499999999999999</c:v>
                </c:pt>
                <c:pt idx="89">
                  <c:v>0.45</c:v>
                </c:pt>
                <c:pt idx="90">
                  <c:v>0.14000000000000001</c:v>
                </c:pt>
                <c:pt idx="91">
                  <c:v>0.41</c:v>
                </c:pt>
                <c:pt idx="92">
                  <c:v>0.11</c:v>
                </c:pt>
                <c:pt idx="93">
                  <c:v>0.61</c:v>
                </c:pt>
                <c:pt idx="94">
                  <c:v>1.91</c:v>
                </c:pt>
                <c:pt idx="95">
                  <c:v>1.19</c:v>
                </c:pt>
                <c:pt idx="96">
                  <c:v>0.215</c:v>
                </c:pt>
                <c:pt idx="97">
                  <c:v>0.23</c:v>
                </c:pt>
                <c:pt idx="98">
                  <c:v>0.16600000000000001</c:v>
                </c:pt>
                <c:pt idx="99">
                  <c:v>0.248</c:v>
                </c:pt>
                <c:pt idx="100">
                  <c:v>8.5999999999999993E-2</c:v>
                </c:pt>
                <c:pt idx="101">
                  <c:v>0.183</c:v>
                </c:pt>
                <c:pt idx="102">
                  <c:v>8.7999999999999995E-2</c:v>
                </c:pt>
                <c:pt idx="103">
                  <c:v>0.14499999999999999</c:v>
                </c:pt>
                <c:pt idx="104">
                  <c:v>1.2</c:v>
                </c:pt>
                <c:pt idx="105">
                  <c:v>0.31900000000000001</c:v>
                </c:pt>
                <c:pt idx="106">
                  <c:v>0.35099999999999998</c:v>
                </c:pt>
                <c:pt idx="107">
                  <c:v>1.84</c:v>
                </c:pt>
                <c:pt idx="108">
                  <c:v>0.92600000000000005</c:v>
                </c:pt>
                <c:pt idx="109">
                  <c:v>0.31</c:v>
                </c:pt>
                <c:pt idx="110">
                  <c:v>0.14299999999999999</c:v>
                </c:pt>
                <c:pt idx="111">
                  <c:v>0.106</c:v>
                </c:pt>
                <c:pt idx="112">
                  <c:v>0.13</c:v>
                </c:pt>
                <c:pt idx="113">
                  <c:v>0.04</c:v>
                </c:pt>
                <c:pt idx="114">
                  <c:v>0.51200000000000001</c:v>
                </c:pt>
                <c:pt idx="115">
                  <c:v>1.68</c:v>
                </c:pt>
                <c:pt idx="116">
                  <c:v>0.70199999999999996</c:v>
                </c:pt>
                <c:pt idx="117">
                  <c:v>0.8</c:v>
                </c:pt>
                <c:pt idx="118">
                  <c:v>0.82</c:v>
                </c:pt>
                <c:pt idx="119">
                  <c:v>0</c:v>
                </c:pt>
                <c:pt idx="120">
                  <c:v>0.22</c:v>
                </c:pt>
                <c:pt idx="121">
                  <c:v>0.23100000000000001</c:v>
                </c:pt>
                <c:pt idx="122">
                  <c:v>0.17799999999999999</c:v>
                </c:pt>
                <c:pt idx="123">
                  <c:v>4.83</c:v>
                </c:pt>
                <c:pt idx="124">
                  <c:v>0.105</c:v>
                </c:pt>
                <c:pt idx="125">
                  <c:v>0.26200000000000001</c:v>
                </c:pt>
                <c:pt idx="126">
                  <c:v>0.45900000000000002</c:v>
                </c:pt>
                <c:pt idx="127">
                  <c:v>0.54200000000000004</c:v>
                </c:pt>
                <c:pt idx="128">
                  <c:v>0.42</c:v>
                </c:pt>
                <c:pt idx="129">
                  <c:v>0.65</c:v>
                </c:pt>
                <c:pt idx="130">
                  <c:v>0.83599999999999997</c:v>
                </c:pt>
                <c:pt idx="131">
                  <c:v>0.22600000000000001</c:v>
                </c:pt>
                <c:pt idx="132">
                  <c:v>0.32400000000000001</c:v>
                </c:pt>
                <c:pt idx="133">
                  <c:v>1.57</c:v>
                </c:pt>
                <c:pt idx="134">
                  <c:v>0.23200000000000001</c:v>
                </c:pt>
                <c:pt idx="135">
                  <c:v>5.2999999999999999E-2</c:v>
                </c:pt>
                <c:pt idx="136">
                  <c:v>4.2000000000000003E-2</c:v>
                </c:pt>
                <c:pt idx="137">
                  <c:v>0.121</c:v>
                </c:pt>
                <c:pt idx="138">
                  <c:v>0.188</c:v>
                </c:pt>
                <c:pt idx="139">
                  <c:v>0.223</c:v>
                </c:pt>
                <c:pt idx="140">
                  <c:v>0.111</c:v>
                </c:pt>
                <c:pt idx="141">
                  <c:v>0.14699999999999999</c:v>
                </c:pt>
                <c:pt idx="142">
                  <c:v>8.5999999999999993E-2</c:v>
                </c:pt>
                <c:pt idx="143">
                  <c:v>9.2999999999999999E-2</c:v>
                </c:pt>
                <c:pt idx="144">
                  <c:v>0.52700000000000002</c:v>
                </c:pt>
                <c:pt idx="145">
                  <c:v>0.45500000000000002</c:v>
                </c:pt>
                <c:pt idx="146">
                  <c:v>0.23200000000000001</c:v>
                </c:pt>
                <c:pt idx="147">
                  <c:v>0.122</c:v>
                </c:pt>
                <c:pt idx="148">
                  <c:v>0.114</c:v>
                </c:pt>
                <c:pt idx="149">
                  <c:v>7.0000000000000007E-2</c:v>
                </c:pt>
                <c:pt idx="150">
                  <c:v>0.17100000000000001</c:v>
                </c:pt>
                <c:pt idx="151">
                  <c:v>1.19</c:v>
                </c:pt>
                <c:pt idx="152">
                  <c:v>1.66</c:v>
                </c:pt>
                <c:pt idx="153">
                  <c:v>1.96</c:v>
                </c:pt>
                <c:pt idx="154">
                  <c:v>1.82</c:v>
                </c:pt>
                <c:pt idx="155">
                  <c:v>0.4</c:v>
                </c:pt>
                <c:pt idx="156">
                  <c:v>0.29799999999999999</c:v>
                </c:pt>
                <c:pt idx="157">
                  <c:v>0.182</c:v>
                </c:pt>
                <c:pt idx="158">
                  <c:v>0.17199999999999999</c:v>
                </c:pt>
                <c:pt idx="159">
                  <c:v>8.5999999999999993E-2</c:v>
                </c:pt>
                <c:pt idx="160">
                  <c:v>9.6000000000000002E-2</c:v>
                </c:pt>
                <c:pt idx="161">
                  <c:v>0.128</c:v>
                </c:pt>
                <c:pt idx="162">
                  <c:v>0.126</c:v>
                </c:pt>
                <c:pt idx="163">
                  <c:v>1.19</c:v>
                </c:pt>
                <c:pt idx="164">
                  <c:v>0.17299999999999999</c:v>
                </c:pt>
                <c:pt idx="165">
                  <c:v>9.1999999999999998E-2</c:v>
                </c:pt>
                <c:pt idx="166">
                  <c:v>0.127</c:v>
                </c:pt>
                <c:pt idx="167">
                  <c:v>0.27800000000000002</c:v>
                </c:pt>
                <c:pt idx="168">
                  <c:v>7.4999999999999997E-2</c:v>
                </c:pt>
                <c:pt idx="169">
                  <c:v>0.19800000000000001</c:v>
                </c:pt>
                <c:pt idx="170">
                  <c:v>7.3999999999999996E-2</c:v>
                </c:pt>
                <c:pt idx="171">
                  <c:v>6.3E-2</c:v>
                </c:pt>
                <c:pt idx="172">
                  <c:v>6.2E-2</c:v>
                </c:pt>
                <c:pt idx="173">
                  <c:v>8.4000000000000005E-2</c:v>
                </c:pt>
                <c:pt idx="174">
                  <c:v>0.23899999999999999</c:v>
                </c:pt>
                <c:pt idx="175">
                  <c:v>0.318</c:v>
                </c:pt>
                <c:pt idx="176">
                  <c:v>0.378</c:v>
                </c:pt>
                <c:pt idx="177">
                  <c:v>0.504</c:v>
                </c:pt>
                <c:pt idx="178">
                  <c:v>0.124</c:v>
                </c:pt>
                <c:pt idx="179">
                  <c:v>0.94299999999999995</c:v>
                </c:pt>
                <c:pt idx="180">
                  <c:v>0.1</c:v>
                </c:pt>
                <c:pt idx="181">
                  <c:v>0.31</c:v>
                </c:pt>
                <c:pt idx="182">
                  <c:v>0.42599999999999999</c:v>
                </c:pt>
                <c:pt idx="183">
                  <c:v>8.3000000000000004E-2</c:v>
                </c:pt>
                <c:pt idx="184">
                  <c:v>8.3000000000000004E-2</c:v>
                </c:pt>
                <c:pt idx="185">
                  <c:v>6.2E-2</c:v>
                </c:pt>
                <c:pt idx="186">
                  <c:v>0.14000000000000001</c:v>
                </c:pt>
                <c:pt idx="187">
                  <c:v>0.19500000000000001</c:v>
                </c:pt>
                <c:pt idx="188">
                  <c:v>0.33600000000000002</c:v>
                </c:pt>
                <c:pt idx="189">
                  <c:v>0.251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71-4B3F-82DF-FD3D8AA0B57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'rwservlet (2)'!$P$65:$P$388</c:f>
              <c:numCache>
                <c:formatCode>m/d/yyyy</c:formatCode>
                <c:ptCount val="324"/>
                <c:pt idx="0">
                  <c:v>39456</c:v>
                </c:pt>
                <c:pt idx="1">
                  <c:v>39469</c:v>
                </c:pt>
                <c:pt idx="2">
                  <c:v>39504</c:v>
                </c:pt>
                <c:pt idx="3">
                  <c:v>39506</c:v>
                </c:pt>
                <c:pt idx="4">
                  <c:v>39519</c:v>
                </c:pt>
                <c:pt idx="5">
                  <c:v>39533</c:v>
                </c:pt>
                <c:pt idx="6">
                  <c:v>39554</c:v>
                </c:pt>
                <c:pt idx="7">
                  <c:v>39562</c:v>
                </c:pt>
                <c:pt idx="8">
                  <c:v>39582</c:v>
                </c:pt>
                <c:pt idx="9">
                  <c:v>39589</c:v>
                </c:pt>
                <c:pt idx="10">
                  <c:v>39603</c:v>
                </c:pt>
                <c:pt idx="11">
                  <c:v>39611</c:v>
                </c:pt>
                <c:pt idx="12">
                  <c:v>39639</c:v>
                </c:pt>
                <c:pt idx="13">
                  <c:v>39673</c:v>
                </c:pt>
                <c:pt idx="14">
                  <c:v>39686</c:v>
                </c:pt>
                <c:pt idx="15">
                  <c:v>39694</c:v>
                </c:pt>
                <c:pt idx="16">
                  <c:v>39701</c:v>
                </c:pt>
                <c:pt idx="17">
                  <c:v>39728</c:v>
                </c:pt>
                <c:pt idx="18">
                  <c:v>39736</c:v>
                </c:pt>
                <c:pt idx="19">
                  <c:v>39757</c:v>
                </c:pt>
                <c:pt idx="20">
                  <c:v>39771</c:v>
                </c:pt>
                <c:pt idx="21">
                  <c:v>39792</c:v>
                </c:pt>
                <c:pt idx="22">
                  <c:v>39798</c:v>
                </c:pt>
                <c:pt idx="23">
                  <c:v>39820</c:v>
                </c:pt>
                <c:pt idx="24">
                  <c:v>39827</c:v>
                </c:pt>
                <c:pt idx="25">
                  <c:v>39862</c:v>
                </c:pt>
                <c:pt idx="26">
                  <c:v>39869</c:v>
                </c:pt>
                <c:pt idx="27">
                  <c:v>39876</c:v>
                </c:pt>
                <c:pt idx="28">
                  <c:v>39883</c:v>
                </c:pt>
                <c:pt idx="29">
                  <c:v>39918</c:v>
                </c:pt>
                <c:pt idx="30">
                  <c:v>39932</c:v>
                </c:pt>
                <c:pt idx="31">
                  <c:v>39939</c:v>
                </c:pt>
                <c:pt idx="32">
                  <c:v>39946</c:v>
                </c:pt>
                <c:pt idx="33">
                  <c:v>39982</c:v>
                </c:pt>
                <c:pt idx="34">
                  <c:v>39988</c:v>
                </c:pt>
                <c:pt idx="35">
                  <c:v>39995</c:v>
                </c:pt>
                <c:pt idx="36">
                  <c:v>40002</c:v>
                </c:pt>
                <c:pt idx="37">
                  <c:v>40037</c:v>
                </c:pt>
                <c:pt idx="38">
                  <c:v>40044</c:v>
                </c:pt>
                <c:pt idx="39">
                  <c:v>40058</c:v>
                </c:pt>
                <c:pt idx="40">
                  <c:v>40065</c:v>
                </c:pt>
                <c:pt idx="41">
                  <c:v>40093</c:v>
                </c:pt>
                <c:pt idx="42">
                  <c:v>40100</c:v>
                </c:pt>
                <c:pt idx="43">
                  <c:v>40121</c:v>
                </c:pt>
                <c:pt idx="44">
                  <c:v>40135</c:v>
                </c:pt>
                <c:pt idx="45">
                  <c:v>40156</c:v>
                </c:pt>
                <c:pt idx="46">
                  <c:v>40163</c:v>
                </c:pt>
                <c:pt idx="47">
                  <c:v>40184</c:v>
                </c:pt>
                <c:pt idx="48">
                  <c:v>40191</c:v>
                </c:pt>
                <c:pt idx="49">
                  <c:v>40212</c:v>
                </c:pt>
                <c:pt idx="50">
                  <c:v>40219</c:v>
                </c:pt>
                <c:pt idx="51">
                  <c:v>40240</c:v>
                </c:pt>
                <c:pt idx="52">
                  <c:v>40247</c:v>
                </c:pt>
                <c:pt idx="53">
                  <c:v>40275</c:v>
                </c:pt>
                <c:pt idx="54">
                  <c:v>40282</c:v>
                </c:pt>
                <c:pt idx="55">
                  <c:v>40303</c:v>
                </c:pt>
                <c:pt idx="56">
                  <c:v>40332</c:v>
                </c:pt>
                <c:pt idx="57">
                  <c:v>40366</c:v>
                </c:pt>
                <c:pt idx="58">
                  <c:v>40401</c:v>
                </c:pt>
                <c:pt idx="59">
                  <c:v>40429</c:v>
                </c:pt>
                <c:pt idx="60">
                  <c:v>40471</c:v>
                </c:pt>
                <c:pt idx="61">
                  <c:v>40485</c:v>
                </c:pt>
                <c:pt idx="62">
                  <c:v>40520</c:v>
                </c:pt>
                <c:pt idx="63">
                  <c:v>40548</c:v>
                </c:pt>
                <c:pt idx="64">
                  <c:v>40576</c:v>
                </c:pt>
                <c:pt idx="65">
                  <c:v>40604</c:v>
                </c:pt>
                <c:pt idx="66">
                  <c:v>40646</c:v>
                </c:pt>
                <c:pt idx="67">
                  <c:v>40667</c:v>
                </c:pt>
                <c:pt idx="68">
                  <c:v>40702</c:v>
                </c:pt>
                <c:pt idx="69">
                  <c:v>40730</c:v>
                </c:pt>
                <c:pt idx="70">
                  <c:v>40772</c:v>
                </c:pt>
                <c:pt idx="71">
                  <c:v>40793</c:v>
                </c:pt>
                <c:pt idx="72">
                  <c:v>40821</c:v>
                </c:pt>
                <c:pt idx="73">
                  <c:v>40849</c:v>
                </c:pt>
                <c:pt idx="74">
                  <c:v>40884</c:v>
                </c:pt>
                <c:pt idx="75">
                  <c:v>40919</c:v>
                </c:pt>
                <c:pt idx="76">
                  <c:v>40947</c:v>
                </c:pt>
                <c:pt idx="77">
                  <c:v>40975</c:v>
                </c:pt>
                <c:pt idx="78">
                  <c:v>41003</c:v>
                </c:pt>
                <c:pt idx="79">
                  <c:v>41031</c:v>
                </c:pt>
                <c:pt idx="80">
                  <c:v>41080</c:v>
                </c:pt>
                <c:pt idx="81">
                  <c:v>41101</c:v>
                </c:pt>
                <c:pt idx="82">
                  <c:v>41136</c:v>
                </c:pt>
                <c:pt idx="83">
                  <c:v>41157</c:v>
                </c:pt>
                <c:pt idx="84">
                  <c:v>41192</c:v>
                </c:pt>
                <c:pt idx="85">
                  <c:v>41220</c:v>
                </c:pt>
                <c:pt idx="86">
                  <c:v>41248</c:v>
                </c:pt>
                <c:pt idx="87">
                  <c:v>41283</c:v>
                </c:pt>
                <c:pt idx="88">
                  <c:v>41311</c:v>
                </c:pt>
                <c:pt idx="89">
                  <c:v>41346</c:v>
                </c:pt>
                <c:pt idx="90">
                  <c:v>41367</c:v>
                </c:pt>
                <c:pt idx="91">
                  <c:v>41409</c:v>
                </c:pt>
                <c:pt idx="92">
                  <c:v>41444</c:v>
                </c:pt>
                <c:pt idx="93">
                  <c:v>41465</c:v>
                </c:pt>
                <c:pt idx="94">
                  <c:v>41500</c:v>
                </c:pt>
                <c:pt idx="95">
                  <c:v>41521</c:v>
                </c:pt>
                <c:pt idx="96">
                  <c:v>41563</c:v>
                </c:pt>
                <c:pt idx="97">
                  <c:v>41584</c:v>
                </c:pt>
                <c:pt idx="98">
                  <c:v>41611</c:v>
                </c:pt>
                <c:pt idx="99">
                  <c:v>41648</c:v>
                </c:pt>
                <c:pt idx="100">
                  <c:v>41683</c:v>
                </c:pt>
                <c:pt idx="101">
                  <c:v>41711</c:v>
                </c:pt>
                <c:pt idx="102">
                  <c:v>41738</c:v>
                </c:pt>
                <c:pt idx="103">
                  <c:v>41767</c:v>
                </c:pt>
                <c:pt idx="104">
                  <c:v>41802</c:v>
                </c:pt>
                <c:pt idx="105">
                  <c:v>41830</c:v>
                </c:pt>
                <c:pt idx="106">
                  <c:v>41865</c:v>
                </c:pt>
                <c:pt idx="107">
                  <c:v>41893</c:v>
                </c:pt>
                <c:pt idx="108">
                  <c:v>41920</c:v>
                </c:pt>
                <c:pt idx="109">
                  <c:v>41956</c:v>
                </c:pt>
                <c:pt idx="110">
                  <c:v>41984</c:v>
                </c:pt>
                <c:pt idx="111">
                  <c:v>42012</c:v>
                </c:pt>
                <c:pt idx="112">
                  <c:v>42047</c:v>
                </c:pt>
                <c:pt idx="113">
                  <c:v>42075</c:v>
                </c:pt>
                <c:pt idx="114">
                  <c:v>42103</c:v>
                </c:pt>
                <c:pt idx="115">
                  <c:v>42138</c:v>
                </c:pt>
                <c:pt idx="116">
                  <c:v>42177</c:v>
                </c:pt>
                <c:pt idx="117">
                  <c:v>42194</c:v>
                </c:pt>
                <c:pt idx="118">
                  <c:v>42229</c:v>
                </c:pt>
                <c:pt idx="119">
                  <c:v>42257</c:v>
                </c:pt>
                <c:pt idx="120">
                  <c:v>42285</c:v>
                </c:pt>
                <c:pt idx="121">
                  <c:v>42320</c:v>
                </c:pt>
                <c:pt idx="122">
                  <c:v>42348</c:v>
                </c:pt>
                <c:pt idx="123">
                  <c:v>42397</c:v>
                </c:pt>
                <c:pt idx="124">
                  <c:v>42403</c:v>
                </c:pt>
                <c:pt idx="125">
                  <c:v>42439</c:v>
                </c:pt>
                <c:pt idx="126">
                  <c:v>42474</c:v>
                </c:pt>
                <c:pt idx="127">
                  <c:v>42502</c:v>
                </c:pt>
                <c:pt idx="128">
                  <c:v>42530</c:v>
                </c:pt>
                <c:pt idx="129">
                  <c:v>42572</c:v>
                </c:pt>
                <c:pt idx="130">
                  <c:v>42593</c:v>
                </c:pt>
                <c:pt idx="131">
                  <c:v>42621</c:v>
                </c:pt>
                <c:pt idx="132">
                  <c:v>42656</c:v>
                </c:pt>
                <c:pt idx="133">
                  <c:v>42684</c:v>
                </c:pt>
                <c:pt idx="134">
                  <c:v>42712</c:v>
                </c:pt>
                <c:pt idx="135">
                  <c:v>42747</c:v>
                </c:pt>
                <c:pt idx="136">
                  <c:v>42782</c:v>
                </c:pt>
                <c:pt idx="137">
                  <c:v>42803</c:v>
                </c:pt>
                <c:pt idx="138">
                  <c:v>42838</c:v>
                </c:pt>
                <c:pt idx="139">
                  <c:v>42866</c:v>
                </c:pt>
                <c:pt idx="140">
                  <c:v>42894</c:v>
                </c:pt>
                <c:pt idx="141">
                  <c:v>42929</c:v>
                </c:pt>
                <c:pt idx="142">
                  <c:v>42958</c:v>
                </c:pt>
                <c:pt idx="143">
                  <c:v>42992</c:v>
                </c:pt>
                <c:pt idx="144">
                  <c:v>43020</c:v>
                </c:pt>
                <c:pt idx="145">
                  <c:v>43048</c:v>
                </c:pt>
                <c:pt idx="146">
                  <c:v>43083</c:v>
                </c:pt>
                <c:pt idx="147">
                  <c:v>43111</c:v>
                </c:pt>
                <c:pt idx="148">
                  <c:v>43139</c:v>
                </c:pt>
                <c:pt idx="149">
                  <c:v>43167</c:v>
                </c:pt>
                <c:pt idx="150">
                  <c:v>43202</c:v>
                </c:pt>
                <c:pt idx="151">
                  <c:v>43230</c:v>
                </c:pt>
                <c:pt idx="152">
                  <c:v>43265</c:v>
                </c:pt>
                <c:pt idx="153">
                  <c:v>43293</c:v>
                </c:pt>
                <c:pt idx="154">
                  <c:v>43321</c:v>
                </c:pt>
                <c:pt idx="155">
                  <c:v>43356</c:v>
                </c:pt>
                <c:pt idx="156">
                  <c:v>43391</c:v>
                </c:pt>
                <c:pt idx="157">
                  <c:v>43412</c:v>
                </c:pt>
                <c:pt idx="158">
                  <c:v>43447</c:v>
                </c:pt>
                <c:pt idx="159">
                  <c:v>43489</c:v>
                </c:pt>
                <c:pt idx="160">
                  <c:v>43510</c:v>
                </c:pt>
                <c:pt idx="161">
                  <c:v>43545</c:v>
                </c:pt>
                <c:pt idx="162">
                  <c:v>43565</c:v>
                </c:pt>
                <c:pt idx="163">
                  <c:v>43593</c:v>
                </c:pt>
                <c:pt idx="164">
                  <c:v>43629</c:v>
                </c:pt>
                <c:pt idx="165">
                  <c:v>43657</c:v>
                </c:pt>
                <c:pt idx="166">
                  <c:v>43685</c:v>
                </c:pt>
                <c:pt idx="167">
                  <c:v>43720</c:v>
                </c:pt>
                <c:pt idx="168">
                  <c:v>43748</c:v>
                </c:pt>
                <c:pt idx="169">
                  <c:v>43783</c:v>
                </c:pt>
                <c:pt idx="170">
                  <c:v>43811</c:v>
                </c:pt>
                <c:pt idx="171">
                  <c:v>43846</c:v>
                </c:pt>
                <c:pt idx="172">
                  <c:v>43867</c:v>
                </c:pt>
                <c:pt idx="173">
                  <c:v>43920</c:v>
                </c:pt>
                <c:pt idx="174">
                  <c:v>43937</c:v>
                </c:pt>
                <c:pt idx="175">
                  <c:v>43957</c:v>
                </c:pt>
                <c:pt idx="176">
                  <c:v>44000</c:v>
                </c:pt>
                <c:pt idx="177">
                  <c:v>44033</c:v>
                </c:pt>
                <c:pt idx="178">
                  <c:v>44056</c:v>
                </c:pt>
                <c:pt idx="179">
                  <c:v>44084</c:v>
                </c:pt>
                <c:pt idx="180">
                  <c:v>44119</c:v>
                </c:pt>
                <c:pt idx="181">
                  <c:v>44147</c:v>
                </c:pt>
                <c:pt idx="182">
                  <c:v>44168</c:v>
                </c:pt>
                <c:pt idx="183">
                  <c:v>44201</c:v>
                </c:pt>
                <c:pt idx="184">
                  <c:v>44229</c:v>
                </c:pt>
                <c:pt idx="185">
                  <c:v>44257</c:v>
                </c:pt>
                <c:pt idx="186">
                  <c:v>44299</c:v>
                </c:pt>
                <c:pt idx="187">
                  <c:v>44320</c:v>
                </c:pt>
                <c:pt idx="188">
                  <c:v>44349</c:v>
                </c:pt>
                <c:pt idx="189">
                  <c:v>44390</c:v>
                </c:pt>
              </c:numCache>
            </c:numRef>
          </c:cat>
          <c:val>
            <c:numRef>
              <c:f>'rwservlet (2)'!$R$65:$R$388</c:f>
              <c:numCache>
                <c:formatCode>General</c:formatCode>
                <c:ptCount val="32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71-4B3F-82DF-FD3D8AA0B574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'rwservlet (2)'!$P$65:$P$388</c:f>
              <c:numCache>
                <c:formatCode>m/d/yyyy</c:formatCode>
                <c:ptCount val="324"/>
                <c:pt idx="0">
                  <c:v>39456</c:v>
                </c:pt>
                <c:pt idx="1">
                  <c:v>39469</c:v>
                </c:pt>
                <c:pt idx="2">
                  <c:v>39504</c:v>
                </c:pt>
                <c:pt idx="3">
                  <c:v>39506</c:v>
                </c:pt>
                <c:pt idx="4">
                  <c:v>39519</c:v>
                </c:pt>
                <c:pt idx="5">
                  <c:v>39533</c:v>
                </c:pt>
                <c:pt idx="6">
                  <c:v>39554</c:v>
                </c:pt>
                <c:pt idx="7">
                  <c:v>39562</c:v>
                </c:pt>
                <c:pt idx="8">
                  <c:v>39582</c:v>
                </c:pt>
                <c:pt idx="9">
                  <c:v>39589</c:v>
                </c:pt>
                <c:pt idx="10">
                  <c:v>39603</c:v>
                </c:pt>
                <c:pt idx="11">
                  <c:v>39611</c:v>
                </c:pt>
                <c:pt idx="12">
                  <c:v>39639</c:v>
                </c:pt>
                <c:pt idx="13">
                  <c:v>39673</c:v>
                </c:pt>
                <c:pt idx="14">
                  <c:v>39686</c:v>
                </c:pt>
                <c:pt idx="15">
                  <c:v>39694</c:v>
                </c:pt>
                <c:pt idx="16">
                  <c:v>39701</c:v>
                </c:pt>
                <c:pt idx="17">
                  <c:v>39728</c:v>
                </c:pt>
                <c:pt idx="18">
                  <c:v>39736</c:v>
                </c:pt>
                <c:pt idx="19">
                  <c:v>39757</c:v>
                </c:pt>
                <c:pt idx="20">
                  <c:v>39771</c:v>
                </c:pt>
                <c:pt idx="21">
                  <c:v>39792</c:v>
                </c:pt>
                <c:pt idx="22">
                  <c:v>39798</c:v>
                </c:pt>
                <c:pt idx="23">
                  <c:v>39820</c:v>
                </c:pt>
                <c:pt idx="24">
                  <c:v>39827</c:v>
                </c:pt>
                <c:pt idx="25">
                  <c:v>39862</c:v>
                </c:pt>
                <c:pt idx="26">
                  <c:v>39869</c:v>
                </c:pt>
                <c:pt idx="27">
                  <c:v>39876</c:v>
                </c:pt>
                <c:pt idx="28">
                  <c:v>39883</c:v>
                </c:pt>
                <c:pt idx="29">
                  <c:v>39918</c:v>
                </c:pt>
                <c:pt idx="30">
                  <c:v>39932</c:v>
                </c:pt>
                <c:pt idx="31">
                  <c:v>39939</c:v>
                </c:pt>
                <c:pt idx="32">
                  <c:v>39946</c:v>
                </c:pt>
                <c:pt idx="33">
                  <c:v>39982</c:v>
                </c:pt>
                <c:pt idx="34">
                  <c:v>39988</c:v>
                </c:pt>
                <c:pt idx="35">
                  <c:v>39995</c:v>
                </c:pt>
                <c:pt idx="36">
                  <c:v>40002</c:v>
                </c:pt>
                <c:pt idx="37">
                  <c:v>40037</c:v>
                </c:pt>
                <c:pt idx="38">
                  <c:v>40044</c:v>
                </c:pt>
                <c:pt idx="39">
                  <c:v>40058</c:v>
                </c:pt>
                <c:pt idx="40">
                  <c:v>40065</c:v>
                </c:pt>
                <c:pt idx="41">
                  <c:v>40093</c:v>
                </c:pt>
                <c:pt idx="42">
                  <c:v>40100</c:v>
                </c:pt>
                <c:pt idx="43">
                  <c:v>40121</c:v>
                </c:pt>
                <c:pt idx="44">
                  <c:v>40135</c:v>
                </c:pt>
                <c:pt idx="45">
                  <c:v>40156</c:v>
                </c:pt>
                <c:pt idx="46">
                  <c:v>40163</c:v>
                </c:pt>
                <c:pt idx="47">
                  <c:v>40184</c:v>
                </c:pt>
                <c:pt idx="48">
                  <c:v>40191</c:v>
                </c:pt>
                <c:pt idx="49">
                  <c:v>40212</c:v>
                </c:pt>
                <c:pt idx="50">
                  <c:v>40219</c:v>
                </c:pt>
                <c:pt idx="51">
                  <c:v>40240</c:v>
                </c:pt>
                <c:pt idx="52">
                  <c:v>40247</c:v>
                </c:pt>
                <c:pt idx="53">
                  <c:v>40275</c:v>
                </c:pt>
                <c:pt idx="54">
                  <c:v>40282</c:v>
                </c:pt>
                <c:pt idx="55">
                  <c:v>40303</c:v>
                </c:pt>
                <c:pt idx="56">
                  <c:v>40332</c:v>
                </c:pt>
                <c:pt idx="57">
                  <c:v>40366</c:v>
                </c:pt>
                <c:pt idx="58">
                  <c:v>40401</c:v>
                </c:pt>
                <c:pt idx="59">
                  <c:v>40429</c:v>
                </c:pt>
                <c:pt idx="60">
                  <c:v>40471</c:v>
                </c:pt>
                <c:pt idx="61">
                  <c:v>40485</c:v>
                </c:pt>
                <c:pt idx="62">
                  <c:v>40520</c:v>
                </c:pt>
                <c:pt idx="63">
                  <c:v>40548</c:v>
                </c:pt>
                <c:pt idx="64">
                  <c:v>40576</c:v>
                </c:pt>
                <c:pt idx="65">
                  <c:v>40604</c:v>
                </c:pt>
                <c:pt idx="66">
                  <c:v>40646</c:v>
                </c:pt>
                <c:pt idx="67">
                  <c:v>40667</c:v>
                </c:pt>
                <c:pt idx="68">
                  <c:v>40702</c:v>
                </c:pt>
                <c:pt idx="69">
                  <c:v>40730</c:v>
                </c:pt>
                <c:pt idx="70">
                  <c:v>40772</c:v>
                </c:pt>
                <c:pt idx="71">
                  <c:v>40793</c:v>
                </c:pt>
                <c:pt idx="72">
                  <c:v>40821</c:v>
                </c:pt>
                <c:pt idx="73">
                  <c:v>40849</c:v>
                </c:pt>
                <c:pt idx="74">
                  <c:v>40884</c:v>
                </c:pt>
                <c:pt idx="75">
                  <c:v>40919</c:v>
                </c:pt>
                <c:pt idx="76">
                  <c:v>40947</c:v>
                </c:pt>
                <c:pt idx="77">
                  <c:v>40975</c:v>
                </c:pt>
                <c:pt idx="78">
                  <c:v>41003</c:v>
                </c:pt>
                <c:pt idx="79">
                  <c:v>41031</c:v>
                </c:pt>
                <c:pt idx="80">
                  <c:v>41080</c:v>
                </c:pt>
                <c:pt idx="81">
                  <c:v>41101</c:v>
                </c:pt>
                <c:pt idx="82">
                  <c:v>41136</c:v>
                </c:pt>
                <c:pt idx="83">
                  <c:v>41157</c:v>
                </c:pt>
                <c:pt idx="84">
                  <c:v>41192</c:v>
                </c:pt>
                <c:pt idx="85">
                  <c:v>41220</c:v>
                </c:pt>
                <c:pt idx="86">
                  <c:v>41248</c:v>
                </c:pt>
                <c:pt idx="87">
                  <c:v>41283</c:v>
                </c:pt>
                <c:pt idx="88">
                  <c:v>41311</c:v>
                </c:pt>
                <c:pt idx="89">
                  <c:v>41346</c:v>
                </c:pt>
                <c:pt idx="90">
                  <c:v>41367</c:v>
                </c:pt>
                <c:pt idx="91">
                  <c:v>41409</c:v>
                </c:pt>
                <c:pt idx="92">
                  <c:v>41444</c:v>
                </c:pt>
                <c:pt idx="93">
                  <c:v>41465</c:v>
                </c:pt>
                <c:pt idx="94">
                  <c:v>41500</c:v>
                </c:pt>
                <c:pt idx="95">
                  <c:v>41521</c:v>
                </c:pt>
                <c:pt idx="96">
                  <c:v>41563</c:v>
                </c:pt>
                <c:pt idx="97">
                  <c:v>41584</c:v>
                </c:pt>
                <c:pt idx="98">
                  <c:v>41611</c:v>
                </c:pt>
                <c:pt idx="99">
                  <c:v>41648</c:v>
                </c:pt>
                <c:pt idx="100">
                  <c:v>41683</c:v>
                </c:pt>
                <c:pt idx="101">
                  <c:v>41711</c:v>
                </c:pt>
                <c:pt idx="102">
                  <c:v>41738</c:v>
                </c:pt>
                <c:pt idx="103">
                  <c:v>41767</c:v>
                </c:pt>
                <c:pt idx="104">
                  <c:v>41802</c:v>
                </c:pt>
                <c:pt idx="105">
                  <c:v>41830</c:v>
                </c:pt>
                <c:pt idx="106">
                  <c:v>41865</c:v>
                </c:pt>
                <c:pt idx="107">
                  <c:v>41893</c:v>
                </c:pt>
                <c:pt idx="108">
                  <c:v>41920</c:v>
                </c:pt>
                <c:pt idx="109">
                  <c:v>41956</c:v>
                </c:pt>
                <c:pt idx="110">
                  <c:v>41984</c:v>
                </c:pt>
                <c:pt idx="111">
                  <c:v>42012</c:v>
                </c:pt>
                <c:pt idx="112">
                  <c:v>42047</c:v>
                </c:pt>
                <c:pt idx="113">
                  <c:v>42075</c:v>
                </c:pt>
                <c:pt idx="114">
                  <c:v>42103</c:v>
                </c:pt>
                <c:pt idx="115">
                  <c:v>42138</c:v>
                </c:pt>
                <c:pt idx="116">
                  <c:v>42177</c:v>
                </c:pt>
                <c:pt idx="117">
                  <c:v>42194</c:v>
                </c:pt>
                <c:pt idx="118">
                  <c:v>42229</c:v>
                </c:pt>
                <c:pt idx="119">
                  <c:v>42257</c:v>
                </c:pt>
                <c:pt idx="120">
                  <c:v>42285</c:v>
                </c:pt>
                <c:pt idx="121">
                  <c:v>42320</c:v>
                </c:pt>
                <c:pt idx="122">
                  <c:v>42348</c:v>
                </c:pt>
                <c:pt idx="123">
                  <c:v>42397</c:v>
                </c:pt>
                <c:pt idx="124">
                  <c:v>42403</c:v>
                </c:pt>
                <c:pt idx="125">
                  <c:v>42439</c:v>
                </c:pt>
                <c:pt idx="126">
                  <c:v>42474</c:v>
                </c:pt>
                <c:pt idx="127">
                  <c:v>42502</c:v>
                </c:pt>
                <c:pt idx="128">
                  <c:v>42530</c:v>
                </c:pt>
                <c:pt idx="129">
                  <c:v>42572</c:v>
                </c:pt>
                <c:pt idx="130">
                  <c:v>42593</c:v>
                </c:pt>
                <c:pt idx="131">
                  <c:v>42621</c:v>
                </c:pt>
                <c:pt idx="132">
                  <c:v>42656</c:v>
                </c:pt>
                <c:pt idx="133">
                  <c:v>42684</c:v>
                </c:pt>
                <c:pt idx="134">
                  <c:v>42712</c:v>
                </c:pt>
                <c:pt idx="135">
                  <c:v>42747</c:v>
                </c:pt>
                <c:pt idx="136">
                  <c:v>42782</c:v>
                </c:pt>
                <c:pt idx="137">
                  <c:v>42803</c:v>
                </c:pt>
                <c:pt idx="138">
                  <c:v>42838</c:v>
                </c:pt>
                <c:pt idx="139">
                  <c:v>42866</c:v>
                </c:pt>
                <c:pt idx="140">
                  <c:v>42894</c:v>
                </c:pt>
                <c:pt idx="141">
                  <c:v>42929</c:v>
                </c:pt>
                <c:pt idx="142">
                  <c:v>42958</c:v>
                </c:pt>
                <c:pt idx="143">
                  <c:v>42992</c:v>
                </c:pt>
                <c:pt idx="144">
                  <c:v>43020</c:v>
                </c:pt>
                <c:pt idx="145">
                  <c:v>43048</c:v>
                </c:pt>
                <c:pt idx="146">
                  <c:v>43083</c:v>
                </c:pt>
                <c:pt idx="147">
                  <c:v>43111</c:v>
                </c:pt>
                <c:pt idx="148">
                  <c:v>43139</c:v>
                </c:pt>
                <c:pt idx="149">
                  <c:v>43167</c:v>
                </c:pt>
                <c:pt idx="150">
                  <c:v>43202</c:v>
                </c:pt>
                <c:pt idx="151">
                  <c:v>43230</c:v>
                </c:pt>
                <c:pt idx="152">
                  <c:v>43265</c:v>
                </c:pt>
                <c:pt idx="153">
                  <c:v>43293</c:v>
                </c:pt>
                <c:pt idx="154">
                  <c:v>43321</c:v>
                </c:pt>
                <c:pt idx="155">
                  <c:v>43356</c:v>
                </c:pt>
                <c:pt idx="156">
                  <c:v>43391</c:v>
                </c:pt>
                <c:pt idx="157">
                  <c:v>43412</c:v>
                </c:pt>
                <c:pt idx="158">
                  <c:v>43447</c:v>
                </c:pt>
                <c:pt idx="159">
                  <c:v>43489</c:v>
                </c:pt>
                <c:pt idx="160">
                  <c:v>43510</c:v>
                </c:pt>
                <c:pt idx="161">
                  <c:v>43545</c:v>
                </c:pt>
                <c:pt idx="162">
                  <c:v>43565</c:v>
                </c:pt>
                <c:pt idx="163">
                  <c:v>43593</c:v>
                </c:pt>
                <c:pt idx="164">
                  <c:v>43629</c:v>
                </c:pt>
                <c:pt idx="165">
                  <c:v>43657</c:v>
                </c:pt>
                <c:pt idx="166">
                  <c:v>43685</c:v>
                </c:pt>
                <c:pt idx="167">
                  <c:v>43720</c:v>
                </c:pt>
                <c:pt idx="168">
                  <c:v>43748</c:v>
                </c:pt>
                <c:pt idx="169">
                  <c:v>43783</c:v>
                </c:pt>
                <c:pt idx="170">
                  <c:v>43811</c:v>
                </c:pt>
                <c:pt idx="171">
                  <c:v>43846</c:v>
                </c:pt>
                <c:pt idx="172">
                  <c:v>43867</c:v>
                </c:pt>
                <c:pt idx="173">
                  <c:v>43920</c:v>
                </c:pt>
                <c:pt idx="174">
                  <c:v>43937</c:v>
                </c:pt>
                <c:pt idx="175">
                  <c:v>43957</c:v>
                </c:pt>
                <c:pt idx="176">
                  <c:v>44000</c:v>
                </c:pt>
                <c:pt idx="177">
                  <c:v>44033</c:v>
                </c:pt>
                <c:pt idx="178">
                  <c:v>44056</c:v>
                </c:pt>
                <c:pt idx="179">
                  <c:v>44084</c:v>
                </c:pt>
                <c:pt idx="180">
                  <c:v>44119</c:v>
                </c:pt>
                <c:pt idx="181">
                  <c:v>44147</c:v>
                </c:pt>
                <c:pt idx="182">
                  <c:v>44168</c:v>
                </c:pt>
                <c:pt idx="183">
                  <c:v>44201</c:v>
                </c:pt>
                <c:pt idx="184">
                  <c:v>44229</c:v>
                </c:pt>
                <c:pt idx="185">
                  <c:v>44257</c:v>
                </c:pt>
                <c:pt idx="186">
                  <c:v>44299</c:v>
                </c:pt>
                <c:pt idx="187">
                  <c:v>44320</c:v>
                </c:pt>
                <c:pt idx="188">
                  <c:v>44349</c:v>
                </c:pt>
                <c:pt idx="189">
                  <c:v>44390</c:v>
                </c:pt>
              </c:numCache>
            </c:numRef>
          </c:cat>
          <c:val>
            <c:numRef>
              <c:f>'rwservlet (2)'!$S$65:$S$388</c:f>
              <c:numCache>
                <c:formatCode>General</c:formatCode>
                <c:ptCount val="32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71-4B3F-82DF-FD3D8AA0B574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'rwservlet (2)'!$P$65:$P$388</c:f>
              <c:numCache>
                <c:formatCode>m/d/yyyy</c:formatCode>
                <c:ptCount val="324"/>
                <c:pt idx="0">
                  <c:v>39456</c:v>
                </c:pt>
                <c:pt idx="1">
                  <c:v>39469</c:v>
                </c:pt>
                <c:pt idx="2">
                  <c:v>39504</c:v>
                </c:pt>
                <c:pt idx="3">
                  <c:v>39506</c:v>
                </c:pt>
                <c:pt idx="4">
                  <c:v>39519</c:v>
                </c:pt>
                <c:pt idx="5">
                  <c:v>39533</c:v>
                </c:pt>
                <c:pt idx="6">
                  <c:v>39554</c:v>
                </c:pt>
                <c:pt idx="7">
                  <c:v>39562</c:v>
                </c:pt>
                <c:pt idx="8">
                  <c:v>39582</c:v>
                </c:pt>
                <c:pt idx="9">
                  <c:v>39589</c:v>
                </c:pt>
                <c:pt idx="10">
                  <c:v>39603</c:v>
                </c:pt>
                <c:pt idx="11">
                  <c:v>39611</c:v>
                </c:pt>
                <c:pt idx="12">
                  <c:v>39639</c:v>
                </c:pt>
                <c:pt idx="13">
                  <c:v>39673</c:v>
                </c:pt>
                <c:pt idx="14">
                  <c:v>39686</c:v>
                </c:pt>
                <c:pt idx="15">
                  <c:v>39694</c:v>
                </c:pt>
                <c:pt idx="16">
                  <c:v>39701</c:v>
                </c:pt>
                <c:pt idx="17">
                  <c:v>39728</c:v>
                </c:pt>
                <c:pt idx="18">
                  <c:v>39736</c:v>
                </c:pt>
                <c:pt idx="19">
                  <c:v>39757</c:v>
                </c:pt>
                <c:pt idx="20">
                  <c:v>39771</c:v>
                </c:pt>
                <c:pt idx="21">
                  <c:v>39792</c:v>
                </c:pt>
                <c:pt idx="22">
                  <c:v>39798</c:v>
                </c:pt>
                <c:pt idx="23">
                  <c:v>39820</c:v>
                </c:pt>
                <c:pt idx="24">
                  <c:v>39827</c:v>
                </c:pt>
                <c:pt idx="25">
                  <c:v>39862</c:v>
                </c:pt>
                <c:pt idx="26">
                  <c:v>39869</c:v>
                </c:pt>
                <c:pt idx="27">
                  <c:v>39876</c:v>
                </c:pt>
                <c:pt idx="28">
                  <c:v>39883</c:v>
                </c:pt>
                <c:pt idx="29">
                  <c:v>39918</c:v>
                </c:pt>
                <c:pt idx="30">
                  <c:v>39932</c:v>
                </c:pt>
                <c:pt idx="31">
                  <c:v>39939</c:v>
                </c:pt>
                <c:pt idx="32">
                  <c:v>39946</c:v>
                </c:pt>
                <c:pt idx="33">
                  <c:v>39982</c:v>
                </c:pt>
                <c:pt idx="34">
                  <c:v>39988</c:v>
                </c:pt>
                <c:pt idx="35">
                  <c:v>39995</c:v>
                </c:pt>
                <c:pt idx="36">
                  <c:v>40002</c:v>
                </c:pt>
                <c:pt idx="37">
                  <c:v>40037</c:v>
                </c:pt>
                <c:pt idx="38">
                  <c:v>40044</c:v>
                </c:pt>
                <c:pt idx="39">
                  <c:v>40058</c:v>
                </c:pt>
                <c:pt idx="40">
                  <c:v>40065</c:v>
                </c:pt>
                <c:pt idx="41">
                  <c:v>40093</c:v>
                </c:pt>
                <c:pt idx="42">
                  <c:v>40100</c:v>
                </c:pt>
                <c:pt idx="43">
                  <c:v>40121</c:v>
                </c:pt>
                <c:pt idx="44">
                  <c:v>40135</c:v>
                </c:pt>
                <c:pt idx="45">
                  <c:v>40156</c:v>
                </c:pt>
                <c:pt idx="46">
                  <c:v>40163</c:v>
                </c:pt>
                <c:pt idx="47">
                  <c:v>40184</c:v>
                </c:pt>
                <c:pt idx="48">
                  <c:v>40191</c:v>
                </c:pt>
                <c:pt idx="49">
                  <c:v>40212</c:v>
                </c:pt>
                <c:pt idx="50">
                  <c:v>40219</c:v>
                </c:pt>
                <c:pt idx="51">
                  <c:v>40240</c:v>
                </c:pt>
                <c:pt idx="52">
                  <c:v>40247</c:v>
                </c:pt>
                <c:pt idx="53">
                  <c:v>40275</c:v>
                </c:pt>
                <c:pt idx="54">
                  <c:v>40282</c:v>
                </c:pt>
                <c:pt idx="55">
                  <c:v>40303</c:v>
                </c:pt>
                <c:pt idx="56">
                  <c:v>40332</c:v>
                </c:pt>
                <c:pt idx="57">
                  <c:v>40366</c:v>
                </c:pt>
                <c:pt idx="58">
                  <c:v>40401</c:v>
                </c:pt>
                <c:pt idx="59">
                  <c:v>40429</c:v>
                </c:pt>
                <c:pt idx="60">
                  <c:v>40471</c:v>
                </c:pt>
                <c:pt idx="61">
                  <c:v>40485</c:v>
                </c:pt>
                <c:pt idx="62">
                  <c:v>40520</c:v>
                </c:pt>
                <c:pt idx="63">
                  <c:v>40548</c:v>
                </c:pt>
                <c:pt idx="64">
                  <c:v>40576</c:v>
                </c:pt>
                <c:pt idx="65">
                  <c:v>40604</c:v>
                </c:pt>
                <c:pt idx="66">
                  <c:v>40646</c:v>
                </c:pt>
                <c:pt idx="67">
                  <c:v>40667</c:v>
                </c:pt>
                <c:pt idx="68">
                  <c:v>40702</c:v>
                </c:pt>
                <c:pt idx="69">
                  <c:v>40730</c:v>
                </c:pt>
                <c:pt idx="70">
                  <c:v>40772</c:v>
                </c:pt>
                <c:pt idx="71">
                  <c:v>40793</c:v>
                </c:pt>
                <c:pt idx="72">
                  <c:v>40821</c:v>
                </c:pt>
                <c:pt idx="73">
                  <c:v>40849</c:v>
                </c:pt>
                <c:pt idx="74">
                  <c:v>40884</c:v>
                </c:pt>
                <c:pt idx="75">
                  <c:v>40919</c:v>
                </c:pt>
                <c:pt idx="76">
                  <c:v>40947</c:v>
                </c:pt>
                <c:pt idx="77">
                  <c:v>40975</c:v>
                </c:pt>
                <c:pt idx="78">
                  <c:v>41003</c:v>
                </c:pt>
                <c:pt idx="79">
                  <c:v>41031</c:v>
                </c:pt>
                <c:pt idx="80">
                  <c:v>41080</c:v>
                </c:pt>
                <c:pt idx="81">
                  <c:v>41101</c:v>
                </c:pt>
                <c:pt idx="82">
                  <c:v>41136</c:v>
                </c:pt>
                <c:pt idx="83">
                  <c:v>41157</c:v>
                </c:pt>
                <c:pt idx="84">
                  <c:v>41192</c:v>
                </c:pt>
                <c:pt idx="85">
                  <c:v>41220</c:v>
                </c:pt>
                <c:pt idx="86">
                  <c:v>41248</c:v>
                </c:pt>
                <c:pt idx="87">
                  <c:v>41283</c:v>
                </c:pt>
                <c:pt idx="88">
                  <c:v>41311</c:v>
                </c:pt>
                <c:pt idx="89">
                  <c:v>41346</c:v>
                </c:pt>
                <c:pt idx="90">
                  <c:v>41367</c:v>
                </c:pt>
                <c:pt idx="91">
                  <c:v>41409</c:v>
                </c:pt>
                <c:pt idx="92">
                  <c:v>41444</c:v>
                </c:pt>
                <c:pt idx="93">
                  <c:v>41465</c:v>
                </c:pt>
                <c:pt idx="94">
                  <c:v>41500</c:v>
                </c:pt>
                <c:pt idx="95">
                  <c:v>41521</c:v>
                </c:pt>
                <c:pt idx="96">
                  <c:v>41563</c:v>
                </c:pt>
                <c:pt idx="97">
                  <c:v>41584</c:v>
                </c:pt>
                <c:pt idx="98">
                  <c:v>41611</c:v>
                </c:pt>
                <c:pt idx="99">
                  <c:v>41648</c:v>
                </c:pt>
                <c:pt idx="100">
                  <c:v>41683</c:v>
                </c:pt>
                <c:pt idx="101">
                  <c:v>41711</c:v>
                </c:pt>
                <c:pt idx="102">
                  <c:v>41738</c:v>
                </c:pt>
                <c:pt idx="103">
                  <c:v>41767</c:v>
                </c:pt>
                <c:pt idx="104">
                  <c:v>41802</c:v>
                </c:pt>
                <c:pt idx="105">
                  <c:v>41830</c:v>
                </c:pt>
                <c:pt idx="106">
                  <c:v>41865</c:v>
                </c:pt>
                <c:pt idx="107">
                  <c:v>41893</c:v>
                </c:pt>
                <c:pt idx="108">
                  <c:v>41920</c:v>
                </c:pt>
                <c:pt idx="109">
                  <c:v>41956</c:v>
                </c:pt>
                <c:pt idx="110">
                  <c:v>41984</c:v>
                </c:pt>
                <c:pt idx="111">
                  <c:v>42012</c:v>
                </c:pt>
                <c:pt idx="112">
                  <c:v>42047</c:v>
                </c:pt>
                <c:pt idx="113">
                  <c:v>42075</c:v>
                </c:pt>
                <c:pt idx="114">
                  <c:v>42103</c:v>
                </c:pt>
                <c:pt idx="115">
                  <c:v>42138</c:v>
                </c:pt>
                <c:pt idx="116">
                  <c:v>42177</c:v>
                </c:pt>
                <c:pt idx="117">
                  <c:v>42194</c:v>
                </c:pt>
                <c:pt idx="118">
                  <c:v>42229</c:v>
                </c:pt>
                <c:pt idx="119">
                  <c:v>42257</c:v>
                </c:pt>
                <c:pt idx="120">
                  <c:v>42285</c:v>
                </c:pt>
                <c:pt idx="121">
                  <c:v>42320</c:v>
                </c:pt>
                <c:pt idx="122">
                  <c:v>42348</c:v>
                </c:pt>
                <c:pt idx="123">
                  <c:v>42397</c:v>
                </c:pt>
                <c:pt idx="124">
                  <c:v>42403</c:v>
                </c:pt>
                <c:pt idx="125">
                  <c:v>42439</c:v>
                </c:pt>
                <c:pt idx="126">
                  <c:v>42474</c:v>
                </c:pt>
                <c:pt idx="127">
                  <c:v>42502</c:v>
                </c:pt>
                <c:pt idx="128">
                  <c:v>42530</c:v>
                </c:pt>
                <c:pt idx="129">
                  <c:v>42572</c:v>
                </c:pt>
                <c:pt idx="130">
                  <c:v>42593</c:v>
                </c:pt>
                <c:pt idx="131">
                  <c:v>42621</c:v>
                </c:pt>
                <c:pt idx="132">
                  <c:v>42656</c:v>
                </c:pt>
                <c:pt idx="133">
                  <c:v>42684</c:v>
                </c:pt>
                <c:pt idx="134">
                  <c:v>42712</c:v>
                </c:pt>
                <c:pt idx="135">
                  <c:v>42747</c:v>
                </c:pt>
                <c:pt idx="136">
                  <c:v>42782</c:v>
                </c:pt>
                <c:pt idx="137">
                  <c:v>42803</c:v>
                </c:pt>
                <c:pt idx="138">
                  <c:v>42838</c:v>
                </c:pt>
                <c:pt idx="139">
                  <c:v>42866</c:v>
                </c:pt>
                <c:pt idx="140">
                  <c:v>42894</c:v>
                </c:pt>
                <c:pt idx="141">
                  <c:v>42929</c:v>
                </c:pt>
                <c:pt idx="142">
                  <c:v>42958</c:v>
                </c:pt>
                <c:pt idx="143">
                  <c:v>42992</c:v>
                </c:pt>
                <c:pt idx="144">
                  <c:v>43020</c:v>
                </c:pt>
                <c:pt idx="145">
                  <c:v>43048</c:v>
                </c:pt>
                <c:pt idx="146">
                  <c:v>43083</c:v>
                </c:pt>
                <c:pt idx="147">
                  <c:v>43111</c:v>
                </c:pt>
                <c:pt idx="148">
                  <c:v>43139</c:v>
                </c:pt>
                <c:pt idx="149">
                  <c:v>43167</c:v>
                </c:pt>
                <c:pt idx="150">
                  <c:v>43202</c:v>
                </c:pt>
                <c:pt idx="151">
                  <c:v>43230</c:v>
                </c:pt>
                <c:pt idx="152">
                  <c:v>43265</c:v>
                </c:pt>
                <c:pt idx="153">
                  <c:v>43293</c:v>
                </c:pt>
                <c:pt idx="154">
                  <c:v>43321</c:v>
                </c:pt>
                <c:pt idx="155">
                  <c:v>43356</c:v>
                </c:pt>
                <c:pt idx="156">
                  <c:v>43391</c:v>
                </c:pt>
                <c:pt idx="157">
                  <c:v>43412</c:v>
                </c:pt>
                <c:pt idx="158">
                  <c:v>43447</c:v>
                </c:pt>
                <c:pt idx="159">
                  <c:v>43489</c:v>
                </c:pt>
                <c:pt idx="160">
                  <c:v>43510</c:v>
                </c:pt>
                <c:pt idx="161">
                  <c:v>43545</c:v>
                </c:pt>
                <c:pt idx="162">
                  <c:v>43565</c:v>
                </c:pt>
                <c:pt idx="163">
                  <c:v>43593</c:v>
                </c:pt>
                <c:pt idx="164">
                  <c:v>43629</c:v>
                </c:pt>
                <c:pt idx="165">
                  <c:v>43657</c:v>
                </c:pt>
                <c:pt idx="166">
                  <c:v>43685</c:v>
                </c:pt>
                <c:pt idx="167">
                  <c:v>43720</c:v>
                </c:pt>
                <c:pt idx="168">
                  <c:v>43748</c:v>
                </c:pt>
                <c:pt idx="169">
                  <c:v>43783</c:v>
                </c:pt>
                <c:pt idx="170">
                  <c:v>43811</c:v>
                </c:pt>
                <c:pt idx="171">
                  <c:v>43846</c:v>
                </c:pt>
                <c:pt idx="172">
                  <c:v>43867</c:v>
                </c:pt>
                <c:pt idx="173">
                  <c:v>43920</c:v>
                </c:pt>
                <c:pt idx="174">
                  <c:v>43937</c:v>
                </c:pt>
                <c:pt idx="175">
                  <c:v>43957</c:v>
                </c:pt>
                <c:pt idx="176">
                  <c:v>44000</c:v>
                </c:pt>
                <c:pt idx="177">
                  <c:v>44033</c:v>
                </c:pt>
                <c:pt idx="178">
                  <c:v>44056</c:v>
                </c:pt>
                <c:pt idx="179">
                  <c:v>44084</c:v>
                </c:pt>
                <c:pt idx="180">
                  <c:v>44119</c:v>
                </c:pt>
                <c:pt idx="181">
                  <c:v>44147</c:v>
                </c:pt>
                <c:pt idx="182">
                  <c:v>44168</c:v>
                </c:pt>
                <c:pt idx="183">
                  <c:v>44201</c:v>
                </c:pt>
                <c:pt idx="184">
                  <c:v>44229</c:v>
                </c:pt>
                <c:pt idx="185">
                  <c:v>44257</c:v>
                </c:pt>
                <c:pt idx="186">
                  <c:v>44299</c:v>
                </c:pt>
                <c:pt idx="187">
                  <c:v>44320</c:v>
                </c:pt>
                <c:pt idx="188">
                  <c:v>44349</c:v>
                </c:pt>
                <c:pt idx="189">
                  <c:v>44390</c:v>
                </c:pt>
              </c:numCache>
            </c:numRef>
          </c:cat>
          <c:val>
            <c:numRef>
              <c:f>'rwservlet (2)'!$T$65:$T$388</c:f>
              <c:numCache>
                <c:formatCode>General</c:formatCode>
                <c:ptCount val="3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71-4B3F-82DF-FD3D8AA0B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3421920"/>
        <c:axId val="653432416"/>
      </c:lineChart>
      <c:dateAx>
        <c:axId val="65342192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432416"/>
        <c:crossesAt val="1.0000000000000002E-2"/>
        <c:auto val="1"/>
        <c:lblOffset val="100"/>
        <c:baseTimeUnit val="days"/>
      </c:dateAx>
      <c:valAx>
        <c:axId val="6534324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42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 Dorado Wastewater TP Loads (#/d)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Monthly TP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'rwservlet (2)'!$P$1:$P$64</c:f>
              <c:numCache>
                <c:formatCode>m/d/yyyy</c:formatCode>
                <c:ptCount val="64"/>
                <c:pt idx="0">
                  <c:v>42474</c:v>
                </c:pt>
                <c:pt idx="1">
                  <c:v>42502</c:v>
                </c:pt>
                <c:pt idx="2">
                  <c:v>42530</c:v>
                </c:pt>
                <c:pt idx="3">
                  <c:v>42572</c:v>
                </c:pt>
                <c:pt idx="4">
                  <c:v>42593</c:v>
                </c:pt>
                <c:pt idx="5">
                  <c:v>42621</c:v>
                </c:pt>
                <c:pt idx="6">
                  <c:v>42656</c:v>
                </c:pt>
                <c:pt idx="7">
                  <c:v>42684</c:v>
                </c:pt>
                <c:pt idx="8">
                  <c:v>42712</c:v>
                </c:pt>
                <c:pt idx="9">
                  <c:v>42747</c:v>
                </c:pt>
                <c:pt idx="10">
                  <c:v>42782</c:v>
                </c:pt>
                <c:pt idx="11">
                  <c:v>42803</c:v>
                </c:pt>
                <c:pt idx="12">
                  <c:v>42838</c:v>
                </c:pt>
                <c:pt idx="13">
                  <c:v>42866</c:v>
                </c:pt>
                <c:pt idx="14">
                  <c:v>42894</c:v>
                </c:pt>
                <c:pt idx="15">
                  <c:v>42929</c:v>
                </c:pt>
                <c:pt idx="16">
                  <c:v>42958</c:v>
                </c:pt>
                <c:pt idx="17">
                  <c:v>42992</c:v>
                </c:pt>
                <c:pt idx="18">
                  <c:v>43020</c:v>
                </c:pt>
                <c:pt idx="19">
                  <c:v>43048</c:v>
                </c:pt>
                <c:pt idx="20">
                  <c:v>43083</c:v>
                </c:pt>
                <c:pt idx="21">
                  <c:v>43111</c:v>
                </c:pt>
                <c:pt idx="22">
                  <c:v>43139</c:v>
                </c:pt>
                <c:pt idx="23">
                  <c:v>43167</c:v>
                </c:pt>
                <c:pt idx="24">
                  <c:v>43202</c:v>
                </c:pt>
                <c:pt idx="25">
                  <c:v>43230</c:v>
                </c:pt>
                <c:pt idx="26">
                  <c:v>43265</c:v>
                </c:pt>
                <c:pt idx="27">
                  <c:v>43293</c:v>
                </c:pt>
                <c:pt idx="28">
                  <c:v>43321</c:v>
                </c:pt>
                <c:pt idx="29">
                  <c:v>43356</c:v>
                </c:pt>
                <c:pt idx="30">
                  <c:v>43391</c:v>
                </c:pt>
                <c:pt idx="31">
                  <c:v>43412</c:v>
                </c:pt>
                <c:pt idx="32">
                  <c:v>43447</c:v>
                </c:pt>
                <c:pt idx="33">
                  <c:v>43489</c:v>
                </c:pt>
                <c:pt idx="34">
                  <c:v>43510</c:v>
                </c:pt>
                <c:pt idx="35">
                  <c:v>43545</c:v>
                </c:pt>
                <c:pt idx="36">
                  <c:v>43565</c:v>
                </c:pt>
                <c:pt idx="37">
                  <c:v>43593</c:v>
                </c:pt>
                <c:pt idx="38">
                  <c:v>43629</c:v>
                </c:pt>
                <c:pt idx="39">
                  <c:v>43657</c:v>
                </c:pt>
                <c:pt idx="40">
                  <c:v>43685</c:v>
                </c:pt>
                <c:pt idx="41">
                  <c:v>43720</c:v>
                </c:pt>
                <c:pt idx="42">
                  <c:v>43748</c:v>
                </c:pt>
                <c:pt idx="43">
                  <c:v>43783</c:v>
                </c:pt>
                <c:pt idx="44">
                  <c:v>43811</c:v>
                </c:pt>
                <c:pt idx="45">
                  <c:v>43846</c:v>
                </c:pt>
                <c:pt idx="46">
                  <c:v>43867</c:v>
                </c:pt>
                <c:pt idx="47">
                  <c:v>43920</c:v>
                </c:pt>
                <c:pt idx="48">
                  <c:v>43937</c:v>
                </c:pt>
                <c:pt idx="49">
                  <c:v>43957</c:v>
                </c:pt>
                <c:pt idx="50">
                  <c:v>44000</c:v>
                </c:pt>
                <c:pt idx="51">
                  <c:v>44033</c:v>
                </c:pt>
                <c:pt idx="52">
                  <c:v>44056</c:v>
                </c:pt>
                <c:pt idx="53">
                  <c:v>44084</c:v>
                </c:pt>
                <c:pt idx="54">
                  <c:v>44119</c:v>
                </c:pt>
                <c:pt idx="55">
                  <c:v>44147</c:v>
                </c:pt>
                <c:pt idx="56">
                  <c:v>44168</c:v>
                </c:pt>
                <c:pt idx="57">
                  <c:v>44201</c:v>
                </c:pt>
                <c:pt idx="58">
                  <c:v>44229</c:v>
                </c:pt>
                <c:pt idx="59">
                  <c:v>44257</c:v>
                </c:pt>
                <c:pt idx="60">
                  <c:v>44299</c:v>
                </c:pt>
                <c:pt idx="61">
                  <c:v>44320</c:v>
                </c:pt>
                <c:pt idx="62">
                  <c:v>44349</c:v>
                </c:pt>
                <c:pt idx="63">
                  <c:v>44390</c:v>
                </c:pt>
              </c:numCache>
            </c:numRef>
          </c:cat>
          <c:val>
            <c:numRef>
              <c:f>'rwservlet (2)'!$Q$1:$Q$64</c:f>
              <c:numCache>
                <c:formatCode>General</c:formatCode>
                <c:ptCount val="64"/>
                <c:pt idx="0">
                  <c:v>6.04</c:v>
                </c:pt>
                <c:pt idx="1">
                  <c:v>13.47043</c:v>
                </c:pt>
                <c:pt idx="2">
                  <c:v>7.2507999999999999</c:v>
                </c:pt>
                <c:pt idx="3">
                  <c:v>8.6193899999999992</c:v>
                </c:pt>
                <c:pt idx="4">
                  <c:v>10.94642</c:v>
                </c:pt>
                <c:pt idx="5">
                  <c:v>6.0691848000000004</c:v>
                </c:pt>
                <c:pt idx="6">
                  <c:v>5.9177303999999999</c:v>
                </c:pt>
                <c:pt idx="7">
                  <c:v>15.450684000000001</c:v>
                </c:pt>
                <c:pt idx="8">
                  <c:v>2.2057600000000002</c:v>
                </c:pt>
                <c:pt idx="9">
                  <c:v>0.49947999999999998</c:v>
                </c:pt>
                <c:pt idx="10">
                  <c:v>0.42383999999999999</c:v>
                </c:pt>
                <c:pt idx="11">
                  <c:v>1.22106</c:v>
                </c:pt>
                <c:pt idx="12">
                  <c:v>5.7385900000000003</c:v>
                </c:pt>
                <c:pt idx="13">
                  <c:v>10.173220000000001</c:v>
                </c:pt>
                <c:pt idx="14">
                  <c:v>2.68465</c:v>
                </c:pt>
                <c:pt idx="15">
                  <c:v>2.4151799999999999</c:v>
                </c:pt>
                <c:pt idx="16">
                  <c:v>1.6424799999999999</c:v>
                </c:pt>
                <c:pt idx="17">
                  <c:v>0.73684000000000005</c:v>
                </c:pt>
                <c:pt idx="18">
                  <c:v>7.12019</c:v>
                </c:pt>
                <c:pt idx="19">
                  <c:v>6.5648299999999997</c:v>
                </c:pt>
                <c:pt idx="20">
                  <c:v>2.59274</c:v>
                </c:pt>
                <c:pt idx="21">
                  <c:v>1.48552</c:v>
                </c:pt>
                <c:pt idx="22">
                  <c:v>1.3500799999999999</c:v>
                </c:pt>
                <c:pt idx="23">
                  <c:v>0.47288000000000002</c:v>
                </c:pt>
                <c:pt idx="24">
                  <c:v>1.22648</c:v>
                </c:pt>
                <c:pt idx="25">
                  <c:v>10.023849999999999</c:v>
                </c:pt>
                <c:pt idx="26">
                  <c:v>13.290620000000001</c:v>
                </c:pt>
                <c:pt idx="27">
                  <c:v>17.98104</c:v>
                </c:pt>
                <c:pt idx="28">
                  <c:v>12.90198</c:v>
                </c:pt>
                <c:pt idx="29">
                  <c:v>11.275679999999999</c:v>
                </c:pt>
                <c:pt idx="30">
                  <c:v>10.76144</c:v>
                </c:pt>
                <c:pt idx="31">
                  <c:v>2.8687900000000002</c:v>
                </c:pt>
                <c:pt idx="32">
                  <c:v>2.45296</c:v>
                </c:pt>
                <c:pt idx="33">
                  <c:v>1.6639999999999999</c:v>
                </c:pt>
                <c:pt idx="34">
                  <c:v>1.7614099999999999</c:v>
                </c:pt>
                <c:pt idx="35">
                  <c:v>4.3127800000000001</c:v>
                </c:pt>
                <c:pt idx="36">
                  <c:v>2.8793000000000002</c:v>
                </c:pt>
                <c:pt idx="37">
                  <c:v>69.273709999999994</c:v>
                </c:pt>
                <c:pt idx="38">
                  <c:v>4.9344400000000004</c:v>
                </c:pt>
                <c:pt idx="39">
                  <c:v>1.7340500000000001</c:v>
                </c:pt>
                <c:pt idx="40">
                  <c:v>5.2005699999999999</c:v>
                </c:pt>
                <c:pt idx="41">
                  <c:v>5.0311899999999996</c:v>
                </c:pt>
                <c:pt idx="42">
                  <c:v>1.85148</c:v>
                </c:pt>
                <c:pt idx="43">
                  <c:v>1.6513199999999999</c:v>
                </c:pt>
                <c:pt idx="44">
                  <c:v>1.0368299999999999</c:v>
                </c:pt>
                <c:pt idx="45">
                  <c:v>0.82491000000000003</c:v>
                </c:pt>
                <c:pt idx="46">
                  <c:v>0.94625999999999999</c:v>
                </c:pt>
                <c:pt idx="47">
                  <c:v>2.2417899999999999</c:v>
                </c:pt>
                <c:pt idx="48">
                  <c:v>4.82369</c:v>
                </c:pt>
                <c:pt idx="49">
                  <c:v>7.9828799999999998</c:v>
                </c:pt>
                <c:pt idx="50">
                  <c:v>6.2419900000000004</c:v>
                </c:pt>
                <c:pt idx="51">
                  <c:v>11.307040000000001</c:v>
                </c:pt>
                <c:pt idx="52">
                  <c:v>2.34754</c:v>
                </c:pt>
                <c:pt idx="53">
                  <c:v>26.26783</c:v>
                </c:pt>
                <c:pt idx="54">
                  <c:v>0.7923</c:v>
                </c:pt>
                <c:pt idx="55">
                  <c:v>4.0590799999999998</c:v>
                </c:pt>
                <c:pt idx="56">
                  <c:v>3.9436499999999999</c:v>
                </c:pt>
                <c:pt idx="57">
                  <c:v>1.22523</c:v>
                </c:pt>
                <c:pt idx="58">
                  <c:v>1.6820900000000001</c:v>
                </c:pt>
                <c:pt idx="59">
                  <c:v>0.60497999999999996</c:v>
                </c:pt>
                <c:pt idx="60">
                  <c:v>2.3585500000000001</c:v>
                </c:pt>
                <c:pt idx="61">
                  <c:v>3.2200700000000002</c:v>
                </c:pt>
                <c:pt idx="62">
                  <c:v>11.71336</c:v>
                </c:pt>
                <c:pt idx="63">
                  <c:v>5.37988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10-45E8-B330-90E1502F1F54}"/>
            </c:ext>
          </c:extLst>
        </c:ser>
        <c:ser>
          <c:idx val="1"/>
          <c:order val="1"/>
          <c:tx>
            <c:v>Rolling Avg TP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'rwservlet (2)'!$P$1:$P$64</c:f>
              <c:numCache>
                <c:formatCode>m/d/yyyy</c:formatCode>
                <c:ptCount val="64"/>
                <c:pt idx="0">
                  <c:v>42474</c:v>
                </c:pt>
                <c:pt idx="1">
                  <c:v>42502</c:v>
                </c:pt>
                <c:pt idx="2">
                  <c:v>42530</c:v>
                </c:pt>
                <c:pt idx="3">
                  <c:v>42572</c:v>
                </c:pt>
                <c:pt idx="4">
                  <c:v>42593</c:v>
                </c:pt>
                <c:pt idx="5">
                  <c:v>42621</c:v>
                </c:pt>
                <c:pt idx="6">
                  <c:v>42656</c:v>
                </c:pt>
                <c:pt idx="7">
                  <c:v>42684</c:v>
                </c:pt>
                <c:pt idx="8">
                  <c:v>42712</c:v>
                </c:pt>
                <c:pt idx="9">
                  <c:v>42747</c:v>
                </c:pt>
                <c:pt idx="10">
                  <c:v>42782</c:v>
                </c:pt>
                <c:pt idx="11">
                  <c:v>42803</c:v>
                </c:pt>
                <c:pt idx="12">
                  <c:v>42838</c:v>
                </c:pt>
                <c:pt idx="13">
                  <c:v>42866</c:v>
                </c:pt>
                <c:pt idx="14">
                  <c:v>42894</c:v>
                </c:pt>
                <c:pt idx="15">
                  <c:v>42929</c:v>
                </c:pt>
                <c:pt idx="16">
                  <c:v>42958</c:v>
                </c:pt>
                <c:pt idx="17">
                  <c:v>42992</c:v>
                </c:pt>
                <c:pt idx="18">
                  <c:v>43020</c:v>
                </c:pt>
                <c:pt idx="19">
                  <c:v>43048</c:v>
                </c:pt>
                <c:pt idx="20">
                  <c:v>43083</c:v>
                </c:pt>
                <c:pt idx="21">
                  <c:v>43111</c:v>
                </c:pt>
                <c:pt idx="22">
                  <c:v>43139</c:v>
                </c:pt>
                <c:pt idx="23">
                  <c:v>43167</c:v>
                </c:pt>
                <c:pt idx="24">
                  <c:v>43202</c:v>
                </c:pt>
                <c:pt idx="25">
                  <c:v>43230</c:v>
                </c:pt>
                <c:pt idx="26">
                  <c:v>43265</c:v>
                </c:pt>
                <c:pt idx="27">
                  <c:v>43293</c:v>
                </c:pt>
                <c:pt idx="28">
                  <c:v>43321</c:v>
                </c:pt>
                <c:pt idx="29">
                  <c:v>43356</c:v>
                </c:pt>
                <c:pt idx="30">
                  <c:v>43391</c:v>
                </c:pt>
                <c:pt idx="31">
                  <c:v>43412</c:v>
                </c:pt>
                <c:pt idx="32">
                  <c:v>43447</c:v>
                </c:pt>
                <c:pt idx="33">
                  <c:v>43489</c:v>
                </c:pt>
                <c:pt idx="34">
                  <c:v>43510</c:v>
                </c:pt>
                <c:pt idx="35">
                  <c:v>43545</c:v>
                </c:pt>
                <c:pt idx="36">
                  <c:v>43565</c:v>
                </c:pt>
                <c:pt idx="37">
                  <c:v>43593</c:v>
                </c:pt>
                <c:pt idx="38">
                  <c:v>43629</c:v>
                </c:pt>
                <c:pt idx="39">
                  <c:v>43657</c:v>
                </c:pt>
                <c:pt idx="40">
                  <c:v>43685</c:v>
                </c:pt>
                <c:pt idx="41">
                  <c:v>43720</c:v>
                </c:pt>
                <c:pt idx="42">
                  <c:v>43748</c:v>
                </c:pt>
                <c:pt idx="43">
                  <c:v>43783</c:v>
                </c:pt>
                <c:pt idx="44">
                  <c:v>43811</c:v>
                </c:pt>
                <c:pt idx="45">
                  <c:v>43846</c:v>
                </c:pt>
                <c:pt idx="46">
                  <c:v>43867</c:v>
                </c:pt>
                <c:pt idx="47">
                  <c:v>43920</c:v>
                </c:pt>
                <c:pt idx="48">
                  <c:v>43937</c:v>
                </c:pt>
                <c:pt idx="49">
                  <c:v>43957</c:v>
                </c:pt>
                <c:pt idx="50">
                  <c:v>44000</c:v>
                </c:pt>
                <c:pt idx="51">
                  <c:v>44033</c:v>
                </c:pt>
                <c:pt idx="52">
                  <c:v>44056</c:v>
                </c:pt>
                <c:pt idx="53">
                  <c:v>44084</c:v>
                </c:pt>
                <c:pt idx="54">
                  <c:v>44119</c:v>
                </c:pt>
                <c:pt idx="55">
                  <c:v>44147</c:v>
                </c:pt>
                <c:pt idx="56">
                  <c:v>44168</c:v>
                </c:pt>
                <c:pt idx="57">
                  <c:v>44201</c:v>
                </c:pt>
                <c:pt idx="58">
                  <c:v>44229</c:v>
                </c:pt>
                <c:pt idx="59">
                  <c:v>44257</c:v>
                </c:pt>
                <c:pt idx="60">
                  <c:v>44299</c:v>
                </c:pt>
                <c:pt idx="61">
                  <c:v>44320</c:v>
                </c:pt>
                <c:pt idx="62">
                  <c:v>44349</c:v>
                </c:pt>
                <c:pt idx="63">
                  <c:v>44390</c:v>
                </c:pt>
              </c:numCache>
            </c:numRef>
          </c:cat>
          <c:val>
            <c:numRef>
              <c:f>'rwservlet (2)'!$R$1:$R$64</c:f>
              <c:numCache>
                <c:formatCode>General</c:formatCode>
                <c:ptCount val="64"/>
                <c:pt idx="11">
                  <c:v>6.5095649333333325</c:v>
                </c:pt>
                <c:pt idx="12">
                  <c:v>6.4844474333333331</c:v>
                </c:pt>
                <c:pt idx="13">
                  <c:v>6.2096799333333328</c:v>
                </c:pt>
                <c:pt idx="14">
                  <c:v>5.8291674333333345</c:v>
                </c:pt>
                <c:pt idx="15">
                  <c:v>5.3121499333333331</c:v>
                </c:pt>
                <c:pt idx="16">
                  <c:v>4.5368215999999997</c:v>
                </c:pt>
                <c:pt idx="17">
                  <c:v>4.0924595333333329</c:v>
                </c:pt>
                <c:pt idx="18">
                  <c:v>4.1926645000000002</c:v>
                </c:pt>
                <c:pt idx="19">
                  <c:v>3.4521766666666664</c:v>
                </c:pt>
                <c:pt idx="20">
                  <c:v>3.4844249999999999</c:v>
                </c:pt>
                <c:pt idx="21">
                  <c:v>3.566595</c:v>
                </c:pt>
                <c:pt idx="22">
                  <c:v>3.6437816666666669</c:v>
                </c:pt>
                <c:pt idx="23">
                  <c:v>3.5814333333333335</c:v>
                </c:pt>
                <c:pt idx="24">
                  <c:v>3.2054241666666674</c:v>
                </c:pt>
                <c:pt idx="25">
                  <c:v>3.1929766666666666</c:v>
                </c:pt>
                <c:pt idx="26">
                  <c:v>4.0768075000000001</c:v>
                </c:pt>
                <c:pt idx="27">
                  <c:v>5.3739625000000002</c:v>
                </c:pt>
                <c:pt idx="28">
                  <c:v>6.3122541666666665</c:v>
                </c:pt>
                <c:pt idx="29">
                  <c:v>7.1904908333333326</c:v>
                </c:pt>
                <c:pt idx="30">
                  <c:v>7.4939283333333337</c:v>
                </c:pt>
                <c:pt idx="31">
                  <c:v>7.185925000000001</c:v>
                </c:pt>
                <c:pt idx="32">
                  <c:v>7.1742766666666666</c:v>
                </c:pt>
                <c:pt idx="33">
                  <c:v>7.1891500000000015</c:v>
                </c:pt>
                <c:pt idx="34">
                  <c:v>7.2234274999999997</c:v>
                </c:pt>
                <c:pt idx="35">
                  <c:v>7.543419166666669</c:v>
                </c:pt>
                <c:pt idx="36">
                  <c:v>7.6811541666666683</c:v>
                </c:pt>
                <c:pt idx="37">
                  <c:v>12.6186425</c:v>
                </c:pt>
                <c:pt idx="38">
                  <c:v>11.922294166666665</c:v>
                </c:pt>
                <c:pt idx="39">
                  <c:v>10.568378333333332</c:v>
                </c:pt>
                <c:pt idx="40">
                  <c:v>9.9265941666666659</c:v>
                </c:pt>
                <c:pt idx="41">
                  <c:v>9.4062199999999994</c:v>
                </c:pt>
                <c:pt idx="42">
                  <c:v>8.6637233333333317</c:v>
                </c:pt>
                <c:pt idx="43">
                  <c:v>8.5622674999999973</c:v>
                </c:pt>
                <c:pt idx="44">
                  <c:v>8.4442566666666643</c:v>
                </c:pt>
                <c:pt idx="45">
                  <c:v>8.3743324999999977</c:v>
                </c:pt>
                <c:pt idx="46">
                  <c:v>8.3064033333333303</c:v>
                </c:pt>
                <c:pt idx="47">
                  <c:v>8.1338208333333295</c:v>
                </c:pt>
                <c:pt idx="48">
                  <c:v>8.29585333333333</c:v>
                </c:pt>
                <c:pt idx="49">
                  <c:v>3.1882841666666661</c:v>
                </c:pt>
                <c:pt idx="50">
                  <c:v>3.2972466666666667</c:v>
                </c:pt>
                <c:pt idx="51">
                  <c:v>4.0949958333333329</c:v>
                </c:pt>
                <c:pt idx="52">
                  <c:v>3.8572433333333334</c:v>
                </c:pt>
                <c:pt idx="53">
                  <c:v>5.6269633333333333</c:v>
                </c:pt>
                <c:pt idx="54">
                  <c:v>5.5386983333333335</c:v>
                </c:pt>
                <c:pt idx="55">
                  <c:v>5.7393450000000001</c:v>
                </c:pt>
                <c:pt idx="56">
                  <c:v>5.9815800000000001</c:v>
                </c:pt>
                <c:pt idx="57">
                  <c:v>6.0149399999999993</c:v>
                </c:pt>
                <c:pt idx="58">
                  <c:v>6.0762591666666665</c:v>
                </c:pt>
                <c:pt idx="59">
                  <c:v>5.9398583333333335</c:v>
                </c:pt>
                <c:pt idx="60">
                  <c:v>5.7344299999999988</c:v>
                </c:pt>
                <c:pt idx="61">
                  <c:v>5.3375291666666671</c:v>
                </c:pt>
                <c:pt idx="62">
                  <c:v>5.7934766666666668</c:v>
                </c:pt>
                <c:pt idx="63">
                  <c:v>5.2995466666666671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10-45E8-B330-90E1502F1F54}"/>
            </c:ext>
          </c:extLst>
        </c:ser>
        <c:ser>
          <c:idx val="2"/>
          <c:order val="2"/>
          <c:tx>
            <c:v>TP WLA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'rwservlet (2)'!$P$1:$P$64</c:f>
              <c:numCache>
                <c:formatCode>m/d/yyyy</c:formatCode>
                <c:ptCount val="64"/>
                <c:pt idx="0">
                  <c:v>42474</c:v>
                </c:pt>
                <c:pt idx="1">
                  <c:v>42502</c:v>
                </c:pt>
                <c:pt idx="2">
                  <c:v>42530</c:v>
                </c:pt>
                <c:pt idx="3">
                  <c:v>42572</c:v>
                </c:pt>
                <c:pt idx="4">
                  <c:v>42593</c:v>
                </c:pt>
                <c:pt idx="5">
                  <c:v>42621</c:v>
                </c:pt>
                <c:pt idx="6">
                  <c:v>42656</c:v>
                </c:pt>
                <c:pt idx="7">
                  <c:v>42684</c:v>
                </c:pt>
                <c:pt idx="8">
                  <c:v>42712</c:v>
                </c:pt>
                <c:pt idx="9">
                  <c:v>42747</c:v>
                </c:pt>
                <c:pt idx="10">
                  <c:v>42782</c:v>
                </c:pt>
                <c:pt idx="11">
                  <c:v>42803</c:v>
                </c:pt>
                <c:pt idx="12">
                  <c:v>42838</c:v>
                </c:pt>
                <c:pt idx="13">
                  <c:v>42866</c:v>
                </c:pt>
                <c:pt idx="14">
                  <c:v>42894</c:v>
                </c:pt>
                <c:pt idx="15">
                  <c:v>42929</c:v>
                </c:pt>
                <c:pt idx="16">
                  <c:v>42958</c:v>
                </c:pt>
                <c:pt idx="17">
                  <c:v>42992</c:v>
                </c:pt>
                <c:pt idx="18">
                  <c:v>43020</c:v>
                </c:pt>
                <c:pt idx="19">
                  <c:v>43048</c:v>
                </c:pt>
                <c:pt idx="20">
                  <c:v>43083</c:v>
                </c:pt>
                <c:pt idx="21">
                  <c:v>43111</c:v>
                </c:pt>
                <c:pt idx="22">
                  <c:v>43139</c:v>
                </c:pt>
                <c:pt idx="23">
                  <c:v>43167</c:v>
                </c:pt>
                <c:pt idx="24">
                  <c:v>43202</c:v>
                </c:pt>
                <c:pt idx="25">
                  <c:v>43230</c:v>
                </c:pt>
                <c:pt idx="26">
                  <c:v>43265</c:v>
                </c:pt>
                <c:pt idx="27">
                  <c:v>43293</c:v>
                </c:pt>
                <c:pt idx="28">
                  <c:v>43321</c:v>
                </c:pt>
                <c:pt idx="29">
                  <c:v>43356</c:v>
                </c:pt>
                <c:pt idx="30">
                  <c:v>43391</c:v>
                </c:pt>
                <c:pt idx="31">
                  <c:v>43412</c:v>
                </c:pt>
                <c:pt idx="32">
                  <c:v>43447</c:v>
                </c:pt>
                <c:pt idx="33">
                  <c:v>43489</c:v>
                </c:pt>
                <c:pt idx="34">
                  <c:v>43510</c:v>
                </c:pt>
                <c:pt idx="35">
                  <c:v>43545</c:v>
                </c:pt>
                <c:pt idx="36">
                  <c:v>43565</c:v>
                </c:pt>
                <c:pt idx="37">
                  <c:v>43593</c:v>
                </c:pt>
                <c:pt idx="38">
                  <c:v>43629</c:v>
                </c:pt>
                <c:pt idx="39">
                  <c:v>43657</c:v>
                </c:pt>
                <c:pt idx="40">
                  <c:v>43685</c:v>
                </c:pt>
                <c:pt idx="41">
                  <c:v>43720</c:v>
                </c:pt>
                <c:pt idx="42">
                  <c:v>43748</c:v>
                </c:pt>
                <c:pt idx="43">
                  <c:v>43783</c:v>
                </c:pt>
                <c:pt idx="44">
                  <c:v>43811</c:v>
                </c:pt>
                <c:pt idx="45">
                  <c:v>43846</c:v>
                </c:pt>
                <c:pt idx="46">
                  <c:v>43867</c:v>
                </c:pt>
                <c:pt idx="47">
                  <c:v>43920</c:v>
                </c:pt>
                <c:pt idx="48">
                  <c:v>43937</c:v>
                </c:pt>
                <c:pt idx="49">
                  <c:v>43957</c:v>
                </c:pt>
                <c:pt idx="50">
                  <c:v>44000</c:v>
                </c:pt>
                <c:pt idx="51">
                  <c:v>44033</c:v>
                </c:pt>
                <c:pt idx="52">
                  <c:v>44056</c:v>
                </c:pt>
                <c:pt idx="53">
                  <c:v>44084</c:v>
                </c:pt>
                <c:pt idx="54">
                  <c:v>44119</c:v>
                </c:pt>
                <c:pt idx="55">
                  <c:v>44147</c:v>
                </c:pt>
                <c:pt idx="56">
                  <c:v>44168</c:v>
                </c:pt>
                <c:pt idx="57">
                  <c:v>44201</c:v>
                </c:pt>
                <c:pt idx="58">
                  <c:v>44229</c:v>
                </c:pt>
                <c:pt idx="59">
                  <c:v>44257</c:v>
                </c:pt>
                <c:pt idx="60">
                  <c:v>44299</c:v>
                </c:pt>
                <c:pt idx="61">
                  <c:v>44320</c:v>
                </c:pt>
                <c:pt idx="62">
                  <c:v>44349</c:v>
                </c:pt>
                <c:pt idx="63">
                  <c:v>44390</c:v>
                </c:pt>
              </c:numCache>
            </c:numRef>
          </c:cat>
          <c:val>
            <c:numRef>
              <c:f>'rwservlet (2)'!$S$1:$S$64</c:f>
              <c:numCache>
                <c:formatCode>General</c:formatCode>
                <c:ptCount val="6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25</c:v>
                </c:pt>
                <c:pt idx="41">
                  <c:v>25</c:v>
                </c:pt>
                <c:pt idx="42">
                  <c:v>25</c:v>
                </c:pt>
                <c:pt idx="43">
                  <c:v>25</c:v>
                </c:pt>
                <c:pt idx="44">
                  <c:v>25</c:v>
                </c:pt>
                <c:pt idx="45">
                  <c:v>25</c:v>
                </c:pt>
                <c:pt idx="46">
                  <c:v>25</c:v>
                </c:pt>
                <c:pt idx="47">
                  <c:v>25</c:v>
                </c:pt>
                <c:pt idx="48">
                  <c:v>25</c:v>
                </c:pt>
                <c:pt idx="49">
                  <c:v>25</c:v>
                </c:pt>
                <c:pt idx="50">
                  <c:v>25</c:v>
                </c:pt>
                <c:pt idx="51">
                  <c:v>25</c:v>
                </c:pt>
                <c:pt idx="52">
                  <c:v>25</c:v>
                </c:pt>
                <c:pt idx="53">
                  <c:v>25</c:v>
                </c:pt>
                <c:pt idx="54">
                  <c:v>25</c:v>
                </c:pt>
                <c:pt idx="55">
                  <c:v>25</c:v>
                </c:pt>
                <c:pt idx="56">
                  <c:v>25</c:v>
                </c:pt>
                <c:pt idx="57">
                  <c:v>25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10-45E8-B330-90E1502F1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3785024"/>
        <c:axId val="843783384"/>
      </c:lineChart>
      <c:dateAx>
        <c:axId val="8437850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783384"/>
        <c:crosses val="autoZero"/>
        <c:auto val="1"/>
        <c:lblOffset val="100"/>
        <c:baseTimeUnit val="days"/>
      </c:dateAx>
      <c:valAx>
        <c:axId val="843783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78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Effluent total-Phosphorus (mg/L) </a:t>
            </a:r>
          </a:p>
          <a:p>
            <a:pPr>
              <a:defRPr/>
            </a:pPr>
            <a:r>
              <a:rPr lang="en-US" sz="1600" b="1"/>
              <a:t>Great</a:t>
            </a:r>
            <a:r>
              <a:rPr lang="en-US" sz="1600" b="1" baseline="0"/>
              <a:t> Bend</a:t>
            </a:r>
            <a:r>
              <a:rPr lang="en-US" sz="1600" b="1"/>
              <a:t>, Kansas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total-P</c:v>
          </c:tx>
          <c:spPr>
            <a:solidFill>
              <a:srgbClr val="FF0000"/>
            </a:solidFill>
            <a:ln w="12700">
              <a:solidFill>
                <a:srgbClr val="FF0000"/>
              </a:solidFill>
            </a:ln>
            <a:effectLst/>
          </c:spPr>
          <c:invertIfNegative val="0"/>
          <c:cat>
            <c:strRef>
              <c:f>'Great Bend'!$B$112:$B$159</c:f>
              <c:strCache>
                <c:ptCount val="48"/>
                <c:pt idx="0">
                  <c:v>Jan19</c:v>
                </c:pt>
                <c:pt idx="1">
                  <c:v>F19</c:v>
                </c:pt>
                <c:pt idx="2">
                  <c:v>M19</c:v>
                </c:pt>
                <c:pt idx="3">
                  <c:v>A19</c:v>
                </c:pt>
                <c:pt idx="4">
                  <c:v>M19</c:v>
                </c:pt>
                <c:pt idx="5">
                  <c:v>J19</c:v>
                </c:pt>
                <c:pt idx="6">
                  <c:v>July</c:v>
                </c:pt>
                <c:pt idx="7">
                  <c:v>A19</c:v>
                </c:pt>
                <c:pt idx="8">
                  <c:v>S19</c:v>
                </c:pt>
                <c:pt idx="9">
                  <c:v>O19</c:v>
                </c:pt>
                <c:pt idx="10">
                  <c:v>N19</c:v>
                </c:pt>
                <c:pt idx="11">
                  <c:v>D19</c:v>
                </c:pt>
                <c:pt idx="12">
                  <c:v>Jan20</c:v>
                </c:pt>
                <c:pt idx="13">
                  <c:v>F20</c:v>
                </c:pt>
                <c:pt idx="14">
                  <c:v>M20</c:v>
                </c:pt>
                <c:pt idx="15">
                  <c:v>A20</c:v>
                </c:pt>
                <c:pt idx="16">
                  <c:v>M20</c:v>
                </c:pt>
                <c:pt idx="17">
                  <c:v>J20</c:v>
                </c:pt>
                <c:pt idx="18">
                  <c:v>July</c:v>
                </c:pt>
                <c:pt idx="19">
                  <c:v>A20</c:v>
                </c:pt>
                <c:pt idx="20">
                  <c:v>S20</c:v>
                </c:pt>
                <c:pt idx="21">
                  <c:v>O20</c:v>
                </c:pt>
                <c:pt idx="22">
                  <c:v>N20</c:v>
                </c:pt>
                <c:pt idx="23">
                  <c:v>D20</c:v>
                </c:pt>
                <c:pt idx="24">
                  <c:v>Jan21</c:v>
                </c:pt>
                <c:pt idx="25">
                  <c:v>F21</c:v>
                </c:pt>
                <c:pt idx="26">
                  <c:v>M21</c:v>
                </c:pt>
                <c:pt idx="27">
                  <c:v>A21</c:v>
                </c:pt>
                <c:pt idx="28">
                  <c:v>M21</c:v>
                </c:pt>
                <c:pt idx="29">
                  <c:v>J21</c:v>
                </c:pt>
                <c:pt idx="30">
                  <c:v>July</c:v>
                </c:pt>
                <c:pt idx="31">
                  <c:v>A21</c:v>
                </c:pt>
                <c:pt idx="32">
                  <c:v>S21</c:v>
                </c:pt>
                <c:pt idx="33">
                  <c:v>O21</c:v>
                </c:pt>
                <c:pt idx="34">
                  <c:v>N21</c:v>
                </c:pt>
                <c:pt idx="35">
                  <c:v>D21</c:v>
                </c:pt>
                <c:pt idx="36">
                  <c:v>Jan22</c:v>
                </c:pt>
                <c:pt idx="37">
                  <c:v>F22</c:v>
                </c:pt>
                <c:pt idx="38">
                  <c:v>M22</c:v>
                </c:pt>
                <c:pt idx="39">
                  <c:v>A22</c:v>
                </c:pt>
                <c:pt idx="40">
                  <c:v>M22</c:v>
                </c:pt>
                <c:pt idx="41">
                  <c:v>J22</c:v>
                </c:pt>
                <c:pt idx="42">
                  <c:v>July</c:v>
                </c:pt>
                <c:pt idx="43">
                  <c:v>A22</c:v>
                </c:pt>
                <c:pt idx="44">
                  <c:v>S22</c:v>
                </c:pt>
                <c:pt idx="45">
                  <c:v>O22</c:v>
                </c:pt>
                <c:pt idx="46">
                  <c:v>N22</c:v>
                </c:pt>
                <c:pt idx="47">
                  <c:v>D22</c:v>
                </c:pt>
              </c:strCache>
            </c:strRef>
          </c:cat>
          <c:val>
            <c:numRef>
              <c:f>'Great Bend'!$X$112:$X$159</c:f>
              <c:numCache>
                <c:formatCode>0.00</c:formatCode>
                <c:ptCount val="48"/>
                <c:pt idx="0">
                  <c:v>2.5</c:v>
                </c:pt>
                <c:pt idx="1">
                  <c:v>1.2</c:v>
                </c:pt>
                <c:pt idx="2">
                  <c:v>3.38</c:v>
                </c:pt>
                <c:pt idx="3">
                  <c:v>2.5</c:v>
                </c:pt>
                <c:pt idx="4">
                  <c:v>1.7</c:v>
                </c:pt>
                <c:pt idx="5">
                  <c:v>1.2</c:v>
                </c:pt>
                <c:pt idx="6">
                  <c:v>1.3</c:v>
                </c:pt>
                <c:pt idx="7">
                  <c:v>2.1</c:v>
                </c:pt>
                <c:pt idx="8">
                  <c:v>2.9</c:v>
                </c:pt>
                <c:pt idx="9">
                  <c:v>2.7</c:v>
                </c:pt>
                <c:pt idx="10">
                  <c:v>2.1</c:v>
                </c:pt>
                <c:pt idx="11">
                  <c:v>2.1</c:v>
                </c:pt>
                <c:pt idx="12">
                  <c:v>2.6</c:v>
                </c:pt>
                <c:pt idx="13">
                  <c:v>2.2999999999999998</c:v>
                </c:pt>
                <c:pt idx="14">
                  <c:v>2.2000000000000002</c:v>
                </c:pt>
                <c:pt idx="15">
                  <c:v>2.4</c:v>
                </c:pt>
                <c:pt idx="16">
                  <c:v>3.5</c:v>
                </c:pt>
                <c:pt idx="17">
                  <c:v>2.8</c:v>
                </c:pt>
                <c:pt idx="18">
                  <c:v>3.3</c:v>
                </c:pt>
                <c:pt idx="19">
                  <c:v>2.7</c:v>
                </c:pt>
                <c:pt idx="20">
                  <c:v>1.2</c:v>
                </c:pt>
                <c:pt idx="21">
                  <c:v>0.85</c:v>
                </c:pt>
                <c:pt idx="22">
                  <c:v>0.34</c:v>
                </c:pt>
                <c:pt idx="23">
                  <c:v>0.26</c:v>
                </c:pt>
                <c:pt idx="24">
                  <c:v>0.85</c:v>
                </c:pt>
                <c:pt idx="25">
                  <c:v>0.27</c:v>
                </c:pt>
                <c:pt idx="26">
                  <c:v>0.41</c:v>
                </c:pt>
                <c:pt idx="27">
                  <c:v>1.4</c:v>
                </c:pt>
                <c:pt idx="28">
                  <c:v>0.14000000000000001</c:v>
                </c:pt>
                <c:pt idx="29">
                  <c:v>0</c:v>
                </c:pt>
                <c:pt idx="30">
                  <c:v>0.16</c:v>
                </c:pt>
                <c:pt idx="31">
                  <c:v>0.4</c:v>
                </c:pt>
                <c:pt idx="32">
                  <c:v>0.12</c:v>
                </c:pt>
                <c:pt idx="33">
                  <c:v>1.2</c:v>
                </c:pt>
                <c:pt idx="34">
                  <c:v>0.6</c:v>
                </c:pt>
                <c:pt idx="35">
                  <c:v>0.18</c:v>
                </c:pt>
                <c:pt idx="36">
                  <c:v>0.36</c:v>
                </c:pt>
                <c:pt idx="37">
                  <c:v>0.75</c:v>
                </c:pt>
                <c:pt idx="38">
                  <c:v>1.2</c:v>
                </c:pt>
                <c:pt idx="39">
                  <c:v>0.31</c:v>
                </c:pt>
                <c:pt idx="40">
                  <c:v>1.4</c:v>
                </c:pt>
                <c:pt idx="41">
                  <c:v>0.47</c:v>
                </c:pt>
                <c:pt idx="42">
                  <c:v>0.43</c:v>
                </c:pt>
                <c:pt idx="43">
                  <c:v>2.38</c:v>
                </c:pt>
                <c:pt idx="44">
                  <c:v>0.55000000000000004</c:v>
                </c:pt>
                <c:pt idx="45">
                  <c:v>0.63</c:v>
                </c:pt>
                <c:pt idx="46">
                  <c:v>0.4</c:v>
                </c:pt>
                <c:pt idx="4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A-4444-AAB8-5F090F840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084040"/>
        <c:axId val="555077152"/>
      </c:barChart>
      <c:lineChart>
        <c:grouping val="standard"/>
        <c:varyColors val="0"/>
        <c:ser>
          <c:idx val="1"/>
          <c:order val="1"/>
          <c:tx>
            <c:v>Rolling 12-mo AVG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'Great Bend'!$B$76:$B$135</c:f>
              <c:strCache>
                <c:ptCount val="60"/>
                <c:pt idx="0">
                  <c:v>Jan16</c:v>
                </c:pt>
                <c:pt idx="1">
                  <c:v>F16</c:v>
                </c:pt>
                <c:pt idx="2">
                  <c:v>M16</c:v>
                </c:pt>
                <c:pt idx="3">
                  <c:v>A16</c:v>
                </c:pt>
                <c:pt idx="4">
                  <c:v>M16</c:v>
                </c:pt>
                <c:pt idx="5">
                  <c:v>J16</c:v>
                </c:pt>
                <c:pt idx="6">
                  <c:v>July</c:v>
                </c:pt>
                <c:pt idx="7">
                  <c:v>A16</c:v>
                </c:pt>
                <c:pt idx="8">
                  <c:v>S16</c:v>
                </c:pt>
                <c:pt idx="9">
                  <c:v>O16</c:v>
                </c:pt>
                <c:pt idx="10">
                  <c:v>N16</c:v>
                </c:pt>
                <c:pt idx="11">
                  <c:v>D16</c:v>
                </c:pt>
                <c:pt idx="12">
                  <c:v>Jan17</c:v>
                </c:pt>
                <c:pt idx="13">
                  <c:v>F17</c:v>
                </c:pt>
                <c:pt idx="14">
                  <c:v>M17</c:v>
                </c:pt>
                <c:pt idx="15">
                  <c:v>A17</c:v>
                </c:pt>
                <c:pt idx="16">
                  <c:v>M17</c:v>
                </c:pt>
                <c:pt idx="17">
                  <c:v>J17</c:v>
                </c:pt>
                <c:pt idx="18">
                  <c:v>July</c:v>
                </c:pt>
                <c:pt idx="19">
                  <c:v>A17</c:v>
                </c:pt>
                <c:pt idx="20">
                  <c:v>S17</c:v>
                </c:pt>
                <c:pt idx="21">
                  <c:v>O17</c:v>
                </c:pt>
                <c:pt idx="22">
                  <c:v>N17</c:v>
                </c:pt>
                <c:pt idx="23">
                  <c:v>D17</c:v>
                </c:pt>
                <c:pt idx="24">
                  <c:v>Jan18</c:v>
                </c:pt>
                <c:pt idx="25">
                  <c:v>F18</c:v>
                </c:pt>
                <c:pt idx="26">
                  <c:v>M18</c:v>
                </c:pt>
                <c:pt idx="27">
                  <c:v>A18</c:v>
                </c:pt>
                <c:pt idx="28">
                  <c:v>M18</c:v>
                </c:pt>
                <c:pt idx="29">
                  <c:v>J18</c:v>
                </c:pt>
                <c:pt idx="30">
                  <c:v>July</c:v>
                </c:pt>
                <c:pt idx="31">
                  <c:v>A18</c:v>
                </c:pt>
                <c:pt idx="32">
                  <c:v>S18</c:v>
                </c:pt>
                <c:pt idx="33">
                  <c:v>O18</c:v>
                </c:pt>
                <c:pt idx="34">
                  <c:v>N18</c:v>
                </c:pt>
                <c:pt idx="35">
                  <c:v>D18</c:v>
                </c:pt>
                <c:pt idx="36">
                  <c:v>Jan19</c:v>
                </c:pt>
                <c:pt idx="37">
                  <c:v>F19</c:v>
                </c:pt>
                <c:pt idx="38">
                  <c:v>M19</c:v>
                </c:pt>
                <c:pt idx="39">
                  <c:v>A19</c:v>
                </c:pt>
                <c:pt idx="40">
                  <c:v>M19</c:v>
                </c:pt>
                <c:pt idx="41">
                  <c:v>J19</c:v>
                </c:pt>
                <c:pt idx="42">
                  <c:v>July</c:v>
                </c:pt>
                <c:pt idx="43">
                  <c:v>A19</c:v>
                </c:pt>
                <c:pt idx="44">
                  <c:v>S19</c:v>
                </c:pt>
                <c:pt idx="45">
                  <c:v>O19</c:v>
                </c:pt>
                <c:pt idx="46">
                  <c:v>N19</c:v>
                </c:pt>
                <c:pt idx="47">
                  <c:v>D19</c:v>
                </c:pt>
                <c:pt idx="48">
                  <c:v>Jan20</c:v>
                </c:pt>
                <c:pt idx="49">
                  <c:v>F20</c:v>
                </c:pt>
                <c:pt idx="50">
                  <c:v>M20</c:v>
                </c:pt>
                <c:pt idx="51">
                  <c:v>A20</c:v>
                </c:pt>
                <c:pt idx="52">
                  <c:v>M20</c:v>
                </c:pt>
                <c:pt idx="53">
                  <c:v>J20</c:v>
                </c:pt>
                <c:pt idx="54">
                  <c:v>July</c:v>
                </c:pt>
                <c:pt idx="55">
                  <c:v>A20</c:v>
                </c:pt>
                <c:pt idx="56">
                  <c:v>S20</c:v>
                </c:pt>
                <c:pt idx="57">
                  <c:v>O20</c:v>
                </c:pt>
                <c:pt idx="58">
                  <c:v>N20</c:v>
                </c:pt>
                <c:pt idx="59">
                  <c:v>D20</c:v>
                </c:pt>
              </c:strCache>
            </c:strRef>
          </c:cat>
          <c:val>
            <c:numRef>
              <c:f>'Great Bend'!$AV$112:$AV$159</c:f>
              <c:numCache>
                <c:formatCode>0.0</c:formatCode>
                <c:ptCount val="48"/>
                <c:pt idx="0">
                  <c:v>3.2222222222222223</c:v>
                </c:pt>
                <c:pt idx="1">
                  <c:v>3.02</c:v>
                </c:pt>
                <c:pt idx="2">
                  <c:v>3.0527272727272727</c:v>
                </c:pt>
                <c:pt idx="3">
                  <c:v>3.0066666666666664</c:v>
                </c:pt>
                <c:pt idx="4">
                  <c:v>2.9250000000000003</c:v>
                </c:pt>
                <c:pt idx="5">
                  <c:v>2.7283333333333335</c:v>
                </c:pt>
                <c:pt idx="6">
                  <c:v>2.5066666666666664</c:v>
                </c:pt>
                <c:pt idx="7">
                  <c:v>2.39</c:v>
                </c:pt>
                <c:pt idx="8">
                  <c:v>2.3233333333333333</c:v>
                </c:pt>
                <c:pt idx="9">
                  <c:v>2.2399999999999998</c:v>
                </c:pt>
                <c:pt idx="10">
                  <c:v>2.1983333333333333</c:v>
                </c:pt>
                <c:pt idx="11">
                  <c:v>2.14</c:v>
                </c:pt>
                <c:pt idx="12">
                  <c:v>2.1483333333333334</c:v>
                </c:pt>
                <c:pt idx="13">
                  <c:v>2.2400000000000007</c:v>
                </c:pt>
                <c:pt idx="14">
                  <c:v>2.1416666666666671</c:v>
                </c:pt>
                <c:pt idx="15">
                  <c:v>2.1333333333333333</c:v>
                </c:pt>
                <c:pt idx="16">
                  <c:v>2.2833333333333332</c:v>
                </c:pt>
                <c:pt idx="17">
                  <c:v>2.4166666666666665</c:v>
                </c:pt>
                <c:pt idx="18">
                  <c:v>2.5833333333333335</c:v>
                </c:pt>
                <c:pt idx="19">
                  <c:v>2.6333333333333333</c:v>
                </c:pt>
                <c:pt idx="20">
                  <c:v>2.4916666666666667</c:v>
                </c:pt>
                <c:pt idx="21">
                  <c:v>2.3375000000000004</c:v>
                </c:pt>
                <c:pt idx="22">
                  <c:v>2.1908333333333334</c:v>
                </c:pt>
                <c:pt idx="23">
                  <c:v>2.0375000000000001</c:v>
                </c:pt>
                <c:pt idx="24">
                  <c:v>1.8916666666666668</c:v>
                </c:pt>
                <c:pt idx="25">
                  <c:v>1.7225000000000001</c:v>
                </c:pt>
                <c:pt idx="26">
                  <c:v>1.5733333333333335</c:v>
                </c:pt>
                <c:pt idx="27">
                  <c:v>1.49</c:v>
                </c:pt>
                <c:pt idx="28">
                  <c:v>1.21</c:v>
                </c:pt>
                <c:pt idx="29">
                  <c:v>0.97666666666666668</c:v>
                </c:pt>
                <c:pt idx="30">
                  <c:v>0.71499999999999997</c:v>
                </c:pt>
                <c:pt idx="31">
                  <c:v>0.52333333333333332</c:v>
                </c:pt>
                <c:pt idx="32">
                  <c:v>0.43333333333333335</c:v>
                </c:pt>
                <c:pt idx="33">
                  <c:v>0.46250000000000008</c:v>
                </c:pt>
                <c:pt idx="34">
                  <c:v>0.48416666666666663</c:v>
                </c:pt>
                <c:pt idx="35">
                  <c:v>0.47749999999999998</c:v>
                </c:pt>
                <c:pt idx="36">
                  <c:v>0.4366666666666667</c:v>
                </c:pt>
                <c:pt idx="37">
                  <c:v>0.47666666666666663</c:v>
                </c:pt>
                <c:pt idx="38">
                  <c:v>0.54249999999999998</c:v>
                </c:pt>
                <c:pt idx="39">
                  <c:v>0.45166666666666666</c:v>
                </c:pt>
                <c:pt idx="40">
                  <c:v>0.55666666666666664</c:v>
                </c:pt>
                <c:pt idx="41">
                  <c:v>0.59583333333333333</c:v>
                </c:pt>
                <c:pt idx="42">
                  <c:v>0.61833333333333329</c:v>
                </c:pt>
                <c:pt idx="43">
                  <c:v>0.78333333333333321</c:v>
                </c:pt>
                <c:pt idx="44">
                  <c:v>0.81916666666666671</c:v>
                </c:pt>
                <c:pt idx="45">
                  <c:v>0.77166666666666661</c:v>
                </c:pt>
                <c:pt idx="46">
                  <c:v>0.755</c:v>
                </c:pt>
                <c:pt idx="47">
                  <c:v>0.80666666666666664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CA-4444-AAB8-5F090F840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084040"/>
        <c:axId val="555077152"/>
      </c:lineChart>
      <c:catAx>
        <c:axId val="55508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77152"/>
        <c:crosses val="autoZero"/>
        <c:auto val="1"/>
        <c:lblAlgn val="ctr"/>
        <c:lblOffset val="100"/>
        <c:tickLblSkip val="12"/>
        <c:noMultiLvlLbl val="0"/>
      </c:catAx>
      <c:valAx>
        <c:axId val="555077152"/>
        <c:scaling>
          <c:orientation val="minMax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Phosphorus 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8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Effluent total-Phosphorus (lb/day) </a:t>
            </a:r>
          </a:p>
          <a:p>
            <a:pPr>
              <a:defRPr/>
            </a:pPr>
            <a:r>
              <a:rPr lang="en-US" sz="1600" b="1"/>
              <a:t>Great</a:t>
            </a:r>
            <a:r>
              <a:rPr lang="en-US" sz="1600" b="1" baseline="0"/>
              <a:t> Bend</a:t>
            </a:r>
            <a:r>
              <a:rPr lang="en-US" sz="1600" b="1"/>
              <a:t>, Kansas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</c:v>
          </c:tx>
          <c:spPr>
            <a:solidFill>
              <a:srgbClr val="FF0000"/>
            </a:solidFill>
            <a:ln w="12700">
              <a:solidFill>
                <a:srgbClr val="FF0000"/>
              </a:solidFill>
            </a:ln>
            <a:effectLst/>
          </c:spPr>
          <c:invertIfNegative val="0"/>
          <c:cat>
            <c:strRef>
              <c:f>'Great Bend'!$B$112:$B$159</c:f>
              <c:strCache>
                <c:ptCount val="48"/>
                <c:pt idx="0">
                  <c:v>Jan19</c:v>
                </c:pt>
                <c:pt idx="1">
                  <c:v>F19</c:v>
                </c:pt>
                <c:pt idx="2">
                  <c:v>M19</c:v>
                </c:pt>
                <c:pt idx="3">
                  <c:v>A19</c:v>
                </c:pt>
                <c:pt idx="4">
                  <c:v>M19</c:v>
                </c:pt>
                <c:pt idx="5">
                  <c:v>J19</c:v>
                </c:pt>
                <c:pt idx="6">
                  <c:v>July</c:v>
                </c:pt>
                <c:pt idx="7">
                  <c:v>A19</c:v>
                </c:pt>
                <c:pt idx="8">
                  <c:v>S19</c:v>
                </c:pt>
                <c:pt idx="9">
                  <c:v>O19</c:v>
                </c:pt>
                <c:pt idx="10">
                  <c:v>N19</c:v>
                </c:pt>
                <c:pt idx="11">
                  <c:v>D19</c:v>
                </c:pt>
                <c:pt idx="12">
                  <c:v>Jan20</c:v>
                </c:pt>
                <c:pt idx="13">
                  <c:v>F20</c:v>
                </c:pt>
                <c:pt idx="14">
                  <c:v>M20</c:v>
                </c:pt>
                <c:pt idx="15">
                  <c:v>A20</c:v>
                </c:pt>
                <c:pt idx="16">
                  <c:v>M20</c:v>
                </c:pt>
                <c:pt idx="17">
                  <c:v>J20</c:v>
                </c:pt>
                <c:pt idx="18">
                  <c:v>July</c:v>
                </c:pt>
                <c:pt idx="19">
                  <c:v>A20</c:v>
                </c:pt>
                <c:pt idx="20">
                  <c:v>S20</c:v>
                </c:pt>
                <c:pt idx="21">
                  <c:v>O20</c:v>
                </c:pt>
                <c:pt idx="22">
                  <c:v>N20</c:v>
                </c:pt>
                <c:pt idx="23">
                  <c:v>D20</c:v>
                </c:pt>
                <c:pt idx="24">
                  <c:v>Jan21</c:v>
                </c:pt>
                <c:pt idx="25">
                  <c:v>F21</c:v>
                </c:pt>
                <c:pt idx="26">
                  <c:v>M21</c:v>
                </c:pt>
                <c:pt idx="27">
                  <c:v>A21</c:v>
                </c:pt>
                <c:pt idx="28">
                  <c:v>M21</c:v>
                </c:pt>
                <c:pt idx="29">
                  <c:v>J21</c:v>
                </c:pt>
                <c:pt idx="30">
                  <c:v>July</c:v>
                </c:pt>
                <c:pt idx="31">
                  <c:v>A21</c:v>
                </c:pt>
                <c:pt idx="32">
                  <c:v>S21</c:v>
                </c:pt>
                <c:pt idx="33">
                  <c:v>O21</c:v>
                </c:pt>
                <c:pt idx="34">
                  <c:v>N21</c:v>
                </c:pt>
                <c:pt idx="35">
                  <c:v>D21</c:v>
                </c:pt>
                <c:pt idx="36">
                  <c:v>Jan22</c:v>
                </c:pt>
                <c:pt idx="37">
                  <c:v>F22</c:v>
                </c:pt>
                <c:pt idx="38">
                  <c:v>M22</c:v>
                </c:pt>
                <c:pt idx="39">
                  <c:v>A22</c:v>
                </c:pt>
                <c:pt idx="40">
                  <c:v>M22</c:v>
                </c:pt>
                <c:pt idx="41">
                  <c:v>J22</c:v>
                </c:pt>
                <c:pt idx="42">
                  <c:v>July</c:v>
                </c:pt>
                <c:pt idx="43">
                  <c:v>A22</c:v>
                </c:pt>
                <c:pt idx="44">
                  <c:v>S22</c:v>
                </c:pt>
                <c:pt idx="45">
                  <c:v>O22</c:v>
                </c:pt>
                <c:pt idx="46">
                  <c:v>N22</c:v>
                </c:pt>
                <c:pt idx="47">
                  <c:v>D22</c:v>
                </c:pt>
              </c:strCache>
            </c:strRef>
          </c:cat>
          <c:val>
            <c:numRef>
              <c:f>'Great Bend'!$AB$112:$AB$159</c:f>
              <c:numCache>
                <c:formatCode>0.0</c:formatCode>
                <c:ptCount val="48"/>
                <c:pt idx="0">
                  <c:v>28.272600000000001</c:v>
                </c:pt>
                <c:pt idx="1">
                  <c:v>15.002000000000001</c:v>
                </c:pt>
                <c:pt idx="2">
                  <c:v>39.989100000000001</c:v>
                </c:pt>
                <c:pt idx="3">
                  <c:v>30.440999999999999</c:v>
                </c:pt>
                <c:pt idx="4">
                  <c:v>23.818999999999999</c:v>
                </c:pt>
                <c:pt idx="5">
                  <c:v>23.9191</c:v>
                </c:pt>
                <c:pt idx="6">
                  <c:v>29.772099999999998</c:v>
                </c:pt>
                <c:pt idx="7">
                  <c:v>24.291899999999998</c:v>
                </c:pt>
                <c:pt idx="8">
                  <c:v>39.253900000000002</c:v>
                </c:pt>
                <c:pt idx="9">
                  <c:v>29.9039</c:v>
                </c:pt>
                <c:pt idx="10">
                  <c:v>18.704999999999998</c:v>
                </c:pt>
                <c:pt idx="11">
                  <c:v>18.5473</c:v>
                </c:pt>
                <c:pt idx="12">
                  <c:v>19.168700000000001</c:v>
                </c:pt>
                <c:pt idx="13">
                  <c:v>17.666599999999999</c:v>
                </c:pt>
                <c:pt idx="14">
                  <c:v>17.815899999999999</c:v>
                </c:pt>
                <c:pt idx="15">
                  <c:v>17.834299999999999</c:v>
                </c:pt>
                <c:pt idx="16">
                  <c:v>21.4255</c:v>
                </c:pt>
                <c:pt idx="17">
                  <c:v>16.976900000000001</c:v>
                </c:pt>
                <c:pt idx="18">
                  <c:v>20.7516</c:v>
                </c:pt>
                <c:pt idx="19">
                  <c:v>18.217099999999999</c:v>
                </c:pt>
                <c:pt idx="20">
                  <c:v>6.7054</c:v>
                </c:pt>
                <c:pt idx="21">
                  <c:v>4.0194999999999999</c:v>
                </c:pt>
                <c:pt idx="22">
                  <c:v>1.6305000000000001</c:v>
                </c:pt>
                <c:pt idx="23">
                  <c:v>1.2013</c:v>
                </c:pt>
                <c:pt idx="24">
                  <c:v>3.9201999999999999</c:v>
                </c:pt>
                <c:pt idx="25">
                  <c:v>1.2250000000000001</c:v>
                </c:pt>
                <c:pt idx="26">
                  <c:v>1.9763999999999999</c:v>
                </c:pt>
                <c:pt idx="27">
                  <c:v>11.372400000000001</c:v>
                </c:pt>
                <c:pt idx="28">
                  <c:v>1.1033999999999999</c:v>
                </c:pt>
                <c:pt idx="29">
                  <c:v>0</c:v>
                </c:pt>
                <c:pt idx="30">
                  <c:v>0.97550000000000003</c:v>
                </c:pt>
                <c:pt idx="31">
                  <c:v>2.0750000000000002</c:v>
                </c:pt>
                <c:pt idx="32">
                  <c:v>0.58950000000000002</c:v>
                </c:pt>
                <c:pt idx="33">
                  <c:v>5.8647</c:v>
                </c:pt>
                <c:pt idx="34">
                  <c:v>3.1025</c:v>
                </c:pt>
                <c:pt idx="35">
                  <c:v>0.81669999999999998</c:v>
                </c:pt>
                <c:pt idx="36">
                  <c:v>1.9605699999999999</c:v>
                </c:pt>
                <c:pt idx="37">
                  <c:v>3.3464299999999998</c:v>
                </c:pt>
                <c:pt idx="38">
                  <c:v>5.6945499999999996</c:v>
                </c:pt>
                <c:pt idx="39">
                  <c:v>1.36768</c:v>
                </c:pt>
                <c:pt idx="40">
                  <c:v>6.6086200000000002</c:v>
                </c:pt>
                <c:pt idx="41">
                  <c:v>2.21861</c:v>
                </c:pt>
                <c:pt idx="42">
                  <c:v>2.2772399999999999</c:v>
                </c:pt>
                <c:pt idx="43">
                  <c:v>16.98958</c:v>
                </c:pt>
                <c:pt idx="44">
                  <c:v>3.8026200000000001</c:v>
                </c:pt>
                <c:pt idx="45">
                  <c:v>5.6850399999999999</c:v>
                </c:pt>
                <c:pt idx="46">
                  <c:v>3.4761099999999998</c:v>
                </c:pt>
                <c:pt idx="47">
                  <c:v>7.0990099999999998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3-4934-96A2-4AE069DD5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084040"/>
        <c:axId val="555077152"/>
      </c:barChart>
      <c:lineChart>
        <c:grouping val="standard"/>
        <c:varyColors val="0"/>
        <c:ser>
          <c:idx val="2"/>
          <c:order val="1"/>
          <c:tx>
            <c:v>12-month average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'Great Bend'!$AC$112:$AC$159</c:f>
              <c:numCache>
                <c:formatCode>0.0</c:formatCode>
                <c:ptCount val="48"/>
                <c:pt idx="0">
                  <c:v>28.479574999999997</c:v>
                </c:pt>
                <c:pt idx="1">
                  <c:v>28.456577777777778</c:v>
                </c:pt>
                <c:pt idx="2">
                  <c:v>27.11112</c:v>
                </c:pt>
                <c:pt idx="3">
                  <c:v>28.281845454545454</c:v>
                </c:pt>
                <c:pt idx="4">
                  <c:v>28.461774999999999</c:v>
                </c:pt>
                <c:pt idx="5">
                  <c:v>29.096308333333329</c:v>
                </c:pt>
                <c:pt idx="6">
                  <c:v>29.144841666666668</c:v>
                </c:pt>
                <c:pt idx="7">
                  <c:v>29.484641666666672</c:v>
                </c:pt>
                <c:pt idx="8">
                  <c:v>29.076466666666672</c:v>
                </c:pt>
                <c:pt idx="9">
                  <c:v>28.104650000000003</c:v>
                </c:pt>
                <c:pt idx="10">
                  <c:v>27.749991666666663</c:v>
                </c:pt>
                <c:pt idx="11">
                  <c:v>27.888441666666665</c:v>
                </c:pt>
                <c:pt idx="12">
                  <c:v>26.826408333333333</c:v>
                </c:pt>
                <c:pt idx="13">
                  <c:v>26.067750000000004</c:v>
                </c:pt>
                <c:pt idx="14">
                  <c:v>26.289800000000003</c:v>
                </c:pt>
                <c:pt idx="15">
                  <c:v>24.442033333333338</c:v>
                </c:pt>
                <c:pt idx="16">
                  <c:v>23.391474999999996</c:v>
                </c:pt>
                <c:pt idx="17">
                  <c:v>23.192016666666664</c:v>
                </c:pt>
                <c:pt idx="18">
                  <c:v>22.613500000000002</c:v>
                </c:pt>
                <c:pt idx="19">
                  <c:v>21.861791666666665</c:v>
                </c:pt>
                <c:pt idx="20">
                  <c:v>21.355558333333335</c:v>
                </c:pt>
                <c:pt idx="21">
                  <c:v>18.643183333333333</c:v>
                </c:pt>
                <c:pt idx="22">
                  <c:v>16.486149999999999</c:v>
                </c:pt>
                <c:pt idx="23">
                  <c:v>15.063274999999999</c:v>
                </c:pt>
                <c:pt idx="24">
                  <c:v>13.617775</c:v>
                </c:pt>
                <c:pt idx="25">
                  <c:v>12.347066666666665</c:v>
                </c:pt>
                <c:pt idx="26">
                  <c:v>10.976933333333333</c:v>
                </c:pt>
                <c:pt idx="27">
                  <c:v>9.6569749999999974</c:v>
                </c:pt>
                <c:pt idx="28">
                  <c:v>9.1184833333333319</c:v>
                </c:pt>
                <c:pt idx="29">
                  <c:v>7.4249749999999972</c:v>
                </c:pt>
                <c:pt idx="30">
                  <c:v>6.0102333333333329</c:v>
                </c:pt>
                <c:pt idx="31">
                  <c:v>4.3622249999999996</c:v>
                </c:pt>
                <c:pt idx="32">
                  <c:v>3.0170499999999998</c:v>
                </c:pt>
                <c:pt idx="33">
                  <c:v>2.5073916666666669</c:v>
                </c:pt>
                <c:pt idx="34">
                  <c:v>2.6611583333333333</c:v>
                </c:pt>
                <c:pt idx="35">
                  <c:v>2.7838250000000002</c:v>
                </c:pt>
                <c:pt idx="36">
                  <c:v>2.7517749999999999</c:v>
                </c:pt>
                <c:pt idx="37">
                  <c:v>2.5884725</c:v>
                </c:pt>
                <c:pt idx="38">
                  <c:v>2.7652583333333336</c:v>
                </c:pt>
                <c:pt idx="39">
                  <c:v>3.0751041666666672</c:v>
                </c:pt>
                <c:pt idx="40">
                  <c:v>2.2413775</c:v>
                </c:pt>
                <c:pt idx="41">
                  <c:v>2.7001458333333335</c:v>
                </c:pt>
                <c:pt idx="42">
                  <c:v>2.88503</c:v>
                </c:pt>
                <c:pt idx="43">
                  <c:v>2.9935083333333332</c:v>
                </c:pt>
                <c:pt idx="44">
                  <c:v>4.2363900000000001</c:v>
                </c:pt>
                <c:pt idx="45">
                  <c:v>4.5041500000000001</c:v>
                </c:pt>
                <c:pt idx="46">
                  <c:v>4.4891783333333333</c:v>
                </c:pt>
                <c:pt idx="47">
                  <c:v>4.5203124999999993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C3-4934-96A2-4AE069DD563E}"/>
            </c:ext>
          </c:extLst>
        </c:ser>
        <c:ser>
          <c:idx val="1"/>
          <c:order val="2"/>
          <c:tx>
            <c:v>Goal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'Great Bend'!$AD$112:$AD$159</c:f>
              <c:numCache>
                <c:formatCode>0.0</c:formatCode>
                <c:ptCount val="48"/>
                <c:pt idx="0">
                  <c:v>30.024000000000001</c:v>
                </c:pt>
                <c:pt idx="1">
                  <c:v>30.024000000000001</c:v>
                </c:pt>
                <c:pt idx="2">
                  <c:v>30.024000000000001</c:v>
                </c:pt>
                <c:pt idx="3">
                  <c:v>30.024000000000001</c:v>
                </c:pt>
                <c:pt idx="4">
                  <c:v>30.024000000000001</c:v>
                </c:pt>
                <c:pt idx="5">
                  <c:v>30.024000000000001</c:v>
                </c:pt>
                <c:pt idx="6">
                  <c:v>30.024000000000001</c:v>
                </c:pt>
                <c:pt idx="7">
                  <c:v>30.024000000000001</c:v>
                </c:pt>
                <c:pt idx="8">
                  <c:v>30.024000000000001</c:v>
                </c:pt>
                <c:pt idx="9">
                  <c:v>30.024000000000001</c:v>
                </c:pt>
                <c:pt idx="10">
                  <c:v>30.024000000000001</c:v>
                </c:pt>
                <c:pt idx="11">
                  <c:v>30.024000000000001</c:v>
                </c:pt>
                <c:pt idx="12">
                  <c:v>30.024000000000001</c:v>
                </c:pt>
                <c:pt idx="13">
                  <c:v>30.024000000000001</c:v>
                </c:pt>
                <c:pt idx="14">
                  <c:v>30.024000000000001</c:v>
                </c:pt>
                <c:pt idx="15">
                  <c:v>30.024000000000001</c:v>
                </c:pt>
                <c:pt idx="16">
                  <c:v>30.024000000000001</c:v>
                </c:pt>
                <c:pt idx="17">
                  <c:v>30.024000000000001</c:v>
                </c:pt>
                <c:pt idx="18">
                  <c:v>30.024000000000001</c:v>
                </c:pt>
                <c:pt idx="19">
                  <c:v>30.024000000000001</c:v>
                </c:pt>
                <c:pt idx="20">
                  <c:v>30.024000000000001</c:v>
                </c:pt>
                <c:pt idx="21">
                  <c:v>30.024000000000001</c:v>
                </c:pt>
                <c:pt idx="22">
                  <c:v>30.024000000000001</c:v>
                </c:pt>
                <c:pt idx="23">
                  <c:v>30.024000000000001</c:v>
                </c:pt>
                <c:pt idx="24">
                  <c:v>30.024000000000001</c:v>
                </c:pt>
                <c:pt idx="25">
                  <c:v>30.024000000000001</c:v>
                </c:pt>
                <c:pt idx="26">
                  <c:v>30.024000000000001</c:v>
                </c:pt>
                <c:pt idx="27">
                  <c:v>30.024000000000001</c:v>
                </c:pt>
                <c:pt idx="28">
                  <c:v>30.024000000000001</c:v>
                </c:pt>
                <c:pt idx="29">
                  <c:v>30.024000000000001</c:v>
                </c:pt>
                <c:pt idx="30">
                  <c:v>30.024000000000001</c:v>
                </c:pt>
                <c:pt idx="31">
                  <c:v>30.024000000000001</c:v>
                </c:pt>
                <c:pt idx="32">
                  <c:v>30.024000000000001</c:v>
                </c:pt>
                <c:pt idx="33">
                  <c:v>30.024000000000001</c:v>
                </c:pt>
                <c:pt idx="34">
                  <c:v>30.024000000000001</c:v>
                </c:pt>
                <c:pt idx="35">
                  <c:v>30.024000000000001</c:v>
                </c:pt>
                <c:pt idx="36">
                  <c:v>30.024000000000001</c:v>
                </c:pt>
                <c:pt idx="37">
                  <c:v>30.024000000000001</c:v>
                </c:pt>
                <c:pt idx="38">
                  <c:v>30.024000000000001</c:v>
                </c:pt>
                <c:pt idx="39">
                  <c:v>30.024000000000001</c:v>
                </c:pt>
                <c:pt idx="40">
                  <c:v>30.024000000000001</c:v>
                </c:pt>
                <c:pt idx="41">
                  <c:v>30.024000000000001</c:v>
                </c:pt>
                <c:pt idx="42">
                  <c:v>30.024000000000001</c:v>
                </c:pt>
                <c:pt idx="43">
                  <c:v>30.024000000000001</c:v>
                </c:pt>
                <c:pt idx="44">
                  <c:v>30.024000000000001</c:v>
                </c:pt>
                <c:pt idx="45">
                  <c:v>30.024000000000001</c:v>
                </c:pt>
                <c:pt idx="46">
                  <c:v>30.024000000000001</c:v>
                </c:pt>
                <c:pt idx="47">
                  <c:v>30.024000000000001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C3-4934-96A2-4AE069DD5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084040"/>
        <c:axId val="555077152"/>
      </c:lineChart>
      <c:catAx>
        <c:axId val="55508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77152"/>
        <c:crosses val="autoZero"/>
        <c:auto val="1"/>
        <c:lblAlgn val="ctr"/>
        <c:lblOffset val="100"/>
        <c:tickLblSkip val="12"/>
        <c:noMultiLvlLbl val="0"/>
      </c:catAx>
      <c:valAx>
        <c:axId val="55507715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total Phosphorus (pounds per 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8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Effluent total-Nitrogen (mg/L) </a:t>
            </a:r>
          </a:p>
          <a:p>
            <a:pPr>
              <a:defRPr/>
            </a:pPr>
            <a:r>
              <a:rPr lang="en-US" sz="1600" b="1" i="0" baseline="0">
                <a:effectLst/>
              </a:rPr>
              <a:t>Great Bend, Kansas</a:t>
            </a:r>
            <a:endParaRPr lang="en-US" sz="16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Monthly average tN</c:v>
          </c:tx>
          <c:spPr>
            <a:solidFill>
              <a:srgbClr val="0070C0"/>
            </a:solidFill>
            <a:ln w="12700">
              <a:solidFill>
                <a:srgbClr val="0070C0"/>
              </a:solidFill>
            </a:ln>
            <a:effectLst/>
          </c:spPr>
          <c:invertIfNegative val="0"/>
          <c:cat>
            <c:strRef>
              <c:f>'Great Bend'!$B$112:$B$159</c:f>
              <c:strCache>
                <c:ptCount val="48"/>
                <c:pt idx="0">
                  <c:v>Jan19</c:v>
                </c:pt>
                <c:pt idx="1">
                  <c:v>F19</c:v>
                </c:pt>
                <c:pt idx="2">
                  <c:v>M19</c:v>
                </c:pt>
                <c:pt idx="3">
                  <c:v>A19</c:v>
                </c:pt>
                <c:pt idx="4">
                  <c:v>M19</c:v>
                </c:pt>
                <c:pt idx="5">
                  <c:v>J19</c:v>
                </c:pt>
                <c:pt idx="6">
                  <c:v>July</c:v>
                </c:pt>
                <c:pt idx="7">
                  <c:v>A19</c:v>
                </c:pt>
                <c:pt idx="8">
                  <c:v>S19</c:v>
                </c:pt>
                <c:pt idx="9">
                  <c:v>O19</c:v>
                </c:pt>
                <c:pt idx="10">
                  <c:v>N19</c:v>
                </c:pt>
                <c:pt idx="11">
                  <c:v>D19</c:v>
                </c:pt>
                <c:pt idx="12">
                  <c:v>Jan20</c:v>
                </c:pt>
                <c:pt idx="13">
                  <c:v>F20</c:v>
                </c:pt>
                <c:pt idx="14">
                  <c:v>M20</c:v>
                </c:pt>
                <c:pt idx="15">
                  <c:v>A20</c:v>
                </c:pt>
                <c:pt idx="16">
                  <c:v>M20</c:v>
                </c:pt>
                <c:pt idx="17">
                  <c:v>J20</c:v>
                </c:pt>
                <c:pt idx="18">
                  <c:v>July</c:v>
                </c:pt>
                <c:pt idx="19">
                  <c:v>A20</c:v>
                </c:pt>
                <c:pt idx="20">
                  <c:v>S20</c:v>
                </c:pt>
                <c:pt idx="21">
                  <c:v>O20</c:v>
                </c:pt>
                <c:pt idx="22">
                  <c:v>N20</c:v>
                </c:pt>
                <c:pt idx="23">
                  <c:v>D20</c:v>
                </c:pt>
                <c:pt idx="24">
                  <c:v>Jan21</c:v>
                </c:pt>
                <c:pt idx="25">
                  <c:v>F21</c:v>
                </c:pt>
                <c:pt idx="26">
                  <c:v>M21</c:v>
                </c:pt>
                <c:pt idx="27">
                  <c:v>A21</c:v>
                </c:pt>
                <c:pt idx="28">
                  <c:v>M21</c:v>
                </c:pt>
                <c:pt idx="29">
                  <c:v>J21</c:v>
                </c:pt>
                <c:pt idx="30">
                  <c:v>July</c:v>
                </c:pt>
                <c:pt idx="31">
                  <c:v>A21</c:v>
                </c:pt>
                <c:pt idx="32">
                  <c:v>S21</c:v>
                </c:pt>
                <c:pt idx="33">
                  <c:v>O21</c:v>
                </c:pt>
                <c:pt idx="34">
                  <c:v>N21</c:v>
                </c:pt>
                <c:pt idx="35">
                  <c:v>D21</c:v>
                </c:pt>
                <c:pt idx="36">
                  <c:v>Jan22</c:v>
                </c:pt>
                <c:pt idx="37">
                  <c:v>F22</c:v>
                </c:pt>
                <c:pt idx="38">
                  <c:v>M22</c:v>
                </c:pt>
                <c:pt idx="39">
                  <c:v>A22</c:v>
                </c:pt>
                <c:pt idx="40">
                  <c:v>M22</c:v>
                </c:pt>
                <c:pt idx="41">
                  <c:v>J22</c:v>
                </c:pt>
                <c:pt idx="42">
                  <c:v>July</c:v>
                </c:pt>
                <c:pt idx="43">
                  <c:v>A22</c:v>
                </c:pt>
                <c:pt idx="44">
                  <c:v>S22</c:v>
                </c:pt>
                <c:pt idx="45">
                  <c:v>O22</c:v>
                </c:pt>
                <c:pt idx="46">
                  <c:v>N22</c:v>
                </c:pt>
                <c:pt idx="47">
                  <c:v>D22</c:v>
                </c:pt>
              </c:strCache>
            </c:strRef>
          </c:cat>
          <c:val>
            <c:numRef>
              <c:f>'Great Bend'!$T$112:$T$159</c:f>
              <c:numCache>
                <c:formatCode>0.0</c:formatCode>
                <c:ptCount val="48"/>
                <c:pt idx="0">
                  <c:v>8.6999999999999993</c:v>
                </c:pt>
                <c:pt idx="1">
                  <c:v>7.3</c:v>
                </c:pt>
                <c:pt idx="2">
                  <c:v>11.4</c:v>
                </c:pt>
                <c:pt idx="3">
                  <c:v>5.9</c:v>
                </c:pt>
                <c:pt idx="4">
                  <c:v>5</c:v>
                </c:pt>
                <c:pt idx="5">
                  <c:v>7</c:v>
                </c:pt>
                <c:pt idx="6">
                  <c:v>3.63</c:v>
                </c:pt>
                <c:pt idx="7">
                  <c:v>8.6</c:v>
                </c:pt>
                <c:pt idx="8">
                  <c:v>13.9</c:v>
                </c:pt>
                <c:pt idx="9">
                  <c:v>14.6</c:v>
                </c:pt>
                <c:pt idx="10">
                  <c:v>13.8</c:v>
                </c:pt>
                <c:pt idx="11">
                  <c:v>12.2</c:v>
                </c:pt>
                <c:pt idx="12">
                  <c:v>14.9</c:v>
                </c:pt>
                <c:pt idx="13">
                  <c:v>12.5</c:v>
                </c:pt>
                <c:pt idx="14">
                  <c:v>12.4</c:v>
                </c:pt>
                <c:pt idx="15">
                  <c:v>11.5</c:v>
                </c:pt>
                <c:pt idx="16">
                  <c:v>9.9</c:v>
                </c:pt>
                <c:pt idx="17">
                  <c:v>5.5</c:v>
                </c:pt>
                <c:pt idx="18">
                  <c:v>12</c:v>
                </c:pt>
                <c:pt idx="19">
                  <c:v>13.7</c:v>
                </c:pt>
                <c:pt idx="20">
                  <c:v>13.1</c:v>
                </c:pt>
                <c:pt idx="21">
                  <c:v>9.5</c:v>
                </c:pt>
                <c:pt idx="22">
                  <c:v>5.8</c:v>
                </c:pt>
                <c:pt idx="23">
                  <c:v>5.9</c:v>
                </c:pt>
                <c:pt idx="24">
                  <c:v>9.6999999999999993</c:v>
                </c:pt>
                <c:pt idx="25">
                  <c:v>9</c:v>
                </c:pt>
                <c:pt idx="26">
                  <c:v>7.5</c:v>
                </c:pt>
                <c:pt idx="27">
                  <c:v>12.27</c:v>
                </c:pt>
                <c:pt idx="28">
                  <c:v>4.5999999999999996</c:v>
                </c:pt>
                <c:pt idx="29">
                  <c:v>6.6</c:v>
                </c:pt>
                <c:pt idx="30">
                  <c:v>4.9000000000000004</c:v>
                </c:pt>
                <c:pt idx="31">
                  <c:v>4.5999999999999996</c:v>
                </c:pt>
                <c:pt idx="32">
                  <c:v>6.3</c:v>
                </c:pt>
                <c:pt idx="33">
                  <c:v>6.4</c:v>
                </c:pt>
                <c:pt idx="34">
                  <c:v>2.62</c:v>
                </c:pt>
                <c:pt idx="35">
                  <c:v>3.4</c:v>
                </c:pt>
                <c:pt idx="36">
                  <c:v>9.1999999999999993</c:v>
                </c:pt>
                <c:pt idx="37">
                  <c:v>8.9</c:v>
                </c:pt>
                <c:pt idx="38">
                  <c:v>14.2</c:v>
                </c:pt>
                <c:pt idx="39">
                  <c:v>8.4</c:v>
                </c:pt>
                <c:pt idx="40">
                  <c:v>8.9</c:v>
                </c:pt>
                <c:pt idx="41">
                  <c:v>5.7</c:v>
                </c:pt>
                <c:pt idx="42">
                  <c:v>4.2</c:v>
                </c:pt>
                <c:pt idx="43">
                  <c:v>3.2</c:v>
                </c:pt>
                <c:pt idx="44">
                  <c:v>0.97</c:v>
                </c:pt>
                <c:pt idx="45">
                  <c:v>5</c:v>
                </c:pt>
                <c:pt idx="46">
                  <c:v>4.9000000000000004</c:v>
                </c:pt>
                <c:pt idx="4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1-4DFC-9A3A-DCB325041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084040"/>
        <c:axId val="555077152"/>
      </c:barChart>
      <c:lineChart>
        <c:grouping val="standard"/>
        <c:varyColors val="0"/>
        <c:ser>
          <c:idx val="4"/>
          <c:order val="1"/>
          <c:tx>
            <c:v>Rolling AVG tN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'Great Bend'!$B$100:$B$135</c:f>
              <c:strCache>
                <c:ptCount val="36"/>
                <c:pt idx="0">
                  <c:v>Jan18</c:v>
                </c:pt>
                <c:pt idx="1">
                  <c:v>F18</c:v>
                </c:pt>
                <c:pt idx="2">
                  <c:v>M18</c:v>
                </c:pt>
                <c:pt idx="3">
                  <c:v>A18</c:v>
                </c:pt>
                <c:pt idx="4">
                  <c:v>M18</c:v>
                </c:pt>
                <c:pt idx="5">
                  <c:v>J18</c:v>
                </c:pt>
                <c:pt idx="6">
                  <c:v>July</c:v>
                </c:pt>
                <c:pt idx="7">
                  <c:v>A18</c:v>
                </c:pt>
                <c:pt idx="8">
                  <c:v>S18</c:v>
                </c:pt>
                <c:pt idx="9">
                  <c:v>O18</c:v>
                </c:pt>
                <c:pt idx="10">
                  <c:v>N18</c:v>
                </c:pt>
                <c:pt idx="11">
                  <c:v>D18</c:v>
                </c:pt>
                <c:pt idx="12">
                  <c:v>Jan19</c:v>
                </c:pt>
                <c:pt idx="13">
                  <c:v>F19</c:v>
                </c:pt>
                <c:pt idx="14">
                  <c:v>M19</c:v>
                </c:pt>
                <c:pt idx="15">
                  <c:v>A19</c:v>
                </c:pt>
                <c:pt idx="16">
                  <c:v>M19</c:v>
                </c:pt>
                <c:pt idx="17">
                  <c:v>J19</c:v>
                </c:pt>
                <c:pt idx="18">
                  <c:v>July</c:v>
                </c:pt>
                <c:pt idx="19">
                  <c:v>A19</c:v>
                </c:pt>
                <c:pt idx="20">
                  <c:v>S19</c:v>
                </c:pt>
                <c:pt idx="21">
                  <c:v>O19</c:v>
                </c:pt>
                <c:pt idx="22">
                  <c:v>N19</c:v>
                </c:pt>
                <c:pt idx="23">
                  <c:v>D19</c:v>
                </c:pt>
                <c:pt idx="24">
                  <c:v>Jan20</c:v>
                </c:pt>
                <c:pt idx="25">
                  <c:v>F20</c:v>
                </c:pt>
                <c:pt idx="26">
                  <c:v>M20</c:v>
                </c:pt>
                <c:pt idx="27">
                  <c:v>A20</c:v>
                </c:pt>
                <c:pt idx="28">
                  <c:v>M20</c:v>
                </c:pt>
                <c:pt idx="29">
                  <c:v>J20</c:v>
                </c:pt>
                <c:pt idx="30">
                  <c:v>July</c:v>
                </c:pt>
                <c:pt idx="31">
                  <c:v>A20</c:v>
                </c:pt>
                <c:pt idx="32">
                  <c:v>S20</c:v>
                </c:pt>
                <c:pt idx="33">
                  <c:v>O20</c:v>
                </c:pt>
                <c:pt idx="34">
                  <c:v>N20</c:v>
                </c:pt>
                <c:pt idx="35">
                  <c:v>D20</c:v>
                </c:pt>
              </c:strCache>
            </c:strRef>
          </c:cat>
          <c:val>
            <c:numRef>
              <c:f>'Great Bend'!$AW$112:$AW$159</c:f>
              <c:numCache>
                <c:formatCode>0.0</c:formatCode>
                <c:ptCount val="48"/>
                <c:pt idx="0">
                  <c:v>13.397777777777778</c:v>
                </c:pt>
                <c:pt idx="1">
                  <c:v>12.788</c:v>
                </c:pt>
                <c:pt idx="2">
                  <c:v>12.661818181818182</c:v>
                </c:pt>
                <c:pt idx="3">
                  <c:v>12.098333333333334</c:v>
                </c:pt>
                <c:pt idx="4">
                  <c:v>11.766666666666667</c:v>
                </c:pt>
                <c:pt idx="5">
                  <c:v>11.413333333333334</c:v>
                </c:pt>
                <c:pt idx="6">
                  <c:v>10.960833333333333</c:v>
                </c:pt>
                <c:pt idx="7">
                  <c:v>10.144166666666667</c:v>
                </c:pt>
                <c:pt idx="8">
                  <c:v>9.7524999999999995</c:v>
                </c:pt>
                <c:pt idx="9">
                  <c:v>9.9274999999999984</c:v>
                </c:pt>
                <c:pt idx="10">
                  <c:v>9.7191666666666645</c:v>
                </c:pt>
                <c:pt idx="11">
                  <c:v>9.3358333333333334</c:v>
                </c:pt>
                <c:pt idx="12">
                  <c:v>9.8525000000000009</c:v>
                </c:pt>
                <c:pt idx="13">
                  <c:v>10.285833333333334</c:v>
                </c:pt>
                <c:pt idx="14">
                  <c:v>10.369166666666667</c:v>
                </c:pt>
                <c:pt idx="15">
                  <c:v>10.835833333333335</c:v>
                </c:pt>
                <c:pt idx="16">
                  <c:v>11.244166666666667</c:v>
                </c:pt>
                <c:pt idx="17">
                  <c:v>11.119166666666667</c:v>
                </c:pt>
                <c:pt idx="18">
                  <c:v>11.816666666666668</c:v>
                </c:pt>
                <c:pt idx="19">
                  <c:v>12.241666666666667</c:v>
                </c:pt>
                <c:pt idx="20">
                  <c:v>12.174999999999999</c:v>
                </c:pt>
                <c:pt idx="21">
                  <c:v>11.75</c:v>
                </c:pt>
                <c:pt idx="22">
                  <c:v>11.083333333333334</c:v>
                </c:pt>
                <c:pt idx="23">
                  <c:v>10.558333333333332</c:v>
                </c:pt>
                <c:pt idx="24">
                  <c:v>10.125</c:v>
                </c:pt>
                <c:pt idx="25">
                  <c:v>9.8333333333333339</c:v>
                </c:pt>
                <c:pt idx="26">
                  <c:v>9.4249999999999989</c:v>
                </c:pt>
                <c:pt idx="27">
                  <c:v>9.4891666666666676</c:v>
                </c:pt>
                <c:pt idx="28">
                  <c:v>9.0474999999999994</c:v>
                </c:pt>
                <c:pt idx="29">
                  <c:v>9.1391666666666644</c:v>
                </c:pt>
                <c:pt idx="30">
                  <c:v>8.5474999999999977</c:v>
                </c:pt>
                <c:pt idx="31">
                  <c:v>7.7891666666666657</c:v>
                </c:pt>
                <c:pt idx="32">
                  <c:v>7.2224999999999993</c:v>
                </c:pt>
                <c:pt idx="33">
                  <c:v>6.9641666666666673</c:v>
                </c:pt>
                <c:pt idx="34">
                  <c:v>6.6991666666666676</c:v>
                </c:pt>
                <c:pt idx="35">
                  <c:v>6.4908333333333346</c:v>
                </c:pt>
                <c:pt idx="36">
                  <c:v>6.4491666666666667</c:v>
                </c:pt>
                <c:pt idx="37">
                  <c:v>6.440833333333333</c:v>
                </c:pt>
                <c:pt idx="38">
                  <c:v>6.9991666666666665</c:v>
                </c:pt>
                <c:pt idx="39">
                  <c:v>6.6766666666666667</c:v>
                </c:pt>
                <c:pt idx="40">
                  <c:v>7.035000000000001</c:v>
                </c:pt>
                <c:pt idx="41">
                  <c:v>6.9600000000000009</c:v>
                </c:pt>
                <c:pt idx="42">
                  <c:v>6.9016666666666673</c:v>
                </c:pt>
                <c:pt idx="43">
                  <c:v>6.7850000000000001</c:v>
                </c:pt>
                <c:pt idx="44">
                  <c:v>6.3408333333333333</c:v>
                </c:pt>
                <c:pt idx="45">
                  <c:v>6.2241666666666662</c:v>
                </c:pt>
                <c:pt idx="46">
                  <c:v>6.4141666666666675</c:v>
                </c:pt>
                <c:pt idx="47">
                  <c:v>6.5475000000000003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B1-4DFC-9A3A-DCB325041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084040"/>
        <c:axId val="555077152"/>
      </c:lineChart>
      <c:catAx>
        <c:axId val="55508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77152"/>
        <c:crosses val="autoZero"/>
        <c:auto val="1"/>
        <c:lblAlgn val="ctr"/>
        <c:lblOffset val="100"/>
        <c:tickLblSkip val="12"/>
        <c:noMultiLvlLbl val="0"/>
      </c:catAx>
      <c:valAx>
        <c:axId val="5550771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total Nitrogen</a:t>
                </a:r>
                <a:r>
                  <a:rPr lang="en-US" sz="1400" b="1" baseline="0"/>
                  <a:t> </a:t>
                </a:r>
                <a:r>
                  <a:rPr lang="en-US" sz="1400" b="1"/>
                  <a:t>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8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Effluent total-Nitrogen (lb/day) </a:t>
            </a:r>
          </a:p>
          <a:p>
            <a:pPr>
              <a:defRPr/>
            </a:pPr>
            <a:r>
              <a:rPr lang="en-US" sz="1600" b="1"/>
              <a:t>Great</a:t>
            </a:r>
            <a:r>
              <a:rPr lang="en-US" sz="1600" b="1" baseline="0"/>
              <a:t> Bend</a:t>
            </a:r>
            <a:r>
              <a:rPr lang="en-US" sz="1600" b="1"/>
              <a:t>, Kansas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</c:v>
          </c:tx>
          <c:spPr>
            <a:solidFill>
              <a:srgbClr val="0070C0"/>
            </a:solidFill>
            <a:ln w="12700">
              <a:solidFill>
                <a:srgbClr val="0070C0"/>
              </a:solidFill>
            </a:ln>
            <a:effectLst/>
          </c:spPr>
          <c:invertIfNegative val="0"/>
          <c:cat>
            <c:strRef>
              <c:f>'Great Bend'!$B$112:$B$159</c:f>
              <c:strCache>
                <c:ptCount val="48"/>
                <c:pt idx="0">
                  <c:v>Jan19</c:v>
                </c:pt>
                <c:pt idx="1">
                  <c:v>F19</c:v>
                </c:pt>
                <c:pt idx="2">
                  <c:v>M19</c:v>
                </c:pt>
                <c:pt idx="3">
                  <c:v>A19</c:v>
                </c:pt>
                <c:pt idx="4">
                  <c:v>M19</c:v>
                </c:pt>
                <c:pt idx="5">
                  <c:v>J19</c:v>
                </c:pt>
                <c:pt idx="6">
                  <c:v>July</c:v>
                </c:pt>
                <c:pt idx="7">
                  <c:v>A19</c:v>
                </c:pt>
                <c:pt idx="8">
                  <c:v>S19</c:v>
                </c:pt>
                <c:pt idx="9">
                  <c:v>O19</c:v>
                </c:pt>
                <c:pt idx="10">
                  <c:v>N19</c:v>
                </c:pt>
                <c:pt idx="11">
                  <c:v>D19</c:v>
                </c:pt>
                <c:pt idx="12">
                  <c:v>Jan20</c:v>
                </c:pt>
                <c:pt idx="13">
                  <c:v>F20</c:v>
                </c:pt>
                <c:pt idx="14">
                  <c:v>M20</c:v>
                </c:pt>
                <c:pt idx="15">
                  <c:v>A20</c:v>
                </c:pt>
                <c:pt idx="16">
                  <c:v>M20</c:v>
                </c:pt>
                <c:pt idx="17">
                  <c:v>J20</c:v>
                </c:pt>
                <c:pt idx="18">
                  <c:v>July</c:v>
                </c:pt>
                <c:pt idx="19">
                  <c:v>A20</c:v>
                </c:pt>
                <c:pt idx="20">
                  <c:v>S20</c:v>
                </c:pt>
                <c:pt idx="21">
                  <c:v>O20</c:v>
                </c:pt>
                <c:pt idx="22">
                  <c:v>N20</c:v>
                </c:pt>
                <c:pt idx="23">
                  <c:v>D20</c:v>
                </c:pt>
                <c:pt idx="24">
                  <c:v>Jan21</c:v>
                </c:pt>
                <c:pt idx="25">
                  <c:v>F21</c:v>
                </c:pt>
                <c:pt idx="26">
                  <c:v>M21</c:v>
                </c:pt>
                <c:pt idx="27">
                  <c:v>A21</c:v>
                </c:pt>
                <c:pt idx="28">
                  <c:v>M21</c:v>
                </c:pt>
                <c:pt idx="29">
                  <c:v>J21</c:v>
                </c:pt>
                <c:pt idx="30">
                  <c:v>July</c:v>
                </c:pt>
                <c:pt idx="31">
                  <c:v>A21</c:v>
                </c:pt>
                <c:pt idx="32">
                  <c:v>S21</c:v>
                </c:pt>
                <c:pt idx="33">
                  <c:v>O21</c:v>
                </c:pt>
                <c:pt idx="34">
                  <c:v>N21</c:v>
                </c:pt>
                <c:pt idx="35">
                  <c:v>D21</c:v>
                </c:pt>
                <c:pt idx="36">
                  <c:v>Jan22</c:v>
                </c:pt>
                <c:pt idx="37">
                  <c:v>F22</c:v>
                </c:pt>
                <c:pt idx="38">
                  <c:v>M22</c:v>
                </c:pt>
                <c:pt idx="39">
                  <c:v>A22</c:v>
                </c:pt>
                <c:pt idx="40">
                  <c:v>M22</c:v>
                </c:pt>
                <c:pt idx="41">
                  <c:v>J22</c:v>
                </c:pt>
                <c:pt idx="42">
                  <c:v>July</c:v>
                </c:pt>
                <c:pt idx="43">
                  <c:v>A22</c:v>
                </c:pt>
                <c:pt idx="44">
                  <c:v>S22</c:v>
                </c:pt>
                <c:pt idx="45">
                  <c:v>O22</c:v>
                </c:pt>
                <c:pt idx="46">
                  <c:v>N22</c:v>
                </c:pt>
                <c:pt idx="47">
                  <c:v>D22</c:v>
                </c:pt>
              </c:strCache>
            </c:strRef>
          </c:cat>
          <c:val>
            <c:numRef>
              <c:f>'Great Bend'!$Y$112:$Y$159</c:f>
              <c:numCache>
                <c:formatCode>0.0</c:formatCode>
                <c:ptCount val="48"/>
                <c:pt idx="0">
                  <c:v>98.3887</c:v>
                </c:pt>
                <c:pt idx="1">
                  <c:v>91.262100000000004</c:v>
                </c:pt>
                <c:pt idx="2">
                  <c:v>136.434</c:v>
                </c:pt>
                <c:pt idx="3">
                  <c:v>71.840800000000002</c:v>
                </c:pt>
                <c:pt idx="4">
                  <c:v>70.055999999999997</c:v>
                </c:pt>
                <c:pt idx="5">
                  <c:v>139.52799999999999</c:v>
                </c:pt>
                <c:pt idx="6">
                  <c:v>83.132999999999996</c:v>
                </c:pt>
                <c:pt idx="7">
                  <c:v>99.481200000000001</c:v>
                </c:pt>
                <c:pt idx="8">
                  <c:v>188.14699999999999</c:v>
                </c:pt>
                <c:pt idx="9">
                  <c:v>161.702</c:v>
                </c:pt>
                <c:pt idx="10">
                  <c:v>122.91800000000001</c:v>
                </c:pt>
                <c:pt idx="11">
                  <c:v>107.751</c:v>
                </c:pt>
                <c:pt idx="12">
                  <c:v>109.851</c:v>
                </c:pt>
                <c:pt idx="13">
                  <c:v>96.014300000000006</c:v>
                </c:pt>
                <c:pt idx="14">
                  <c:v>100.416</c:v>
                </c:pt>
                <c:pt idx="15">
                  <c:v>85.455799999999996</c:v>
                </c:pt>
                <c:pt idx="16">
                  <c:v>60.603400000000001</c:v>
                </c:pt>
                <c:pt idx="17">
                  <c:v>33.347499999999997</c:v>
                </c:pt>
                <c:pt idx="18">
                  <c:v>75.460300000000004</c:v>
                </c:pt>
                <c:pt idx="19">
                  <c:v>92.434700000000007</c:v>
                </c:pt>
                <c:pt idx="20">
                  <c:v>73.200199999999995</c:v>
                </c:pt>
                <c:pt idx="21">
                  <c:v>44.923400000000001</c:v>
                </c:pt>
                <c:pt idx="22">
                  <c:v>27.8139</c:v>
                </c:pt>
                <c:pt idx="23">
                  <c:v>27.260100000000001</c:v>
                </c:pt>
                <c:pt idx="24">
                  <c:v>44.736600000000003</c:v>
                </c:pt>
                <c:pt idx="25">
                  <c:v>40.832599999999999</c:v>
                </c:pt>
                <c:pt idx="26">
                  <c:v>36.1539</c:v>
                </c:pt>
                <c:pt idx="27">
                  <c:v>99.671199999999999</c:v>
                </c:pt>
                <c:pt idx="28">
                  <c:v>36.253999999999998</c:v>
                </c:pt>
                <c:pt idx="29">
                  <c:v>48.108499999999999</c:v>
                </c:pt>
                <c:pt idx="30">
                  <c:v>29.873100000000001</c:v>
                </c:pt>
                <c:pt idx="31">
                  <c:v>23.862400000000001</c:v>
                </c:pt>
                <c:pt idx="32">
                  <c:v>30.947199999999999</c:v>
                </c:pt>
                <c:pt idx="33">
                  <c:v>31.278300000000002</c:v>
                </c:pt>
                <c:pt idx="34">
                  <c:v>13.547499999999999</c:v>
                </c:pt>
                <c:pt idx="35">
                  <c:v>15.425700000000001</c:v>
                </c:pt>
                <c:pt idx="36">
                  <c:v>50.103380000000001</c:v>
                </c:pt>
                <c:pt idx="37">
                  <c:v>39.710909999999998</c:v>
                </c:pt>
                <c:pt idx="38">
                  <c:v>67.385530000000003</c:v>
                </c:pt>
                <c:pt idx="39">
                  <c:v>37.059620000000002</c:v>
                </c:pt>
                <c:pt idx="40">
                  <c:v>42.011920000000003</c:v>
                </c:pt>
                <c:pt idx="41">
                  <c:v>26.906510000000001</c:v>
                </c:pt>
                <c:pt idx="42">
                  <c:v>22.24278</c:v>
                </c:pt>
                <c:pt idx="43">
                  <c:v>24.39283</c:v>
                </c:pt>
                <c:pt idx="44">
                  <c:v>6.7064399999999997</c:v>
                </c:pt>
                <c:pt idx="45">
                  <c:v>45.119399999999999</c:v>
                </c:pt>
                <c:pt idx="46">
                  <c:v>42.582369999999997</c:v>
                </c:pt>
                <c:pt idx="47">
                  <c:v>44.3688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1-4F4E-B516-D506B8113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084040"/>
        <c:axId val="555077152"/>
      </c:barChart>
      <c:lineChart>
        <c:grouping val="standard"/>
        <c:varyColors val="0"/>
        <c:ser>
          <c:idx val="2"/>
          <c:order val="1"/>
          <c:tx>
            <c:v>12-month average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'Great Bend'!$Z$112:$Z$159</c:f>
              <c:numCache>
                <c:formatCode>0.0</c:formatCode>
                <c:ptCount val="48"/>
                <c:pt idx="0">
                  <c:v>125.77231250000001</c:v>
                </c:pt>
                <c:pt idx="1">
                  <c:v>122.72968888888892</c:v>
                </c:pt>
                <c:pt idx="2">
                  <c:v>119.58293</c:v>
                </c:pt>
                <c:pt idx="3">
                  <c:v>121.11484545454546</c:v>
                </c:pt>
                <c:pt idx="4">
                  <c:v>117.008675</c:v>
                </c:pt>
                <c:pt idx="5">
                  <c:v>118.32187499999999</c:v>
                </c:pt>
                <c:pt idx="6">
                  <c:v>123.80913333333332</c:v>
                </c:pt>
                <c:pt idx="7">
                  <c:v>125.83805000000001</c:v>
                </c:pt>
                <c:pt idx="8">
                  <c:v>121.34014999999999</c:v>
                </c:pt>
                <c:pt idx="9">
                  <c:v>115.68956666666666</c:v>
                </c:pt>
                <c:pt idx="10">
                  <c:v>119.54773333333333</c:v>
                </c:pt>
                <c:pt idx="11">
                  <c:v>120.88673333333334</c:v>
                </c:pt>
                <c:pt idx="12">
                  <c:v>114.22015</c:v>
                </c:pt>
                <c:pt idx="13">
                  <c:v>115.17534166666667</c:v>
                </c:pt>
                <c:pt idx="14">
                  <c:v>115.57135833333331</c:v>
                </c:pt>
                <c:pt idx="15">
                  <c:v>112.56985833333333</c:v>
                </c:pt>
                <c:pt idx="16">
                  <c:v>113.70444166666665</c:v>
                </c:pt>
                <c:pt idx="17">
                  <c:v>112.91672499999999</c:v>
                </c:pt>
                <c:pt idx="18">
                  <c:v>104.06835</c:v>
                </c:pt>
                <c:pt idx="19">
                  <c:v>103.42895833333334</c:v>
                </c:pt>
                <c:pt idx="20">
                  <c:v>102.84175</c:v>
                </c:pt>
                <c:pt idx="21">
                  <c:v>93.262849999999972</c:v>
                </c:pt>
                <c:pt idx="22">
                  <c:v>83.531299999999987</c:v>
                </c:pt>
                <c:pt idx="23">
                  <c:v>75.605958333333334</c:v>
                </c:pt>
                <c:pt idx="24">
                  <c:v>68.898383333333328</c:v>
                </c:pt>
                <c:pt idx="25">
                  <c:v>63.472183333333327</c:v>
                </c:pt>
                <c:pt idx="26">
                  <c:v>58.873708333333326</c:v>
                </c:pt>
                <c:pt idx="27">
                  <c:v>53.51853333333333</c:v>
                </c:pt>
                <c:pt idx="28">
                  <c:v>54.703150000000001</c:v>
                </c:pt>
                <c:pt idx="29">
                  <c:v>52.674033333333341</c:v>
                </c:pt>
                <c:pt idx="30">
                  <c:v>53.904116666666681</c:v>
                </c:pt>
                <c:pt idx="31">
                  <c:v>50.105183333333343</c:v>
                </c:pt>
                <c:pt idx="32">
                  <c:v>44.390825000000007</c:v>
                </c:pt>
                <c:pt idx="33">
                  <c:v>40.86974166666667</c:v>
                </c:pt>
                <c:pt idx="34">
                  <c:v>39.73265</c:v>
                </c:pt>
                <c:pt idx="35">
                  <c:v>38.543783333333337</c:v>
                </c:pt>
                <c:pt idx="36">
                  <c:v>37.557583333333334</c:v>
                </c:pt>
                <c:pt idx="37">
                  <c:v>38.004815000000001</c:v>
                </c:pt>
                <c:pt idx="38">
                  <c:v>37.911340833333334</c:v>
                </c:pt>
                <c:pt idx="39">
                  <c:v>40.513976666666672</c:v>
                </c:pt>
                <c:pt idx="40">
                  <c:v>35.296345000000009</c:v>
                </c:pt>
                <c:pt idx="41">
                  <c:v>35.77617166666667</c:v>
                </c:pt>
                <c:pt idx="42">
                  <c:v>34.00933916666667</c:v>
                </c:pt>
                <c:pt idx="43">
                  <c:v>33.373479166666677</c:v>
                </c:pt>
                <c:pt idx="44">
                  <c:v>33.417681666666667</c:v>
                </c:pt>
                <c:pt idx="45">
                  <c:v>31.397618333333337</c:v>
                </c:pt>
                <c:pt idx="46">
                  <c:v>32.551043333333332</c:v>
                </c:pt>
                <c:pt idx="47">
                  <c:v>34.970615833333333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B1-4F4E-B516-D506B81134CF}"/>
            </c:ext>
          </c:extLst>
        </c:ser>
        <c:ser>
          <c:idx val="1"/>
          <c:order val="2"/>
          <c:tx>
            <c:v>Goal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'Great Bend'!$AA$112:$AA$159</c:f>
              <c:numCache>
                <c:formatCode>0.0</c:formatCode>
                <c:ptCount val="48"/>
                <c:pt idx="0">
                  <c:v>300.24</c:v>
                </c:pt>
                <c:pt idx="1">
                  <c:v>300.24</c:v>
                </c:pt>
                <c:pt idx="2">
                  <c:v>300.24</c:v>
                </c:pt>
                <c:pt idx="3">
                  <c:v>300.24</c:v>
                </c:pt>
                <c:pt idx="4">
                  <c:v>300.24</c:v>
                </c:pt>
                <c:pt idx="5">
                  <c:v>300.24</c:v>
                </c:pt>
                <c:pt idx="6">
                  <c:v>300.24</c:v>
                </c:pt>
                <c:pt idx="7">
                  <c:v>300.24</c:v>
                </c:pt>
                <c:pt idx="8">
                  <c:v>300.24</c:v>
                </c:pt>
                <c:pt idx="9">
                  <c:v>300.24</c:v>
                </c:pt>
                <c:pt idx="10">
                  <c:v>300.24</c:v>
                </c:pt>
                <c:pt idx="11">
                  <c:v>300.24</c:v>
                </c:pt>
                <c:pt idx="12">
                  <c:v>300.24</c:v>
                </c:pt>
                <c:pt idx="13">
                  <c:v>300.24</c:v>
                </c:pt>
                <c:pt idx="14">
                  <c:v>300.24</c:v>
                </c:pt>
                <c:pt idx="15">
                  <c:v>300.24</c:v>
                </c:pt>
                <c:pt idx="16">
                  <c:v>300.24</c:v>
                </c:pt>
                <c:pt idx="17">
                  <c:v>300.24</c:v>
                </c:pt>
                <c:pt idx="18">
                  <c:v>300.24</c:v>
                </c:pt>
                <c:pt idx="19">
                  <c:v>300.24</c:v>
                </c:pt>
                <c:pt idx="20">
                  <c:v>300.24</c:v>
                </c:pt>
                <c:pt idx="21">
                  <c:v>300.24</c:v>
                </c:pt>
                <c:pt idx="22">
                  <c:v>300.24</c:v>
                </c:pt>
                <c:pt idx="23">
                  <c:v>300.24</c:v>
                </c:pt>
                <c:pt idx="24">
                  <c:v>300.24</c:v>
                </c:pt>
                <c:pt idx="25">
                  <c:v>300.24</c:v>
                </c:pt>
                <c:pt idx="26">
                  <c:v>300.24</c:v>
                </c:pt>
                <c:pt idx="27">
                  <c:v>300.24</c:v>
                </c:pt>
                <c:pt idx="28">
                  <c:v>300.24</c:v>
                </c:pt>
                <c:pt idx="29">
                  <c:v>300.24</c:v>
                </c:pt>
                <c:pt idx="30">
                  <c:v>300.24</c:v>
                </c:pt>
                <c:pt idx="31">
                  <c:v>300.24</c:v>
                </c:pt>
                <c:pt idx="32">
                  <c:v>300.24</c:v>
                </c:pt>
                <c:pt idx="33">
                  <c:v>300.24</c:v>
                </c:pt>
                <c:pt idx="34">
                  <c:v>300.24</c:v>
                </c:pt>
                <c:pt idx="35">
                  <c:v>300.24</c:v>
                </c:pt>
                <c:pt idx="36">
                  <c:v>300.24</c:v>
                </c:pt>
                <c:pt idx="37">
                  <c:v>300.24</c:v>
                </c:pt>
                <c:pt idx="38">
                  <c:v>300.24</c:v>
                </c:pt>
                <c:pt idx="39">
                  <c:v>300.24</c:v>
                </c:pt>
                <c:pt idx="40">
                  <c:v>300.24</c:v>
                </c:pt>
                <c:pt idx="41">
                  <c:v>300.24</c:v>
                </c:pt>
                <c:pt idx="42">
                  <c:v>300.24</c:v>
                </c:pt>
                <c:pt idx="43">
                  <c:v>300.24</c:v>
                </c:pt>
                <c:pt idx="44">
                  <c:v>300.24</c:v>
                </c:pt>
                <c:pt idx="45">
                  <c:v>300.24</c:v>
                </c:pt>
                <c:pt idx="46">
                  <c:v>300.24</c:v>
                </c:pt>
                <c:pt idx="47">
                  <c:v>300.24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B1-4F4E-B516-D506B8113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084040"/>
        <c:axId val="555077152"/>
      </c:lineChart>
      <c:catAx>
        <c:axId val="55508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77152"/>
        <c:crosses val="autoZero"/>
        <c:auto val="1"/>
        <c:lblAlgn val="ctr"/>
        <c:lblOffset val="100"/>
        <c:tickLblSkip val="12"/>
        <c:noMultiLvlLbl val="0"/>
      </c:catAx>
      <c:valAx>
        <c:axId val="555077152"/>
        <c:scaling>
          <c:orientation val="minMax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total Nitrogen (pounds per 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8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Effluent total-Phosphorus (lb/day) </a:t>
            </a:r>
          </a:p>
          <a:p>
            <a:pPr>
              <a:defRPr/>
            </a:pPr>
            <a:r>
              <a:rPr lang="en-US" sz="1600" b="1"/>
              <a:t>Colby, Kansas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</c:v>
          </c:tx>
          <c:spPr>
            <a:solidFill>
              <a:srgbClr val="FF0000"/>
            </a:solidFill>
            <a:ln w="12700">
              <a:solidFill>
                <a:srgbClr val="FF0000"/>
              </a:solidFill>
            </a:ln>
            <a:effectLst/>
          </c:spPr>
          <c:invertIfNegative val="0"/>
          <c:cat>
            <c:strRef>
              <c:f>Colby!$B$100:$B$159</c:f>
              <c:strCache>
                <c:ptCount val="60"/>
                <c:pt idx="0">
                  <c:v>Jan18</c:v>
                </c:pt>
                <c:pt idx="1">
                  <c:v>F18</c:v>
                </c:pt>
                <c:pt idx="2">
                  <c:v>M18</c:v>
                </c:pt>
                <c:pt idx="3">
                  <c:v>A18</c:v>
                </c:pt>
                <c:pt idx="4">
                  <c:v>M18</c:v>
                </c:pt>
                <c:pt idx="5">
                  <c:v>J18</c:v>
                </c:pt>
                <c:pt idx="6">
                  <c:v>July</c:v>
                </c:pt>
                <c:pt idx="7">
                  <c:v>A18</c:v>
                </c:pt>
                <c:pt idx="8">
                  <c:v>S18</c:v>
                </c:pt>
                <c:pt idx="9">
                  <c:v>O18</c:v>
                </c:pt>
                <c:pt idx="10">
                  <c:v>N18</c:v>
                </c:pt>
                <c:pt idx="11">
                  <c:v>D18</c:v>
                </c:pt>
                <c:pt idx="12">
                  <c:v>Jan19</c:v>
                </c:pt>
                <c:pt idx="13">
                  <c:v>F19</c:v>
                </c:pt>
                <c:pt idx="14">
                  <c:v>M19</c:v>
                </c:pt>
                <c:pt idx="15">
                  <c:v>A19</c:v>
                </c:pt>
                <c:pt idx="16">
                  <c:v>M19</c:v>
                </c:pt>
                <c:pt idx="17">
                  <c:v>J19</c:v>
                </c:pt>
                <c:pt idx="18">
                  <c:v>July</c:v>
                </c:pt>
                <c:pt idx="19">
                  <c:v>A19</c:v>
                </c:pt>
                <c:pt idx="20">
                  <c:v>S19</c:v>
                </c:pt>
                <c:pt idx="21">
                  <c:v>O19</c:v>
                </c:pt>
                <c:pt idx="22">
                  <c:v>N19</c:v>
                </c:pt>
                <c:pt idx="23">
                  <c:v>D19</c:v>
                </c:pt>
                <c:pt idx="24">
                  <c:v>Jan20</c:v>
                </c:pt>
                <c:pt idx="25">
                  <c:v>F20</c:v>
                </c:pt>
                <c:pt idx="26">
                  <c:v>M20</c:v>
                </c:pt>
                <c:pt idx="27">
                  <c:v>A20</c:v>
                </c:pt>
                <c:pt idx="28">
                  <c:v>M20</c:v>
                </c:pt>
                <c:pt idx="29">
                  <c:v>J20</c:v>
                </c:pt>
                <c:pt idx="30">
                  <c:v>July</c:v>
                </c:pt>
                <c:pt idx="31">
                  <c:v>A20</c:v>
                </c:pt>
                <c:pt idx="32">
                  <c:v>S20</c:v>
                </c:pt>
                <c:pt idx="33">
                  <c:v>O20</c:v>
                </c:pt>
                <c:pt idx="34">
                  <c:v>N20</c:v>
                </c:pt>
                <c:pt idx="35">
                  <c:v>D20</c:v>
                </c:pt>
                <c:pt idx="36">
                  <c:v>Jan21</c:v>
                </c:pt>
                <c:pt idx="37">
                  <c:v>F21</c:v>
                </c:pt>
                <c:pt idx="38">
                  <c:v>M21</c:v>
                </c:pt>
                <c:pt idx="39">
                  <c:v>A21</c:v>
                </c:pt>
                <c:pt idx="40">
                  <c:v>M21</c:v>
                </c:pt>
                <c:pt idx="41">
                  <c:v>J21</c:v>
                </c:pt>
                <c:pt idx="42">
                  <c:v>July</c:v>
                </c:pt>
                <c:pt idx="43">
                  <c:v>A21</c:v>
                </c:pt>
                <c:pt idx="44">
                  <c:v>S21</c:v>
                </c:pt>
                <c:pt idx="45">
                  <c:v>O21</c:v>
                </c:pt>
                <c:pt idx="46">
                  <c:v>N21</c:v>
                </c:pt>
                <c:pt idx="47">
                  <c:v>D21</c:v>
                </c:pt>
                <c:pt idx="48">
                  <c:v>Jan22</c:v>
                </c:pt>
                <c:pt idx="49">
                  <c:v>F22</c:v>
                </c:pt>
                <c:pt idx="50">
                  <c:v>M22</c:v>
                </c:pt>
                <c:pt idx="51">
                  <c:v>A22</c:v>
                </c:pt>
                <c:pt idx="52">
                  <c:v>M22</c:v>
                </c:pt>
                <c:pt idx="53">
                  <c:v>J22</c:v>
                </c:pt>
                <c:pt idx="54">
                  <c:v>July</c:v>
                </c:pt>
                <c:pt idx="55">
                  <c:v>A22</c:v>
                </c:pt>
                <c:pt idx="56">
                  <c:v>S22</c:v>
                </c:pt>
                <c:pt idx="57">
                  <c:v>O22</c:v>
                </c:pt>
                <c:pt idx="58">
                  <c:v>N22</c:v>
                </c:pt>
                <c:pt idx="59">
                  <c:v>D22</c:v>
                </c:pt>
              </c:strCache>
            </c:strRef>
          </c:cat>
          <c:val>
            <c:numRef>
              <c:f>Colby!$AB$100:$AB$159</c:f>
              <c:numCache>
                <c:formatCode>General</c:formatCode>
                <c:ptCount val="60"/>
                <c:pt idx="3" formatCode="0.0">
                  <c:v>12.4129</c:v>
                </c:pt>
                <c:pt idx="4" formatCode="0.0">
                  <c:v>24.253399999999999</c:v>
                </c:pt>
                <c:pt idx="5" formatCode="0.0">
                  <c:v>12.6601</c:v>
                </c:pt>
                <c:pt idx="6" formatCode="0.0">
                  <c:v>66.319699999999997</c:v>
                </c:pt>
                <c:pt idx="7" formatCode="0.0">
                  <c:v>38.664200000000001</c:v>
                </c:pt>
                <c:pt idx="8" formatCode="0.0">
                  <c:v>7.9062999999999999</c:v>
                </c:pt>
                <c:pt idx="9" formatCode="0.0">
                  <c:v>20.9801</c:v>
                </c:pt>
                <c:pt idx="10" formatCode="0.0">
                  <c:v>14.3865</c:v>
                </c:pt>
                <c:pt idx="11" formatCode="0.0">
                  <c:v>14.2247</c:v>
                </c:pt>
                <c:pt idx="12" formatCode="0.0">
                  <c:v>6.4676999999999998</c:v>
                </c:pt>
                <c:pt idx="13" formatCode="0.0">
                  <c:v>5.4676999999999998</c:v>
                </c:pt>
                <c:pt idx="14" formatCode="0.0">
                  <c:v>8.9121000000000006</c:v>
                </c:pt>
                <c:pt idx="15" formatCode="0.0">
                  <c:v>15.072900000000001</c:v>
                </c:pt>
                <c:pt idx="16" formatCode="0.0">
                  <c:v>22.523</c:v>
                </c:pt>
                <c:pt idx="17" formatCode="0.0">
                  <c:v>21.682300000000001</c:v>
                </c:pt>
                <c:pt idx="18" formatCode="0.0">
                  <c:v>21.417100000000001</c:v>
                </c:pt>
                <c:pt idx="19" formatCode="0.0">
                  <c:v>14.7234</c:v>
                </c:pt>
                <c:pt idx="20" formatCode="0.0">
                  <c:v>22.260300000000001</c:v>
                </c:pt>
                <c:pt idx="21" formatCode="0.0">
                  <c:v>24.284400000000002</c:v>
                </c:pt>
                <c:pt idx="22" formatCode="0.0">
                  <c:v>16.423100000000002</c:v>
                </c:pt>
                <c:pt idx="23" formatCode="0.0">
                  <c:v>13.52</c:v>
                </c:pt>
                <c:pt idx="24" formatCode="0.0">
                  <c:v>15.6875</c:v>
                </c:pt>
                <c:pt idx="25" formatCode="0.0">
                  <c:v>16.248000000000001</c:v>
                </c:pt>
                <c:pt idx="26" formatCode="0.0">
                  <c:v>19.102799999999998</c:v>
                </c:pt>
                <c:pt idx="27" formatCode="0.0">
                  <c:v>18.788399999999999</c:v>
                </c:pt>
                <c:pt idx="28" formatCode="0.0">
                  <c:v>21.2103</c:v>
                </c:pt>
                <c:pt idx="29" formatCode="0.0">
                  <c:v>22.531300000000002</c:v>
                </c:pt>
                <c:pt idx="30" formatCode="0.0">
                  <c:v>72.871600000000001</c:v>
                </c:pt>
                <c:pt idx="31" formatCode="0.0">
                  <c:v>18.137</c:v>
                </c:pt>
                <c:pt idx="32" formatCode="0.0">
                  <c:v>10.768599999999999</c:v>
                </c:pt>
                <c:pt idx="33" formatCode="0.0">
                  <c:v>1.4681</c:v>
                </c:pt>
                <c:pt idx="34" formatCode="0.0">
                  <c:v>2.7810000000000001</c:v>
                </c:pt>
                <c:pt idx="35" formatCode="0.0">
                  <c:v>3.4910999999999999</c:v>
                </c:pt>
                <c:pt idx="36" formatCode="0.0">
                  <c:v>3.2625999999999999</c:v>
                </c:pt>
                <c:pt idx="37" formatCode="0.0">
                  <c:v>2.8542999999999998</c:v>
                </c:pt>
                <c:pt idx="38" formatCode="0.0">
                  <c:v>2.7789000000000001</c:v>
                </c:pt>
                <c:pt idx="39" formatCode="0.0">
                  <c:v>10.293200000000001</c:v>
                </c:pt>
                <c:pt idx="40" formatCode="0.0">
                  <c:v>35.716900000000003</c:v>
                </c:pt>
                <c:pt idx="41" formatCode="0.0">
                  <c:v>0.96879999999999999</c:v>
                </c:pt>
                <c:pt idx="42" formatCode="0.0">
                  <c:v>1.877</c:v>
                </c:pt>
                <c:pt idx="43" formatCode="0.0">
                  <c:v>48.455399999999997</c:v>
                </c:pt>
                <c:pt idx="44" formatCode="0.0">
                  <c:v>30.3659</c:v>
                </c:pt>
                <c:pt idx="45" formatCode="0.0">
                  <c:v>22.0852</c:v>
                </c:pt>
                <c:pt idx="46" formatCode="0.0">
                  <c:v>21.682300000000001</c:v>
                </c:pt>
                <c:pt idx="47" formatCode="0.0">
                  <c:v>17.126999999999999</c:v>
                </c:pt>
                <c:pt idx="48" formatCode="0.0">
                  <c:v>5.4961000000000002</c:v>
                </c:pt>
                <c:pt idx="49" formatCode="0.0">
                  <c:v>17.0762</c:v>
                </c:pt>
                <c:pt idx="50" formatCode="0.0">
                  <c:v>15.7334</c:v>
                </c:pt>
                <c:pt idx="51" formatCode="0.0">
                  <c:v>13.240600000000001</c:v>
                </c:pt>
                <c:pt idx="52" formatCode="0.0">
                  <c:v>15.9411</c:v>
                </c:pt>
                <c:pt idx="53" formatCode="0.0">
                  <c:v>22.3279</c:v>
                </c:pt>
                <c:pt idx="54" formatCode="0.0">
                  <c:v>19.785799999999998</c:v>
                </c:pt>
                <c:pt idx="55" formatCode="0.0">
                  <c:v>7.7262000000000004</c:v>
                </c:pt>
                <c:pt idx="56" formatCode="0.0">
                  <c:v>12.3165</c:v>
                </c:pt>
                <c:pt idx="57" formatCode="0.0">
                  <c:v>5.7462600000000004</c:v>
                </c:pt>
                <c:pt idx="58" formatCode="0.0">
                  <c:v>2.4186000000000001</c:v>
                </c:pt>
                <c:pt idx="59" formatCode="0.0">
                  <c:v>2.4244400000000002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8-42DC-A64D-B9BD33BEA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084040"/>
        <c:axId val="555077152"/>
      </c:barChart>
      <c:lineChart>
        <c:grouping val="standard"/>
        <c:varyColors val="0"/>
        <c:ser>
          <c:idx val="2"/>
          <c:order val="1"/>
          <c:tx>
            <c:v>12-month average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Colby!$AC$100:$AC$159</c:f>
              <c:numCache>
                <c:formatCode>0.0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12.4129</c:v>
                </c:pt>
                <c:pt idx="5">
                  <c:v>18.33315</c:v>
                </c:pt>
                <c:pt idx="6">
                  <c:v>16.442133333333334</c:v>
                </c:pt>
                <c:pt idx="7">
                  <c:v>28.911524999999997</c:v>
                </c:pt>
                <c:pt idx="8">
                  <c:v>30.862059999999996</c:v>
                </c:pt>
                <c:pt idx="9">
                  <c:v>27.036099999999994</c:v>
                </c:pt>
                <c:pt idx="10">
                  <c:v>26.170957142857137</c:v>
                </c:pt>
                <c:pt idx="11">
                  <c:v>24.697899999999997</c:v>
                </c:pt>
                <c:pt idx="12">
                  <c:v>23.534211111111109</c:v>
                </c:pt>
                <c:pt idx="13">
                  <c:v>21.827559999999998</c:v>
                </c:pt>
                <c:pt idx="14">
                  <c:v>20.340299999999999</c:v>
                </c:pt>
                <c:pt idx="15">
                  <c:v>19.38795</c:v>
                </c:pt>
                <c:pt idx="16">
                  <c:v>19.609616666666671</c:v>
                </c:pt>
                <c:pt idx="17">
                  <c:v>19.465416666666673</c:v>
                </c:pt>
                <c:pt idx="18">
                  <c:v>20.217266666666671</c:v>
                </c:pt>
                <c:pt idx="19">
                  <c:v>16.47538333333333</c:v>
                </c:pt>
                <c:pt idx="20">
                  <c:v>14.480316666666667</c:v>
                </c:pt>
                <c:pt idx="21">
                  <c:v>15.676483333333335</c:v>
                </c:pt>
                <c:pt idx="22">
                  <c:v>15.951841666666667</c:v>
                </c:pt>
                <c:pt idx="23">
                  <c:v>16.121558333333336</c:v>
                </c:pt>
                <c:pt idx="24">
                  <c:v>16.062833333333334</c:v>
                </c:pt>
                <c:pt idx="25">
                  <c:v>16.831150000000004</c:v>
                </c:pt>
                <c:pt idx="26">
                  <c:v>17.729508333333332</c:v>
                </c:pt>
                <c:pt idx="27">
                  <c:v>18.578733333333336</c:v>
                </c:pt>
                <c:pt idx="28">
                  <c:v>18.888358333333333</c:v>
                </c:pt>
                <c:pt idx="29">
                  <c:v>18.778966666666665</c:v>
                </c:pt>
                <c:pt idx="30">
                  <c:v>18.849716666666666</c:v>
                </c:pt>
                <c:pt idx="31">
                  <c:v>23.137591666666665</c:v>
                </c:pt>
                <c:pt idx="32">
                  <c:v>23.422058333333336</c:v>
                </c:pt>
                <c:pt idx="33">
                  <c:v>22.464416666666665</c:v>
                </c:pt>
                <c:pt idx="34">
                  <c:v>20.563058333333334</c:v>
                </c:pt>
                <c:pt idx="35">
                  <c:v>19.426216666666665</c:v>
                </c:pt>
                <c:pt idx="36">
                  <c:v>18.590475000000001</c:v>
                </c:pt>
                <c:pt idx="37">
                  <c:v>17.555066666666665</c:v>
                </c:pt>
                <c:pt idx="38">
                  <c:v>16.438924999999998</c:v>
                </c:pt>
                <c:pt idx="39">
                  <c:v>15.078599999999996</c:v>
                </c:pt>
                <c:pt idx="40">
                  <c:v>14.370666666666665</c:v>
                </c:pt>
                <c:pt idx="41">
                  <c:v>15.579549999999999</c:v>
                </c:pt>
                <c:pt idx="42">
                  <c:v>13.782675000000003</c:v>
                </c:pt>
                <c:pt idx="43">
                  <c:v>7.866458333333334</c:v>
                </c:pt>
                <c:pt idx="44">
                  <c:v>10.392991666666667</c:v>
                </c:pt>
                <c:pt idx="45">
                  <c:v>12.0261</c:v>
                </c:pt>
                <c:pt idx="46">
                  <c:v>13.744191666666666</c:v>
                </c:pt>
                <c:pt idx="47">
                  <c:v>15.319300000000004</c:v>
                </c:pt>
                <c:pt idx="48">
                  <c:v>16.455625000000001</c:v>
                </c:pt>
                <c:pt idx="49">
                  <c:v>16.641750000000002</c:v>
                </c:pt>
                <c:pt idx="50">
                  <c:v>17.826908333333339</c:v>
                </c:pt>
                <c:pt idx="51">
                  <c:v>18.906450000000003</c:v>
                </c:pt>
                <c:pt idx="52">
                  <c:v>19.152066666666666</c:v>
                </c:pt>
                <c:pt idx="53">
                  <c:v>17.504083333333334</c:v>
                </c:pt>
                <c:pt idx="54">
                  <c:v>19.284008333333336</c:v>
                </c:pt>
                <c:pt idx="55">
                  <c:v>20.776408333333332</c:v>
                </c:pt>
                <c:pt idx="56">
                  <c:v>17.382308333333331</c:v>
                </c:pt>
                <c:pt idx="57">
                  <c:v>15.878191666666666</c:v>
                </c:pt>
                <c:pt idx="58">
                  <c:v>14.516613333333332</c:v>
                </c:pt>
                <c:pt idx="59">
                  <c:v>12.911304999999999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88-42DC-A64D-B9BD33BEAF31}"/>
            </c:ext>
          </c:extLst>
        </c:ser>
        <c:ser>
          <c:idx val="1"/>
          <c:order val="2"/>
          <c:tx>
            <c:v>Goal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Colby!$AD$100:$AD$159</c:f>
              <c:numCache>
                <c:formatCode>0.0</c:formatCode>
                <c:ptCount val="60"/>
                <c:pt idx="0">
                  <c:v>9.8411999999999988</c:v>
                </c:pt>
                <c:pt idx="1">
                  <c:v>9.8411999999999988</c:v>
                </c:pt>
                <c:pt idx="2">
                  <c:v>9.8411999999999988</c:v>
                </c:pt>
                <c:pt idx="3">
                  <c:v>9.8411999999999988</c:v>
                </c:pt>
                <c:pt idx="4">
                  <c:v>9.8411999999999988</c:v>
                </c:pt>
                <c:pt idx="5">
                  <c:v>9.8411999999999988</c:v>
                </c:pt>
                <c:pt idx="6">
                  <c:v>9.8411999999999988</c:v>
                </c:pt>
                <c:pt idx="7">
                  <c:v>9.8411999999999988</c:v>
                </c:pt>
                <c:pt idx="8">
                  <c:v>9.8411999999999988</c:v>
                </c:pt>
                <c:pt idx="9">
                  <c:v>9.8411999999999988</c:v>
                </c:pt>
                <c:pt idx="10">
                  <c:v>9.8411999999999988</c:v>
                </c:pt>
                <c:pt idx="11">
                  <c:v>9.8411999999999988</c:v>
                </c:pt>
                <c:pt idx="12">
                  <c:v>9.8411999999999988</c:v>
                </c:pt>
                <c:pt idx="13">
                  <c:v>9.8411999999999988</c:v>
                </c:pt>
                <c:pt idx="14">
                  <c:v>9.8411999999999988</c:v>
                </c:pt>
                <c:pt idx="15">
                  <c:v>9.8411999999999988</c:v>
                </c:pt>
                <c:pt idx="16">
                  <c:v>9.8411999999999988</c:v>
                </c:pt>
                <c:pt idx="17">
                  <c:v>9.8411999999999988</c:v>
                </c:pt>
                <c:pt idx="18">
                  <c:v>9.8411999999999988</c:v>
                </c:pt>
                <c:pt idx="19">
                  <c:v>9.8411999999999988</c:v>
                </c:pt>
                <c:pt idx="20">
                  <c:v>9.8411999999999988</c:v>
                </c:pt>
                <c:pt idx="21">
                  <c:v>9.8411999999999988</c:v>
                </c:pt>
                <c:pt idx="22">
                  <c:v>9.8411999999999988</c:v>
                </c:pt>
                <c:pt idx="23">
                  <c:v>9.8411999999999988</c:v>
                </c:pt>
                <c:pt idx="24">
                  <c:v>9.8411999999999988</c:v>
                </c:pt>
                <c:pt idx="25">
                  <c:v>9.8411999999999988</c:v>
                </c:pt>
                <c:pt idx="26">
                  <c:v>9.8411999999999988</c:v>
                </c:pt>
                <c:pt idx="27">
                  <c:v>9.8411999999999988</c:v>
                </c:pt>
                <c:pt idx="28">
                  <c:v>9.8411999999999988</c:v>
                </c:pt>
                <c:pt idx="29">
                  <c:v>9.8411999999999988</c:v>
                </c:pt>
                <c:pt idx="30">
                  <c:v>9.8411999999999988</c:v>
                </c:pt>
                <c:pt idx="31">
                  <c:v>9.8411999999999988</c:v>
                </c:pt>
                <c:pt idx="32">
                  <c:v>9.8411999999999988</c:v>
                </c:pt>
                <c:pt idx="33">
                  <c:v>9.8411999999999988</c:v>
                </c:pt>
                <c:pt idx="34">
                  <c:v>9.8411999999999988</c:v>
                </c:pt>
                <c:pt idx="35">
                  <c:v>9.8411999999999988</c:v>
                </c:pt>
                <c:pt idx="36">
                  <c:v>9.8411999999999988</c:v>
                </c:pt>
                <c:pt idx="37">
                  <c:v>9.8411999999999988</c:v>
                </c:pt>
                <c:pt idx="38">
                  <c:v>9.8411999999999988</c:v>
                </c:pt>
                <c:pt idx="39">
                  <c:v>9.8411999999999988</c:v>
                </c:pt>
                <c:pt idx="40">
                  <c:v>9.8411999999999988</c:v>
                </c:pt>
                <c:pt idx="41">
                  <c:v>9.8411999999999988</c:v>
                </c:pt>
                <c:pt idx="42">
                  <c:v>9.8411999999999988</c:v>
                </c:pt>
                <c:pt idx="43">
                  <c:v>9.8411999999999988</c:v>
                </c:pt>
                <c:pt idx="44">
                  <c:v>9.8411999999999988</c:v>
                </c:pt>
                <c:pt idx="45">
                  <c:v>9.8411999999999988</c:v>
                </c:pt>
                <c:pt idx="46">
                  <c:v>9.8411999999999988</c:v>
                </c:pt>
                <c:pt idx="47">
                  <c:v>9.8411999999999988</c:v>
                </c:pt>
                <c:pt idx="48">
                  <c:v>9.8411999999999988</c:v>
                </c:pt>
                <c:pt idx="49">
                  <c:v>9.8411999999999988</c:v>
                </c:pt>
                <c:pt idx="50">
                  <c:v>9.8411999999999988</c:v>
                </c:pt>
                <c:pt idx="51">
                  <c:v>9.8411999999999988</c:v>
                </c:pt>
                <c:pt idx="52">
                  <c:v>9.8411999999999988</c:v>
                </c:pt>
                <c:pt idx="53">
                  <c:v>9.8411999999999988</c:v>
                </c:pt>
                <c:pt idx="54">
                  <c:v>9.8411999999999988</c:v>
                </c:pt>
                <c:pt idx="55">
                  <c:v>9.8411999999999988</c:v>
                </c:pt>
                <c:pt idx="56">
                  <c:v>9.8411999999999988</c:v>
                </c:pt>
                <c:pt idx="57">
                  <c:v>9.8411999999999988</c:v>
                </c:pt>
                <c:pt idx="58">
                  <c:v>9.8411999999999988</c:v>
                </c:pt>
                <c:pt idx="59">
                  <c:v>9.8411999999999988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88-42DC-A64D-B9BD33BEA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084040"/>
        <c:axId val="555077152"/>
      </c:lineChart>
      <c:catAx>
        <c:axId val="55508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77152"/>
        <c:crosses val="autoZero"/>
        <c:auto val="1"/>
        <c:lblAlgn val="ctr"/>
        <c:lblOffset val="100"/>
        <c:tickLblSkip val="12"/>
        <c:noMultiLvlLbl val="0"/>
      </c:catAx>
      <c:valAx>
        <c:axId val="555077152"/>
        <c:scaling>
          <c:orientation val="minMax"/>
          <c:max val="4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total Phosphorus (pounds per 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8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Effluent total-Nitrogen (mg/L) </a:t>
            </a:r>
          </a:p>
          <a:p>
            <a:pPr>
              <a:defRPr/>
            </a:pPr>
            <a:r>
              <a:rPr lang="en-US" sz="1600" b="1" i="0" baseline="0">
                <a:effectLst/>
              </a:rPr>
              <a:t>Colby, Kansas</a:t>
            </a:r>
            <a:endParaRPr lang="en-US" sz="16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Monthly average tN</c:v>
          </c:tx>
          <c:spPr>
            <a:solidFill>
              <a:srgbClr val="0070C0"/>
            </a:solidFill>
            <a:ln w="12700">
              <a:solidFill>
                <a:srgbClr val="0070C0"/>
              </a:solidFill>
            </a:ln>
            <a:effectLst/>
          </c:spPr>
          <c:invertIfNegative val="0"/>
          <c:cat>
            <c:strRef>
              <c:f>Colby!$B$100:$B$159</c:f>
              <c:strCache>
                <c:ptCount val="60"/>
                <c:pt idx="0">
                  <c:v>Jan18</c:v>
                </c:pt>
                <c:pt idx="1">
                  <c:v>F18</c:v>
                </c:pt>
                <c:pt idx="2">
                  <c:v>M18</c:v>
                </c:pt>
                <c:pt idx="3">
                  <c:v>A18</c:v>
                </c:pt>
                <c:pt idx="4">
                  <c:v>M18</c:v>
                </c:pt>
                <c:pt idx="5">
                  <c:v>J18</c:v>
                </c:pt>
                <c:pt idx="6">
                  <c:v>July</c:v>
                </c:pt>
                <c:pt idx="7">
                  <c:v>A18</c:v>
                </c:pt>
                <c:pt idx="8">
                  <c:v>S18</c:v>
                </c:pt>
                <c:pt idx="9">
                  <c:v>O18</c:v>
                </c:pt>
                <c:pt idx="10">
                  <c:v>N18</c:v>
                </c:pt>
                <c:pt idx="11">
                  <c:v>D18</c:v>
                </c:pt>
                <c:pt idx="12">
                  <c:v>Jan19</c:v>
                </c:pt>
                <c:pt idx="13">
                  <c:v>F19</c:v>
                </c:pt>
                <c:pt idx="14">
                  <c:v>M19</c:v>
                </c:pt>
                <c:pt idx="15">
                  <c:v>A19</c:v>
                </c:pt>
                <c:pt idx="16">
                  <c:v>M19</c:v>
                </c:pt>
                <c:pt idx="17">
                  <c:v>J19</c:v>
                </c:pt>
                <c:pt idx="18">
                  <c:v>July</c:v>
                </c:pt>
                <c:pt idx="19">
                  <c:v>A19</c:v>
                </c:pt>
                <c:pt idx="20">
                  <c:v>S19</c:v>
                </c:pt>
                <c:pt idx="21">
                  <c:v>O19</c:v>
                </c:pt>
                <c:pt idx="22">
                  <c:v>N19</c:v>
                </c:pt>
                <c:pt idx="23">
                  <c:v>D19</c:v>
                </c:pt>
                <c:pt idx="24">
                  <c:v>Jan20</c:v>
                </c:pt>
                <c:pt idx="25">
                  <c:v>F20</c:v>
                </c:pt>
                <c:pt idx="26">
                  <c:v>M20</c:v>
                </c:pt>
                <c:pt idx="27">
                  <c:v>A20</c:v>
                </c:pt>
                <c:pt idx="28">
                  <c:v>M20</c:v>
                </c:pt>
                <c:pt idx="29">
                  <c:v>J20</c:v>
                </c:pt>
                <c:pt idx="30">
                  <c:v>July</c:v>
                </c:pt>
                <c:pt idx="31">
                  <c:v>A20</c:v>
                </c:pt>
                <c:pt idx="32">
                  <c:v>S20</c:v>
                </c:pt>
                <c:pt idx="33">
                  <c:v>O20</c:v>
                </c:pt>
                <c:pt idx="34">
                  <c:v>N20</c:v>
                </c:pt>
                <c:pt idx="35">
                  <c:v>D20</c:v>
                </c:pt>
                <c:pt idx="36">
                  <c:v>Jan21</c:v>
                </c:pt>
                <c:pt idx="37">
                  <c:v>F21</c:v>
                </c:pt>
                <c:pt idx="38">
                  <c:v>M21</c:v>
                </c:pt>
                <c:pt idx="39">
                  <c:v>A21</c:v>
                </c:pt>
                <c:pt idx="40">
                  <c:v>M21</c:v>
                </c:pt>
                <c:pt idx="41">
                  <c:v>J21</c:v>
                </c:pt>
                <c:pt idx="42">
                  <c:v>July</c:v>
                </c:pt>
                <c:pt idx="43">
                  <c:v>A21</c:v>
                </c:pt>
                <c:pt idx="44">
                  <c:v>S21</c:v>
                </c:pt>
                <c:pt idx="45">
                  <c:v>O21</c:v>
                </c:pt>
                <c:pt idx="46">
                  <c:v>N21</c:v>
                </c:pt>
                <c:pt idx="47">
                  <c:v>D21</c:v>
                </c:pt>
                <c:pt idx="48">
                  <c:v>Jan22</c:v>
                </c:pt>
                <c:pt idx="49">
                  <c:v>F22</c:v>
                </c:pt>
                <c:pt idx="50">
                  <c:v>M22</c:v>
                </c:pt>
                <c:pt idx="51">
                  <c:v>A22</c:v>
                </c:pt>
                <c:pt idx="52">
                  <c:v>M22</c:v>
                </c:pt>
                <c:pt idx="53">
                  <c:v>J22</c:v>
                </c:pt>
                <c:pt idx="54">
                  <c:v>July</c:v>
                </c:pt>
                <c:pt idx="55">
                  <c:v>A22</c:v>
                </c:pt>
                <c:pt idx="56">
                  <c:v>S22</c:v>
                </c:pt>
                <c:pt idx="57">
                  <c:v>O22</c:v>
                </c:pt>
                <c:pt idx="58">
                  <c:v>N22</c:v>
                </c:pt>
                <c:pt idx="59">
                  <c:v>D22</c:v>
                </c:pt>
              </c:strCache>
            </c:strRef>
          </c:cat>
          <c:val>
            <c:numRef>
              <c:f>Colby!$T$100:$T$159</c:f>
              <c:numCache>
                <c:formatCode>General</c:formatCode>
                <c:ptCount val="60"/>
                <c:pt idx="3" formatCode="0.0">
                  <c:v>2.46</c:v>
                </c:pt>
                <c:pt idx="4" formatCode="0.0">
                  <c:v>7.9</c:v>
                </c:pt>
                <c:pt idx="5" formatCode="0.0">
                  <c:v>4.8899999999999997</c:v>
                </c:pt>
                <c:pt idx="6" formatCode="0.0">
                  <c:v>8.9</c:v>
                </c:pt>
                <c:pt idx="7" formatCode="0.0">
                  <c:v>15.9</c:v>
                </c:pt>
                <c:pt idx="8" formatCode="0.0">
                  <c:v>5.4</c:v>
                </c:pt>
                <c:pt idx="9" formatCode="0.0">
                  <c:v>8.6</c:v>
                </c:pt>
                <c:pt idx="10" formatCode="0.0">
                  <c:v>6.8</c:v>
                </c:pt>
                <c:pt idx="11" formatCode="0.0">
                  <c:v>7</c:v>
                </c:pt>
                <c:pt idx="12" formatCode="0.0">
                  <c:v>5.0999999999999996</c:v>
                </c:pt>
                <c:pt idx="13" formatCode="0.0">
                  <c:v>9.9</c:v>
                </c:pt>
                <c:pt idx="14" formatCode="0.0">
                  <c:v>2.6</c:v>
                </c:pt>
                <c:pt idx="15" formatCode="0.0">
                  <c:v>4.4000000000000004</c:v>
                </c:pt>
                <c:pt idx="16" formatCode="0.0">
                  <c:v>4</c:v>
                </c:pt>
                <c:pt idx="17" formatCode="0.0">
                  <c:v>3.8</c:v>
                </c:pt>
                <c:pt idx="18" formatCode="0.0">
                  <c:v>3.8</c:v>
                </c:pt>
                <c:pt idx="19" formatCode="0.0">
                  <c:v>3</c:v>
                </c:pt>
                <c:pt idx="20" formatCode="0.0">
                  <c:v>8.8000000000000007</c:v>
                </c:pt>
                <c:pt idx="21" formatCode="0.0">
                  <c:v>3.54</c:v>
                </c:pt>
                <c:pt idx="22" formatCode="0.0">
                  <c:v>3.6</c:v>
                </c:pt>
                <c:pt idx="23" formatCode="0.0">
                  <c:v>5.41</c:v>
                </c:pt>
                <c:pt idx="24" formatCode="0.0">
                  <c:v>22.5</c:v>
                </c:pt>
                <c:pt idx="25" formatCode="0.0">
                  <c:v>4.8</c:v>
                </c:pt>
                <c:pt idx="26" formatCode="0.0">
                  <c:v>7.5</c:v>
                </c:pt>
                <c:pt idx="27" formatCode="0.0">
                  <c:v>9.3000000000000007</c:v>
                </c:pt>
                <c:pt idx="28" formatCode="0.0">
                  <c:v>18.5</c:v>
                </c:pt>
                <c:pt idx="29" formatCode="0.0">
                  <c:v>15.6</c:v>
                </c:pt>
                <c:pt idx="30" formatCode="0.0">
                  <c:v>10.3</c:v>
                </c:pt>
                <c:pt idx="31" formatCode="0.0">
                  <c:v>4.67</c:v>
                </c:pt>
                <c:pt idx="32" formatCode="0.0">
                  <c:v>5.8</c:v>
                </c:pt>
                <c:pt idx="33" formatCode="0.0">
                  <c:v>2.04</c:v>
                </c:pt>
                <c:pt idx="34" formatCode="0.0">
                  <c:v>10.6</c:v>
                </c:pt>
                <c:pt idx="35" formatCode="0.0">
                  <c:v>11.8</c:v>
                </c:pt>
                <c:pt idx="36" formatCode="0.0">
                  <c:v>14.2</c:v>
                </c:pt>
                <c:pt idx="37" formatCode="0.0">
                  <c:v>10.6</c:v>
                </c:pt>
                <c:pt idx="38" formatCode="0.0">
                  <c:v>7.86</c:v>
                </c:pt>
                <c:pt idx="39" formatCode="0.0">
                  <c:v>9.1</c:v>
                </c:pt>
                <c:pt idx="40" formatCode="0.0">
                  <c:v>10.8</c:v>
                </c:pt>
                <c:pt idx="41" formatCode="0.0">
                  <c:v>15.1</c:v>
                </c:pt>
                <c:pt idx="42" formatCode="0.0">
                  <c:v>2.94</c:v>
                </c:pt>
                <c:pt idx="43" formatCode="0.0">
                  <c:v>4.5999999999999996</c:v>
                </c:pt>
                <c:pt idx="44" formatCode="0.0">
                  <c:v>16.399999999999999</c:v>
                </c:pt>
                <c:pt idx="45" formatCode="0.0">
                  <c:v>5.2</c:v>
                </c:pt>
                <c:pt idx="46" formatCode="0.0">
                  <c:v>16.600000000000001</c:v>
                </c:pt>
                <c:pt idx="47" formatCode="0.0">
                  <c:v>10.5</c:v>
                </c:pt>
                <c:pt idx="48" formatCode="0.0">
                  <c:v>6.4</c:v>
                </c:pt>
                <c:pt idx="49" formatCode="0.0">
                  <c:v>15.2</c:v>
                </c:pt>
                <c:pt idx="50" formatCode="0.0">
                  <c:v>20.100000000000001</c:v>
                </c:pt>
                <c:pt idx="51" formatCode="0.0">
                  <c:v>14.5</c:v>
                </c:pt>
                <c:pt idx="52" formatCode="0.0">
                  <c:v>6.6</c:v>
                </c:pt>
                <c:pt idx="53" formatCode="0.0">
                  <c:v>15.1</c:v>
                </c:pt>
                <c:pt idx="54" formatCode="0.0">
                  <c:v>3.8</c:v>
                </c:pt>
                <c:pt idx="55" formatCode="0.0">
                  <c:v>7.9</c:v>
                </c:pt>
                <c:pt idx="56" formatCode="0.0">
                  <c:v>7.1</c:v>
                </c:pt>
                <c:pt idx="57" formatCode="0.0">
                  <c:v>8.1</c:v>
                </c:pt>
                <c:pt idx="58" formatCode="0.0">
                  <c:v>4.7</c:v>
                </c:pt>
                <c:pt idx="59" formatCode="0.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0-4E01-B8BF-E32389060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084040"/>
        <c:axId val="555077152"/>
      </c:barChart>
      <c:lineChart>
        <c:grouping val="standard"/>
        <c:varyColors val="0"/>
        <c:ser>
          <c:idx val="4"/>
          <c:order val="1"/>
          <c:tx>
            <c:v>Rolling AVG tN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Colby!$B$100:$B$135</c:f>
              <c:strCache>
                <c:ptCount val="36"/>
                <c:pt idx="0">
                  <c:v>Jan18</c:v>
                </c:pt>
                <c:pt idx="1">
                  <c:v>F18</c:v>
                </c:pt>
                <c:pt idx="2">
                  <c:v>M18</c:v>
                </c:pt>
                <c:pt idx="3">
                  <c:v>A18</c:v>
                </c:pt>
                <c:pt idx="4">
                  <c:v>M18</c:v>
                </c:pt>
                <c:pt idx="5">
                  <c:v>J18</c:v>
                </c:pt>
                <c:pt idx="6">
                  <c:v>July</c:v>
                </c:pt>
                <c:pt idx="7">
                  <c:v>A18</c:v>
                </c:pt>
                <c:pt idx="8">
                  <c:v>S18</c:v>
                </c:pt>
                <c:pt idx="9">
                  <c:v>O18</c:v>
                </c:pt>
                <c:pt idx="10">
                  <c:v>N18</c:v>
                </c:pt>
                <c:pt idx="11">
                  <c:v>D18</c:v>
                </c:pt>
                <c:pt idx="12">
                  <c:v>Jan19</c:v>
                </c:pt>
                <c:pt idx="13">
                  <c:v>F19</c:v>
                </c:pt>
                <c:pt idx="14">
                  <c:v>M19</c:v>
                </c:pt>
                <c:pt idx="15">
                  <c:v>A19</c:v>
                </c:pt>
                <c:pt idx="16">
                  <c:v>M19</c:v>
                </c:pt>
                <c:pt idx="17">
                  <c:v>J19</c:v>
                </c:pt>
                <c:pt idx="18">
                  <c:v>July</c:v>
                </c:pt>
                <c:pt idx="19">
                  <c:v>A19</c:v>
                </c:pt>
                <c:pt idx="20">
                  <c:v>S19</c:v>
                </c:pt>
                <c:pt idx="21">
                  <c:v>O19</c:v>
                </c:pt>
                <c:pt idx="22">
                  <c:v>N19</c:v>
                </c:pt>
                <c:pt idx="23">
                  <c:v>D19</c:v>
                </c:pt>
                <c:pt idx="24">
                  <c:v>Jan20</c:v>
                </c:pt>
                <c:pt idx="25">
                  <c:v>F20</c:v>
                </c:pt>
                <c:pt idx="26">
                  <c:v>M20</c:v>
                </c:pt>
                <c:pt idx="27">
                  <c:v>A20</c:v>
                </c:pt>
                <c:pt idx="28">
                  <c:v>M20</c:v>
                </c:pt>
                <c:pt idx="29">
                  <c:v>J20</c:v>
                </c:pt>
                <c:pt idx="30">
                  <c:v>July</c:v>
                </c:pt>
                <c:pt idx="31">
                  <c:v>A20</c:v>
                </c:pt>
                <c:pt idx="32">
                  <c:v>S20</c:v>
                </c:pt>
                <c:pt idx="33">
                  <c:v>O20</c:v>
                </c:pt>
                <c:pt idx="34">
                  <c:v>N20</c:v>
                </c:pt>
                <c:pt idx="35">
                  <c:v>D20</c:v>
                </c:pt>
              </c:strCache>
            </c:strRef>
          </c:cat>
          <c:val>
            <c:numRef>
              <c:f>Colby!$AW$100:$AW$159</c:f>
              <c:numCache>
                <c:formatCode>0.0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2.46</c:v>
                </c:pt>
                <c:pt idx="4">
                  <c:v>5.18</c:v>
                </c:pt>
                <c:pt idx="5">
                  <c:v>5.083333333333333</c:v>
                </c:pt>
                <c:pt idx="6">
                  <c:v>6.0374999999999996</c:v>
                </c:pt>
                <c:pt idx="7">
                  <c:v>8.01</c:v>
                </c:pt>
                <c:pt idx="8">
                  <c:v>7.5749999999999993</c:v>
                </c:pt>
                <c:pt idx="9">
                  <c:v>7.7214285714285706</c:v>
                </c:pt>
                <c:pt idx="10">
                  <c:v>7.6062499999999993</c:v>
                </c:pt>
                <c:pt idx="11">
                  <c:v>7.5388888888888879</c:v>
                </c:pt>
                <c:pt idx="12">
                  <c:v>7.294999999999999</c:v>
                </c:pt>
                <c:pt idx="13">
                  <c:v>7.5318181818181813</c:v>
                </c:pt>
                <c:pt idx="14">
                  <c:v>7.1208333333333327</c:v>
                </c:pt>
                <c:pt idx="15">
                  <c:v>7.2824999999999989</c:v>
                </c:pt>
                <c:pt idx="16">
                  <c:v>6.9574999999999996</c:v>
                </c:pt>
                <c:pt idx="17">
                  <c:v>6.8666666666666671</c:v>
                </c:pt>
                <c:pt idx="18">
                  <c:v>6.4416666666666664</c:v>
                </c:pt>
                <c:pt idx="19">
                  <c:v>5.3666666666666663</c:v>
                </c:pt>
                <c:pt idx="20">
                  <c:v>5.6499999999999995</c:v>
                </c:pt>
                <c:pt idx="21">
                  <c:v>5.2283333333333326</c:v>
                </c:pt>
                <c:pt idx="22">
                  <c:v>4.961666666666666</c:v>
                </c:pt>
                <c:pt idx="23">
                  <c:v>4.8291666666666666</c:v>
                </c:pt>
                <c:pt idx="24">
                  <c:v>6.2791666666666659</c:v>
                </c:pt>
                <c:pt idx="25">
                  <c:v>5.854166666666667</c:v>
                </c:pt>
                <c:pt idx="26">
                  <c:v>6.2624999999999993</c:v>
                </c:pt>
                <c:pt idx="27">
                  <c:v>6.6708333333333334</c:v>
                </c:pt>
                <c:pt idx="28">
                  <c:v>7.8791666666666664</c:v>
                </c:pt>
                <c:pt idx="29">
                  <c:v>8.8624999999999989</c:v>
                </c:pt>
                <c:pt idx="30">
                  <c:v>9.4041666666666668</c:v>
                </c:pt>
                <c:pt idx="31">
                  <c:v>9.543333333333333</c:v>
                </c:pt>
                <c:pt idx="32">
                  <c:v>9.2933333333333312</c:v>
                </c:pt>
                <c:pt idx="33">
                  <c:v>9.168333333333333</c:v>
                </c:pt>
                <c:pt idx="34">
                  <c:v>9.7516666666666669</c:v>
                </c:pt>
                <c:pt idx="35">
                  <c:v>10.284166666666666</c:v>
                </c:pt>
                <c:pt idx="36">
                  <c:v>9.5924999999999994</c:v>
                </c:pt>
                <c:pt idx="37">
                  <c:v>10.075833333333334</c:v>
                </c:pt>
                <c:pt idx="38">
                  <c:v>10.105833333333333</c:v>
                </c:pt>
                <c:pt idx="39">
                  <c:v>10.089166666666666</c:v>
                </c:pt>
                <c:pt idx="40">
                  <c:v>9.4474999999999998</c:v>
                </c:pt>
                <c:pt idx="41">
                  <c:v>9.4058333333333319</c:v>
                </c:pt>
                <c:pt idx="42">
                  <c:v>8.7924999999999986</c:v>
                </c:pt>
                <c:pt idx="43">
                  <c:v>8.7866666666666653</c:v>
                </c:pt>
                <c:pt idx="44">
                  <c:v>9.67</c:v>
                </c:pt>
                <c:pt idx="45">
                  <c:v>9.9333333333333318</c:v>
                </c:pt>
                <c:pt idx="46">
                  <c:v>10.433333333333332</c:v>
                </c:pt>
                <c:pt idx="47">
                  <c:v>10.325000000000001</c:v>
                </c:pt>
                <c:pt idx="48">
                  <c:v>9.6750000000000025</c:v>
                </c:pt>
                <c:pt idx="49">
                  <c:v>10.058333333333334</c:v>
                </c:pt>
                <c:pt idx="50">
                  <c:v>11.078333333333335</c:v>
                </c:pt>
                <c:pt idx="51">
                  <c:v>11.528333333333334</c:v>
                </c:pt>
                <c:pt idx="52">
                  <c:v>11.178333333333335</c:v>
                </c:pt>
                <c:pt idx="53">
                  <c:v>11.178333333333333</c:v>
                </c:pt>
                <c:pt idx="54">
                  <c:v>11.25</c:v>
                </c:pt>
                <c:pt idx="55">
                  <c:v>11.525</c:v>
                </c:pt>
                <c:pt idx="56">
                  <c:v>10.75</c:v>
                </c:pt>
                <c:pt idx="57">
                  <c:v>10.991666666666667</c:v>
                </c:pt>
                <c:pt idx="58">
                  <c:v>9.9999999999999982</c:v>
                </c:pt>
                <c:pt idx="59">
                  <c:v>9.4583333333333339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E0-4E01-B8BF-E32389060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084040"/>
        <c:axId val="555077152"/>
      </c:lineChart>
      <c:catAx>
        <c:axId val="55508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77152"/>
        <c:crosses val="autoZero"/>
        <c:auto val="1"/>
        <c:lblAlgn val="ctr"/>
        <c:lblOffset val="100"/>
        <c:tickLblSkip val="12"/>
        <c:noMultiLvlLbl val="0"/>
      </c:catAx>
      <c:valAx>
        <c:axId val="5550771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total Nitrogen</a:t>
                </a:r>
                <a:r>
                  <a:rPr lang="en-US" sz="1400" b="1" baseline="0"/>
                  <a:t> </a:t>
                </a:r>
                <a:r>
                  <a:rPr lang="en-US" sz="1400" b="1"/>
                  <a:t>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8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087D1B-7F5D-D56B-6E97-6865091B1B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EDC66-A7DA-6BDB-C4C0-FDBF917D40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AE5CE-5183-4311-867E-547CEE31E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5FDC1-EDBE-8008-4B1A-FB76EBF5B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ENVIRONMENTAL FINANCE CENTER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04400-59C7-927C-35F2-51244A5831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6ED2A-696D-4212-AAB3-5B384D99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35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ENVIRONMENTAL FINANCE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Humans excrete about 3.3 million tons of phosphorous annually</a:t>
            </a:r>
          </a:p>
          <a:p>
            <a:r>
              <a:rPr lang="en-US" dirty="0"/>
              <a:t>A UK study showed</a:t>
            </a:r>
            <a:r>
              <a:rPr lang="en-US" baseline="0" dirty="0"/>
              <a:t> that about 70% of phosphorous in wastewater was from feces and urine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60250-EA23-4D87-B115-58BD4CF62E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9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60250-EA23-4D87-B115-58BD4CF62E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8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3780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817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026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0435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5275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6345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166674" y="6326089"/>
            <a:ext cx="467137" cy="4830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0" y="6277258"/>
            <a:ext cx="307626" cy="290371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0" y="6567629"/>
            <a:ext cx="307626" cy="290371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999BC-139F-2308-E95E-69E77D41E1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0" y="6126162"/>
            <a:ext cx="2479181" cy="823297"/>
          </a:xfrm>
          <a:prstGeom prst="rect">
            <a:avLst/>
          </a:prstGeom>
        </p:spPr>
      </p:pic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645661" y="6277258"/>
            <a:ext cx="546340" cy="580741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CB8B-8AEE-DF1F-AD10-725655B7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EF763-A219-1906-9984-70F9BD3CD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DFEDFD-ED97-D6C6-60F1-F5F2C580DC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1811338"/>
            <a:ext cx="5651501" cy="4545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2C58BE-CEC0-D4C3-12BA-DAF7587D68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59500" y="1811338"/>
            <a:ext cx="5651501" cy="4545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5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3877F8-7B27-421E-B726-8172CA456904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1A675BE9-5BAC-8C0D-C4B8-0EF0D4FC82A3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7E1260C-D562-CA38-333F-5FDBA011BA83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CCC1-AC7E-4693-DC90-102D02CA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9260A-02A2-9C76-2668-232A45E55C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0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5EC7E-6112-0829-E822-286195BF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DE6-C34E-4377-A888-B895AD391B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0774F-3BF2-D567-78E3-ADFE81D9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099EC-04E9-6F50-8141-398367D8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D26-69A1-4479-B0C6-4C5D6F2BD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CD62-E011-41ED-B350-D0F6FF4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B2CB1-5A52-4DD9-88A5-DF3046D6C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9F8F5-4F92-4566-AF3A-3180873D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E644-E020-46BD-BE6F-92DE2761232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84E29-98A6-41E8-8894-9A89FA3D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A89F3-C213-48B5-B246-37DBD122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BAFF-801F-4ABF-B4E1-B4B03559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8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Photo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5689"/>
            <a:ext cx="12192000" cy="518361"/>
          </a:xfrm>
        </p:spPr>
        <p:txBody>
          <a:bodyPr anchor="t">
            <a:noAutofit/>
          </a:bodyPr>
          <a:lstStyle>
            <a:lvl1pPr algn="ctr">
              <a:defRPr sz="3200" b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3" y="1331412"/>
            <a:ext cx="6364705" cy="4537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52210" y="928271"/>
            <a:ext cx="2887579" cy="0"/>
            <a:chOff x="4620126" y="962526"/>
            <a:chExt cx="2887579" cy="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620126" y="962526"/>
              <a:ext cx="143175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6075947" y="962526"/>
              <a:ext cx="14317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-13648" y="6564843"/>
            <a:ext cx="9767250" cy="300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 userDrawn="1"/>
        </p:nvSpPr>
        <p:spPr>
          <a:xfrm>
            <a:off x="9240253" y="6564843"/>
            <a:ext cx="3429000" cy="300789"/>
          </a:xfrm>
          <a:prstGeom prst="parallelogram">
            <a:avLst>
              <a:gd name="adj" fmla="val 1056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0443412" y="6509301"/>
            <a:ext cx="1058778" cy="517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7779" y="6416196"/>
            <a:ext cx="664144" cy="45383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418" y="6528971"/>
            <a:ext cx="10146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E066C1-CFEC-4079-939E-1592F7C0AD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350" y="6556478"/>
            <a:ext cx="4627562" cy="301625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 Section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978650" y="1331913"/>
            <a:ext cx="4979988" cy="4537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63449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FA4D-7748-3549-895C-D8DD0BC33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73F6E-A94E-BA33-DDC9-2198FAD19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1D6FE-6698-5550-A33B-4C623E8C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272B-AF19-CB79-AED1-20F89A19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1FA6B-C5EB-FB05-C8D9-72B17A1C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8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2B1A-DF51-20A9-80AD-5CE9B6E0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4EBD-CE50-2D1B-D12F-FE9849869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6CDB4-F3AF-3637-511A-8069F31C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484B2-A520-909E-C2BB-510FC6CD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D9CC2-7763-3B96-569F-53270CDC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58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03B1-24AA-FD38-F5D4-9B085463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555B6-983B-F8CB-11F0-D06D19132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0E850-5188-2910-3A82-0F122FB2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AD5C1-83FA-C918-634A-81FEA2F7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D6D69-D477-AC7F-F2AD-8CE11D6C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6E41-C64E-1143-4002-67E8FF27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9A61-EF71-12A6-88EA-69BF8109C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2770D-E92F-75C7-F8CE-88555EB49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F9BB3-D42E-EBC1-6B6B-EB8BAD9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0513B-B400-1FCB-6A50-4823EF13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950EC-F9B3-07D7-2CED-BC312BD8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3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0ABE-3D0C-8E5E-A47C-678BDBA4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F9479-A041-A0D4-A60F-142A299C2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E8B7A-FF75-6DB8-C0BA-EA7DB8637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12C50-7FEA-21D1-9A2B-C3EBF0F36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0A2A2-6C4D-D1D6-03AE-6460FD99C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A124-19FB-D19E-40BF-28714D19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D620B-1883-3A68-F8E9-FA8C3BF5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C5162-4776-BDBF-D8CE-A8EC75E9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43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D188-0095-A484-B66C-65E11424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53859-8D04-11CF-F2E0-F4FA3E51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656F9-3C04-56C9-5215-9461B0F8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333E7-637E-81EE-D869-B087A9AA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17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97BFB-B70E-894A-A6BE-0CD2EFDA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54D31-085E-A5FF-5D33-BB546701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A0947-B70C-C71F-2717-B33EC689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01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5BE8-B790-A973-2B29-F2920128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68D8-CEB0-E310-24BA-CA1D96C4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10585-D249-DB19-28F5-2DC36F786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A7144-71ED-AE8B-6B8D-2CD0A073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09CFE-1B0F-734F-85B5-147D5202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D66AE-59CE-E828-E6EA-CA81CBD1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5658-70A4-49C3-1A6B-68396BA4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BA223-31D1-F2AD-3C6C-714E607A2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5EE4F-642C-B1EF-E1ED-0D695CDA0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B7E6F-7056-0FDD-50DD-37398D6E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0D60E-9719-CF7E-D9C1-22D5F6F9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2F2E8-2A4B-4BA1-8110-CC186C63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6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EDC0-06B0-0316-71AD-1E2B003D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36125-33C5-F1CF-DF67-CC5C2D3B7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4999E-87E9-C559-5A4C-27AF3FC8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AE27-0CD7-744D-1593-DA598B2F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0A588-1596-AA32-1522-AA87C140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E69EA-00E0-07B3-9723-91747A143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F310C-2DFD-3F75-17C4-A1FF2E219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97EEE-A2E8-2CE8-79DC-3C13024F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62E1F-1094-1F84-4DE4-ABF16D82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3494-4FFB-826C-1B95-92C2513F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0121B-1440-24D2-6BDB-F14EC5E1F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27C59B9-B0CD-162B-53D8-1507E9240EC9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BB3D1CF-EE5A-0592-9780-0211F787218F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70B6ABE-366A-7346-4791-E1267AB79DAC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C7A431-8DBC-EC90-647D-ED640C2AC50E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C274772-B7F4-C3AF-4B09-CEB6BAF70BEF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25752A5-A570-4934-B581-815177BF0F4A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F91812-52C0-CDC0-FCA7-525870E611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1974850"/>
            <a:ext cx="7607300" cy="4641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33A3CC6-0126-E5F9-0EA5-5E65E370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68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8" r:id="rId3"/>
    <p:sldLayoutId id="2147483650" r:id="rId4"/>
    <p:sldLayoutId id="2147483660" r:id="rId5"/>
    <p:sldLayoutId id="2147483651" r:id="rId6"/>
    <p:sldLayoutId id="2147483654" r:id="rId7"/>
    <p:sldLayoutId id="2147483658" r:id="rId8"/>
    <p:sldLayoutId id="2147483662" r:id="rId9"/>
    <p:sldLayoutId id="2147483669" r:id="rId10"/>
    <p:sldLayoutId id="2147483664" r:id="rId11"/>
    <p:sldLayoutId id="2147483665" r:id="rId12"/>
    <p:sldLayoutId id="2147483670" r:id="rId13"/>
    <p:sldLayoutId id="2147483666" r:id="rId14"/>
    <p:sldLayoutId id="2147483667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020A6-AE68-9C64-8BD9-58E44E83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220A8-30E0-D2A7-2CBE-2DF9AE72B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FA62B-4944-856D-A8BA-EE8EEDA5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2D20-A339-47D9-8FD3-EA4D245124C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EF2A2-B322-E255-2438-4B50792C9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60149-791F-7AEE-E274-29EBB0209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67C7-16D7-43E0-97DA-6C039054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mailto:nicholas.willis@wichita.edu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31DA-C393-1DA2-93A1-04C7F4366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719025"/>
            <a:ext cx="70969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Nutrient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10777-C243-D954-9AF8-61FB48AF7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553" y="2833160"/>
            <a:ext cx="11853017" cy="8066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Nicholas Willis</a:t>
            </a:r>
          </a:p>
          <a:p>
            <a:r>
              <a:rPr lang="en-US" dirty="0"/>
              <a:t>Environmental Finance Center at Wichita State</a:t>
            </a:r>
          </a:p>
          <a:p>
            <a:r>
              <a:rPr lang="en-US" dirty="0"/>
              <a:t>Grant Weaver, Grant Tech Solutions</a:t>
            </a:r>
          </a:p>
          <a:p>
            <a:r>
              <a:rPr lang="en-US" dirty="0"/>
              <a:t>Tom Stiles, KDHE W</a:t>
            </a:r>
          </a:p>
        </p:txBody>
      </p:sp>
    </p:spTree>
    <p:extLst>
      <p:ext uri="{BB962C8B-B14F-4D97-AF65-F5344CB8AC3E}">
        <p14:creationId xmlns:p14="http://schemas.microsoft.com/office/powerpoint/2010/main" val="243586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89E9-45F3-CB42-FC84-3AEA2CF8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6431-F72A-AFB4-4268-524BC3D58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8104" y="5916015"/>
            <a:ext cx="2853185" cy="2052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From the National Oceanic and Atmospheric Administration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CEE8E-038E-EA4F-823D-B95B314B0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75" y="0"/>
            <a:ext cx="9422789" cy="683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7C7E-28A5-14ED-81AD-77D07438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EAA0-65D1-7896-7941-555455E5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28241"/>
            <a:ext cx="13809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From: </a:t>
            </a:r>
            <a:r>
              <a:rPr lang="en-US" sz="1400" i="1" dirty="0"/>
              <a:t>The Advocate (Louisiana Newspaper). 'Large to very large' Gulf of Mexico dead zone expected this year; Here's what caused it May 16, 2019</a:t>
            </a:r>
            <a:endParaRPr lang="en-US" sz="1400" dirty="0"/>
          </a:p>
        </p:txBody>
      </p:sp>
      <p:pic>
        <p:nvPicPr>
          <p:cNvPr id="1026" name="Picture 2" descr="'Large to very large' Gulf of Mexico dead zone expected this year; Here ...">
            <a:extLst>
              <a:ext uri="{FF2B5EF4-FFF2-40B4-BE49-F238E27FC236}">
                <a16:creationId xmlns:a16="http://schemas.microsoft.com/office/drawing/2014/main" id="{61AE8361-9C2A-1186-BBFB-39754626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931" y="-7029"/>
            <a:ext cx="10811069" cy="68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8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749F-D945-2AC8-5064-AC5A7285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/>
              <a:t>Total Phosphorus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0309132-C20C-1842-3E22-4A2D41999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5" name="Picture 4" descr="A body of water with trees around it&#10;&#10;Description automatically generated">
            <a:extLst>
              <a:ext uri="{FF2B5EF4-FFF2-40B4-BE49-F238E27FC236}">
                <a16:creationId xmlns:a16="http://schemas.microsoft.com/office/drawing/2014/main" id="{F3B737A1-ADBC-2F20-0241-9A35D9AB3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7" r="5614"/>
          <a:stretch/>
        </p:blipFill>
        <p:spPr>
          <a:xfrm>
            <a:off x="381000" y="1811338"/>
            <a:ext cx="5651501" cy="454501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1047-98D4-B267-3668-815EA1C3AA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59500" y="1811338"/>
            <a:ext cx="5651501" cy="4545012"/>
          </a:xfrm>
        </p:spPr>
        <p:txBody>
          <a:bodyPr>
            <a:normAutofit/>
          </a:bodyPr>
          <a:lstStyle/>
          <a:p>
            <a:r>
              <a:rPr lang="en-US" sz="2200" dirty="0"/>
              <a:t>Excess phosphorus increases freshwater biomass production</a:t>
            </a:r>
          </a:p>
          <a:p>
            <a:r>
              <a:rPr lang="en-US" sz="2200" dirty="0"/>
              <a:t>Similar to dead zone in Gulf of Mexico – increases algae production</a:t>
            </a:r>
          </a:p>
          <a:p>
            <a:r>
              <a:rPr lang="en-US" sz="2200" dirty="0"/>
              <a:t>Excessive algae a problem:</a:t>
            </a:r>
          </a:p>
          <a:p>
            <a:pPr lvl="1"/>
            <a:r>
              <a:rPr lang="en-US" sz="2200" dirty="0"/>
              <a:t>Can be toxic – Harmful Algal Blooms</a:t>
            </a:r>
          </a:p>
          <a:p>
            <a:pPr lvl="1"/>
            <a:r>
              <a:rPr lang="en-US" sz="2200" dirty="0"/>
              <a:t>Shades lower parts of lake</a:t>
            </a:r>
          </a:p>
          <a:p>
            <a:pPr lvl="1"/>
            <a:r>
              <a:rPr lang="en-US" sz="2200" dirty="0"/>
              <a:t>Taste &amp; Odor Issues</a:t>
            </a:r>
          </a:p>
          <a:p>
            <a:pPr lvl="1"/>
            <a:r>
              <a:rPr lang="en-US" sz="2200" dirty="0"/>
              <a:t>May close recreation</a:t>
            </a:r>
          </a:p>
          <a:p>
            <a:pPr lvl="1"/>
            <a:r>
              <a:rPr lang="en-US" sz="2200" dirty="0"/>
              <a:t>May impact drinking water treatment</a:t>
            </a:r>
          </a:p>
          <a:p>
            <a:pPr lvl="1"/>
            <a:r>
              <a:rPr lang="en-US" sz="2200" dirty="0"/>
              <a:t>Fish kills may occur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34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/>
              <a:t>Where is phosphorous coming from?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A24FF0B-597F-6403-AECF-5BE75F481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811338"/>
            <a:ext cx="5651501" cy="4545012"/>
          </a:xfrm>
        </p:spPr>
        <p:txBody>
          <a:bodyPr>
            <a:normAutofit/>
          </a:bodyPr>
          <a:lstStyle/>
          <a:p>
            <a:r>
              <a:rPr lang="en-US" sz="2600"/>
              <a:t>People</a:t>
            </a:r>
          </a:p>
          <a:p>
            <a:pPr lvl="1"/>
            <a:r>
              <a:rPr lang="en-US" sz="2600"/>
              <a:t>Dominates WWTP</a:t>
            </a:r>
          </a:p>
          <a:p>
            <a:pPr lvl="1"/>
            <a:r>
              <a:rPr lang="en-US" sz="2600"/>
              <a:t>Anyone with a bottle of soda?</a:t>
            </a:r>
          </a:p>
          <a:p>
            <a:pPr lvl="1"/>
            <a:r>
              <a:rPr lang="en-US" sz="2600"/>
              <a:t>Read the ingredient list</a:t>
            </a:r>
          </a:p>
          <a:p>
            <a:pPr lvl="1"/>
            <a:r>
              <a:rPr lang="en-US" sz="2600"/>
              <a:t>Common food preservative</a:t>
            </a:r>
          </a:p>
          <a:p>
            <a:r>
              <a:rPr lang="en-US" sz="2600"/>
              <a:t>Detergents</a:t>
            </a:r>
          </a:p>
          <a:p>
            <a:pPr lvl="1"/>
            <a:r>
              <a:rPr lang="en-US" sz="2600"/>
              <a:t>Minor contributor at this point</a:t>
            </a:r>
          </a:p>
          <a:p>
            <a:r>
              <a:rPr lang="en-US" sz="2600"/>
              <a:t>Fertilizers</a:t>
            </a:r>
          </a:p>
          <a:p>
            <a:r>
              <a:rPr lang="en-US" sz="2600"/>
              <a:t>Animal wastes</a:t>
            </a:r>
          </a:p>
          <a:p>
            <a:pPr lvl="1"/>
            <a:r>
              <a:rPr lang="en-US" sz="2600"/>
              <a:t>Added to hog &amp; dairy feed</a:t>
            </a:r>
          </a:p>
          <a:p>
            <a:endParaRPr lang="en-US" sz="260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991" y="1811338"/>
            <a:ext cx="4994519" cy="4545012"/>
          </a:xfrm>
          <a:noFill/>
        </p:spPr>
      </p:pic>
    </p:spTree>
    <p:extLst>
      <p:ext uri="{BB962C8B-B14F-4D97-AF65-F5344CB8AC3E}">
        <p14:creationId xmlns:p14="http://schemas.microsoft.com/office/powerpoint/2010/main" val="22548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D60B-D7EE-4663-B3F1-93D3C8B7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126"/>
            <a:ext cx="12192000" cy="518361"/>
          </a:xfrm>
        </p:spPr>
        <p:txBody>
          <a:bodyPr/>
          <a:lstStyle/>
          <a:p>
            <a:r>
              <a:rPr lang="en-US" sz="4000" dirty="0"/>
              <a:t>Industrial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E8C31-8252-4368-8D2A-D834D37F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3" y="1331412"/>
            <a:ext cx="10359189" cy="453757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Food &amp; beverage processing</a:t>
            </a:r>
          </a:p>
          <a:p>
            <a:pPr lvl="1"/>
            <a:r>
              <a:rPr lang="en-US" dirty="0"/>
              <a:t>Waste products</a:t>
            </a:r>
          </a:p>
          <a:p>
            <a:pPr lvl="1"/>
            <a:r>
              <a:rPr lang="en-US" dirty="0"/>
              <a:t>Cleaning products</a:t>
            </a:r>
          </a:p>
          <a:p>
            <a:pPr lvl="1"/>
            <a:r>
              <a:rPr lang="en-US" dirty="0"/>
              <a:t>Preservatives</a:t>
            </a:r>
          </a:p>
          <a:p>
            <a:endParaRPr lang="en-US" dirty="0"/>
          </a:p>
          <a:p>
            <a:r>
              <a:rPr lang="en-US" dirty="0"/>
              <a:t>Fertilizer Production</a:t>
            </a:r>
          </a:p>
          <a:p>
            <a:endParaRPr lang="en-US" dirty="0"/>
          </a:p>
          <a:p>
            <a:r>
              <a:rPr lang="en-US" dirty="0"/>
              <a:t>Metal finishing</a:t>
            </a:r>
          </a:p>
          <a:p>
            <a:pPr lvl="1"/>
            <a:r>
              <a:rPr lang="en-US" dirty="0"/>
              <a:t>Cleaning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8F98F-222A-4175-A1C3-F765992FE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bridge over a river&#10;&#10;Description automatically generated with low confidence">
            <a:extLst>
              <a:ext uri="{FF2B5EF4-FFF2-40B4-BE49-F238E27FC236}">
                <a16:creationId xmlns:a16="http://schemas.microsoft.com/office/drawing/2014/main" id="{80D65941-E20A-44E0-BFC2-9E7114F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96988"/>
            <a:ext cx="609600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55A7F-20DC-4B47-995A-266A740EF45C}"/>
              </a:ext>
            </a:extLst>
          </p:cNvPr>
          <p:cNvSpPr txBox="1"/>
          <p:nvPr/>
        </p:nvSpPr>
        <p:spPr>
          <a:xfrm>
            <a:off x="7295949" y="6025415"/>
            <a:ext cx="302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Hesston, KS</a:t>
            </a:r>
          </a:p>
        </p:txBody>
      </p:sp>
    </p:spTree>
    <p:extLst>
      <p:ext uri="{BB962C8B-B14F-4D97-AF65-F5344CB8AC3E}">
        <p14:creationId xmlns:p14="http://schemas.microsoft.com/office/powerpoint/2010/main" val="174547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BFBF-0C87-D7D2-9957-9E99968C6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Nutrient Regulation in Kansas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45BA6C-5829-3AC6-0941-B47AD16CF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28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802B-2649-4D41-89C5-E658AE1E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Kansas Nutrient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AE24-6922-4067-ACDE-7655AD63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3" y="1331411"/>
            <a:ext cx="11340156" cy="4998367"/>
          </a:xfrm>
        </p:spPr>
        <p:txBody>
          <a:bodyPr>
            <a:normAutofit/>
          </a:bodyPr>
          <a:lstStyle/>
          <a:p>
            <a:r>
              <a:rPr lang="en-US" dirty="0"/>
              <a:t>Most facilities can expect:</a:t>
            </a:r>
          </a:p>
          <a:p>
            <a:pPr lvl="1"/>
            <a:r>
              <a:rPr lang="en-US" dirty="0"/>
              <a:t>Mass-based limits calculated off plant design-flows at:</a:t>
            </a:r>
          </a:p>
          <a:p>
            <a:pPr lvl="1"/>
            <a:r>
              <a:rPr lang="en-US" dirty="0"/>
              <a:t>10.0 mg/l Total Nitrogen</a:t>
            </a:r>
          </a:p>
          <a:p>
            <a:pPr lvl="1"/>
            <a:r>
              <a:rPr lang="en-US" dirty="0"/>
              <a:t>1.0 mg/l Total Phosphorus</a:t>
            </a:r>
          </a:p>
          <a:p>
            <a:pPr lvl="1"/>
            <a:r>
              <a:rPr lang="en-US" dirty="0"/>
              <a:t>Typically Rolling Annual Averages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 facilities will get:</a:t>
            </a:r>
          </a:p>
          <a:p>
            <a:pPr lvl="2"/>
            <a:r>
              <a:rPr lang="en-US" dirty="0"/>
              <a:t>Hard limits for total nitrogen or nitrates (drinking water MCL)</a:t>
            </a:r>
          </a:p>
          <a:p>
            <a:pPr lvl="2"/>
            <a:r>
              <a:rPr lang="en-US" dirty="0"/>
              <a:t>More stringent phosphorus limits (TMDL driven)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85CB-6DAD-4C8C-B8F4-1AAC3F43A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3EA3-12F6-DBE6-B353-6C5E92D3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9E60E-552C-01C0-D00E-4DC31790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7545"/>
          </a:xfrm>
        </p:spPr>
        <p:txBody>
          <a:bodyPr/>
          <a:lstStyle/>
          <a:p>
            <a:r>
              <a:rPr lang="en-US" dirty="0"/>
              <a:t>Mass-based limits</a:t>
            </a:r>
          </a:p>
          <a:p>
            <a:pPr lvl="1"/>
            <a:r>
              <a:rPr lang="en-US" dirty="0"/>
              <a:t>Can discharge higher than concentration based limit</a:t>
            </a:r>
          </a:p>
          <a:p>
            <a:pPr lvl="1"/>
            <a:r>
              <a:rPr lang="en-US" dirty="0"/>
              <a:t>i.e. if plant design is 1.0 MGD and you average 0.5 MGD, concentration can effectively double and be in mass-based compliance</a:t>
            </a:r>
          </a:p>
          <a:p>
            <a:pPr lvl="1"/>
            <a:endParaRPr lang="en-US" dirty="0"/>
          </a:p>
          <a:p>
            <a:r>
              <a:rPr lang="en-US" dirty="0"/>
              <a:t>Rolling Annual Average</a:t>
            </a:r>
          </a:p>
          <a:p>
            <a:pPr lvl="1"/>
            <a:r>
              <a:rPr lang="en-US" dirty="0"/>
              <a:t>Allowed to exceed limits if offset by performance better than limits in other months</a:t>
            </a:r>
          </a:p>
          <a:p>
            <a:pPr lvl="1"/>
            <a:r>
              <a:rPr lang="en-US" dirty="0"/>
              <a:t>One bad month can cause months of non-compliance</a:t>
            </a:r>
          </a:p>
          <a:p>
            <a:pPr lvl="1"/>
            <a:r>
              <a:rPr lang="en-US" dirty="0"/>
              <a:t>Sample early – repeat if high to reduce monthly average</a:t>
            </a:r>
          </a:p>
          <a:p>
            <a:pPr lvl="2"/>
            <a:r>
              <a:rPr lang="en-US" dirty="0"/>
              <a:t>i.e. if TP comes back at 5.2 mg/l, sample again to reduce monthly average</a:t>
            </a:r>
          </a:p>
        </p:txBody>
      </p:sp>
    </p:spTree>
    <p:extLst>
      <p:ext uri="{BB962C8B-B14F-4D97-AF65-F5344CB8AC3E}">
        <p14:creationId xmlns:p14="http://schemas.microsoft.com/office/powerpoint/2010/main" val="12763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B7DA-2C32-12BE-E4A1-B279BC00A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Nutrient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AE671-D87F-367C-AAB4-24B085B0F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39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49B6-2293-7B8E-120A-3449BC0B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E0E4A-1060-87C7-F36E-22F4EC857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Wastewater systems face numerous pressures:</a:t>
            </a:r>
          </a:p>
          <a:p>
            <a:r>
              <a:rPr lang="en-US" dirty="0"/>
              <a:t>Collection System Investment Needs</a:t>
            </a:r>
          </a:p>
          <a:p>
            <a:r>
              <a:rPr lang="en-US" dirty="0"/>
              <a:t>Aging Infrastructure</a:t>
            </a:r>
          </a:p>
          <a:p>
            <a:r>
              <a:rPr lang="en-US" dirty="0"/>
              <a:t>Equipment Supply Chain</a:t>
            </a:r>
          </a:p>
          <a:p>
            <a:r>
              <a:rPr lang="en-US" dirty="0"/>
              <a:t>Emerging contaminants – i.e. PFAS/PFOS</a:t>
            </a:r>
          </a:p>
          <a:p>
            <a:r>
              <a:rPr lang="en-US" dirty="0"/>
              <a:t>Stagnant/declining populations</a:t>
            </a:r>
          </a:p>
          <a:p>
            <a:endParaRPr lang="en-US" dirty="0"/>
          </a:p>
          <a:p>
            <a:r>
              <a:rPr lang="en-US" dirty="0"/>
              <a:t>ALL pressure utility finances</a:t>
            </a:r>
          </a:p>
        </p:txBody>
      </p:sp>
    </p:spTree>
    <p:extLst>
      <p:ext uri="{BB962C8B-B14F-4D97-AF65-F5344CB8AC3E}">
        <p14:creationId xmlns:p14="http://schemas.microsoft.com/office/powerpoint/2010/main" val="29036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EB41A6-C102-9489-133C-5D031C9CB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EB243-AC04-BD44-E2B7-BEEB82022E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0999" y="1974850"/>
            <a:ext cx="9993595" cy="4641850"/>
          </a:xfrm>
        </p:spPr>
        <p:txBody>
          <a:bodyPr/>
          <a:lstStyle/>
          <a:p>
            <a:r>
              <a:rPr lang="en-US" dirty="0"/>
              <a:t>Series of Five 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November 8, 2023 Introduction to Optimizing Wastewater Treatment Plant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November 15, 2023 Kansas Nutrient Optimization Case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November 29, 2023 Nitrogen Removal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December 6, 2023 Phosphorus Removal Concepts</a:t>
            </a:r>
            <a:endParaRPr lang="en-US" sz="1800" dirty="0">
              <a:latin typeface="CIDFont+F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December 13, 2023 Review of Nutrient Optimization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IDFont+F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IDFont+F1"/>
              </a:rPr>
              <a:t>1.5 CEUs per session wastewater operator credit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AADE16-3662-81B3-83D3-BBFAE7DD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Optimization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13262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52534-F467-0AD1-25AB-259872D3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Optimization Benefits Utility 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EA0C3-D6B8-4984-02C6-DA5D8051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1745592"/>
            <a:ext cx="9779182" cy="3366815"/>
          </a:xfrm>
        </p:spPr>
        <p:txBody>
          <a:bodyPr/>
          <a:lstStyle/>
          <a:p>
            <a:r>
              <a:rPr lang="en-US" dirty="0"/>
              <a:t>Reduce energy usage</a:t>
            </a:r>
          </a:p>
          <a:p>
            <a:endParaRPr lang="en-US" dirty="0"/>
          </a:p>
          <a:p>
            <a:r>
              <a:rPr lang="en-US" dirty="0"/>
              <a:t>Reduce chemical usage</a:t>
            </a:r>
          </a:p>
          <a:p>
            <a:r>
              <a:rPr lang="en-US" dirty="0"/>
              <a:t>	Alum/ferric for phosphorus</a:t>
            </a:r>
          </a:p>
          <a:p>
            <a:r>
              <a:rPr lang="en-US" dirty="0"/>
              <a:t>	Alkalinity addition for denitrification (rare in KS)</a:t>
            </a:r>
          </a:p>
          <a:p>
            <a:endParaRPr lang="en-US" dirty="0"/>
          </a:p>
          <a:p>
            <a:r>
              <a:rPr lang="en-US" dirty="0"/>
              <a:t>Eliminate or Delay Need for Capital Investment</a:t>
            </a:r>
          </a:p>
          <a:p>
            <a:endParaRPr lang="en-US" dirty="0"/>
          </a:p>
          <a:p>
            <a:r>
              <a:rPr lang="en-US" dirty="0"/>
              <a:t>Resource availability for collection systems</a:t>
            </a:r>
          </a:p>
        </p:txBody>
      </p:sp>
    </p:spTree>
    <p:extLst>
      <p:ext uri="{BB962C8B-B14F-4D97-AF65-F5344CB8AC3E}">
        <p14:creationId xmlns:p14="http://schemas.microsoft.com/office/powerpoint/2010/main" val="7814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6537-79AE-CB1E-1E9C-C9C1238C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Nutrient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B4C12-03E9-95AF-2C71-993F837E1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Operators can operate differently than plant design</a:t>
            </a:r>
          </a:p>
          <a:p>
            <a:endParaRPr lang="en-US" sz="2400" dirty="0"/>
          </a:p>
          <a:p>
            <a:r>
              <a:rPr lang="en-US" sz="2400" dirty="0"/>
              <a:t>Nutrient removal is all about:</a:t>
            </a:r>
          </a:p>
          <a:p>
            <a:pPr lvl="1"/>
            <a:r>
              <a:rPr lang="en-US" sz="2000" dirty="0"/>
              <a:t>Having the right environments</a:t>
            </a:r>
          </a:p>
          <a:p>
            <a:pPr lvl="1"/>
            <a:r>
              <a:rPr lang="en-US" sz="2000" dirty="0"/>
              <a:t>In the right places</a:t>
            </a:r>
          </a:p>
          <a:p>
            <a:pPr lvl="1"/>
            <a:r>
              <a:rPr lang="en-US" sz="2000" dirty="0"/>
              <a:t>At the right times</a:t>
            </a:r>
          </a:p>
          <a:p>
            <a:endParaRPr lang="en-US" sz="2400" dirty="0"/>
          </a:p>
          <a:p>
            <a:r>
              <a:rPr lang="en-US" sz="2400" dirty="0"/>
              <a:t>Biological Nutrient Removal Plants do this by design</a:t>
            </a:r>
          </a:p>
          <a:p>
            <a:endParaRPr lang="en-US" sz="2400" dirty="0"/>
          </a:p>
          <a:p>
            <a:r>
              <a:rPr lang="en-US" sz="2400" dirty="0"/>
              <a:t>Other plants do it with creativity and operator skill</a:t>
            </a:r>
          </a:p>
        </p:txBody>
      </p:sp>
    </p:spTree>
    <p:extLst>
      <p:ext uri="{BB962C8B-B14F-4D97-AF65-F5344CB8AC3E}">
        <p14:creationId xmlns:p14="http://schemas.microsoft.com/office/powerpoint/2010/main" val="539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A0D-29CF-86F3-DB0E-0AE64FF3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Environments for Nitrogen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1666E-8C6E-68A9-65CF-DFB69E4D9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Two-steps (in most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Aerobic – convert ammonia to nitrates</a:t>
            </a:r>
          </a:p>
          <a:p>
            <a:pPr lvl="1"/>
            <a:r>
              <a:rPr lang="en-US" dirty="0"/>
              <a:t>~6 hours for conversion</a:t>
            </a:r>
          </a:p>
          <a:p>
            <a:endParaRPr lang="en-US" dirty="0"/>
          </a:p>
          <a:p>
            <a:r>
              <a:rPr lang="en-US" dirty="0"/>
              <a:t>Anoxic – convert nitrate to nitrogen gas</a:t>
            </a:r>
          </a:p>
          <a:p>
            <a:pPr lvl="1"/>
            <a:r>
              <a:rPr lang="en-US" dirty="0"/>
              <a:t>~1-2 hours for conversion</a:t>
            </a:r>
          </a:p>
          <a:p>
            <a:pPr lvl="1"/>
            <a:r>
              <a:rPr lang="en-US" dirty="0"/>
              <a:t>Need BOD or added carbon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CA47-507E-4660-83E7-F64200D4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Environments for Phosphorus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3981C-C6E5-DE25-E6D7-7ED4CCF30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4673890"/>
          </a:xfrm>
        </p:spPr>
        <p:txBody>
          <a:bodyPr>
            <a:normAutofit fontScale="47500" lnSpcReduction="20000"/>
          </a:bodyPr>
          <a:lstStyle/>
          <a:p>
            <a:r>
              <a:rPr lang="en-US" sz="6700" dirty="0"/>
              <a:t>Volatile Fatty Acid Production</a:t>
            </a:r>
          </a:p>
          <a:p>
            <a:pPr lvl="1"/>
            <a:r>
              <a:rPr lang="en-US" sz="6700" dirty="0"/>
              <a:t>Anaerobic with carbon</a:t>
            </a:r>
          </a:p>
          <a:p>
            <a:pPr lvl="1"/>
            <a:r>
              <a:rPr lang="en-US" sz="6700" dirty="0"/>
              <a:t>Typically influent + Return Activated Sludge</a:t>
            </a:r>
          </a:p>
          <a:p>
            <a:endParaRPr lang="en-US" sz="6700" dirty="0"/>
          </a:p>
          <a:p>
            <a:r>
              <a:rPr lang="en-US" sz="6700" dirty="0"/>
              <a:t>Bio-P consume VFA</a:t>
            </a:r>
          </a:p>
          <a:p>
            <a:pPr lvl="1"/>
            <a:r>
              <a:rPr lang="en-US" sz="6700" dirty="0"/>
              <a:t>Anaerobic with carbon (typically same tank as fermentation)</a:t>
            </a:r>
          </a:p>
          <a:p>
            <a:pPr lvl="1"/>
            <a:r>
              <a:rPr lang="en-US" sz="6700" dirty="0"/>
              <a:t>Phosphorus Release occurs</a:t>
            </a:r>
          </a:p>
          <a:p>
            <a:endParaRPr lang="en-US" sz="6700" dirty="0"/>
          </a:p>
          <a:p>
            <a:r>
              <a:rPr lang="en-US" sz="6700" dirty="0"/>
              <a:t>Phosphorus Uptake</a:t>
            </a:r>
          </a:p>
          <a:p>
            <a:pPr lvl="1"/>
            <a:r>
              <a:rPr lang="en-US" sz="6700" dirty="0"/>
              <a:t>Aerobic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084A-E321-D304-4822-0FFA9948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6" y="2354118"/>
            <a:ext cx="2078875" cy="2602345"/>
          </a:xfrm>
        </p:spPr>
        <p:txBody>
          <a:bodyPr/>
          <a:lstStyle/>
          <a:p>
            <a:r>
              <a:rPr lang="en-US" dirty="0"/>
              <a:t>What does this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C0C2-C222-0D60-7515-D695FC80E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7" y="6050369"/>
            <a:ext cx="1773382" cy="618285"/>
          </a:xfrm>
        </p:spPr>
        <p:txBody>
          <a:bodyPr/>
          <a:lstStyle/>
          <a:p>
            <a:r>
              <a:rPr lang="en-US" sz="1400" dirty="0"/>
              <a:t>Image from </a:t>
            </a:r>
            <a:r>
              <a:rPr lang="en-US" sz="1400" dirty="0" err="1"/>
              <a:t>Shengan</a:t>
            </a:r>
            <a:r>
              <a:rPr lang="en-US" sz="1400" dirty="0"/>
              <a:t> Xu, 2014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99203-2CE3-A4CA-5FF9-CC91C193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02" y="452582"/>
            <a:ext cx="9928398" cy="64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88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E3F7-0A55-FD17-748B-F9187DA8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Optimization Versus Design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635A51F-E36B-8224-BB1A-0426F4B69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937215-44C4-8800-01EE-72D964B9F7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1811338"/>
            <a:ext cx="5651501" cy="4545012"/>
          </a:xfrm>
        </p:spPr>
        <p:txBody>
          <a:bodyPr/>
          <a:lstStyle/>
          <a:p>
            <a:r>
              <a:rPr lang="en-US" dirty="0"/>
              <a:t>Your plant optimized for nutrient removal will not look like the plant on the right.</a:t>
            </a:r>
          </a:p>
          <a:p>
            <a:endParaRPr lang="en-US" dirty="0"/>
          </a:p>
          <a:p>
            <a:r>
              <a:rPr lang="en-US" dirty="0"/>
              <a:t>That’s OK</a:t>
            </a:r>
          </a:p>
          <a:p>
            <a:endParaRPr lang="en-US" dirty="0"/>
          </a:p>
          <a:p>
            <a:r>
              <a:rPr lang="en-US" dirty="0"/>
              <a:t>You need the environments – not the tanks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F06E4-66B7-B35B-8824-0D78EDB88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2261235"/>
            <a:ext cx="5651501" cy="3645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99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E8B2-CE9F-9CB6-FF49-B4D4DAB3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Nitrogen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CD113-E98F-B738-E114-DD5B47E2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Step Process</a:t>
            </a:r>
          </a:p>
          <a:p>
            <a:endParaRPr lang="en-US" dirty="0"/>
          </a:p>
          <a:p>
            <a:r>
              <a:rPr lang="en-US" dirty="0"/>
              <a:t>Step 1: Convert Ammonia to Nitrates</a:t>
            </a:r>
          </a:p>
          <a:p>
            <a:endParaRPr lang="en-US" dirty="0"/>
          </a:p>
          <a:p>
            <a:r>
              <a:rPr lang="en-US" dirty="0"/>
              <a:t>Step 2: Convert Nitrates to Nitrogen gas</a:t>
            </a:r>
          </a:p>
        </p:txBody>
      </p:sp>
    </p:spTree>
    <p:extLst>
      <p:ext uri="{BB962C8B-B14F-4D97-AF65-F5344CB8AC3E}">
        <p14:creationId xmlns:p14="http://schemas.microsoft.com/office/powerpoint/2010/main" val="778325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591B-AB72-6ACD-9CC0-08E17144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7" y="0"/>
            <a:ext cx="9779183" cy="994873"/>
          </a:xfrm>
        </p:spPr>
        <p:txBody>
          <a:bodyPr/>
          <a:lstStyle/>
          <a:p>
            <a:r>
              <a:rPr lang="en-US" dirty="0"/>
              <a:t>Conversion of Ammonia (NH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B0060-4022-3693-8436-EF802A4F3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43" y="994873"/>
            <a:ext cx="9779182" cy="5252103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Nearly all nitrogen entering municipal plants is in ammonia form</a:t>
            </a:r>
          </a:p>
          <a:p>
            <a:pPr lvl="1"/>
            <a:r>
              <a:rPr lang="en-US" sz="2600" dirty="0"/>
              <a:t>Toxic to aquatic life</a:t>
            </a:r>
          </a:p>
          <a:p>
            <a:pPr lvl="1"/>
            <a:r>
              <a:rPr lang="en-US" sz="2600" dirty="0"/>
              <a:t>Needs removed</a:t>
            </a:r>
          </a:p>
          <a:p>
            <a:pPr lvl="1"/>
            <a:r>
              <a:rPr lang="en-US" sz="2600" dirty="0"/>
              <a:t>NO</a:t>
            </a:r>
            <a:r>
              <a:rPr lang="en-US" sz="2600" baseline="-25000" dirty="0"/>
              <a:t>3</a:t>
            </a:r>
            <a:r>
              <a:rPr lang="en-US" sz="2600" dirty="0"/>
              <a:t> is product – stays in water</a:t>
            </a:r>
          </a:p>
          <a:p>
            <a:pPr lvl="2"/>
            <a:r>
              <a:rPr lang="en-US" sz="2300" dirty="0"/>
              <a:t>Drinking water professionals – this can be a problem – MCL of 10.0 mg/l</a:t>
            </a:r>
          </a:p>
          <a:p>
            <a:endParaRPr lang="en-US" sz="3100" dirty="0"/>
          </a:p>
          <a:p>
            <a:r>
              <a:rPr lang="en-US" sz="3100" dirty="0"/>
              <a:t>“Nitrifiers” are responsible for conversion of ammonia to nitrates</a:t>
            </a:r>
          </a:p>
          <a:p>
            <a:pPr lvl="1"/>
            <a:r>
              <a:rPr lang="en-US" sz="2600" dirty="0"/>
              <a:t>Energy derived from oxidizing inorganic nitrogen compounds (ammonia)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Aerobic environment – Oxygen Rich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pH and temperature sensitive bacteria</a:t>
            </a:r>
          </a:p>
          <a:p>
            <a:pPr lvl="2"/>
            <a:r>
              <a:rPr lang="en-US" sz="2300" dirty="0"/>
              <a:t>Functionally, most NE plants will struggle with temperature, pH should be fine with most hard waters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Two-step process</a:t>
            </a:r>
          </a:p>
          <a:p>
            <a:pPr lvl="2"/>
            <a:r>
              <a:rPr lang="en-US" sz="2300" dirty="0"/>
              <a:t>Ammonia oxidized to nitrite (NO</a:t>
            </a:r>
            <a:r>
              <a:rPr lang="en-US" sz="2300" baseline="-25000" dirty="0"/>
              <a:t>2</a:t>
            </a:r>
            <a:r>
              <a:rPr lang="en-US" sz="2300" dirty="0"/>
              <a:t>) then nitrite oxidized to nitrate (NO</a:t>
            </a:r>
            <a:r>
              <a:rPr lang="en-US" sz="2300" baseline="-25000" dirty="0"/>
              <a:t>3</a:t>
            </a:r>
            <a:r>
              <a:rPr lang="en-US" sz="2300" dirty="0"/>
              <a:t>)  </a:t>
            </a:r>
          </a:p>
          <a:p>
            <a:pPr lvl="2"/>
            <a:r>
              <a:rPr lang="en-US" sz="2300" dirty="0"/>
              <a:t>Very little nitrite is seen in wastewater discharges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4" y="2797105"/>
            <a:ext cx="3128963" cy="2179638"/>
            <a:chOff x="491" y="2066"/>
            <a:chExt cx="1971" cy="1373"/>
          </a:xfrm>
        </p:grpSpPr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ctr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Ammonia (NH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4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1461" y="2155"/>
              <a:ext cx="1001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49B4783D-17C4-4A32-860C-471EBBD7CDF6}"/>
              </a:ext>
            </a:extLst>
          </p:cNvPr>
          <p:cNvSpPr txBox="1">
            <a:spLocks noChangeArrowheads="1"/>
          </p:cNvSpPr>
          <p:nvPr/>
        </p:nvSpPr>
        <p:spPr>
          <a:xfrm>
            <a:off x="1932265" y="-239973"/>
            <a:ext cx="8707314" cy="2382716"/>
          </a:xfrm>
          <a:prstGeom prst="rect">
            <a:avLst/>
          </a:prstGeom>
        </p:spPr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0168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Estrangelo Edessa" pitchFamily="66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</a:t>
            </a:r>
          </a:p>
          <a:p>
            <a:pPr marL="0" marR="0" lvl="0" indent="0" algn="l" defTabSz="80168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Estrangelo Edessa" pitchFamily="66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(NH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) is converted to Nitrate (NO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0644EA-B029-B9E3-7E7C-04B6FF78D13B}"/>
              </a:ext>
            </a:extLst>
          </p:cNvPr>
          <p:cNvSpPr txBox="1"/>
          <p:nvPr/>
        </p:nvSpPr>
        <p:spPr>
          <a:xfrm>
            <a:off x="9521505" y="6216242"/>
            <a:ext cx="220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Animation from Grant Weaver</a:t>
            </a:r>
          </a:p>
        </p:txBody>
      </p:sp>
    </p:spTree>
    <p:extLst>
      <p:ext uri="{BB962C8B-B14F-4D97-AF65-F5344CB8AC3E}">
        <p14:creationId xmlns:p14="http://schemas.microsoft.com/office/powerpoint/2010/main" val="31505954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0379" y="180905"/>
            <a:ext cx="8297863" cy="77152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</a:bodyPr>
          <a:lstStyle/>
          <a:p>
            <a:pPr algn="l" defTabSz="801688"/>
            <a:r>
              <a:rPr lang="en-US" dirty="0">
                <a:cs typeface="Estrangelo Edessa" pitchFamily="66" charset="0"/>
              </a:rPr>
              <a:t>  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 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3" y="1838255"/>
            <a:ext cx="2374900" cy="3138488"/>
            <a:chOff x="491" y="1462"/>
            <a:chExt cx="1496" cy="1977"/>
          </a:xfrm>
        </p:grpSpPr>
        <p:sp>
          <p:nvSpPr>
            <p:cNvPr id="33799" name="Arc 4"/>
            <p:cNvSpPr>
              <a:spLocks/>
            </p:cNvSpPr>
            <p:nvPr/>
          </p:nvSpPr>
          <p:spPr bwMode="auto">
            <a:xfrm rot="10800000">
              <a:off x="1292" y="1756"/>
              <a:ext cx="695" cy="377"/>
            </a:xfrm>
            <a:custGeom>
              <a:avLst/>
              <a:gdLst>
                <a:gd name="T0" fmla="*/ 0 w 21631"/>
                <a:gd name="T1" fmla="*/ 0 h 21600"/>
                <a:gd name="T2" fmla="*/ 22 w 21631"/>
                <a:gd name="T3" fmla="*/ 7 h 21600"/>
                <a:gd name="T4" fmla="*/ 0 w 21631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00"/>
                <a:gd name="T11" fmla="*/ 21631 w 216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00" fill="none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</a:path>
                <a:path w="21631" h="21600" stroke="0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lnTo>
                    <a:pt x="3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ctr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Ammonia (NH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4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771" y="1462"/>
              <a:ext cx="88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Oxygen (O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F835E3-0867-DF6E-9BC0-1A4EC9EF5636}"/>
              </a:ext>
            </a:extLst>
          </p:cNvPr>
          <p:cNvSpPr txBox="1"/>
          <p:nvPr/>
        </p:nvSpPr>
        <p:spPr>
          <a:xfrm>
            <a:off x="9521505" y="6216242"/>
            <a:ext cx="220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Animation from Grant Weaver</a:t>
            </a:r>
          </a:p>
        </p:txBody>
      </p:sp>
    </p:spTree>
    <p:extLst>
      <p:ext uri="{BB962C8B-B14F-4D97-AF65-F5344CB8AC3E}">
        <p14:creationId xmlns:p14="http://schemas.microsoft.com/office/powerpoint/2010/main" val="19753118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D098-1740-0368-9CD9-C031E388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0"/>
            <a:ext cx="9779183" cy="1325563"/>
          </a:xfrm>
        </p:spPr>
        <p:txBody>
          <a:bodyPr/>
          <a:lstStyle/>
          <a:p>
            <a:r>
              <a:rPr lang="en-US" dirty="0"/>
              <a:t>Who’s this guy?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DBD9B-16C4-18FC-9204-FB6F7C9A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6630"/>
            <a:ext cx="9211924" cy="43186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Environmental Finance Center at Wichita State University</a:t>
            </a:r>
          </a:p>
          <a:p>
            <a:pPr lvl="1"/>
            <a:r>
              <a:rPr lang="en-US" dirty="0"/>
              <a:t>Nutrient optimization and jar testing – over 90 plants</a:t>
            </a:r>
          </a:p>
          <a:p>
            <a:pPr lvl="1"/>
            <a:r>
              <a:rPr lang="en-US" dirty="0"/>
              <a:t>Asset management, rates and finance training and technical assistance</a:t>
            </a:r>
          </a:p>
          <a:p>
            <a:pPr lvl="1"/>
            <a:endParaRPr lang="en-US" dirty="0"/>
          </a:p>
          <a:p>
            <a:r>
              <a:rPr lang="en-US" dirty="0"/>
              <a:t>Assistant Utility Director – Hays, KS</a:t>
            </a:r>
          </a:p>
          <a:p>
            <a:pPr lvl="1"/>
            <a:r>
              <a:rPr lang="en-US" dirty="0"/>
              <a:t>Four budgets, two plants, levee, limited water, bad drought, conservation</a:t>
            </a:r>
          </a:p>
          <a:p>
            <a:pPr lvl="1"/>
            <a:endParaRPr lang="en-US" dirty="0"/>
          </a:p>
          <a:p>
            <a:r>
              <a:rPr lang="en-US" dirty="0"/>
              <a:t>NPDES Permit Writer, State of Arkansas</a:t>
            </a:r>
          </a:p>
          <a:p>
            <a:endParaRPr lang="en-US" dirty="0"/>
          </a:p>
          <a:p>
            <a:r>
              <a:rPr lang="en-US" dirty="0"/>
              <a:t>Biosystems Engineering – University of Neb-Lincoln.  Registered P.E. - Kansas</a:t>
            </a:r>
          </a:p>
        </p:txBody>
      </p:sp>
      <p:pic>
        <p:nvPicPr>
          <p:cNvPr id="5" name="Picture 4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F86D5B8B-043D-4E63-8CA5-CBF56F3C00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5" t="2155" r="16164" b="26330"/>
          <a:stretch/>
        </p:blipFill>
        <p:spPr>
          <a:xfrm>
            <a:off x="9211924" y="2747818"/>
            <a:ext cx="2980076" cy="41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32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5212" y="180905"/>
            <a:ext cx="8297863" cy="77152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</a:bodyPr>
          <a:lstStyle/>
          <a:p>
            <a:pPr algn="l" defTabSz="801688"/>
            <a:r>
              <a:rPr lang="en-US" dirty="0">
                <a:cs typeface="Estrangelo Edessa" pitchFamily="66" charset="0"/>
              </a:rPr>
              <a:t>  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 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4" y="1838255"/>
            <a:ext cx="2386013" cy="3138488"/>
            <a:chOff x="491" y="1462"/>
            <a:chExt cx="1503" cy="1977"/>
          </a:xfrm>
        </p:grpSpPr>
        <p:sp>
          <p:nvSpPr>
            <p:cNvPr id="33799" name="Arc 4"/>
            <p:cNvSpPr>
              <a:spLocks/>
            </p:cNvSpPr>
            <p:nvPr/>
          </p:nvSpPr>
          <p:spPr bwMode="auto">
            <a:xfrm rot="10800000">
              <a:off x="1292" y="1756"/>
              <a:ext cx="695" cy="377"/>
            </a:xfrm>
            <a:custGeom>
              <a:avLst/>
              <a:gdLst>
                <a:gd name="T0" fmla="*/ 0 w 21631"/>
                <a:gd name="T1" fmla="*/ 0 h 21600"/>
                <a:gd name="T2" fmla="*/ 22 w 21631"/>
                <a:gd name="T3" fmla="*/ 7 h 21600"/>
                <a:gd name="T4" fmla="*/ 0 w 21631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00"/>
                <a:gd name="T11" fmla="*/ 21631 w 216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00" fill="none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</a:path>
                <a:path w="21631" h="21600" stroke="0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lnTo>
                    <a:pt x="3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ctr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Ammonia (NH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4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852" y="3063"/>
              <a:ext cx="788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Alkalinity</a:t>
              </a:r>
            </a:p>
          </p:txBody>
        </p:sp>
        <p:sp>
          <p:nvSpPr>
            <p:cNvPr id="33815" name="Arc 21"/>
            <p:cNvSpPr>
              <a:spLocks/>
            </p:cNvSpPr>
            <p:nvPr/>
          </p:nvSpPr>
          <p:spPr bwMode="auto">
            <a:xfrm rot="10394175">
              <a:off x="1216" y="2602"/>
              <a:ext cx="778" cy="420"/>
            </a:xfrm>
            <a:custGeom>
              <a:avLst/>
              <a:gdLst>
                <a:gd name="T0" fmla="*/ 28 w 21508"/>
                <a:gd name="T1" fmla="*/ 1 h 21600"/>
                <a:gd name="T2" fmla="*/ 0 w 21508"/>
                <a:gd name="T3" fmla="*/ 8 h 21600"/>
                <a:gd name="T4" fmla="*/ 0 w 215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08"/>
                <a:gd name="T10" fmla="*/ 0 h 21600"/>
                <a:gd name="T11" fmla="*/ 21508 w 215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8" h="21600" fill="none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</a:path>
                <a:path w="21508" h="21600" stroke="0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771" y="1462"/>
              <a:ext cx="855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Oxygen (O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</p:grpSp>
      <p:sp>
        <p:nvSpPr>
          <p:cNvPr id="11" name="Arc 23"/>
          <p:cNvSpPr>
            <a:spLocks/>
          </p:cNvSpPr>
          <p:nvPr/>
        </p:nvSpPr>
        <p:spPr bwMode="auto">
          <a:xfrm rot="10800000">
            <a:off x="4813301" y="3577594"/>
            <a:ext cx="946150" cy="527050"/>
          </a:xfrm>
          <a:custGeom>
            <a:avLst/>
            <a:gdLst>
              <a:gd name="T0" fmla="*/ 41444432 w 21600"/>
              <a:gd name="T1" fmla="*/ 12860265 h 21600"/>
              <a:gd name="T2" fmla="*/ 0 w 21600"/>
              <a:gd name="T3" fmla="*/ 0 h 21600"/>
              <a:gd name="T4" fmla="*/ 4144443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638800" y="4379843"/>
            <a:ext cx="846139" cy="360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962" tIns="41275" rIns="80962" bIns="41275">
            <a:spAutoFit/>
          </a:bodyPr>
          <a:lstStyle/>
          <a:p>
            <a:pPr marL="0" marR="0" lvl="0" indent="0" algn="l" defTabSz="8048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H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9228E-05F4-DCF9-A465-853A83B0397C}"/>
              </a:ext>
            </a:extLst>
          </p:cNvPr>
          <p:cNvSpPr txBox="1"/>
          <p:nvPr/>
        </p:nvSpPr>
        <p:spPr>
          <a:xfrm>
            <a:off x="9521505" y="6216242"/>
            <a:ext cx="220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Animation from Grant Weaver</a:t>
            </a:r>
          </a:p>
        </p:txBody>
      </p:sp>
    </p:spTree>
    <p:extLst>
      <p:ext uri="{BB962C8B-B14F-4D97-AF65-F5344CB8AC3E}">
        <p14:creationId xmlns:p14="http://schemas.microsoft.com/office/powerpoint/2010/main" val="184313203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3" y="1838255"/>
            <a:ext cx="4826000" cy="3138488"/>
            <a:chOff x="491" y="1462"/>
            <a:chExt cx="3040" cy="1977"/>
          </a:xfrm>
        </p:grpSpPr>
        <p:sp>
          <p:nvSpPr>
            <p:cNvPr id="33799" name="Arc 4"/>
            <p:cNvSpPr>
              <a:spLocks/>
            </p:cNvSpPr>
            <p:nvPr/>
          </p:nvSpPr>
          <p:spPr bwMode="auto">
            <a:xfrm rot="10800000">
              <a:off x="1292" y="1756"/>
              <a:ext cx="695" cy="377"/>
            </a:xfrm>
            <a:custGeom>
              <a:avLst/>
              <a:gdLst>
                <a:gd name="T0" fmla="*/ 0 w 21631"/>
                <a:gd name="T1" fmla="*/ 0 h 21600"/>
                <a:gd name="T2" fmla="*/ 22 w 21631"/>
                <a:gd name="T3" fmla="*/ 7 h 21600"/>
                <a:gd name="T4" fmla="*/ 0 w 21631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00"/>
                <a:gd name="T11" fmla="*/ 21631 w 216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00" fill="none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</a:path>
                <a:path w="21631" h="21600" stroke="0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lnTo>
                    <a:pt x="3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ctr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Ammonia (NH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4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>
              <a:off x="1576" y="2325"/>
              <a:ext cx="9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4" name="Rectangle 9"/>
            <p:cNvSpPr>
              <a:spLocks noChangeArrowheads="1"/>
            </p:cNvSpPr>
            <p:nvPr/>
          </p:nvSpPr>
          <p:spPr bwMode="auto">
            <a:xfrm>
              <a:off x="2503" y="2066"/>
              <a:ext cx="102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ctr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Nitrite (NO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2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852" y="3063"/>
              <a:ext cx="788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Alkalinity</a:t>
              </a:r>
            </a:p>
          </p:txBody>
        </p:sp>
        <p:sp>
          <p:nvSpPr>
            <p:cNvPr id="33815" name="Arc 21"/>
            <p:cNvSpPr>
              <a:spLocks/>
            </p:cNvSpPr>
            <p:nvPr/>
          </p:nvSpPr>
          <p:spPr bwMode="auto">
            <a:xfrm rot="10394175">
              <a:off x="1216" y="2602"/>
              <a:ext cx="778" cy="420"/>
            </a:xfrm>
            <a:custGeom>
              <a:avLst/>
              <a:gdLst>
                <a:gd name="T0" fmla="*/ 28 w 21508"/>
                <a:gd name="T1" fmla="*/ 1 h 21600"/>
                <a:gd name="T2" fmla="*/ 0 w 21508"/>
                <a:gd name="T3" fmla="*/ 8 h 21600"/>
                <a:gd name="T4" fmla="*/ 0 w 215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08"/>
                <a:gd name="T10" fmla="*/ 0 h 21600"/>
                <a:gd name="T11" fmla="*/ 21508 w 215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8" h="21600" fill="none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</a:path>
                <a:path w="21508" h="21600" stroke="0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771" y="1462"/>
              <a:ext cx="855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Oxygen (O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</p:grp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38800" y="4379843"/>
            <a:ext cx="846139" cy="360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962" tIns="41275" rIns="80962" bIns="41275">
            <a:spAutoFit/>
          </a:bodyPr>
          <a:lstStyle/>
          <a:p>
            <a:pPr marL="0" marR="0" lvl="0" indent="0" algn="l" defTabSz="8048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H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+</a:t>
            </a:r>
          </a:p>
        </p:txBody>
      </p:sp>
      <p:sp>
        <p:nvSpPr>
          <p:cNvPr id="14" name="Arc 23"/>
          <p:cNvSpPr>
            <a:spLocks/>
          </p:cNvSpPr>
          <p:nvPr/>
        </p:nvSpPr>
        <p:spPr bwMode="auto">
          <a:xfrm rot="10800000">
            <a:off x="4813301" y="3577594"/>
            <a:ext cx="946150" cy="527050"/>
          </a:xfrm>
          <a:custGeom>
            <a:avLst/>
            <a:gdLst>
              <a:gd name="T0" fmla="*/ 41444432 w 21600"/>
              <a:gd name="T1" fmla="*/ 12860265 h 21600"/>
              <a:gd name="T2" fmla="*/ 0 w 21600"/>
              <a:gd name="T3" fmla="*/ 0 h 21600"/>
              <a:gd name="T4" fmla="*/ 4144443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99197FD-0265-4F81-A054-49BBAF774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9711" y="180905"/>
            <a:ext cx="8297863" cy="77152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</a:bodyPr>
          <a:lstStyle/>
          <a:p>
            <a:pPr algn="l" defTabSz="801688"/>
            <a:r>
              <a:rPr lang="en-US" dirty="0">
                <a:cs typeface="Estrangelo Edessa" pitchFamily="66" charset="0"/>
              </a:rPr>
              <a:t>  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E3BC3-2A2A-E4CC-0DC0-B781E5C056EA}"/>
              </a:ext>
            </a:extLst>
          </p:cNvPr>
          <p:cNvSpPr txBox="1"/>
          <p:nvPr/>
        </p:nvSpPr>
        <p:spPr>
          <a:xfrm>
            <a:off x="9521505" y="6216242"/>
            <a:ext cx="220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Animation from Grant Weaver</a:t>
            </a:r>
          </a:p>
        </p:txBody>
      </p:sp>
    </p:spTree>
    <p:extLst>
      <p:ext uri="{BB962C8B-B14F-4D97-AF65-F5344CB8AC3E}">
        <p14:creationId xmlns:p14="http://schemas.microsoft.com/office/powerpoint/2010/main" val="29803479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9781" y="66605"/>
            <a:ext cx="8297863" cy="77152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</a:bodyPr>
          <a:lstStyle/>
          <a:p>
            <a:pPr algn="l" defTabSz="801688"/>
            <a:r>
              <a:rPr lang="en-US" dirty="0">
                <a:cs typeface="Estrangelo Edessa" pitchFamily="66" charset="0"/>
              </a:rPr>
              <a:t>  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 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3" y="1838255"/>
            <a:ext cx="5481638" cy="3138488"/>
            <a:chOff x="491" y="1462"/>
            <a:chExt cx="3453" cy="1977"/>
          </a:xfrm>
        </p:grpSpPr>
        <p:sp>
          <p:nvSpPr>
            <p:cNvPr id="33799" name="Arc 4"/>
            <p:cNvSpPr>
              <a:spLocks/>
            </p:cNvSpPr>
            <p:nvPr/>
          </p:nvSpPr>
          <p:spPr bwMode="auto">
            <a:xfrm rot="10800000">
              <a:off x="1292" y="1756"/>
              <a:ext cx="695" cy="377"/>
            </a:xfrm>
            <a:custGeom>
              <a:avLst/>
              <a:gdLst>
                <a:gd name="T0" fmla="*/ 0 w 21631"/>
                <a:gd name="T1" fmla="*/ 0 h 21600"/>
                <a:gd name="T2" fmla="*/ 22 w 21631"/>
                <a:gd name="T3" fmla="*/ 7 h 21600"/>
                <a:gd name="T4" fmla="*/ 0 w 21631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00"/>
                <a:gd name="T11" fmla="*/ 21631 w 216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00" fill="none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</a:path>
                <a:path w="21631" h="21600" stroke="0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lnTo>
                    <a:pt x="3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0" name="Arc 5"/>
            <p:cNvSpPr>
              <a:spLocks/>
            </p:cNvSpPr>
            <p:nvPr/>
          </p:nvSpPr>
          <p:spPr bwMode="auto">
            <a:xfrm rot="10800000">
              <a:off x="3293" y="1778"/>
              <a:ext cx="651" cy="377"/>
            </a:xfrm>
            <a:custGeom>
              <a:avLst/>
              <a:gdLst>
                <a:gd name="T0" fmla="*/ 0 w 21633"/>
                <a:gd name="T1" fmla="*/ 0 h 21600"/>
                <a:gd name="T2" fmla="*/ 20 w 21633"/>
                <a:gd name="T3" fmla="*/ 7 h 21600"/>
                <a:gd name="T4" fmla="*/ 0 w 21633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3"/>
                <a:gd name="T10" fmla="*/ 0 h 21600"/>
                <a:gd name="T11" fmla="*/ 21633 w 216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3" h="21600" fill="none" extrusionOk="0">
                  <a:moveTo>
                    <a:pt x="0" y="0"/>
                  </a:moveTo>
                  <a:cubicBezTo>
                    <a:pt x="11" y="0"/>
                    <a:pt x="22" y="-1"/>
                    <a:pt x="33" y="0"/>
                  </a:cubicBezTo>
                  <a:cubicBezTo>
                    <a:pt x="11962" y="0"/>
                    <a:pt x="21633" y="9670"/>
                    <a:pt x="21633" y="21600"/>
                  </a:cubicBezTo>
                </a:path>
                <a:path w="21633" h="21600" stroke="0" extrusionOk="0">
                  <a:moveTo>
                    <a:pt x="0" y="0"/>
                  </a:moveTo>
                  <a:cubicBezTo>
                    <a:pt x="11" y="0"/>
                    <a:pt x="22" y="-1"/>
                    <a:pt x="33" y="0"/>
                  </a:cubicBezTo>
                  <a:cubicBezTo>
                    <a:pt x="11962" y="0"/>
                    <a:pt x="21633" y="9670"/>
                    <a:pt x="21633" y="21600"/>
                  </a:cubicBezTo>
                  <a:lnTo>
                    <a:pt x="33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ctr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Ammonia (NH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4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>
              <a:off x="1576" y="2325"/>
              <a:ext cx="9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1461" y="2155"/>
              <a:ext cx="1001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4" name="Rectangle 9"/>
            <p:cNvSpPr>
              <a:spLocks noChangeArrowheads="1"/>
            </p:cNvSpPr>
            <p:nvPr/>
          </p:nvSpPr>
          <p:spPr bwMode="auto">
            <a:xfrm>
              <a:off x="2503" y="2066"/>
              <a:ext cx="102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ctr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Nitrite (NO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2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852" y="3063"/>
              <a:ext cx="788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Alkalinity</a:t>
              </a:r>
            </a:p>
          </p:txBody>
        </p:sp>
        <p:sp>
          <p:nvSpPr>
            <p:cNvPr id="33815" name="Arc 21"/>
            <p:cNvSpPr>
              <a:spLocks/>
            </p:cNvSpPr>
            <p:nvPr/>
          </p:nvSpPr>
          <p:spPr bwMode="auto">
            <a:xfrm rot="10394175">
              <a:off x="1216" y="2602"/>
              <a:ext cx="778" cy="420"/>
            </a:xfrm>
            <a:custGeom>
              <a:avLst/>
              <a:gdLst>
                <a:gd name="T0" fmla="*/ 28 w 21508"/>
                <a:gd name="T1" fmla="*/ 1 h 21600"/>
                <a:gd name="T2" fmla="*/ 0 w 21508"/>
                <a:gd name="T3" fmla="*/ 8 h 21600"/>
                <a:gd name="T4" fmla="*/ 0 w 215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08"/>
                <a:gd name="T10" fmla="*/ 0 h 21600"/>
                <a:gd name="T11" fmla="*/ 21508 w 215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8" h="21600" fill="none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</a:path>
                <a:path w="21508" h="21600" stroke="0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771" y="1462"/>
              <a:ext cx="855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Oxygen (O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8" name="Rectangle 24"/>
            <p:cNvSpPr>
              <a:spLocks noChangeArrowheads="1"/>
            </p:cNvSpPr>
            <p:nvPr/>
          </p:nvSpPr>
          <p:spPr bwMode="auto">
            <a:xfrm>
              <a:off x="2939" y="1462"/>
              <a:ext cx="889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Oxygen (O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</p:grpSp>
      <p:sp>
        <p:nvSpPr>
          <p:cNvPr id="16" name="Arc 23"/>
          <p:cNvSpPr>
            <a:spLocks/>
          </p:cNvSpPr>
          <p:nvPr/>
        </p:nvSpPr>
        <p:spPr bwMode="auto">
          <a:xfrm rot="10800000">
            <a:off x="4813301" y="3577594"/>
            <a:ext cx="946150" cy="527050"/>
          </a:xfrm>
          <a:custGeom>
            <a:avLst/>
            <a:gdLst>
              <a:gd name="T0" fmla="*/ 41444432 w 21600"/>
              <a:gd name="T1" fmla="*/ 12860265 h 21600"/>
              <a:gd name="T2" fmla="*/ 0 w 21600"/>
              <a:gd name="T3" fmla="*/ 0 h 21600"/>
              <a:gd name="T4" fmla="*/ 4144443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638800" y="4379843"/>
            <a:ext cx="846139" cy="360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962" tIns="41275" rIns="80962" bIns="41275">
            <a:spAutoFit/>
          </a:bodyPr>
          <a:lstStyle/>
          <a:p>
            <a:pPr marL="0" marR="0" lvl="0" indent="0" algn="l" defTabSz="8048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H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88145-502A-6167-9BFF-5616E5969E31}"/>
              </a:ext>
            </a:extLst>
          </p:cNvPr>
          <p:cNvSpPr txBox="1"/>
          <p:nvPr/>
        </p:nvSpPr>
        <p:spPr>
          <a:xfrm>
            <a:off x="9521505" y="6216242"/>
            <a:ext cx="220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Animation from Grant Weaver</a:t>
            </a:r>
          </a:p>
        </p:txBody>
      </p:sp>
    </p:spTree>
    <p:extLst>
      <p:ext uri="{BB962C8B-B14F-4D97-AF65-F5344CB8AC3E}">
        <p14:creationId xmlns:p14="http://schemas.microsoft.com/office/powerpoint/2010/main" val="129470187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9781" y="180905"/>
            <a:ext cx="8297863" cy="77152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</a:bodyPr>
          <a:lstStyle/>
          <a:p>
            <a:pPr algn="l" defTabSz="801688"/>
            <a:r>
              <a:rPr lang="en-US" dirty="0">
                <a:cs typeface="Estrangelo Edessa" pitchFamily="66" charset="0"/>
              </a:rPr>
              <a:t>  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 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3" y="1838255"/>
            <a:ext cx="7570788" cy="3138488"/>
            <a:chOff x="491" y="1462"/>
            <a:chExt cx="4769" cy="1977"/>
          </a:xfrm>
        </p:grpSpPr>
        <p:sp>
          <p:nvSpPr>
            <p:cNvPr id="33799" name="Arc 4"/>
            <p:cNvSpPr>
              <a:spLocks/>
            </p:cNvSpPr>
            <p:nvPr/>
          </p:nvSpPr>
          <p:spPr bwMode="auto">
            <a:xfrm rot="10800000">
              <a:off x="1292" y="1756"/>
              <a:ext cx="695" cy="377"/>
            </a:xfrm>
            <a:custGeom>
              <a:avLst/>
              <a:gdLst>
                <a:gd name="T0" fmla="*/ 0 w 21631"/>
                <a:gd name="T1" fmla="*/ 0 h 21600"/>
                <a:gd name="T2" fmla="*/ 22 w 21631"/>
                <a:gd name="T3" fmla="*/ 7 h 21600"/>
                <a:gd name="T4" fmla="*/ 0 w 21631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00"/>
                <a:gd name="T11" fmla="*/ 21631 w 216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00" fill="none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</a:path>
                <a:path w="21631" h="21600" stroke="0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lnTo>
                    <a:pt x="3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0" name="Arc 5"/>
            <p:cNvSpPr>
              <a:spLocks/>
            </p:cNvSpPr>
            <p:nvPr/>
          </p:nvSpPr>
          <p:spPr bwMode="auto">
            <a:xfrm rot="10800000">
              <a:off x="3293" y="1778"/>
              <a:ext cx="651" cy="377"/>
            </a:xfrm>
            <a:custGeom>
              <a:avLst/>
              <a:gdLst>
                <a:gd name="T0" fmla="*/ 0 w 21633"/>
                <a:gd name="T1" fmla="*/ 0 h 21600"/>
                <a:gd name="T2" fmla="*/ 20 w 21633"/>
                <a:gd name="T3" fmla="*/ 7 h 21600"/>
                <a:gd name="T4" fmla="*/ 0 w 21633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3"/>
                <a:gd name="T10" fmla="*/ 0 h 21600"/>
                <a:gd name="T11" fmla="*/ 21633 w 216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3" h="21600" fill="none" extrusionOk="0">
                  <a:moveTo>
                    <a:pt x="0" y="0"/>
                  </a:moveTo>
                  <a:cubicBezTo>
                    <a:pt x="11" y="0"/>
                    <a:pt x="22" y="-1"/>
                    <a:pt x="33" y="0"/>
                  </a:cubicBezTo>
                  <a:cubicBezTo>
                    <a:pt x="11962" y="0"/>
                    <a:pt x="21633" y="9670"/>
                    <a:pt x="21633" y="21600"/>
                  </a:cubicBezTo>
                </a:path>
                <a:path w="21633" h="21600" stroke="0" extrusionOk="0">
                  <a:moveTo>
                    <a:pt x="0" y="0"/>
                  </a:moveTo>
                  <a:cubicBezTo>
                    <a:pt x="11" y="0"/>
                    <a:pt x="22" y="-1"/>
                    <a:pt x="33" y="0"/>
                  </a:cubicBezTo>
                  <a:cubicBezTo>
                    <a:pt x="11962" y="0"/>
                    <a:pt x="21633" y="9670"/>
                    <a:pt x="21633" y="21600"/>
                  </a:cubicBezTo>
                  <a:lnTo>
                    <a:pt x="33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ctr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Ammonia (NH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4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>
              <a:off x="1576" y="2325"/>
              <a:ext cx="9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4" name="Rectangle 9"/>
            <p:cNvSpPr>
              <a:spLocks noChangeArrowheads="1"/>
            </p:cNvSpPr>
            <p:nvPr/>
          </p:nvSpPr>
          <p:spPr bwMode="auto">
            <a:xfrm>
              <a:off x="2503" y="2066"/>
              <a:ext cx="102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ctr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Nitrite (NO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2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05" name="Line 10"/>
            <p:cNvSpPr>
              <a:spLocks noChangeShapeType="1"/>
            </p:cNvSpPr>
            <p:nvPr/>
          </p:nvSpPr>
          <p:spPr bwMode="auto">
            <a:xfrm>
              <a:off x="3503" y="2325"/>
              <a:ext cx="8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7" name="Rectangle 12"/>
            <p:cNvSpPr>
              <a:spLocks noChangeArrowheads="1"/>
            </p:cNvSpPr>
            <p:nvPr/>
          </p:nvSpPr>
          <p:spPr bwMode="auto">
            <a:xfrm>
              <a:off x="4434" y="2066"/>
              <a:ext cx="826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ctr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Nitrate (NO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3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852" y="3063"/>
              <a:ext cx="788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Alkalinity</a:t>
              </a:r>
            </a:p>
          </p:txBody>
        </p:sp>
        <p:sp>
          <p:nvSpPr>
            <p:cNvPr id="33815" name="Arc 21"/>
            <p:cNvSpPr>
              <a:spLocks/>
            </p:cNvSpPr>
            <p:nvPr/>
          </p:nvSpPr>
          <p:spPr bwMode="auto">
            <a:xfrm rot="10394175">
              <a:off x="1216" y="2602"/>
              <a:ext cx="778" cy="420"/>
            </a:xfrm>
            <a:custGeom>
              <a:avLst/>
              <a:gdLst>
                <a:gd name="T0" fmla="*/ 28 w 21508"/>
                <a:gd name="T1" fmla="*/ 1 h 21600"/>
                <a:gd name="T2" fmla="*/ 0 w 21508"/>
                <a:gd name="T3" fmla="*/ 8 h 21600"/>
                <a:gd name="T4" fmla="*/ 0 w 215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08"/>
                <a:gd name="T10" fmla="*/ 0 h 21600"/>
                <a:gd name="T11" fmla="*/ 21508 w 215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8" h="21600" fill="none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</a:path>
                <a:path w="21508" h="21600" stroke="0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771" y="1462"/>
              <a:ext cx="855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Oxygen (O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8" name="Rectangle 24"/>
            <p:cNvSpPr>
              <a:spLocks noChangeArrowheads="1"/>
            </p:cNvSpPr>
            <p:nvPr/>
          </p:nvSpPr>
          <p:spPr bwMode="auto">
            <a:xfrm>
              <a:off x="2939" y="1462"/>
              <a:ext cx="937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marL="0" marR="0" lvl="0" indent="0" algn="l" defTabSz="8048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Oxygen (O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Estrangelo Edessa" pitchFamily="66" charset="0"/>
                </a:rPr>
                <a:t>)</a:t>
              </a:r>
            </a:p>
          </p:txBody>
        </p:sp>
      </p:grp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638800" y="4379843"/>
            <a:ext cx="846139" cy="360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962" tIns="41275" rIns="80962" bIns="41275">
            <a:spAutoFit/>
          </a:bodyPr>
          <a:lstStyle/>
          <a:p>
            <a:pPr marL="0" marR="0" lvl="0" indent="0" algn="l" defTabSz="8048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H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+</a:t>
            </a:r>
          </a:p>
        </p:txBody>
      </p:sp>
      <p:sp>
        <p:nvSpPr>
          <p:cNvPr id="20" name="Arc 23"/>
          <p:cNvSpPr>
            <a:spLocks/>
          </p:cNvSpPr>
          <p:nvPr/>
        </p:nvSpPr>
        <p:spPr bwMode="auto">
          <a:xfrm rot="10800000">
            <a:off x="4813301" y="3577594"/>
            <a:ext cx="946150" cy="527050"/>
          </a:xfrm>
          <a:custGeom>
            <a:avLst/>
            <a:gdLst>
              <a:gd name="T0" fmla="*/ 41444432 w 21600"/>
              <a:gd name="T1" fmla="*/ 12860265 h 21600"/>
              <a:gd name="T2" fmla="*/ 0 w 21600"/>
              <a:gd name="T3" fmla="*/ 0 h 21600"/>
              <a:gd name="T4" fmla="*/ 4144443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7C81A-0A9A-32AD-C1AA-3E3829E371CA}"/>
              </a:ext>
            </a:extLst>
          </p:cNvPr>
          <p:cNvSpPr txBox="1"/>
          <p:nvPr/>
        </p:nvSpPr>
        <p:spPr>
          <a:xfrm>
            <a:off x="9521505" y="6216242"/>
            <a:ext cx="220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Animation from Grant Weaver</a:t>
            </a:r>
          </a:p>
        </p:txBody>
      </p:sp>
    </p:spTree>
    <p:extLst>
      <p:ext uri="{BB962C8B-B14F-4D97-AF65-F5344CB8AC3E}">
        <p14:creationId xmlns:p14="http://schemas.microsoft.com/office/powerpoint/2010/main" val="278711707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C2D6-94F0-C399-3204-9E428FFA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Nitrate conversion to nitrogen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41647-6416-24A9-E430-9A043373E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conversion, the following is needed:</a:t>
            </a:r>
          </a:p>
          <a:p>
            <a:endParaRPr lang="en-US" dirty="0"/>
          </a:p>
          <a:p>
            <a:r>
              <a:rPr lang="en-US" dirty="0"/>
              <a:t>Low/no dissolved oxygen</a:t>
            </a:r>
          </a:p>
          <a:p>
            <a:endParaRPr lang="en-US" dirty="0"/>
          </a:p>
          <a:p>
            <a:r>
              <a:rPr lang="en-US" dirty="0"/>
              <a:t>Carbon source</a:t>
            </a:r>
          </a:p>
          <a:p>
            <a:r>
              <a:rPr lang="en-US" dirty="0"/>
              <a:t>	Typically influent BOD, some plants add</a:t>
            </a:r>
          </a:p>
          <a:p>
            <a:endParaRPr lang="en-US" dirty="0"/>
          </a:p>
          <a:p>
            <a:r>
              <a:rPr lang="en-US" dirty="0"/>
              <a:t>Regain half of lost alkalinity</a:t>
            </a:r>
          </a:p>
        </p:txBody>
      </p:sp>
    </p:spTree>
    <p:extLst>
      <p:ext uri="{BB962C8B-B14F-4D97-AF65-F5344CB8AC3E}">
        <p14:creationId xmlns:p14="http://schemas.microsoft.com/office/powerpoint/2010/main" val="409709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7707-EE49-DE98-5282-14683CA8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C1447-4DBA-8663-DBD0-BB23952B2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00B6E-2275-4904-D2EB-3AB5F9BB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0"/>
            <a:ext cx="1062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1007-A589-DF5F-2857-D1B3F5F8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Nitrate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C021-BED7-156D-3E36-725CAF01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water quality</a:t>
            </a:r>
          </a:p>
          <a:p>
            <a:r>
              <a:rPr lang="en-US" dirty="0"/>
              <a:t>	Gulf of Mexico &amp; Drinking Water Quality</a:t>
            </a:r>
          </a:p>
          <a:p>
            <a:endParaRPr lang="en-US" dirty="0"/>
          </a:p>
          <a:p>
            <a:r>
              <a:rPr lang="en-US" dirty="0"/>
              <a:t>Energy savings</a:t>
            </a:r>
          </a:p>
          <a:p>
            <a:r>
              <a:rPr lang="en-US" dirty="0"/>
              <a:t>	Cycle aeration or turn off part of aeration</a:t>
            </a:r>
          </a:p>
          <a:p>
            <a:r>
              <a:rPr lang="en-US" dirty="0"/>
              <a:t>	Control D.O. with D.O. feedback</a:t>
            </a:r>
          </a:p>
        </p:txBody>
      </p:sp>
    </p:spTree>
    <p:extLst>
      <p:ext uri="{BB962C8B-B14F-4D97-AF65-F5344CB8AC3E}">
        <p14:creationId xmlns:p14="http://schemas.microsoft.com/office/powerpoint/2010/main" val="2850226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8AD6-070C-8977-B85D-184212899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Total Phosphorus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75381-867E-0AB0-9475-CA6D5DE907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 Steps</a:t>
            </a:r>
          </a:p>
        </p:txBody>
      </p:sp>
    </p:spTree>
    <p:extLst>
      <p:ext uri="{BB962C8B-B14F-4D97-AF65-F5344CB8AC3E}">
        <p14:creationId xmlns:p14="http://schemas.microsoft.com/office/powerpoint/2010/main" val="3293656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4669-7D76-8CA5-6270-8BFA7258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63" y="-71927"/>
            <a:ext cx="9779183" cy="1325563"/>
          </a:xfrm>
        </p:spPr>
        <p:txBody>
          <a:bodyPr/>
          <a:lstStyle/>
          <a:p>
            <a:r>
              <a:rPr lang="en-US" dirty="0"/>
              <a:t>Step 1: Produce Volatile Fatty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6DF54-CCFA-F71F-3DEB-ADFD172A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1" y="1506309"/>
            <a:ext cx="9779182" cy="3366815"/>
          </a:xfrm>
        </p:spPr>
        <p:txBody>
          <a:bodyPr/>
          <a:lstStyle/>
          <a:p>
            <a:r>
              <a:rPr lang="en-US" dirty="0"/>
              <a:t>Ingredients:</a:t>
            </a:r>
          </a:p>
          <a:p>
            <a:r>
              <a:rPr lang="en-US" dirty="0"/>
              <a:t>	Mixed liquor solids, low in nitrates</a:t>
            </a:r>
          </a:p>
          <a:p>
            <a:r>
              <a:rPr lang="en-US" dirty="0"/>
              <a:t>	Influent rich in carbon</a:t>
            </a:r>
          </a:p>
          <a:p>
            <a:r>
              <a:rPr lang="en-US" dirty="0"/>
              <a:t>	Time: 1 to 2ish hours</a:t>
            </a:r>
          </a:p>
          <a:p>
            <a:endParaRPr lang="en-US" dirty="0"/>
          </a:p>
          <a:p>
            <a:r>
              <a:rPr lang="en-US" dirty="0"/>
              <a:t>Directions – allow to ferment </a:t>
            </a:r>
          </a:p>
          <a:p>
            <a:r>
              <a:rPr lang="en-US" dirty="0"/>
              <a:t>	Minimal mixing, no/minimal air introduction</a:t>
            </a:r>
          </a:p>
          <a:p>
            <a:r>
              <a:rPr lang="en-US" dirty="0"/>
              <a:t>	Oxidation Reduction Potential = -100 to -250 mV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6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1757-FB40-DFC1-152E-30C471B3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-546931"/>
            <a:ext cx="9779183" cy="1325563"/>
          </a:xfrm>
        </p:spPr>
        <p:txBody>
          <a:bodyPr/>
          <a:lstStyle/>
          <a:p>
            <a:r>
              <a:rPr lang="en-US" dirty="0"/>
              <a:t>Step 2: Bio-P uptake VFA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AA77E-C15D-348F-BE65-F1E8E87D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68" y="889727"/>
            <a:ext cx="9779182" cy="3366815"/>
          </a:xfrm>
        </p:spPr>
        <p:txBody>
          <a:bodyPr/>
          <a:lstStyle/>
          <a:p>
            <a:r>
              <a:rPr lang="en-US" dirty="0"/>
              <a:t>Directions:</a:t>
            </a:r>
          </a:p>
          <a:p>
            <a:r>
              <a:rPr lang="en-US" dirty="0"/>
              <a:t>	This occurs, typically in same basin as VFA production</a:t>
            </a:r>
          </a:p>
          <a:p>
            <a:endParaRPr lang="en-US" dirty="0"/>
          </a:p>
          <a:p>
            <a:r>
              <a:rPr lang="en-US" dirty="0"/>
              <a:t>	Prevent nitrates, as denitrifying bacteria consume VFA</a:t>
            </a:r>
          </a:p>
          <a:p>
            <a:endParaRPr lang="en-US" dirty="0"/>
          </a:p>
          <a:p>
            <a:r>
              <a:rPr lang="en-US" dirty="0"/>
              <a:t>Check your work:</a:t>
            </a:r>
          </a:p>
          <a:p>
            <a:endParaRPr lang="en-US" dirty="0"/>
          </a:p>
          <a:p>
            <a:r>
              <a:rPr lang="en-US" dirty="0"/>
              <a:t>Phosphate levels should be 3x influent leaving basin as influent</a:t>
            </a:r>
          </a:p>
          <a:p>
            <a:endParaRPr lang="en-US" dirty="0"/>
          </a:p>
          <a:p>
            <a:r>
              <a:rPr lang="en-US" dirty="0"/>
              <a:t>Oxidation Reduction Potential = -100 to -250 mV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D098-1740-0368-9CD9-C031E388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0"/>
            <a:ext cx="9779183" cy="1325563"/>
          </a:xfrm>
        </p:spPr>
        <p:txBody>
          <a:bodyPr/>
          <a:lstStyle/>
          <a:p>
            <a:r>
              <a:rPr lang="en-US" dirty="0"/>
              <a:t>Who’s the other guy?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DBD9B-16C4-18FC-9204-FB6F7C9A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6036"/>
            <a:ext cx="9211924" cy="46250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Grant Tech, Inc.</a:t>
            </a:r>
          </a:p>
          <a:p>
            <a:pPr lvl="1"/>
            <a:r>
              <a:rPr lang="en-US" dirty="0"/>
              <a:t>In-plant support for optimizing nutrient removal in 175+ municipal wastewater treatment plants including 73 in Kansas</a:t>
            </a:r>
          </a:p>
          <a:p>
            <a:r>
              <a:rPr lang="en-US" dirty="0"/>
              <a:t>Wastewater Operator</a:t>
            </a:r>
          </a:p>
          <a:p>
            <a:pPr lvl="1"/>
            <a:r>
              <a:rPr lang="en-US" dirty="0"/>
              <a:t>Connecticut</a:t>
            </a:r>
          </a:p>
          <a:p>
            <a:pPr lvl="1"/>
            <a:r>
              <a:rPr lang="en-US" dirty="0"/>
              <a:t>Massachusetts</a:t>
            </a:r>
          </a:p>
          <a:p>
            <a:pPr lvl="1"/>
            <a:r>
              <a:rPr lang="en-US" dirty="0"/>
              <a:t>New Hampshire</a:t>
            </a:r>
          </a:p>
          <a:p>
            <a:pPr lvl="1"/>
            <a:r>
              <a:rPr lang="en-US" dirty="0"/>
              <a:t>Rhode Island</a:t>
            </a:r>
          </a:p>
          <a:p>
            <a:r>
              <a:rPr lang="en-US" dirty="0"/>
              <a:t>Professional Engineer</a:t>
            </a:r>
          </a:p>
          <a:p>
            <a:pPr lvl="1"/>
            <a:r>
              <a:rPr lang="en-US" dirty="0"/>
              <a:t>Connecticut</a:t>
            </a:r>
          </a:p>
          <a:p>
            <a:r>
              <a:rPr lang="en-US" dirty="0"/>
              <a:t>MIT: Post-Grad Studies in Environmental Toxicology</a:t>
            </a:r>
          </a:p>
          <a:p>
            <a:r>
              <a:rPr lang="en-US" dirty="0"/>
              <a:t>Oklahoma State: MS Bio-Environmental Engineering</a:t>
            </a:r>
          </a:p>
          <a:p>
            <a:r>
              <a:rPr lang="en-US" dirty="0"/>
              <a:t>Kansas State: BS Biology</a:t>
            </a:r>
          </a:p>
        </p:txBody>
      </p:sp>
      <p:pic>
        <p:nvPicPr>
          <p:cNvPr id="7" name="Picture 6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B8626979-00AE-80D3-3584-BF6504316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15243" y="3381244"/>
            <a:ext cx="3973436" cy="298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07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6CA7A-4865-54BC-D69B-4FD5976E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0E75-3C88-777F-37AB-9E24B3668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fluid rich in Bio-P bugs, fat with VFA, into aerobic basin</a:t>
            </a:r>
          </a:p>
          <a:p>
            <a:endParaRPr lang="en-US" dirty="0"/>
          </a:p>
          <a:p>
            <a:r>
              <a:rPr lang="en-US" dirty="0"/>
              <a:t>“Luxury” phosphorus uptake occurs</a:t>
            </a:r>
          </a:p>
          <a:p>
            <a:endParaRPr lang="en-US" dirty="0"/>
          </a:p>
          <a:p>
            <a:r>
              <a:rPr lang="en-US" dirty="0"/>
              <a:t>Remove in solids</a:t>
            </a:r>
          </a:p>
          <a:p>
            <a:r>
              <a:rPr lang="en-US" dirty="0"/>
              <a:t>	Operate clarifier and biosolids to minimize phosphorus release</a:t>
            </a:r>
          </a:p>
        </p:txBody>
      </p:sp>
    </p:spTree>
    <p:extLst>
      <p:ext uri="{BB962C8B-B14F-4D97-AF65-F5344CB8AC3E}">
        <p14:creationId xmlns:p14="http://schemas.microsoft.com/office/powerpoint/2010/main" val="1734382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7707-EE49-DE98-5282-14683CA8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C1447-4DBA-8663-DBD0-BB23952B2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00B6E-2275-4904-D2EB-3AB5F9BB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0"/>
            <a:ext cx="1062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3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2D3F-6D53-A489-E9AE-10865AA2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– Common Failure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D0E3E-3A47-62EF-0FFE-FB26E3D3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42124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Nitrates entering “Anaerobic Zone”</a:t>
            </a:r>
          </a:p>
          <a:p>
            <a:pPr lvl="1"/>
            <a:r>
              <a:rPr lang="en-US" dirty="0"/>
              <a:t>Return Activated Sludge</a:t>
            </a:r>
          </a:p>
          <a:p>
            <a:endParaRPr lang="en-US" dirty="0"/>
          </a:p>
          <a:p>
            <a:r>
              <a:rPr lang="en-US" dirty="0"/>
              <a:t>High Dissolved Oxygen in “Anaerobic Zone”</a:t>
            </a:r>
          </a:p>
          <a:p>
            <a:pPr lvl="1"/>
            <a:r>
              <a:rPr lang="en-US" dirty="0"/>
              <a:t>Return Activated Sludge</a:t>
            </a:r>
          </a:p>
          <a:p>
            <a:pPr lvl="1"/>
            <a:r>
              <a:rPr lang="en-US" dirty="0"/>
              <a:t>Backflows</a:t>
            </a:r>
          </a:p>
          <a:p>
            <a:pPr lvl="1"/>
            <a:r>
              <a:rPr lang="en-US" dirty="0"/>
              <a:t>Overmixing</a:t>
            </a:r>
          </a:p>
          <a:p>
            <a:endParaRPr lang="en-US" dirty="0"/>
          </a:p>
          <a:p>
            <a:r>
              <a:rPr lang="en-US" dirty="0"/>
              <a:t>Release from sludge</a:t>
            </a:r>
          </a:p>
          <a:p>
            <a:pPr lvl="1"/>
            <a:r>
              <a:rPr lang="en-US" dirty="0"/>
              <a:t>Deep clarifier blankets</a:t>
            </a:r>
          </a:p>
          <a:p>
            <a:pPr lvl="1"/>
            <a:r>
              <a:rPr lang="en-US" dirty="0"/>
              <a:t>Sludge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D7AB8-4BD2-8AE7-B5A7-7C51F629A5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8DA84B-B4DF-4466-ACCF-C5458BA3B6B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15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7402-390D-B9FA-E24B-9D1A79D5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Sunapee, 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90EE5-5422-7289-68FD-96F848DA5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10" y="1825625"/>
            <a:ext cx="6502400" cy="4351338"/>
          </a:xfrm>
        </p:spPr>
        <p:txBody>
          <a:bodyPr>
            <a:normAutofit/>
          </a:bodyPr>
          <a:lstStyle/>
          <a:p>
            <a:r>
              <a:rPr lang="en-US" dirty="0"/>
              <a:t>Total Nitrogen</a:t>
            </a:r>
          </a:p>
          <a:p>
            <a:pPr lvl="1"/>
            <a:r>
              <a:rPr lang="en-US" dirty="0"/>
              <a:t>Ditches operate in parallel</a:t>
            </a:r>
          </a:p>
          <a:p>
            <a:pPr lvl="1"/>
            <a:r>
              <a:rPr lang="en-US" dirty="0"/>
              <a:t>TN Removed in ditches – rotors cycle on/off</a:t>
            </a:r>
          </a:p>
          <a:p>
            <a:pPr lvl="2"/>
            <a:r>
              <a:rPr lang="en-US" dirty="0"/>
              <a:t>Aerobic to Anoxic</a:t>
            </a:r>
          </a:p>
          <a:p>
            <a:pPr lvl="1"/>
            <a:r>
              <a:rPr lang="en-US" dirty="0"/>
              <a:t>Dissolved Oxygen setpoints for rotors</a:t>
            </a:r>
          </a:p>
          <a:p>
            <a:endParaRPr lang="en-US" dirty="0"/>
          </a:p>
          <a:p>
            <a:r>
              <a:rPr lang="en-US" dirty="0"/>
              <a:t>Total Phosphorus</a:t>
            </a:r>
          </a:p>
          <a:p>
            <a:pPr lvl="1"/>
            <a:r>
              <a:rPr lang="en-US" dirty="0"/>
              <a:t>Two parallel anaerobic basins</a:t>
            </a:r>
          </a:p>
          <a:p>
            <a:pPr lvl="1"/>
            <a:r>
              <a:rPr lang="en-US" dirty="0"/>
              <a:t>Overmixed – reduce mixing time</a:t>
            </a:r>
          </a:p>
          <a:p>
            <a:pPr lvl="1"/>
            <a:r>
              <a:rPr lang="en-US" dirty="0"/>
              <a:t>Protect from washout?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7F425-A7B3-A68A-CF69-EFA0F80EE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668" y="475673"/>
            <a:ext cx="5109661" cy="638232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96F835-4D6F-236A-FE8E-6603143701FB}"/>
              </a:ext>
            </a:extLst>
          </p:cNvPr>
          <p:cNvSpPr txBox="1">
            <a:spLocks/>
          </p:cNvSpPr>
          <p:nvPr/>
        </p:nvSpPr>
        <p:spPr>
          <a:xfrm>
            <a:off x="533689" y="6296025"/>
            <a:ext cx="6502400" cy="66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All aerials in presentation from Google Earth unless otherwise specified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2F78-9250-D830-6753-45EED2C1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91963"/>
            <a:ext cx="9779183" cy="1325563"/>
          </a:xfrm>
        </p:spPr>
        <p:txBody>
          <a:bodyPr/>
          <a:lstStyle/>
          <a:p>
            <a:r>
              <a:rPr lang="en-US" dirty="0"/>
              <a:t>Sunapee, 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701E6-329F-DD7B-7EAB-7E85AC285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64" y="1491167"/>
            <a:ext cx="6840104" cy="50017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Solids handling</a:t>
            </a:r>
          </a:p>
          <a:p>
            <a:pPr lvl="1"/>
            <a:r>
              <a:rPr lang="en-US" dirty="0"/>
              <a:t>Dose </a:t>
            </a:r>
            <a:r>
              <a:rPr lang="en-US" dirty="0" err="1"/>
              <a:t>Polyaluminum</a:t>
            </a:r>
            <a:r>
              <a:rPr lang="en-US" dirty="0"/>
              <a:t> Chloride (PAC) with polymer before belt press</a:t>
            </a:r>
          </a:p>
          <a:p>
            <a:pPr lvl="1"/>
            <a:r>
              <a:rPr lang="en-US" dirty="0"/>
              <a:t>Binds phosphorus released during solids storage – remain in solids</a:t>
            </a:r>
          </a:p>
          <a:p>
            <a:endParaRPr lang="en-US" dirty="0"/>
          </a:p>
          <a:p>
            <a:r>
              <a:rPr lang="en-US" dirty="0"/>
              <a:t>Adaptive Operations</a:t>
            </a:r>
          </a:p>
          <a:p>
            <a:pPr lvl="1"/>
            <a:r>
              <a:rPr lang="en-US" dirty="0"/>
              <a:t>Test phosphate leaving ditches. Monitor Anaerobic Basin Oxidation Reduction Potential values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Plan A: Anaerobic zones</a:t>
            </a:r>
          </a:p>
          <a:p>
            <a:pPr lvl="1"/>
            <a:r>
              <a:rPr lang="en-US" dirty="0"/>
              <a:t>Plan A.1: PAC during solids processing</a:t>
            </a:r>
          </a:p>
          <a:p>
            <a:pPr lvl="1"/>
            <a:r>
              <a:rPr lang="en-US" dirty="0"/>
              <a:t>Plan B: Chemical before clarifiers</a:t>
            </a:r>
          </a:p>
          <a:p>
            <a:pPr lvl="1"/>
            <a:r>
              <a:rPr lang="en-US" dirty="0"/>
              <a:t>Plan B.1: PAC during solids processing</a:t>
            </a:r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15760E-B35B-4148-CEB4-24934E607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668" y="475673"/>
            <a:ext cx="5109661" cy="6382327"/>
          </a:xfrm>
          <a:prstGeom prst="rect">
            <a:avLst/>
          </a:prstGeom>
        </p:spPr>
      </p:pic>
      <p:pic>
        <p:nvPicPr>
          <p:cNvPr id="9" name="Picture 8" descr="A blue circular object in a dirty area&#10;&#10;Description automatically generated with medium confidence">
            <a:extLst>
              <a:ext uri="{FF2B5EF4-FFF2-40B4-BE49-F238E27FC236}">
                <a16:creationId xmlns:a16="http://schemas.microsoft.com/office/drawing/2014/main" id="{9F1510E5-5556-41AB-1E41-26E335D228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829" y="4010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E9070C-918A-0C5A-4A4A-586638BC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6DB2-4B01-469A-BB1E-475CF7DA142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3A237-1C39-E6B0-5723-F3D9429675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89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6B5DA-AA21-A27A-7D70-63C2F388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6DB2-4B01-469A-BB1E-475CF7DA142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816F2-B9EF-3794-B9BB-C00855AA1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483" y="0"/>
            <a:ext cx="11879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77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E9070C-918A-0C5A-4A4A-586638BC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6DB2-4B01-469A-BB1E-475CF7DA142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73CC3A5-5947-477F-B3E6-2A3A6D50E90B}"/>
              </a:ext>
            </a:extLst>
          </p:cNvPr>
          <p:cNvGraphicFramePr>
            <a:graphicFrameLocks noGrp="1"/>
          </p:cNvGraphicFramePr>
          <p:nvPr/>
        </p:nvGraphicFramePr>
        <p:xfrm>
          <a:off x="390292" y="281103"/>
          <a:ext cx="11411415" cy="629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110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6B5DA-AA21-A27A-7D70-63C2F388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6DB2-4B01-469A-BB1E-475CF7DA142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A3A1B4-84D5-2BBC-6BB6-7F8EDB64FF51}"/>
              </a:ext>
            </a:extLst>
          </p:cNvPr>
          <p:cNvGraphicFramePr>
            <a:graphicFrameLocks noGrp="1"/>
          </p:cNvGraphicFramePr>
          <p:nvPr/>
        </p:nvGraphicFramePr>
        <p:xfrm>
          <a:off x="393533" y="283243"/>
          <a:ext cx="11404934" cy="629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114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E9070C-918A-0C5A-4A4A-586638BC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6DB2-4B01-469A-BB1E-475CF7DA142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75354D3-7DE6-40E9-953D-ED0966F44BFD}"/>
              </a:ext>
            </a:extLst>
          </p:cNvPr>
          <p:cNvGraphicFramePr>
            <a:graphicFrameLocks noGrp="1"/>
          </p:cNvGraphicFramePr>
          <p:nvPr/>
        </p:nvGraphicFramePr>
        <p:xfrm>
          <a:off x="393533" y="283243"/>
          <a:ext cx="11404934" cy="629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402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288E-D193-10A2-4DCB-C3D079CB46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KDHE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22741-44D6-06F4-AF09-4D53CC946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9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6B5DA-AA21-A27A-7D70-63C2F388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6DB2-4B01-469A-BB1E-475CF7DA142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793CF4-8ACB-8EA2-BCB2-35FD491F0BF0}"/>
              </a:ext>
            </a:extLst>
          </p:cNvPr>
          <p:cNvGraphicFramePr>
            <a:graphicFrameLocks noGrp="1"/>
          </p:cNvGraphicFramePr>
          <p:nvPr/>
        </p:nvGraphicFramePr>
        <p:xfrm>
          <a:off x="393533" y="283243"/>
          <a:ext cx="11404934" cy="629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778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18B7F11-DCBC-A9DC-D08F-BAF68BCD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545" y="457201"/>
            <a:ext cx="9919855" cy="63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CA03481A-D8E0-D839-8B19-CB2B40D77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392" y="3450885"/>
            <a:ext cx="211514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Anoxic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EE4ADFF-1B8D-EDB2-852C-3DFAA105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392" y="5164571"/>
            <a:ext cx="2563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Influent/RAS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05A7532-13A8-AB3D-38B2-092BB65E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144" y="5497404"/>
            <a:ext cx="57033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Recycle Gate – Return Nitrates to Anoxic Zone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1CF007-8676-87CB-4086-163C6ABF50F0}"/>
              </a:ext>
            </a:extLst>
          </p:cNvPr>
          <p:cNvCxnSpPr>
            <a:cxnSpLocks/>
          </p:cNvCxnSpPr>
          <p:nvPr/>
        </p:nvCxnSpPr>
        <p:spPr>
          <a:xfrm flipH="1" flipV="1">
            <a:off x="4950691" y="5835939"/>
            <a:ext cx="383453" cy="353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4">
            <a:extLst>
              <a:ext uri="{FF2B5EF4-FFF2-40B4-BE49-F238E27FC236}">
                <a16:creationId xmlns:a16="http://schemas.microsoft.com/office/drawing/2014/main" id="{AC563991-1852-5A69-B5A7-5CC273EC1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952" y="3749988"/>
            <a:ext cx="412393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Remove Ammonia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D6EE53C-A296-B506-8C76-98064FE03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545" y="0"/>
            <a:ext cx="20987462" cy="6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5CEEC79-1563-2546-C3EF-53457E48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545" y="457200"/>
            <a:ext cx="20987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49118B19-66C7-5275-04EF-2A69A3CD7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144" y="984354"/>
            <a:ext cx="211514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18B7F11-DCBC-A9DC-D08F-BAF68BCD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431654"/>
            <a:ext cx="9919855" cy="63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CA03481A-D8E0-D839-8B19-CB2B40D77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045" y="3303712"/>
            <a:ext cx="211514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Anaerobic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EE4ADFF-1B8D-EDB2-852C-3DFAA105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392" y="5164571"/>
            <a:ext cx="2563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Influent/RAS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05A7532-13A8-AB3D-38B2-092BB65E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144" y="5835939"/>
            <a:ext cx="363181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Recycle Gate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1CF007-8676-87CB-4086-163C6ABF50F0}"/>
              </a:ext>
            </a:extLst>
          </p:cNvPr>
          <p:cNvCxnSpPr>
            <a:cxnSpLocks/>
          </p:cNvCxnSpPr>
          <p:nvPr/>
        </p:nvCxnSpPr>
        <p:spPr>
          <a:xfrm flipH="1" flipV="1">
            <a:off x="4950691" y="5835939"/>
            <a:ext cx="383453" cy="353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4">
            <a:extLst>
              <a:ext uri="{FF2B5EF4-FFF2-40B4-BE49-F238E27FC236}">
                <a16:creationId xmlns:a16="http://schemas.microsoft.com/office/drawing/2014/main" id="{AC563991-1852-5A69-B5A7-5CC273EC1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952" y="3749988"/>
            <a:ext cx="412393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D.O., Cycle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Anoxic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D6EE53C-A296-B506-8C76-98064FE03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545" y="0"/>
            <a:ext cx="20987462" cy="6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5CEEC79-1563-2546-C3EF-53457E48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545" y="457200"/>
            <a:ext cx="20987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72D40FD-3500-8DFE-2AC1-6D7DA5C6D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443" y="3036071"/>
            <a:ext cx="363181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Mixing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418145C-318D-3DE7-2E24-5BA7522B0049}"/>
              </a:ext>
            </a:extLst>
          </p:cNvPr>
          <p:cNvCxnSpPr>
            <a:cxnSpLocks/>
          </p:cNvCxnSpPr>
          <p:nvPr/>
        </p:nvCxnSpPr>
        <p:spPr>
          <a:xfrm flipH="1">
            <a:off x="2404595" y="3749988"/>
            <a:ext cx="1848848" cy="8164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">
            <a:extLst>
              <a:ext uri="{FF2B5EF4-FFF2-40B4-BE49-F238E27FC236}">
                <a16:creationId xmlns:a16="http://schemas.microsoft.com/office/drawing/2014/main" id="{147AFFF5-086E-F054-689B-FA0BCDBE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144" y="984354"/>
            <a:ext cx="211514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91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EBD8C31-F82D-DC2C-24E7-61DEC116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545" y="457201"/>
            <a:ext cx="9919855" cy="63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8A6DD408-2E5F-BE53-0446-D921A4648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392" y="5164571"/>
            <a:ext cx="31210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VFA Production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F3941DE-F470-9683-98BF-678D011FE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392" y="3626741"/>
            <a:ext cx="31210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PO4 Release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PAO Growth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D6006A2-39F3-61AA-CB67-237382680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810" y="3626741"/>
            <a:ext cx="47512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Ammonia Conversion to Nitrates + Denitrification.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Luxury Phosphorus Uptake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2FE288F-C899-2F9C-558C-B306DD7F6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144" y="984354"/>
            <a:ext cx="211514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3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BDE4-65DE-B426-5616-FD9A2775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Colby, 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A69FB-C28B-D093-26D0-BA6E71BF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5621234" cy="3366815"/>
          </a:xfrm>
        </p:spPr>
        <p:txBody>
          <a:bodyPr/>
          <a:lstStyle/>
          <a:p>
            <a:r>
              <a:rPr lang="en-US" dirty="0"/>
              <a:t>Traditional newer activated sludge plant</a:t>
            </a:r>
          </a:p>
          <a:p>
            <a:endParaRPr lang="en-US" dirty="0"/>
          </a:p>
          <a:p>
            <a:r>
              <a:rPr lang="en-US" dirty="0"/>
              <a:t>Facing permit limits soon</a:t>
            </a:r>
          </a:p>
          <a:p>
            <a:endParaRPr lang="en-US" dirty="0"/>
          </a:p>
          <a:p>
            <a:r>
              <a:rPr lang="en-US" dirty="0"/>
              <a:t>Modified air levels and timing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46BF7-84EF-0114-C1A3-FF12C77C69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B57D26-69A1-4479-B0C6-4C5D6F2BDD4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16C28-767C-1699-8FFC-837AE120C1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599" y="1825625"/>
            <a:ext cx="4854972" cy="43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3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6B981-4133-57FB-A4DC-A8C7A30B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54" y="1114425"/>
            <a:ext cx="2753412" cy="4351338"/>
          </a:xfrm>
        </p:spPr>
        <p:txBody>
          <a:bodyPr/>
          <a:lstStyle/>
          <a:p>
            <a:r>
              <a:rPr lang="en-US" dirty="0"/>
              <a:t>Before</a:t>
            </a:r>
          </a:p>
          <a:p>
            <a:endParaRPr lang="en-US" dirty="0"/>
          </a:p>
          <a:p>
            <a:r>
              <a:rPr lang="en-US" dirty="0"/>
              <a:t>Basic Activated Sludge</a:t>
            </a:r>
          </a:p>
          <a:p>
            <a:endParaRPr lang="en-US" dirty="0"/>
          </a:p>
          <a:p>
            <a:r>
              <a:rPr lang="en-US" dirty="0"/>
              <a:t>Some air control to denitrify &amp; save 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35D07-2545-DE22-73E1-5F62779622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1152" y="470879"/>
            <a:ext cx="8004329" cy="5916241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9BDB38F-DBBE-8700-C129-F57C5418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52" y="3599722"/>
            <a:ext cx="2563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Influent/RAS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CED30C4-51BD-AA8D-5E2D-1B98DA4DB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053" y="1904469"/>
            <a:ext cx="2563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Ammonia to Nitrates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822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6B981-4133-57FB-A4DC-A8C7A30B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8" y="1468711"/>
            <a:ext cx="2490665" cy="4351338"/>
          </a:xfrm>
        </p:spPr>
        <p:txBody>
          <a:bodyPr/>
          <a:lstStyle/>
          <a:p>
            <a:r>
              <a:rPr lang="en-US" dirty="0"/>
              <a:t>After</a:t>
            </a:r>
          </a:p>
          <a:p>
            <a:endParaRPr lang="en-US" dirty="0"/>
          </a:p>
          <a:p>
            <a:r>
              <a:rPr lang="en-US" dirty="0"/>
              <a:t>Control air at influent</a:t>
            </a:r>
          </a:p>
          <a:p>
            <a:endParaRPr lang="en-US" dirty="0"/>
          </a:p>
          <a:p>
            <a:r>
              <a:rPr lang="en-US" dirty="0"/>
              <a:t>Cycle Air in Basin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35D07-2545-DE22-73E1-5F62779622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498" y="-30536"/>
            <a:ext cx="9319788" cy="6888536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9BDB38F-DBBE-8700-C129-F57C5418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983" y="3644380"/>
            <a:ext cx="2563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Influent/RAS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CED30C4-51BD-AA8D-5E2D-1B98DA4DB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199" y="951112"/>
            <a:ext cx="2563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Aerobic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Cycled Anoxic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A3D3F0F-0D10-623C-1035-92257682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29" y="2508418"/>
            <a:ext cx="31210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Anaerobic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670F830D-3FCB-58AD-DA20-C4CA1ACC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655" y="4742831"/>
            <a:ext cx="2563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Aerobic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Cycled Anoxic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076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6B981-4133-57FB-A4DC-A8C7A30B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8" y="1468711"/>
            <a:ext cx="2490665" cy="4351338"/>
          </a:xfrm>
        </p:spPr>
        <p:txBody>
          <a:bodyPr/>
          <a:lstStyle/>
          <a:p>
            <a:r>
              <a:rPr lang="en-US" dirty="0"/>
              <a:t>After</a:t>
            </a:r>
          </a:p>
          <a:p>
            <a:endParaRPr lang="en-US" dirty="0"/>
          </a:p>
          <a:p>
            <a:r>
              <a:rPr lang="en-US" dirty="0"/>
              <a:t>Control air at influent</a:t>
            </a:r>
          </a:p>
          <a:p>
            <a:endParaRPr lang="en-US" dirty="0"/>
          </a:p>
          <a:p>
            <a:r>
              <a:rPr lang="en-US" dirty="0"/>
              <a:t>Cycle Air in Basin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35D07-2545-DE22-73E1-5F62779622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5693" y="-30536"/>
            <a:ext cx="9319788" cy="6888536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9BDB38F-DBBE-8700-C129-F57C5418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983" y="3644380"/>
            <a:ext cx="2563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Influent/RAS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CED30C4-51BD-AA8D-5E2D-1B98DA4DB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199" y="951112"/>
            <a:ext cx="2563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Ammonia to Nitrates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A3D3F0F-0D10-623C-1035-92257682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364" y="2379254"/>
            <a:ext cx="31210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VFA Production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2035FEE-BBB8-772D-F85A-EAFAB3B63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146" y="1204952"/>
            <a:ext cx="31210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PO4 Release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PAO Growth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A0BBA59-901A-1CB2-AF2B-C67FF2007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855" y="3011063"/>
            <a:ext cx="2563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Denitrification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1E7D502-48EB-1126-543D-F07381DCD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546" y="4934531"/>
            <a:ext cx="4751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Luxury Phosphorus Uptake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88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E9070C-918A-0C5A-4A4A-586638BC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6DB2-4B01-469A-BB1E-475CF7DA142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A3A1B4-84D5-2BBC-6BB6-7F8EDB64FF51}"/>
              </a:ext>
            </a:extLst>
          </p:cNvPr>
          <p:cNvGraphicFramePr>
            <a:graphicFrameLocks noGrp="1"/>
          </p:cNvGraphicFramePr>
          <p:nvPr/>
        </p:nvGraphicFramePr>
        <p:xfrm>
          <a:off x="393533" y="283243"/>
          <a:ext cx="11404934" cy="629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119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6B5DA-AA21-A27A-7D70-63C2F388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6DB2-4B01-469A-BB1E-475CF7DA142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75354D3-7DE6-40E9-953D-ED0966F44BFD}"/>
              </a:ext>
            </a:extLst>
          </p:cNvPr>
          <p:cNvGraphicFramePr>
            <a:graphicFrameLocks noGrp="1"/>
          </p:cNvGraphicFramePr>
          <p:nvPr/>
        </p:nvGraphicFramePr>
        <p:xfrm>
          <a:off x="393533" y="283243"/>
          <a:ext cx="11404934" cy="629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009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296C66-D88D-6E55-AD66-5DF94C3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KDHE Perspective on Optimization for Nutrients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23D1BAF-D41F-69EA-390E-FB2C23BAA2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25625"/>
          <a:ext cx="4909457" cy="428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7588C85-6356-A4B3-72B9-AD643EFC2ACA}"/>
              </a:ext>
            </a:extLst>
          </p:cNvPr>
          <p:cNvGraphicFramePr>
            <a:graphicFrameLocks/>
          </p:cNvGraphicFramePr>
          <p:nvPr/>
        </p:nvGraphicFramePr>
        <p:xfrm>
          <a:off x="5979366" y="1790151"/>
          <a:ext cx="5943601" cy="428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95645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9AA9-FBE8-8B8D-EA7E-EBD7AE1FA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Fine-Tuning a BNR Plant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D2CCE-9D06-5567-9320-B287BB3E6F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Horton, KS Case Study</a:t>
            </a:r>
          </a:p>
        </p:txBody>
      </p:sp>
    </p:spTree>
    <p:extLst>
      <p:ext uri="{BB962C8B-B14F-4D97-AF65-F5344CB8AC3E}">
        <p14:creationId xmlns:p14="http://schemas.microsoft.com/office/powerpoint/2010/main" val="13174594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FAFC-3877-CF30-5EEA-6907F778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Biological Phosphorus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7DE8E-354E-62AF-D4E2-B935FBED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5096574" cy="3366815"/>
          </a:xfrm>
        </p:spPr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AeroMod</a:t>
            </a:r>
            <a:r>
              <a:rPr lang="en-US" dirty="0"/>
              <a:t> plant -2023</a:t>
            </a:r>
          </a:p>
          <a:p>
            <a:r>
              <a:rPr lang="en-US" dirty="0"/>
              <a:t>Bio-P basin – bottom center</a:t>
            </a:r>
          </a:p>
          <a:p>
            <a:r>
              <a:rPr lang="en-US" dirty="0"/>
              <a:t>Mediocre phosphorus removal</a:t>
            </a:r>
          </a:p>
          <a:p>
            <a:r>
              <a:rPr lang="en-US" dirty="0"/>
              <a:t>Monitored ORP </a:t>
            </a:r>
          </a:p>
          <a:p>
            <a:r>
              <a:rPr lang="en-US" dirty="0"/>
              <a:t>Reduced mixing from 24/7 to 1 hour on, one hour off</a:t>
            </a:r>
          </a:p>
          <a:p>
            <a:r>
              <a:rPr lang="en-US" sz="1400" dirty="0"/>
              <a:t>Photo from Microsoft Maps.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70B8E-6721-E7C9-A063-CE2DD974C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9014" y="1818625"/>
            <a:ext cx="5542986" cy="37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3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F204-B206-5E9C-6AE1-1ED76163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D8A6-E226-86AA-DEBB-2BCE24532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B7820-038C-4362-7557-F26AB6D04F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1764"/>
            <a:ext cx="12192000" cy="39087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C8730F-2560-B2FF-A658-88742481ACCA}"/>
              </a:ext>
            </a:extLst>
          </p:cNvPr>
          <p:cNvSpPr txBox="1">
            <a:spLocks/>
          </p:cNvSpPr>
          <p:nvPr/>
        </p:nvSpPr>
        <p:spPr>
          <a:xfrm>
            <a:off x="2013526" y="5695187"/>
            <a:ext cx="2669569" cy="449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Source: EPA ECHO Database</a:t>
            </a:r>
          </a:p>
        </p:txBody>
      </p:sp>
    </p:spTree>
    <p:extLst>
      <p:ext uri="{BB962C8B-B14F-4D97-AF65-F5344CB8AC3E}">
        <p14:creationId xmlns:p14="http://schemas.microsoft.com/office/powerpoint/2010/main" val="36999454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526B-03E2-415D-63AE-56ED0BD7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21CE-189D-549F-5E0F-DE6454671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and execute total nitrogen strategy first</a:t>
            </a:r>
          </a:p>
          <a:p>
            <a:endParaRPr lang="en-US" dirty="0"/>
          </a:p>
          <a:p>
            <a:r>
              <a:rPr lang="en-US" dirty="0"/>
              <a:t>Once RAS is low in nitrates, can execute total phosphorus</a:t>
            </a:r>
          </a:p>
          <a:p>
            <a:endParaRPr lang="en-US" dirty="0"/>
          </a:p>
          <a:p>
            <a:r>
              <a:rPr lang="en-US" dirty="0"/>
              <a:t>Develop reasonable monitoring plan for nutrients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8967120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30B1-484D-409A-2AFE-062C190F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52" y="-154130"/>
            <a:ext cx="9779183" cy="1325563"/>
          </a:xfrm>
        </p:spPr>
        <p:txBody>
          <a:bodyPr/>
          <a:lstStyle/>
          <a:p>
            <a:r>
              <a:rPr lang="en-US" dirty="0"/>
              <a:t>Small Group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16C8-6959-B593-F70A-74ED0FCA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5" y="1171433"/>
            <a:ext cx="11676836" cy="3366815"/>
          </a:xfrm>
        </p:spPr>
        <p:txBody>
          <a:bodyPr/>
          <a:lstStyle/>
          <a:p>
            <a:r>
              <a:rPr lang="en-US" dirty="0"/>
              <a:t>We are considering regular small-group meetings</a:t>
            </a:r>
          </a:p>
          <a:p>
            <a:endParaRPr lang="en-US" dirty="0"/>
          </a:p>
          <a:p>
            <a:r>
              <a:rPr lang="en-US" dirty="0"/>
              <a:t>Groups would be by plant type</a:t>
            </a:r>
          </a:p>
          <a:p>
            <a:r>
              <a:rPr lang="en-US" dirty="0"/>
              <a:t>	i.e. SBR, oxidation ditch, </a:t>
            </a:r>
            <a:r>
              <a:rPr lang="en-US" dirty="0" err="1"/>
              <a:t>Aeromod</a:t>
            </a:r>
            <a:r>
              <a:rPr lang="en-US" dirty="0"/>
              <a:t>, etc.</a:t>
            </a:r>
          </a:p>
          <a:p>
            <a:endParaRPr lang="en-US" dirty="0"/>
          </a:p>
          <a:p>
            <a:r>
              <a:rPr lang="en-US" dirty="0"/>
              <a:t>Believe better sharing can help with nutrient removal efforts &amp; plant management</a:t>
            </a:r>
          </a:p>
          <a:p>
            <a:r>
              <a:rPr lang="en-US" dirty="0"/>
              <a:t>	i.e., contacts to help diagnose issues, share vendor information, etc.</a:t>
            </a:r>
          </a:p>
          <a:p>
            <a:endParaRPr lang="en-US" dirty="0"/>
          </a:p>
          <a:p>
            <a:r>
              <a:rPr lang="en-US" dirty="0"/>
              <a:t>We’ll ask for more input next week.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36552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80A9-CF92-9735-C6DC-6045BBE1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KDHE Sponsored 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7854-72A9-DC91-A380-D644A1272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to all municipal plants in Kansas</a:t>
            </a:r>
          </a:p>
          <a:p>
            <a:r>
              <a:rPr lang="en-US" dirty="0"/>
              <a:t>	Onsite – Willis</a:t>
            </a:r>
          </a:p>
          <a:p>
            <a:r>
              <a:rPr lang="en-US" dirty="0"/>
              <a:t>	Remote – Weaver</a:t>
            </a:r>
          </a:p>
          <a:p>
            <a:endParaRPr lang="en-US" dirty="0"/>
          </a:p>
          <a:p>
            <a:r>
              <a:rPr lang="en-US" dirty="0"/>
              <a:t>No cost</a:t>
            </a:r>
          </a:p>
          <a:p>
            <a:endParaRPr lang="en-US" dirty="0"/>
          </a:p>
          <a:p>
            <a:r>
              <a:rPr lang="en-US" dirty="0"/>
              <a:t>Loaner equipment</a:t>
            </a:r>
          </a:p>
        </p:txBody>
      </p:sp>
    </p:spTree>
    <p:extLst>
      <p:ext uri="{BB962C8B-B14F-4D97-AF65-F5344CB8AC3E}">
        <p14:creationId xmlns:p14="http://schemas.microsoft.com/office/powerpoint/2010/main" val="26980013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4F28-34DC-D960-79E6-43A2A92A5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64920"/>
            <a:ext cx="7096933" cy="2387600"/>
          </a:xfrm>
        </p:spPr>
        <p:txBody>
          <a:bodyPr/>
          <a:lstStyle/>
          <a:p>
            <a:r>
              <a:rPr lang="en-US" dirty="0"/>
              <a:t>Contact Information &amp; Technical Assistance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4C9F4-CA67-09CB-1D3C-92BD16024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251661"/>
            <a:ext cx="9500507" cy="80667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Free technical assistance on Nutrient Optimization in Kansas</a:t>
            </a:r>
          </a:p>
          <a:p>
            <a:endParaRPr lang="en-US" sz="11200" dirty="0"/>
          </a:p>
          <a:p>
            <a:r>
              <a:rPr lang="en-US" sz="11200" dirty="0"/>
              <a:t>Nicholas Willis</a:t>
            </a:r>
          </a:p>
          <a:p>
            <a:r>
              <a:rPr lang="en-US" sz="11200" dirty="0"/>
              <a:t>Environmental Finance Center at Wichita State University</a:t>
            </a:r>
          </a:p>
          <a:p>
            <a:r>
              <a:rPr lang="en-US" sz="11200" dirty="0">
                <a:hlinkClick r:id="rId2"/>
              </a:rPr>
              <a:t>nicholas.willis@wichita.edu</a:t>
            </a:r>
            <a:endParaRPr lang="en-US" sz="11200" dirty="0"/>
          </a:p>
          <a:p>
            <a:r>
              <a:rPr lang="en-US" sz="11200" dirty="0"/>
              <a:t>316-978-6538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3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D1E9-F84E-69F7-DB10-3D44F9C06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rmAutofit/>
          </a:bodyPr>
          <a:lstStyle/>
          <a:p>
            <a:r>
              <a:rPr lang="en-US"/>
              <a:t>What’s the issue with nutrients?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0C6252-7442-5B55-41F6-6D2347E1F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6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889F-38E5-FB30-3137-13C163C0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-259934"/>
            <a:ext cx="9779183" cy="1325563"/>
          </a:xfrm>
        </p:spPr>
        <p:txBody>
          <a:bodyPr/>
          <a:lstStyle/>
          <a:p>
            <a:r>
              <a:rPr lang="en-US" dirty="0"/>
              <a:t>Ecosystem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3084-1A59-C7C8-6F9A-C475893E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408" y="1350895"/>
            <a:ext cx="9779182" cy="3366815"/>
          </a:xfrm>
        </p:spPr>
        <p:txBody>
          <a:bodyPr/>
          <a:lstStyle/>
          <a:p>
            <a:r>
              <a:rPr lang="en-US" dirty="0"/>
              <a:t>All ecosystems having limiting factors to their productivity:</a:t>
            </a:r>
          </a:p>
          <a:p>
            <a:r>
              <a:rPr lang="en-US" dirty="0"/>
              <a:t>Deserts – water</a:t>
            </a:r>
          </a:p>
          <a:p>
            <a:r>
              <a:rPr lang="en-US" dirty="0"/>
              <a:t>Corn fields – typically nitrogen, phosphorus or water</a:t>
            </a:r>
          </a:p>
          <a:p>
            <a:r>
              <a:rPr lang="en-US" dirty="0"/>
              <a:t>Soybean fields – typically pH, phosphorus or water</a:t>
            </a:r>
          </a:p>
          <a:p>
            <a:r>
              <a:rPr lang="en-US" dirty="0"/>
              <a:t>Tundra – sunlight, temperature</a:t>
            </a:r>
          </a:p>
          <a:p>
            <a:r>
              <a:rPr lang="en-US" dirty="0"/>
              <a:t>Freshwater – typically phosphorus</a:t>
            </a:r>
          </a:p>
          <a:p>
            <a:r>
              <a:rPr lang="en-US" dirty="0"/>
              <a:t>Salt water – typically nitrogen</a:t>
            </a:r>
          </a:p>
          <a:p>
            <a:r>
              <a:rPr lang="en-US" dirty="0"/>
              <a:t>Activated sludge treatment – dissolved oxygen, pH, time</a:t>
            </a:r>
          </a:p>
        </p:txBody>
      </p:sp>
    </p:spTree>
    <p:extLst>
      <p:ext uri="{BB962C8B-B14F-4D97-AF65-F5344CB8AC3E}">
        <p14:creationId xmlns:p14="http://schemas.microsoft.com/office/powerpoint/2010/main" val="3913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6BDD-AD75-4EB4-5F3B-274D4B23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Nitrogen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77CE-3B9C-3656-A9B3-909635A4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ammonia is removed – converted to nitrates</a:t>
            </a:r>
          </a:p>
          <a:p>
            <a:pPr lvl="1"/>
            <a:r>
              <a:rPr lang="en-US" dirty="0"/>
              <a:t>Ammonia removal preserves nearby aquatic life</a:t>
            </a:r>
          </a:p>
          <a:p>
            <a:endParaRPr lang="en-US" dirty="0"/>
          </a:p>
          <a:p>
            <a:r>
              <a:rPr lang="en-US" dirty="0"/>
              <a:t>Nitrates are problematic:</a:t>
            </a:r>
          </a:p>
          <a:p>
            <a:pPr lvl="1"/>
            <a:r>
              <a:rPr lang="en-US" dirty="0"/>
              <a:t>Maximum Contaminant Level under Safe Drinking Water Act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Brackish and salt-water eutrophication</a:t>
            </a:r>
          </a:p>
          <a:p>
            <a:pPr lvl="2"/>
            <a:r>
              <a:rPr lang="en-US" dirty="0"/>
              <a:t>Gulf of Mexico Dead Zone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heat Theme">
  <a:themeElements>
    <a:clrScheme name="Custom 13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E5DEDB"/>
      </a:accent2>
      <a:accent3>
        <a:srgbClr val="7F7F7F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2000</Words>
  <Application>Microsoft Office PowerPoint</Application>
  <PresentationFormat>Widescreen</PresentationFormat>
  <Paragraphs>463</Paragraphs>
  <Slides>66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Calibri Light</vt:lpstr>
      <vt:lpstr>Cambria</vt:lpstr>
      <vt:lpstr>CIDFont+F1</vt:lpstr>
      <vt:lpstr>Tenorite</vt:lpstr>
      <vt:lpstr>Wheat Theme</vt:lpstr>
      <vt:lpstr>Office Theme</vt:lpstr>
      <vt:lpstr>Introduction to Nutrient Optimization</vt:lpstr>
      <vt:lpstr>Nutrient Optimization Webinar Series</vt:lpstr>
      <vt:lpstr>Who’s this guy?</vt:lpstr>
      <vt:lpstr>Who’s the other guy?</vt:lpstr>
      <vt:lpstr>KDHE Perspective</vt:lpstr>
      <vt:lpstr>KDHE Perspective on Optimization for Nutrients</vt:lpstr>
      <vt:lpstr>What’s the issue with nutrients?</vt:lpstr>
      <vt:lpstr>Ecosystem Productivity</vt:lpstr>
      <vt:lpstr>Total Nitrogen</vt:lpstr>
      <vt:lpstr>PowerPoint Presentation</vt:lpstr>
      <vt:lpstr>PowerPoint Presentation</vt:lpstr>
      <vt:lpstr>Total Phosphorus</vt:lpstr>
      <vt:lpstr>Where is phosphorous coming from?</vt:lpstr>
      <vt:lpstr>Industrial sources</vt:lpstr>
      <vt:lpstr>Nutrient Regulation in Kansas</vt:lpstr>
      <vt:lpstr>Kansas Nutrient Regulations</vt:lpstr>
      <vt:lpstr>What does this mean? </vt:lpstr>
      <vt:lpstr>Nutrient Optimization</vt:lpstr>
      <vt:lpstr>Utility Sustainability</vt:lpstr>
      <vt:lpstr>Nutrient Optimization Benefits Utility Finances</vt:lpstr>
      <vt:lpstr>Theory of Nutrient Optimization</vt:lpstr>
      <vt:lpstr>Environments for Nitrogen Removal</vt:lpstr>
      <vt:lpstr>Environments for Phosphorus Removal</vt:lpstr>
      <vt:lpstr>What does this look like?</vt:lpstr>
      <vt:lpstr>Optimization Versus Design</vt:lpstr>
      <vt:lpstr>Total Nitrogen Removal</vt:lpstr>
      <vt:lpstr>Conversion of Ammonia (NH4)</vt:lpstr>
      <vt:lpstr>PowerPoint Presentation</vt:lpstr>
      <vt:lpstr>   Ammonia Removal </vt:lpstr>
      <vt:lpstr>   Ammonia Removal </vt:lpstr>
      <vt:lpstr>   Ammonia Removal </vt:lpstr>
      <vt:lpstr>   Ammonia Removal </vt:lpstr>
      <vt:lpstr>   Ammonia Removal </vt:lpstr>
      <vt:lpstr>Nitrate conversion to nitrogen gas</vt:lpstr>
      <vt:lpstr>PowerPoint Presentation</vt:lpstr>
      <vt:lpstr>Benefits of Nitrate Removal</vt:lpstr>
      <vt:lpstr>Total Phosphorus</vt:lpstr>
      <vt:lpstr>Step 1: Produce Volatile Fatty Acids</vt:lpstr>
      <vt:lpstr>Step 2: Bio-P uptake VFA</vt:lpstr>
      <vt:lpstr>Step 3: </vt:lpstr>
      <vt:lpstr>PowerPoint Presentation</vt:lpstr>
      <vt:lpstr>Phosphorus – Common Failure Points</vt:lpstr>
      <vt:lpstr>Sunapee, NH</vt:lpstr>
      <vt:lpstr>Sunapee, 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Colby, 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Fine-Tuning a BNR Plant</vt:lpstr>
      <vt:lpstr>Improve Biological Phosphorus Removal</vt:lpstr>
      <vt:lpstr>Results</vt:lpstr>
      <vt:lpstr>Takeaways</vt:lpstr>
      <vt:lpstr>Small Group Development</vt:lpstr>
      <vt:lpstr>KDHE Sponsored Technical Assistance</vt:lpstr>
      <vt:lpstr>Contact Information &amp; Technical Assistance</vt:lpstr>
    </vt:vector>
  </TitlesOfParts>
  <Company>Wichita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Dehaven, Michelle</dc:creator>
  <cp:lastModifiedBy>Willis, Nicholas</cp:lastModifiedBy>
  <cp:revision>44</cp:revision>
  <dcterms:created xsi:type="dcterms:W3CDTF">2023-04-26T14:12:49Z</dcterms:created>
  <dcterms:modified xsi:type="dcterms:W3CDTF">2023-11-07T22:49:43Z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