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13" r:id="rId3"/>
    <p:sldId id="2714" r:id="rId4"/>
    <p:sldId id="2715" r:id="rId5"/>
    <p:sldId id="2716" r:id="rId6"/>
    <p:sldId id="2717" r:id="rId7"/>
    <p:sldId id="2681" r:id="rId8"/>
    <p:sldId id="2719" r:id="rId9"/>
    <p:sldId id="2682" r:id="rId10"/>
    <p:sldId id="2709" r:id="rId11"/>
    <p:sldId id="2725" r:id="rId12"/>
    <p:sldId id="2720" r:id="rId13"/>
    <p:sldId id="2721" r:id="rId14"/>
    <p:sldId id="2722" r:id="rId15"/>
    <p:sldId id="2723" r:id="rId16"/>
    <p:sldId id="2726" r:id="rId17"/>
    <p:sldId id="2727" r:id="rId18"/>
    <p:sldId id="27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166674" y="6326089"/>
            <a:ext cx="467137" cy="4830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0" y="6277258"/>
            <a:ext cx="307626" cy="290371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0" y="6567629"/>
            <a:ext cx="307626" cy="290371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999BC-139F-2308-E95E-69E77D41E1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0" y="6126162"/>
            <a:ext cx="2479181" cy="823297"/>
          </a:xfrm>
          <a:prstGeom prst="rect">
            <a:avLst/>
          </a:prstGeom>
        </p:spPr>
      </p:pic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645661" y="6277258"/>
            <a:ext cx="546340" cy="580741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4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CB8B-8AEE-DF1F-AD10-725655B7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EF763-A219-1906-9984-70F9BD3CD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DFEDFD-ED97-D6C6-60F1-F5F2C580DC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1811338"/>
            <a:ext cx="5651501" cy="4545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2C58BE-CEC0-D4C3-12BA-DAF7587D68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9500" y="1811338"/>
            <a:ext cx="5651501" cy="4545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55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1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3877F8-7B27-421E-B726-8172CA456904}" type="datetime1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1A675BE9-5BAC-8C0D-C4B8-0EF0D4FC82A3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7E1260C-D562-CA38-333F-5FDBA011BA83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6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CCC1-AC7E-4693-DC90-102D02CA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9260A-02A2-9C76-2668-232A45E55C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2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5EC7E-6112-0829-E822-286195BF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DDE6-C34E-4377-A888-B895AD391B6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0774F-3BF2-D567-78E3-ADFE81D9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099EC-04E9-6F50-8141-398367D8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57D26-69A1-4479-B0C6-4C5D6F2BD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0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CD62-E011-41ED-B350-D0F6FF4E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B2CB1-5A52-4DD9-88A5-DF3046D6C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9F8F5-4F92-4566-AF3A-3180873D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E644-E020-46BD-BE6F-92DE2761232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84E29-98A6-41E8-8894-9A89FA3D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A89F3-C213-48B5-B246-37DBD122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BAFF-801F-4ABF-B4E1-B4B03559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03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Photo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5689"/>
            <a:ext cx="12192000" cy="518361"/>
          </a:xfrm>
        </p:spPr>
        <p:txBody>
          <a:bodyPr anchor="t">
            <a:noAutofit/>
          </a:bodyPr>
          <a:lstStyle>
            <a:lvl1pPr algn="ctr">
              <a:defRPr sz="3200" b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1331412"/>
            <a:ext cx="6364705" cy="4537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52210" y="928271"/>
            <a:ext cx="2887579" cy="0"/>
            <a:chOff x="4620126" y="962526"/>
            <a:chExt cx="2887579" cy="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620126" y="962526"/>
              <a:ext cx="143175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6075947" y="962526"/>
              <a:ext cx="14317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-13648" y="6564843"/>
            <a:ext cx="9767250" cy="300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 userDrawn="1"/>
        </p:nvSpPr>
        <p:spPr>
          <a:xfrm>
            <a:off x="9240253" y="6564843"/>
            <a:ext cx="3429000" cy="300789"/>
          </a:xfrm>
          <a:prstGeom prst="parallelogram">
            <a:avLst>
              <a:gd name="adj" fmla="val 1056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0443412" y="6509301"/>
            <a:ext cx="1058778" cy="517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7779" y="6416196"/>
            <a:ext cx="664144" cy="4538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24418" y="6528971"/>
            <a:ext cx="10146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E066C1-CFEC-4079-939E-1592F7C0AD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8350" y="6556478"/>
            <a:ext cx="4627562" cy="301625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 Section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978650" y="1331913"/>
            <a:ext cx="4979988" cy="4537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9894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5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0121B-1440-24D2-6BDB-F14EC5E1F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27C59B9-B0CD-162B-53D8-1507E9240EC9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BB3D1CF-EE5A-0592-9780-0211F787218F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70B6ABE-366A-7346-4791-E1267AB79DAC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C7A431-8DBC-EC90-647D-ED640C2AC50E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C274772-B7F4-C3AF-4B09-CEB6BAF70BEF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425752A5-A570-4934-B581-815177BF0F4A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F91812-52C0-CDC0-FCA7-525870E611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1974850"/>
            <a:ext cx="7607300" cy="4641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33A3CC6-0126-E5F9-0EA5-5E65E370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94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73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6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6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2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1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D098-1740-0368-9CD9-C031E388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0"/>
            <a:ext cx="9779183" cy="1325563"/>
          </a:xfrm>
        </p:spPr>
        <p:txBody>
          <a:bodyPr/>
          <a:lstStyle/>
          <a:p>
            <a:r>
              <a:rPr lang="en-US" dirty="0"/>
              <a:t>Nick Willis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DBD9B-16C4-18FC-9204-FB6F7C9A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1906630"/>
            <a:ext cx="8628828" cy="43186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Environmental Finance Center at Wichita State University</a:t>
            </a:r>
          </a:p>
          <a:p>
            <a:pPr lvl="1"/>
            <a:r>
              <a:rPr lang="en-US" dirty="0"/>
              <a:t>Nutrient optimization and jar testing – over 90 plants</a:t>
            </a:r>
          </a:p>
          <a:p>
            <a:pPr lvl="1"/>
            <a:r>
              <a:rPr lang="en-US" dirty="0"/>
              <a:t>Asset management, rates and finance training and technical assistance</a:t>
            </a:r>
          </a:p>
          <a:p>
            <a:pPr lvl="1"/>
            <a:endParaRPr lang="en-US" dirty="0"/>
          </a:p>
          <a:p>
            <a:r>
              <a:rPr lang="en-US" dirty="0"/>
              <a:t>Assistant Utility Director – Hays, KS</a:t>
            </a:r>
          </a:p>
          <a:p>
            <a:pPr lvl="1"/>
            <a:r>
              <a:rPr lang="en-US" dirty="0"/>
              <a:t>Four budgets, two plants, levee, limited water, bad drought, conservation</a:t>
            </a:r>
          </a:p>
          <a:p>
            <a:pPr lvl="1"/>
            <a:endParaRPr lang="en-US" dirty="0"/>
          </a:p>
          <a:p>
            <a:r>
              <a:rPr lang="en-US" dirty="0"/>
              <a:t>NPDES Permit Writer, State of Arkansas</a:t>
            </a:r>
          </a:p>
          <a:p>
            <a:endParaRPr lang="en-US" dirty="0"/>
          </a:p>
          <a:p>
            <a:r>
              <a:rPr lang="en-US" dirty="0"/>
              <a:t>Biosystems Engineering – University of Neb-Lincoln.  Registered P.E. - Kansas</a:t>
            </a:r>
          </a:p>
        </p:txBody>
      </p:sp>
      <p:pic>
        <p:nvPicPr>
          <p:cNvPr id="5" name="Picture 4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F86D5B8B-043D-4E63-8CA5-CBF56F3C00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1924" y="2747818"/>
            <a:ext cx="2980076" cy="41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3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DDBC-ADA8-7664-0FC0-14BEE13A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306017"/>
            <a:ext cx="9779183" cy="1097606"/>
          </a:xfrm>
        </p:spPr>
        <p:txBody>
          <a:bodyPr/>
          <a:lstStyle/>
          <a:p>
            <a:r>
              <a:rPr lang="en-US" dirty="0"/>
              <a:t>Horton – TP lbs./day.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9AE9A-4F4C-ADAE-7D28-2381E6D0E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BA260-CB27-E554-5FB0-BDFD224D1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39464-CF02-A63E-2FD6-DEDB584C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606"/>
            <a:ext cx="12192000" cy="3900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F83D5E-DD7B-ED62-B364-73CE6120CB86}"/>
              </a:ext>
            </a:extLst>
          </p:cNvPr>
          <p:cNvSpPr txBox="1"/>
          <p:nvPr/>
        </p:nvSpPr>
        <p:spPr>
          <a:xfrm>
            <a:off x="6095999" y="5957455"/>
            <a:ext cx="516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Future Limit – 2.07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lbs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/day annual rolling average</a:t>
            </a:r>
          </a:p>
        </p:txBody>
      </p:sp>
    </p:spTree>
    <p:extLst>
      <p:ext uri="{BB962C8B-B14F-4D97-AF65-F5344CB8AC3E}">
        <p14:creationId xmlns:p14="http://schemas.microsoft.com/office/powerpoint/2010/main" val="331117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D917-8C1D-1C5F-FB6D-33C917F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Horton – Future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6465E-08B6-CF25-DDE6-4802A278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 ORP</a:t>
            </a:r>
          </a:p>
          <a:p>
            <a:endParaRPr lang="en-US" dirty="0"/>
          </a:p>
          <a:p>
            <a:r>
              <a:rPr lang="en-US" dirty="0"/>
              <a:t>May need to:</a:t>
            </a:r>
          </a:p>
          <a:p>
            <a:r>
              <a:rPr lang="en-US" dirty="0"/>
              <a:t>Monitor nitrates into anaerobic zone through RAS</a:t>
            </a:r>
          </a:p>
          <a:p>
            <a:r>
              <a:rPr lang="en-US" dirty="0"/>
              <a:t>Better control nitrates in cycling of </a:t>
            </a:r>
            <a:r>
              <a:rPr lang="en-US" dirty="0" err="1"/>
              <a:t>Aeromod</a:t>
            </a:r>
            <a:r>
              <a:rPr lang="en-US" dirty="0"/>
              <a:t> basins</a:t>
            </a:r>
          </a:p>
          <a:p>
            <a:r>
              <a:rPr lang="en-US" dirty="0"/>
              <a:t>Gain understanding of internal phosphorus flows from biosolids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75F72-BB92-FB54-8547-22198BB5B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03EF-363B-F411-0BB1-DC4849D8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Concordia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31ED3-9A7B-62F0-8D61-7469CBAC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Right-sizing of basins</a:t>
            </a:r>
          </a:p>
          <a:p>
            <a:endParaRPr lang="en-US" dirty="0"/>
          </a:p>
          <a:p>
            <a:r>
              <a:rPr lang="en-US" dirty="0"/>
              <a:t>Control of air input</a:t>
            </a:r>
          </a:p>
          <a:p>
            <a:endParaRPr lang="en-US" dirty="0"/>
          </a:p>
          <a:p>
            <a:r>
              <a:rPr lang="en-US" dirty="0"/>
              <a:t>Consistent Nitrogen and Phosphorus performance</a:t>
            </a:r>
          </a:p>
        </p:txBody>
      </p:sp>
    </p:spTree>
    <p:extLst>
      <p:ext uri="{BB962C8B-B14F-4D97-AF65-F5344CB8AC3E}">
        <p14:creationId xmlns:p14="http://schemas.microsoft.com/office/powerpoint/2010/main" val="42387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CC3F-959C-D36A-DD42-8B8B2B2E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Right-sizing tankage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B2EE-B8DD-0F46-58F7-B9B897166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Concordia’s population has fallen since plant build</a:t>
            </a:r>
          </a:p>
          <a:p>
            <a:endParaRPr lang="en-US" dirty="0"/>
          </a:p>
          <a:p>
            <a:r>
              <a:rPr lang="en-US" dirty="0"/>
              <a:t>Plant built with growth in mind</a:t>
            </a:r>
          </a:p>
          <a:p>
            <a:endParaRPr lang="en-US" dirty="0"/>
          </a:p>
          <a:p>
            <a:r>
              <a:rPr lang="en-US" dirty="0"/>
              <a:t>Too big – leads to old sludge and related problems</a:t>
            </a:r>
          </a:p>
        </p:txBody>
      </p:sp>
    </p:spTree>
    <p:extLst>
      <p:ext uri="{BB962C8B-B14F-4D97-AF65-F5344CB8AC3E}">
        <p14:creationId xmlns:p14="http://schemas.microsoft.com/office/powerpoint/2010/main" val="2627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3CD6-BE3C-82C7-2F14-38652508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1"/>
            <a:ext cx="9779183" cy="875232"/>
          </a:xfrm>
        </p:spPr>
        <p:txBody>
          <a:bodyPr/>
          <a:lstStyle/>
          <a:p>
            <a:r>
              <a:rPr lang="en-US" dirty="0"/>
              <a:t>Right-sizing tankage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2DC40-7CBF-4640-540F-CFD932C4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5763146" cy="3366815"/>
          </a:xfrm>
        </p:spPr>
        <p:txBody>
          <a:bodyPr/>
          <a:lstStyle/>
          <a:p>
            <a:r>
              <a:rPr lang="en-US" dirty="0"/>
              <a:t>Took inside tank offline</a:t>
            </a:r>
          </a:p>
          <a:p>
            <a:endParaRPr lang="en-US" dirty="0"/>
          </a:p>
          <a:p>
            <a:r>
              <a:rPr lang="en-US" dirty="0"/>
              <a:t>Operate on a single clarifier</a:t>
            </a:r>
          </a:p>
          <a:p>
            <a:endParaRPr lang="en-US" dirty="0"/>
          </a:p>
          <a:p>
            <a:r>
              <a:rPr lang="en-US" dirty="0"/>
              <a:t>Operate low MLSS concentrations </a:t>
            </a:r>
          </a:p>
          <a:p>
            <a:r>
              <a:rPr lang="en-US" dirty="0"/>
              <a:t>	Summer ~1500 to 2000 mg/l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C3B40-F1DA-BE37-23B0-5EFAB650A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658" y="1381042"/>
            <a:ext cx="4862557" cy="54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8A81-2F81-C012-07A3-D0F595F8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0"/>
            <a:ext cx="9779183" cy="1325563"/>
          </a:xfrm>
        </p:spPr>
        <p:txBody>
          <a:bodyPr/>
          <a:lstStyle/>
          <a:p>
            <a:r>
              <a:rPr lang="en-US" dirty="0"/>
              <a:t>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1E501-70D3-7DD1-8D5E-F69334AB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57" y="1574122"/>
            <a:ext cx="9779182" cy="4459533"/>
          </a:xfrm>
        </p:spPr>
        <p:txBody>
          <a:bodyPr/>
          <a:lstStyle/>
          <a:p>
            <a:r>
              <a:rPr lang="en-US" dirty="0"/>
              <a:t>Control air with Oxidation Reduction Potential</a:t>
            </a:r>
          </a:p>
          <a:p>
            <a:endParaRPr lang="en-US" dirty="0"/>
          </a:p>
          <a:p>
            <a:r>
              <a:rPr lang="en-US" dirty="0"/>
              <a:t>Create zones within plant</a:t>
            </a:r>
          </a:p>
          <a:p>
            <a:r>
              <a:rPr lang="en-US" dirty="0"/>
              <a:t>	Aerobic, anoxic, anaerobic</a:t>
            </a:r>
          </a:p>
          <a:p>
            <a:endParaRPr lang="en-US" dirty="0"/>
          </a:p>
          <a:p>
            <a:r>
              <a:rPr lang="en-US" dirty="0"/>
              <a:t>No baffles/separation of tankage</a:t>
            </a:r>
          </a:p>
          <a:p>
            <a:endParaRPr lang="en-US" dirty="0"/>
          </a:p>
          <a:p>
            <a:r>
              <a:rPr lang="en-US" dirty="0"/>
              <a:t>Meet expected mass-based limits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58617-8D98-2E34-ECDD-257A7D154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956" y="2017467"/>
            <a:ext cx="6454044" cy="484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06AF-4B6A-C0CD-24C0-0E95F29CC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31889-C5D4-95BC-3D9A-C44DBD691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AB3C3-6352-292F-751D-99B34411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B369B-DED2-E49A-B7B2-9078FA7F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5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7609E-7635-C0C8-D419-11BA4EF8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57D26-69A1-4479-B0C6-4C5D6F2BD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9302A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9302A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C9E93-CC85-A153-69EE-8DEF619C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53"/>
            <a:ext cx="12192000" cy="55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0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8386A-1779-A63D-333F-7A079545A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6787"/>
            <a:ext cx="2263602" cy="3680850"/>
          </a:xfrm>
        </p:spPr>
        <p:txBody>
          <a:bodyPr/>
          <a:lstStyle/>
          <a:p>
            <a:r>
              <a:rPr lang="en-US" dirty="0"/>
              <a:t>Concordia’s plant creates all of these environments without physical separations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F97CF-ACCC-D5FC-4279-62915C57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33A669-CBE0-8E81-3ED6-2BBFFF9C2DB5}"/>
              </a:ext>
            </a:extLst>
          </p:cNvPr>
          <p:cNvSpPr txBox="1">
            <a:spLocks/>
          </p:cNvSpPr>
          <p:nvPr/>
        </p:nvSpPr>
        <p:spPr>
          <a:xfrm>
            <a:off x="184727" y="6050369"/>
            <a:ext cx="1773382" cy="618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Image from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Shengan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Xu, 2014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23460-EC39-5333-D75E-5A4A4251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02" y="452582"/>
            <a:ext cx="9928398" cy="64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F728-719D-B87D-0C70-2F041DC9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381001"/>
            <a:ext cx="10545023" cy="1092718"/>
          </a:xfrm>
        </p:spPr>
        <p:txBody>
          <a:bodyPr/>
          <a:lstStyle/>
          <a:p>
            <a:r>
              <a:rPr lang="en-US" dirty="0"/>
              <a:t>Herington – Testing Before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BE0DC-2E0D-69F1-BEDF-F9BE019A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84" y="1745592"/>
            <a:ext cx="9779182" cy="4267281"/>
          </a:xfrm>
        </p:spPr>
        <p:txBody>
          <a:bodyPr/>
          <a:lstStyle/>
          <a:p>
            <a:r>
              <a:rPr lang="en-US" dirty="0"/>
              <a:t>Old Activated Sludge</a:t>
            </a:r>
          </a:p>
          <a:p>
            <a:endParaRPr lang="en-US" dirty="0"/>
          </a:p>
          <a:p>
            <a:r>
              <a:rPr lang="en-US" dirty="0"/>
              <a:t>Will be replacing:</a:t>
            </a:r>
          </a:p>
          <a:p>
            <a:r>
              <a:rPr lang="en-US" dirty="0"/>
              <a:t>	Blowers</a:t>
            </a:r>
          </a:p>
          <a:p>
            <a:r>
              <a:rPr lang="en-US" dirty="0"/>
              <a:t>	Aerators</a:t>
            </a:r>
          </a:p>
          <a:p>
            <a:r>
              <a:rPr lang="en-US" dirty="0"/>
              <a:t>	Headworks</a:t>
            </a:r>
          </a:p>
          <a:p>
            <a:endParaRPr lang="en-US" dirty="0"/>
          </a:p>
          <a:p>
            <a:r>
              <a:rPr lang="en-US" dirty="0"/>
              <a:t>Four Parallel Basins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8D641-1C26-C117-C51D-EB422599C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9619" y="1706563"/>
            <a:ext cx="3322381" cy="53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B8F5-B808-A13E-2EE1-39B5F3FB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Trials in Herington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26D1-C72C-094B-0D2A-53231246B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nitrates be lowered? </a:t>
            </a:r>
          </a:p>
          <a:p>
            <a:r>
              <a:rPr lang="en-US" dirty="0"/>
              <a:t>	without recycle to dedicated anoxic zone</a:t>
            </a:r>
          </a:p>
          <a:p>
            <a:r>
              <a:rPr lang="en-US" dirty="0"/>
              <a:t>	without blower cycling</a:t>
            </a:r>
          </a:p>
          <a:p>
            <a:endParaRPr lang="en-US" dirty="0"/>
          </a:p>
          <a:p>
            <a:r>
              <a:rPr lang="en-US" dirty="0"/>
              <a:t>Let’s try!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CD456-A6A2-5635-8EE1-32B03DE70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2865-B258-EC15-71B7-201D9159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83" y="140854"/>
            <a:ext cx="5565817" cy="1325563"/>
          </a:xfrm>
        </p:spPr>
        <p:txBody>
          <a:bodyPr/>
          <a:lstStyle/>
          <a:p>
            <a:r>
              <a:rPr lang="en-US" dirty="0"/>
              <a:t>Reduce Nitrates via RAS Recycle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9DE5-BC44-6813-CD2E-3279A548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466417"/>
            <a:ext cx="6512214" cy="4459533"/>
          </a:xfrm>
        </p:spPr>
        <p:txBody>
          <a:bodyPr/>
          <a:lstStyle/>
          <a:p>
            <a:r>
              <a:rPr lang="en-US" dirty="0"/>
              <a:t>Return Activated Sludge about 40% of plant influent flow</a:t>
            </a:r>
          </a:p>
          <a:p>
            <a:endParaRPr lang="en-US" dirty="0"/>
          </a:p>
          <a:p>
            <a:r>
              <a:rPr lang="en-US" dirty="0"/>
              <a:t>Turn off first aerator in two (of 4) basins</a:t>
            </a:r>
          </a:p>
          <a:p>
            <a:endParaRPr lang="en-US" dirty="0"/>
          </a:p>
          <a:p>
            <a:r>
              <a:rPr lang="en-US" dirty="0"/>
              <a:t>Monitor nitrates in outflow of basins</a:t>
            </a:r>
          </a:p>
          <a:p>
            <a:endParaRPr lang="en-US" dirty="0"/>
          </a:p>
          <a:p>
            <a:r>
              <a:rPr lang="en-US" dirty="0"/>
              <a:t>In-house tests showed 2-3 mg/l decline in nitrates in modified basins</a:t>
            </a:r>
          </a:p>
          <a:p>
            <a:endParaRPr lang="en-US" dirty="0"/>
          </a:p>
          <a:p>
            <a:r>
              <a:rPr lang="en-US" dirty="0"/>
              <a:t>No ammonia increase</a:t>
            </a:r>
          </a:p>
        </p:txBody>
      </p:sp>
      <p:pic>
        <p:nvPicPr>
          <p:cNvPr id="7" name="Picture 6" descr="A water treatment plant with pipes&#10;&#10;Description automatically generated">
            <a:extLst>
              <a:ext uri="{FF2B5EF4-FFF2-40B4-BE49-F238E27FC236}">
                <a16:creationId xmlns:a16="http://schemas.microsoft.com/office/drawing/2014/main" id="{778544F4-4B74-6E99-6F1C-D36FB40233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1764-D07F-5AE3-8749-BF710498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Herington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89CC-4EEF-9D0A-D70E-D62B68484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operator</a:t>
            </a:r>
          </a:p>
          <a:p>
            <a:r>
              <a:rPr lang="en-US" dirty="0"/>
              <a:t>	Gained education and experience</a:t>
            </a:r>
          </a:p>
          <a:p>
            <a:endParaRPr lang="en-US" dirty="0"/>
          </a:p>
          <a:p>
            <a:r>
              <a:rPr lang="en-US" dirty="0"/>
              <a:t>Upgrades should meet 10 mg/l TN</a:t>
            </a:r>
          </a:p>
          <a:p>
            <a:endParaRPr lang="en-US" dirty="0"/>
          </a:p>
          <a:p>
            <a:r>
              <a:rPr lang="en-US" dirty="0"/>
              <a:t>Partial denitrification of RAS can move needle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E77AD-038B-CC7B-F9FB-20DCA8139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7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C046-36AF-638B-6CD3-480DC16D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851" y="0"/>
            <a:ext cx="9779183" cy="875232"/>
          </a:xfrm>
        </p:spPr>
        <p:txBody>
          <a:bodyPr/>
          <a:lstStyle/>
          <a:p>
            <a:r>
              <a:rPr lang="en-US" dirty="0"/>
              <a:t>New Build – Horton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85215-ED90-6A62-E10B-5BB3A974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64" y="1820913"/>
            <a:ext cx="9779182" cy="3366815"/>
          </a:xfrm>
        </p:spPr>
        <p:txBody>
          <a:bodyPr/>
          <a:lstStyle/>
          <a:p>
            <a:r>
              <a:rPr lang="en-US" dirty="0"/>
              <a:t>Newly built Biological Nutrient Removal Facility (BNR)</a:t>
            </a:r>
          </a:p>
          <a:p>
            <a:endParaRPr lang="en-US" dirty="0"/>
          </a:p>
          <a:p>
            <a:r>
              <a:rPr lang="en-US" dirty="0"/>
              <a:t>Not achieving good phosphorus removal in first months of operation</a:t>
            </a:r>
          </a:p>
          <a:p>
            <a:endParaRPr lang="en-US" dirty="0"/>
          </a:p>
          <a:p>
            <a:r>
              <a:rPr lang="en-US" dirty="0"/>
              <a:t>Operator training and diagnostics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2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FAFC-3877-CF30-5EEA-6907F778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Biological Phosphorus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7DE8E-354E-62AF-D4E2-B935FBED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5096574" cy="3366815"/>
          </a:xfrm>
        </p:spPr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AeroMod</a:t>
            </a:r>
            <a:r>
              <a:rPr lang="en-US" dirty="0"/>
              <a:t> plant -2023</a:t>
            </a:r>
          </a:p>
          <a:p>
            <a:r>
              <a:rPr lang="en-US" dirty="0"/>
              <a:t>Bio-P basin – bottom center</a:t>
            </a:r>
          </a:p>
          <a:p>
            <a:r>
              <a:rPr lang="en-US" dirty="0"/>
              <a:t>Mediocre phosphorus removal</a:t>
            </a:r>
          </a:p>
          <a:p>
            <a:r>
              <a:rPr lang="en-US" dirty="0"/>
              <a:t>Monitored ORP </a:t>
            </a:r>
          </a:p>
          <a:p>
            <a:r>
              <a:rPr lang="en-US" dirty="0"/>
              <a:t>Reduced mixing from 24/7 to 1 hour on, one hour off</a:t>
            </a:r>
          </a:p>
          <a:p>
            <a:r>
              <a:rPr lang="en-US" sz="1400" dirty="0"/>
              <a:t>Photo from Microsoft Maps.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70B8E-6721-E7C9-A063-CE2DD974C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9014" y="1818625"/>
            <a:ext cx="5542986" cy="37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9729-ED95-432A-5BBD-ECAE7498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Horton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0F48-F54F-E192-B5DF-A65F002FC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Compliance with Total Phosphorus</a:t>
            </a:r>
          </a:p>
          <a:p>
            <a:endParaRPr lang="en-US" dirty="0"/>
          </a:p>
          <a:p>
            <a:r>
              <a:rPr lang="en-US" dirty="0"/>
              <a:t>No chemical addition</a:t>
            </a:r>
          </a:p>
        </p:txBody>
      </p:sp>
    </p:spTree>
    <p:extLst>
      <p:ext uri="{BB962C8B-B14F-4D97-AF65-F5344CB8AC3E}">
        <p14:creationId xmlns:p14="http://schemas.microsoft.com/office/powerpoint/2010/main" val="12766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F204-B206-5E9C-6AE1-1ED76163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D8A6-E226-86AA-DEBB-2BCE24532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C8730F-2560-B2FF-A658-88742481ACCA}"/>
              </a:ext>
            </a:extLst>
          </p:cNvPr>
          <p:cNvSpPr txBox="1">
            <a:spLocks/>
          </p:cNvSpPr>
          <p:nvPr/>
        </p:nvSpPr>
        <p:spPr>
          <a:xfrm>
            <a:off x="2013526" y="5695187"/>
            <a:ext cx="2669569" cy="449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Source: EPA ECHO Database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80AE6A-7348-04DE-1C0E-85431DEE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166"/>
            <a:ext cx="12192000" cy="55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45418"/>
      </p:ext>
    </p:extLst>
  </p:cSld>
  <p:clrMapOvr>
    <a:masterClrMapping/>
  </p:clrMapOvr>
</p:sld>
</file>

<file path=ppt/theme/theme1.xml><?xml version="1.0" encoding="utf-8"?>
<a:theme xmlns:a="http://schemas.openxmlformats.org/drawingml/2006/main" name="Wheat Theme">
  <a:themeElements>
    <a:clrScheme name="Custom 1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E5DEDB"/>
      </a:accent2>
      <a:accent3>
        <a:srgbClr val="7F7F7F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432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Tenorite</vt:lpstr>
      <vt:lpstr>Wheat Theme</vt:lpstr>
      <vt:lpstr>Nick Willis</vt:lpstr>
      <vt:lpstr>Herington – Testing Before Upgrades</vt:lpstr>
      <vt:lpstr>Limited Trials in Herington</vt:lpstr>
      <vt:lpstr>Reduce Nitrates via RAS Recycle</vt:lpstr>
      <vt:lpstr>Takeaways from Herington</vt:lpstr>
      <vt:lpstr>New Build – Horton</vt:lpstr>
      <vt:lpstr>Improve Biological Phosphorus Removal</vt:lpstr>
      <vt:lpstr>Goals for Horton</vt:lpstr>
      <vt:lpstr>Results</vt:lpstr>
      <vt:lpstr>Horton – TP lbs./day. </vt:lpstr>
      <vt:lpstr>Horton – Future Operations</vt:lpstr>
      <vt:lpstr>Concordia</vt:lpstr>
      <vt:lpstr>Right-sizing tankage</vt:lpstr>
      <vt:lpstr>Right-sizing tankage and treatment</vt:lpstr>
      <vt:lpstr>Controls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Nick Willis</dc:title>
  <dc:creator>Willis, Nicholas</dc:creator>
  <cp:lastModifiedBy>Willis, Nicholas</cp:lastModifiedBy>
  <cp:revision>2</cp:revision>
  <dcterms:created xsi:type="dcterms:W3CDTF">2023-11-10T17:29:46Z</dcterms:created>
  <dcterms:modified xsi:type="dcterms:W3CDTF">2023-11-10T17:58:21Z</dcterms:modified>
</cp:coreProperties>
</file>