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Questrial" panose="02000000000000000000" pitchFamily="2" charset="0"/>
      <p:regular r:id="rId17"/>
    </p:embeddedFont>
    <p:embeddedFont>
      <p:font typeface="Libre Baskerville" panose="02000000000000000000" pitchFamily="50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375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826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286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809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40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935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49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68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76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9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568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224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478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74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17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Droplets-HD-Title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751011" y="1300784"/>
            <a:ext cx="8689975" cy="2509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5" cy="137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13794" y="4289373"/>
            <a:ext cx="10364431" cy="811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1184744" y="698260"/>
            <a:ext cx="9822531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1" cy="682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1" cy="34272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1" cy="1586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720643" y="3610032"/>
            <a:ext cx="8752299" cy="594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1" cy="1421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001487" y="75416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8000" b="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0557557" y="29935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8000" b="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1" cy="2511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1" cy="1140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1" cy="1605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329897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5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452389" y="2367092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7973297" y="2367092"/>
            <a:ext cx="330492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6"/>
          </p:nvPr>
        </p:nvSpPr>
        <p:spPr>
          <a:xfrm>
            <a:off x="7973297" y="2943355"/>
            <a:ext cx="3304927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1" cy="1603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13774" y="4204819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913774" y="2367092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4442758" y="4204819"/>
            <a:ext cx="330182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5"/>
          </p:nvPr>
        </p:nvSpPr>
        <p:spPr>
          <a:xfrm>
            <a:off x="4441348" y="2367092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7"/>
          </p:nvPr>
        </p:nvSpPr>
        <p:spPr>
          <a:xfrm>
            <a:off x="7973297" y="4204819"/>
            <a:ext cx="330068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8"/>
          </p:nvPr>
        </p:nvSpPr>
        <p:spPr>
          <a:xfrm>
            <a:off x="7973297" y="2367092"/>
            <a:ext cx="3304927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9"/>
          </p:nvPr>
        </p:nvSpPr>
        <p:spPr>
          <a:xfrm>
            <a:off x="7973172" y="4781078"/>
            <a:ext cx="3305052" cy="101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4383947" y="-1103079"/>
            <a:ext cx="3424106" cy="10364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 rot="5400000">
            <a:off x="2152337" y="-628961"/>
            <a:ext cx="5181599" cy="7658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13774" y="828562"/>
            <a:ext cx="10351751" cy="2736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1" cy="1368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5106026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2367091"/>
            <a:ext cx="5105399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46328" y="2371017"/>
            <a:ext cx="4873474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913774" y="3051011"/>
            <a:ext cx="5106026" cy="2740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6396423" y="2371017"/>
            <a:ext cx="4881803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6172200" y="3051011"/>
            <a:ext cx="5105401" cy="2740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7" cy="2023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2" cy="518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913774" y="2632851"/>
            <a:ext cx="3935688" cy="3158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 descr="Droplets-HD-Content-R1d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8" cy="20232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7424803" y="609600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3794" y="2632851"/>
            <a:ext cx="5934948" cy="3158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\\DROBO-FS\QuickDrops\JB\PPTX NG\Droplets\LightingOverlay.png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13775" y="2367092"/>
            <a:ext cx="10364451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2676725" y="457200"/>
            <a:ext cx="8690100" cy="2953799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C0C0C"/>
              </a:buClr>
              <a:buSzPct val="25000"/>
              <a:buFont typeface="Libre Baskerville"/>
              <a:buNone/>
            </a:pPr>
            <a:r>
              <a:rPr lang="en-US" sz="4800" b="0" i="0" u="none" strike="noStrike" cap="none" dirty="0">
                <a:solidFill>
                  <a:srgbClr val="0C0C0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CITY OF WICHITA WORKING WITH WATER INTERNSHIP PROGRAM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1408553" y="5272217"/>
            <a:ext cx="8689975" cy="1371598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7F7F7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BY : </a:t>
            </a:r>
            <a:r>
              <a:rPr lang="en-US" sz="4000" b="0" i="0" u="none" strike="noStrike" cap="none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MIGUEL TOVAR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935" y="1838130"/>
            <a:ext cx="1993167" cy="1984308"/>
          </a:xfrm>
          <a:prstGeom prst="rect">
            <a:avLst/>
          </a:prstGeom>
          <a:noFill/>
          <a:ln>
            <a:noFill/>
          </a:ln>
          <a:effectLst>
            <a:reflection stA="50000" endA="295" endPos="92000" dist="1016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00" cy="159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Water distribution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00" cy="34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 serviced meters and always got to repaint them with a nice shiny yellow paint.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 learned about the mole holes and how they affect our meter boxes.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 watched a Meter box get dug up and replaced within 15 minutes.</a:t>
            </a:r>
          </a:p>
          <a:p>
            <a:pPr marL="457200" lvl="0" indent="-228600">
              <a:spcBef>
                <a:spcPts val="0"/>
              </a:spcBef>
            </a:pPr>
            <a:r>
              <a:rPr lang="en-US" sz="3000"/>
              <a:t>I recalibrated a meter and rewired one</a:t>
            </a:r>
            <a:r>
              <a:rPr lang="en-US"/>
              <a:t>.</a:t>
            </a:r>
          </a:p>
        </p:txBody>
      </p:sp>
      <p:pic>
        <p:nvPicPr>
          <p:cNvPr id="217" name="Shape 217" descr="Tool - Free images on Pixabay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99" y="423274"/>
            <a:ext cx="1826925" cy="19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 descr="File:Water meter.jpg - Wikipedia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975" y="5505550"/>
            <a:ext cx="1189775" cy="135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pic" idx="2"/>
          </p:nvPr>
        </p:nvSpPr>
        <p:spPr>
          <a:xfrm>
            <a:off x="7424803" y="609600"/>
            <a:ext cx="3255300" cy="5181600"/>
          </a:xfrm>
          <a:prstGeom prst="roundRect">
            <a:avLst>
              <a:gd name="adj" fmla="val 16667"/>
            </a:avLst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837019" y="1430151"/>
            <a:ext cx="5934900" cy="315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a couple of meters that i serviced</a:t>
            </a:r>
          </a:p>
        </p:txBody>
      </p:sp>
      <p:pic>
        <p:nvPicPr>
          <p:cNvPr id="225" name="Shape 225" descr="20170707_082352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850" y="418874"/>
            <a:ext cx="3970919" cy="5667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913800" y="-140733"/>
            <a:ext cx="10364400" cy="159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>
                <a:solidFill>
                  <a:srgbClr val="0000FF"/>
                </a:solidFill>
              </a:rPr>
              <a:t>Water plant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914099" y="985241"/>
            <a:ext cx="10363800" cy="34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The Water plant was very similar to sewage treatment except the water plant is clean water and has a variety of basins and different methods to treat the water. 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 learned about the well fields and the equis beds.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 went to a meeting about the equis beds to learn about the steps wichita is taking to make sure we are prepared for future demands and a 1% drought.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-US" sz="3000"/>
              <a:t>operators constantly monitor the water demand which is very important because if the pressure builds too high, pumps and valves can start exploding.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pic" idx="2"/>
          </p:nvPr>
        </p:nvSpPr>
        <p:spPr>
          <a:xfrm>
            <a:off x="7424803" y="609600"/>
            <a:ext cx="3255300" cy="5181600"/>
          </a:xfrm>
          <a:prstGeom prst="roundRect">
            <a:avLst>
              <a:gd name="adj" fmla="val 16667"/>
            </a:avLst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1041719" y="265826"/>
            <a:ext cx="5934900" cy="315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Filter gallery where the water trickles down a bunch of charcoal rocks as part of the treatment process</a:t>
            </a:r>
          </a:p>
        </p:txBody>
      </p:sp>
      <p:pic>
        <p:nvPicPr>
          <p:cNvPr id="238" name="Shape 238" descr="20170717_085830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650" y="514650"/>
            <a:ext cx="3486898" cy="564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pic" idx="2"/>
          </p:nvPr>
        </p:nvSpPr>
        <p:spPr>
          <a:xfrm>
            <a:off x="7424803" y="609600"/>
            <a:ext cx="3255300" cy="5181600"/>
          </a:xfrm>
          <a:prstGeom prst="roundRect">
            <a:avLst>
              <a:gd name="adj" fmla="val 16667"/>
            </a:avLst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913794" y="2632851"/>
            <a:ext cx="5934900" cy="315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Flocculation basin</a:t>
            </a:r>
          </a:p>
        </p:txBody>
      </p:sp>
      <p:pic>
        <p:nvPicPr>
          <p:cNvPr id="245" name="Shape 245" descr="20170717_091637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600" y="951074"/>
            <a:ext cx="3159697" cy="449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00" cy="159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Operations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914074" y="2008041"/>
            <a:ext cx="10363800" cy="34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 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The operators have a very important job at each Plant. 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Times New Roman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They follow </a:t>
            </a:r>
            <a:r>
              <a:rPr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strict sampling guidelines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 to ensure that the plant is well within their appropriate limits set by KDHE.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Times New Roman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They also monitor the entire plant with a computer software that has set alarms to notify when a basin, sludge pump, and or trickling filter (etc.) is malfunctioning or needing attention.  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Times New Roman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 witnessed dedication and a sense of pride in what they do for the plant.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 descr="20170607_092809[1]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049" y="1519999"/>
            <a:ext cx="3735488" cy="376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20170607_093105[1]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825" y="1426872"/>
            <a:ext cx="2755658" cy="3858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00" cy="159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Pre-Treatment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14075" y="1689450"/>
            <a:ext cx="10363800" cy="380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The Pre-Treatment  department are like the detectives of the plant.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They investigate when something comes into the plant that has unusual characteristics such as : </a:t>
            </a:r>
            <a:r>
              <a:rPr lang="en-US" sz="2400" b="1">
                <a:solidFill>
                  <a:srgbClr val="0000FF"/>
                </a:solidFill>
              </a:rPr>
              <a:t>abnormal pH, unique odor, unusual color, or an uncharacteristic observation by an operator.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They also go out and sample around Wichita, Sampling pH, Water Temp, and grab an E Coli sample for the lab.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US" sz="2400"/>
              <a:t>They also enforce EPA guidelines and inspect companies to ensure that they are within their permits.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77" name="Shape 177" descr="Free vector graphic: Clues, Detective, Find, Glass - Free Image on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175" y="5064975"/>
            <a:ext cx="1208875" cy="179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 descr="20170613_142618[1]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025" y="659774"/>
            <a:ext cx="3168796" cy="513147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98369" y="957251"/>
            <a:ext cx="5934899" cy="3158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0000FF"/>
                </a:solidFill>
              </a:rPr>
              <a:t>This was the beginning of a huge discovery from sampling which reflected how important it is to routinely sample because you can catch something odd and trace it back to its location.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00" cy="159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LAB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867599" y="1925541"/>
            <a:ext cx="10363800" cy="34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SzPct val="100000"/>
            </a:pPr>
            <a:r>
              <a:rPr lang="en-US" sz="3000"/>
              <a:t>The Lab runs a variety of tests.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 was able to run COD tests or chemical oxygen demand tests.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-US" sz="3000"/>
              <a:t>I was also able to see the different types of bugs in the water samples.  </a:t>
            </a:r>
          </a:p>
        </p:txBody>
      </p:sp>
      <p:pic>
        <p:nvPicPr>
          <p:cNvPr id="190" name="Shape 190" descr="untitled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225" y="329250"/>
            <a:ext cx="2137325" cy="159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alive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675" y="4344625"/>
            <a:ext cx="4460499" cy="25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913800" y="-8"/>
            <a:ext cx="10364400" cy="159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Biosolids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914100" y="1078725"/>
            <a:ext cx="10363800" cy="40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In Biosolids they use the nitrogen rich sludge for agricultural purposes to dispose of excess sludge in a beneficial and environmentally friendly way.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 was able to go out and drive a tractor and spread the sludge in the field. 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My favorite experience was working in Biosolids because of how i got to go out in the field and drive tractors.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-US" sz="3000"/>
              <a:t>the sludge driers are also important because we can grab samples of the cake from the belts and test the amount of moisture in the sludge.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00" cy="159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Maintenance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00" cy="34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the Maintenance crew is very important. 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 got some hands on experience with replacing valves down in the digesters. 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-US" sz="3000"/>
              <a:t>I was also able to see how quickly and effectively the crew is at responding to a situation.</a:t>
            </a:r>
          </a:p>
        </p:txBody>
      </p:sp>
      <p:pic>
        <p:nvPicPr>
          <p:cNvPr id="204" name="Shape 204" descr="Free vector graphic: Hammer, Wrench, Repair, Work - Free Image on ..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999" y="275275"/>
            <a:ext cx="1497974" cy="21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016125" y="-8"/>
            <a:ext cx="10364400" cy="159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Engineering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099" y="1281866"/>
            <a:ext cx="10363800" cy="34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The Engineers are really important with designing a lot of the work that goes on with Water rehab projects.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There are some pretty cool tools that they use to scan our sewers with camera’s.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 learned how to locate water meters and how to mark them for repairs.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/>
              <a:t>i got to sit in on some meetings about future projects. 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-US" sz="3000"/>
              <a:t>I worked with the guy in charge of rehabbing the pawnee bridge ( It's almost done!!!!!!!!!)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650</Words>
  <Application>Microsoft Office PowerPoint</Application>
  <PresentationFormat>Widescreen</PresentationFormat>
  <Paragraphs>45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Questrial</vt:lpstr>
      <vt:lpstr>Libre Baskerville</vt:lpstr>
      <vt:lpstr>Arial</vt:lpstr>
      <vt:lpstr>Times New Roman</vt:lpstr>
      <vt:lpstr>Droplet</vt:lpstr>
      <vt:lpstr>CITY OF WICHITA WORKING WITH WATER INTERNSHIP PROGRAM</vt:lpstr>
      <vt:lpstr>Operations</vt:lpstr>
      <vt:lpstr>PowerPoint Presentation</vt:lpstr>
      <vt:lpstr>Pre-Treatment</vt:lpstr>
      <vt:lpstr>PowerPoint Presentation</vt:lpstr>
      <vt:lpstr>The LAB</vt:lpstr>
      <vt:lpstr>Biosolids</vt:lpstr>
      <vt:lpstr>Maintenance</vt:lpstr>
      <vt:lpstr>Engineering</vt:lpstr>
      <vt:lpstr>Water distribution</vt:lpstr>
      <vt:lpstr>PowerPoint Presentation</vt:lpstr>
      <vt:lpstr>Water plant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WICHITA WORKING WITH WATER INTERNSHIP PROGRAM</dc:title>
  <dc:creator>Bronleewe, Tonya</dc:creator>
  <cp:lastModifiedBy>Garren, Leslie</cp:lastModifiedBy>
  <cp:revision>3</cp:revision>
  <dcterms:modified xsi:type="dcterms:W3CDTF">2018-09-19T21:48:18Z</dcterms:modified>
</cp:coreProperties>
</file>