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7" r:id="rId2"/>
    <p:sldId id="272" r:id="rId3"/>
    <p:sldId id="273" r:id="rId4"/>
    <p:sldId id="258" r:id="rId5"/>
    <p:sldId id="259" r:id="rId6"/>
    <p:sldId id="264" r:id="rId7"/>
    <p:sldId id="265" r:id="rId8"/>
    <p:sldId id="276" r:id="rId9"/>
    <p:sldId id="261" r:id="rId10"/>
    <p:sldId id="270" r:id="rId11"/>
    <p:sldId id="266" r:id="rId12"/>
    <p:sldId id="260" r:id="rId13"/>
    <p:sldId id="267" r:id="rId14"/>
    <p:sldId id="277" r:id="rId15"/>
    <p:sldId id="274" r:id="rId16"/>
    <p:sldId id="269"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588"/>
  </p:normalViewPr>
  <p:slideViewPr>
    <p:cSldViewPr snapToGrid="0" snapToObjects="1">
      <p:cViewPr varScale="1">
        <p:scale>
          <a:sx n="80" d="100"/>
          <a:sy n="80" d="100"/>
        </p:scale>
        <p:origin x="6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6/27/2022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7847517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13792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500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0199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6/27/2022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5858901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2504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6627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5577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6/27/2022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33952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6/27/2022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35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6/27/2022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134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6/27/2022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8995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6" name="Rectangle 25">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oss section of young plant and roots">
            <a:extLst>
              <a:ext uri="{FF2B5EF4-FFF2-40B4-BE49-F238E27FC236}">
                <a16:creationId xmlns:a16="http://schemas.microsoft.com/office/drawing/2014/main" id="{37A945EB-87C3-4939-9EF4-A614C6CC0CE0}"/>
              </a:ext>
            </a:extLst>
          </p:cNvPr>
          <p:cNvPicPr>
            <a:picLocks noChangeAspect="1"/>
          </p:cNvPicPr>
          <p:nvPr/>
        </p:nvPicPr>
        <p:blipFill rotWithShape="1">
          <a:blip r:embed="rId2"/>
          <a:srcRect l="45007" r="3216"/>
          <a:stretch/>
        </p:blipFill>
        <p:spPr>
          <a:xfrm>
            <a:off x="20" y="10"/>
            <a:ext cx="4966232" cy="6857990"/>
          </a:xfrm>
          <a:prstGeom prst="rect">
            <a:avLst/>
          </a:prstGeom>
        </p:spPr>
      </p:pic>
      <p:sp>
        <p:nvSpPr>
          <p:cNvPr id="28"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CC46F9-63EB-D148-B0AE-52D2B6E24D31}"/>
              </a:ext>
            </a:extLst>
          </p:cNvPr>
          <p:cNvSpPr>
            <a:spLocks noGrp="1"/>
          </p:cNvSpPr>
          <p:nvPr>
            <p:ph type="title"/>
          </p:nvPr>
        </p:nvSpPr>
        <p:spPr>
          <a:xfrm>
            <a:off x="6138004" y="1480930"/>
            <a:ext cx="5749196" cy="1948070"/>
          </a:xfrm>
        </p:spPr>
        <p:txBody>
          <a:bodyPr vert="horz" lIns="91440" tIns="45720" rIns="91440" bIns="45720" rtlCol="0" anchor="b">
            <a:normAutofit/>
          </a:bodyPr>
          <a:lstStyle/>
          <a:p>
            <a:r>
              <a:rPr lang="en-US" sz="4000" cap="all" dirty="0"/>
              <a:t>Feeling the Nudge and Doing something about it</a:t>
            </a:r>
          </a:p>
        </p:txBody>
      </p:sp>
      <p:sp>
        <p:nvSpPr>
          <p:cNvPr id="6" name="TextBox 5">
            <a:extLst>
              <a:ext uri="{FF2B5EF4-FFF2-40B4-BE49-F238E27FC236}">
                <a16:creationId xmlns:a16="http://schemas.microsoft.com/office/drawing/2014/main" id="{6AAD7A48-AC20-4545-A141-4EA11487C31A}"/>
              </a:ext>
            </a:extLst>
          </p:cNvPr>
          <p:cNvSpPr txBox="1"/>
          <p:nvPr/>
        </p:nvSpPr>
        <p:spPr>
          <a:xfrm>
            <a:off x="6274289" y="5447809"/>
            <a:ext cx="2834896" cy="646331"/>
          </a:xfrm>
          <a:prstGeom prst="rect">
            <a:avLst/>
          </a:prstGeom>
          <a:noFill/>
        </p:spPr>
        <p:txBody>
          <a:bodyPr wrap="square" rtlCol="0">
            <a:spAutoFit/>
          </a:bodyPr>
          <a:lstStyle/>
          <a:p>
            <a:r>
              <a:rPr lang="en-US" dirty="0"/>
              <a:t>Jesse Marks, MPA</a:t>
            </a:r>
          </a:p>
          <a:p>
            <a:r>
              <a:rPr lang="en-US" dirty="0"/>
              <a:t>Founder, Nudge Compost</a:t>
            </a:r>
          </a:p>
        </p:txBody>
      </p:sp>
    </p:spTree>
    <p:extLst>
      <p:ext uri="{BB962C8B-B14F-4D97-AF65-F5344CB8AC3E}">
        <p14:creationId xmlns:p14="http://schemas.microsoft.com/office/powerpoint/2010/main" val="390439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65A800D-AB85-8C99-44F9-65D2D5F63636}"/>
              </a:ext>
            </a:extLst>
          </p:cNvPr>
          <p:cNvPicPr>
            <a:picLocks noChangeAspect="1"/>
          </p:cNvPicPr>
          <p:nvPr/>
        </p:nvPicPr>
        <p:blipFill rotWithShape="1">
          <a:blip r:embed="rId2"/>
          <a:srcRect t="38243" r="1" b="10904"/>
          <a:stretch/>
        </p:blipFill>
        <p:spPr>
          <a:xfrm>
            <a:off x="321734" y="321733"/>
            <a:ext cx="5674894" cy="3030842"/>
          </a:xfrm>
          <a:prstGeom prst="rect">
            <a:avLst/>
          </a:prstGeom>
        </p:spPr>
      </p:pic>
      <p:pic>
        <p:nvPicPr>
          <p:cNvPr id="2" name="Picture 1">
            <a:extLst>
              <a:ext uri="{FF2B5EF4-FFF2-40B4-BE49-F238E27FC236}">
                <a16:creationId xmlns:a16="http://schemas.microsoft.com/office/drawing/2014/main" id="{98F0B799-FE8A-E5A9-5924-454D654C5169}"/>
              </a:ext>
            </a:extLst>
          </p:cNvPr>
          <p:cNvPicPr>
            <a:picLocks noChangeAspect="1"/>
          </p:cNvPicPr>
          <p:nvPr/>
        </p:nvPicPr>
        <p:blipFill rotWithShape="1">
          <a:blip r:embed="rId3"/>
          <a:srcRect l="5424" r="27563" b="2"/>
          <a:stretch/>
        </p:blipFill>
        <p:spPr>
          <a:xfrm>
            <a:off x="321735" y="3524289"/>
            <a:ext cx="2676579" cy="2776517"/>
          </a:xfrm>
          <a:prstGeom prst="rect">
            <a:avLst/>
          </a:prstGeom>
        </p:spPr>
      </p:pic>
      <p:pic>
        <p:nvPicPr>
          <p:cNvPr id="7" name="Picture 2" descr="true">
            <a:extLst>
              <a:ext uri="{FF2B5EF4-FFF2-40B4-BE49-F238E27FC236}">
                <a16:creationId xmlns:a16="http://schemas.microsoft.com/office/drawing/2014/main" id="{463E2CB9-81C8-6F7D-3045-AC5B51938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62" r="13261" b="-3"/>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067D7-B1F8-D1DD-B2A4-F07438D553C3}"/>
              </a:ext>
            </a:extLst>
          </p:cNvPr>
          <p:cNvPicPr>
            <a:picLocks noChangeAspect="1"/>
          </p:cNvPicPr>
          <p:nvPr/>
        </p:nvPicPr>
        <p:blipFill rotWithShape="1">
          <a:blip r:embed="rId5"/>
          <a:srcRect t="157" r="-1" b="15471"/>
          <a:stretch/>
        </p:blipFill>
        <p:spPr>
          <a:xfrm>
            <a:off x="6195373" y="321733"/>
            <a:ext cx="5674892" cy="5979074"/>
          </a:xfrm>
          <a:prstGeom prst="rect">
            <a:avLst/>
          </a:prstGeom>
        </p:spPr>
      </p:pic>
    </p:spTree>
    <p:extLst>
      <p:ext uri="{BB962C8B-B14F-4D97-AF65-F5344CB8AC3E}">
        <p14:creationId xmlns:p14="http://schemas.microsoft.com/office/powerpoint/2010/main" val="3378068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D957DD-614B-AB50-7C8F-DC3202CF0233}"/>
              </a:ext>
            </a:extLst>
          </p:cNvPr>
          <p:cNvPicPr>
            <a:picLocks noChangeAspect="1"/>
          </p:cNvPicPr>
          <p:nvPr/>
        </p:nvPicPr>
        <p:blipFill rotWithShape="1">
          <a:blip r:embed="rId2"/>
          <a:srcRect r="4" b="13225"/>
          <a:stretch/>
        </p:blipFill>
        <p:spPr>
          <a:xfrm>
            <a:off x="641276" y="557186"/>
            <a:ext cx="4013020" cy="2228759"/>
          </a:xfrm>
          <a:prstGeom prst="rect">
            <a:avLst/>
          </a:prstGeom>
        </p:spPr>
      </p:pic>
      <p:pic>
        <p:nvPicPr>
          <p:cNvPr id="2" name="Picture 1">
            <a:extLst>
              <a:ext uri="{FF2B5EF4-FFF2-40B4-BE49-F238E27FC236}">
                <a16:creationId xmlns:a16="http://schemas.microsoft.com/office/drawing/2014/main" id="{E09EC346-AB75-DEA8-7D08-13515E4574F1}"/>
              </a:ext>
            </a:extLst>
          </p:cNvPr>
          <p:cNvPicPr>
            <a:picLocks noChangeAspect="1"/>
          </p:cNvPicPr>
          <p:nvPr/>
        </p:nvPicPr>
        <p:blipFill rotWithShape="1">
          <a:blip r:embed="rId3"/>
          <a:srcRect t="3722" r="-1" b="21366"/>
          <a:stretch/>
        </p:blipFill>
        <p:spPr>
          <a:xfrm>
            <a:off x="643467" y="2957665"/>
            <a:ext cx="4010830" cy="3343135"/>
          </a:xfrm>
          <a:prstGeom prst="rect">
            <a:avLst/>
          </a:prstGeom>
        </p:spPr>
      </p:pic>
      <p:pic>
        <p:nvPicPr>
          <p:cNvPr id="4" name="Picture 3">
            <a:extLst>
              <a:ext uri="{FF2B5EF4-FFF2-40B4-BE49-F238E27FC236}">
                <a16:creationId xmlns:a16="http://schemas.microsoft.com/office/drawing/2014/main" id="{F4046C02-E129-477A-F525-DBD6ADB55410}"/>
              </a:ext>
            </a:extLst>
          </p:cNvPr>
          <p:cNvPicPr>
            <a:picLocks noChangeAspect="1"/>
          </p:cNvPicPr>
          <p:nvPr/>
        </p:nvPicPr>
        <p:blipFill rotWithShape="1">
          <a:blip r:embed="rId4"/>
          <a:srcRect t="14297" r="-1" b="-1"/>
          <a:stretch/>
        </p:blipFill>
        <p:spPr>
          <a:xfrm>
            <a:off x="4846823" y="557189"/>
            <a:ext cx="6701710" cy="5743609"/>
          </a:xfrm>
          <a:prstGeom prst="rect">
            <a:avLst/>
          </a:prstGeom>
        </p:spPr>
      </p:pic>
    </p:spTree>
    <p:extLst>
      <p:ext uri="{BB962C8B-B14F-4D97-AF65-F5344CB8AC3E}">
        <p14:creationId xmlns:p14="http://schemas.microsoft.com/office/powerpoint/2010/main" val="850774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5DED-1872-4E48-8F0C-01A809C821E5}"/>
              </a:ext>
            </a:extLst>
          </p:cNvPr>
          <p:cNvPicPr>
            <a:picLocks noChangeAspect="1"/>
          </p:cNvPicPr>
          <p:nvPr/>
        </p:nvPicPr>
        <p:blipFill rotWithShape="1">
          <a:blip r:embed="rId2"/>
          <a:srcRect t="9985" r="50742"/>
          <a:stretch/>
        </p:blipFill>
        <p:spPr>
          <a:xfrm>
            <a:off x="936543" y="1473343"/>
            <a:ext cx="4440471" cy="4895217"/>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672E1085-235D-A043-B010-90AA1573AF15}"/>
              </a:ext>
            </a:extLst>
          </p:cNvPr>
          <p:cNvPicPr>
            <a:picLocks noChangeAspect="1"/>
          </p:cNvPicPr>
          <p:nvPr/>
        </p:nvPicPr>
        <p:blipFill rotWithShape="1">
          <a:blip r:embed="rId3"/>
          <a:srcRect t="55175" r="25566" b="1860"/>
          <a:stretch/>
        </p:blipFill>
        <p:spPr>
          <a:xfrm>
            <a:off x="5377014" y="3828288"/>
            <a:ext cx="6758941" cy="2540272"/>
          </a:xfrm>
          <a:prstGeom prst="rect">
            <a:avLst/>
          </a:prstGeom>
        </p:spPr>
      </p:pic>
      <p:sp>
        <p:nvSpPr>
          <p:cNvPr id="7" name="TextBox 6">
            <a:extLst>
              <a:ext uri="{FF2B5EF4-FFF2-40B4-BE49-F238E27FC236}">
                <a16:creationId xmlns:a16="http://schemas.microsoft.com/office/drawing/2014/main" id="{22211D7E-F5A7-9C4E-BE27-9558F29C3591}"/>
              </a:ext>
            </a:extLst>
          </p:cNvPr>
          <p:cNvSpPr txBox="1"/>
          <p:nvPr/>
        </p:nvSpPr>
        <p:spPr>
          <a:xfrm>
            <a:off x="2286000" y="316523"/>
            <a:ext cx="9038491" cy="707886"/>
          </a:xfrm>
          <a:prstGeom prst="rect">
            <a:avLst/>
          </a:prstGeom>
          <a:noFill/>
        </p:spPr>
        <p:txBody>
          <a:bodyPr wrap="square" rtlCol="0">
            <a:spAutoFit/>
          </a:bodyPr>
          <a:lstStyle/>
          <a:p>
            <a:pPr algn="ctr"/>
            <a:r>
              <a:rPr lang="en-US" sz="4000" dirty="0"/>
              <a:t>Johnson County Community College</a:t>
            </a:r>
          </a:p>
        </p:txBody>
      </p:sp>
      <p:sp>
        <p:nvSpPr>
          <p:cNvPr id="8" name="TextBox 7">
            <a:extLst>
              <a:ext uri="{FF2B5EF4-FFF2-40B4-BE49-F238E27FC236}">
                <a16:creationId xmlns:a16="http://schemas.microsoft.com/office/drawing/2014/main" id="{E98F9F68-0E33-7B41-B649-95553697B762}"/>
              </a:ext>
            </a:extLst>
          </p:cNvPr>
          <p:cNvSpPr txBox="1"/>
          <p:nvPr/>
        </p:nvSpPr>
        <p:spPr>
          <a:xfrm>
            <a:off x="5507316" y="1473343"/>
            <a:ext cx="6498336" cy="2062103"/>
          </a:xfrm>
          <a:prstGeom prst="rect">
            <a:avLst/>
          </a:prstGeom>
          <a:noFill/>
        </p:spPr>
        <p:txBody>
          <a:bodyPr wrap="square" rtlCol="0">
            <a:spAutoFit/>
          </a:bodyPr>
          <a:lstStyle/>
          <a:p>
            <a:r>
              <a:rPr lang="en-US" sz="1600" dirty="0"/>
              <a:t>- Learning Lab for Environmental Science and Sustainable Agriculture      students.</a:t>
            </a:r>
          </a:p>
          <a:p>
            <a:r>
              <a:rPr lang="en-US" sz="1600" dirty="0"/>
              <a:t>- $5,000 savings from diverted grounds waste per year.</a:t>
            </a:r>
          </a:p>
          <a:p>
            <a:r>
              <a:rPr lang="en-US" sz="1600" dirty="0"/>
              <a:t>- $3,000 per year in waste hauling fees.</a:t>
            </a:r>
          </a:p>
          <a:p>
            <a:r>
              <a:rPr lang="en-US" sz="1600" dirty="0"/>
              <a:t>- 22,200 pounds of compost per year replaces $20,000 worth of natural farm fertilizers each year.</a:t>
            </a:r>
          </a:p>
          <a:p>
            <a:r>
              <a:rPr lang="en-US" sz="1600" dirty="0"/>
              <a:t>- Diversion of 6 tons of CO2 from the atmosphere per week.</a:t>
            </a:r>
          </a:p>
          <a:p>
            <a:r>
              <a:rPr lang="en-US" sz="1600" dirty="0"/>
              <a:t>- Diversion of 3.3 tons of methane gas from the atmosphere annually.</a:t>
            </a:r>
          </a:p>
        </p:txBody>
      </p:sp>
    </p:spTree>
    <p:extLst>
      <p:ext uri="{BB962C8B-B14F-4D97-AF65-F5344CB8AC3E}">
        <p14:creationId xmlns:p14="http://schemas.microsoft.com/office/powerpoint/2010/main" val="2694520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83E6805-394F-7DB2-99B6-1D37B2FC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490" y="553082"/>
            <a:ext cx="9613020" cy="575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7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69A17-36E6-DFF2-AE65-6CA0FC6F7E00}"/>
              </a:ext>
            </a:extLst>
          </p:cNvPr>
          <p:cNvPicPr>
            <a:picLocks noChangeAspect="1"/>
          </p:cNvPicPr>
          <p:nvPr/>
        </p:nvPicPr>
        <p:blipFill>
          <a:blip r:embed="rId2"/>
          <a:stretch>
            <a:fillRect/>
          </a:stretch>
        </p:blipFill>
        <p:spPr>
          <a:xfrm>
            <a:off x="2611575" y="171174"/>
            <a:ext cx="6968849" cy="6515652"/>
          </a:xfrm>
          <a:prstGeom prst="rect">
            <a:avLst/>
          </a:prstGeom>
        </p:spPr>
      </p:pic>
    </p:spTree>
    <p:extLst>
      <p:ext uri="{BB962C8B-B14F-4D97-AF65-F5344CB8AC3E}">
        <p14:creationId xmlns:p14="http://schemas.microsoft.com/office/powerpoint/2010/main" val="797992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E0F3D1B-5158-63F7-D581-42F92E669C7C}"/>
              </a:ext>
            </a:extLst>
          </p:cNvPr>
          <p:cNvPicPr>
            <a:picLocks noChangeAspect="1"/>
          </p:cNvPicPr>
          <p:nvPr/>
        </p:nvPicPr>
        <p:blipFill rotWithShape="1">
          <a:blip r:embed="rId2"/>
          <a:srcRect t="9227" r="1" b="9639"/>
          <a:stretch/>
        </p:blipFill>
        <p:spPr>
          <a:xfrm>
            <a:off x="191086" y="171715"/>
            <a:ext cx="5813197" cy="6129087"/>
          </a:xfrm>
          <a:prstGeom prst="rect">
            <a:avLst/>
          </a:prstGeom>
        </p:spPr>
      </p:pic>
      <p:pic>
        <p:nvPicPr>
          <p:cNvPr id="3" name="Picture 2">
            <a:extLst>
              <a:ext uri="{FF2B5EF4-FFF2-40B4-BE49-F238E27FC236}">
                <a16:creationId xmlns:a16="http://schemas.microsoft.com/office/drawing/2014/main" id="{BE547B3B-41E9-F4B4-D18F-034A5D322051}"/>
              </a:ext>
            </a:extLst>
          </p:cNvPr>
          <p:cNvPicPr>
            <a:picLocks noChangeAspect="1"/>
          </p:cNvPicPr>
          <p:nvPr/>
        </p:nvPicPr>
        <p:blipFill rotWithShape="1">
          <a:blip r:embed="rId3"/>
          <a:srcRect t="3301" b="17086"/>
          <a:stretch/>
        </p:blipFill>
        <p:spPr>
          <a:xfrm>
            <a:off x="6196929" y="171716"/>
            <a:ext cx="5803986" cy="3171422"/>
          </a:xfrm>
          <a:prstGeom prst="rect">
            <a:avLst/>
          </a:prstGeom>
        </p:spPr>
      </p:pic>
      <p:pic>
        <p:nvPicPr>
          <p:cNvPr id="5" name="Picture 4">
            <a:extLst>
              <a:ext uri="{FF2B5EF4-FFF2-40B4-BE49-F238E27FC236}">
                <a16:creationId xmlns:a16="http://schemas.microsoft.com/office/drawing/2014/main" id="{C0B6305F-8CBE-5681-3300-5571E18E71C3}"/>
              </a:ext>
            </a:extLst>
          </p:cNvPr>
          <p:cNvPicPr>
            <a:picLocks noChangeAspect="1"/>
          </p:cNvPicPr>
          <p:nvPr/>
        </p:nvPicPr>
        <p:blipFill rotWithShape="1">
          <a:blip r:embed="rId4"/>
          <a:srcRect t="1915" r="1" b="16069"/>
          <a:stretch/>
        </p:blipFill>
        <p:spPr>
          <a:xfrm>
            <a:off x="6196929" y="3514856"/>
            <a:ext cx="5786386" cy="2785950"/>
          </a:xfrm>
          <a:prstGeom prst="rect">
            <a:avLst/>
          </a:prstGeom>
        </p:spPr>
      </p:pic>
    </p:spTree>
    <p:extLst>
      <p:ext uri="{BB962C8B-B14F-4D97-AF65-F5344CB8AC3E}">
        <p14:creationId xmlns:p14="http://schemas.microsoft.com/office/powerpoint/2010/main" val="370169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CF2EA3-1894-B3FB-BFBE-7001744627B5}"/>
              </a:ext>
            </a:extLst>
          </p:cNvPr>
          <p:cNvPicPr>
            <a:picLocks noChangeAspect="1"/>
          </p:cNvPicPr>
          <p:nvPr/>
        </p:nvPicPr>
        <p:blipFill rotWithShape="1">
          <a:blip r:embed="rId2"/>
          <a:srcRect t="14694" r="2" b="19598"/>
          <a:stretch/>
        </p:blipFill>
        <p:spPr>
          <a:xfrm>
            <a:off x="6887044" y="-1"/>
            <a:ext cx="4661488" cy="3104208"/>
          </a:xfrm>
          <a:prstGeom prst="rect">
            <a:avLst/>
          </a:prstGeom>
        </p:spPr>
      </p:pic>
      <p:pic>
        <p:nvPicPr>
          <p:cNvPr id="3" name="Picture 2">
            <a:extLst>
              <a:ext uri="{FF2B5EF4-FFF2-40B4-BE49-F238E27FC236}">
                <a16:creationId xmlns:a16="http://schemas.microsoft.com/office/drawing/2014/main" id="{66759BFB-9010-5CFE-B36A-193968B31C98}"/>
              </a:ext>
            </a:extLst>
          </p:cNvPr>
          <p:cNvPicPr>
            <a:picLocks noChangeAspect="1"/>
          </p:cNvPicPr>
          <p:nvPr/>
        </p:nvPicPr>
        <p:blipFill rotWithShape="1">
          <a:blip r:embed="rId3"/>
          <a:srcRect l="4468" r="-2" b="-2"/>
          <a:stretch/>
        </p:blipFill>
        <p:spPr>
          <a:xfrm>
            <a:off x="5419264" y="3265081"/>
            <a:ext cx="6129269" cy="3592925"/>
          </a:xfrm>
          <a:prstGeom prst="rect">
            <a:avLst/>
          </a:prstGeom>
        </p:spPr>
      </p:pic>
      <p:pic>
        <p:nvPicPr>
          <p:cNvPr id="5" name="Picture 4">
            <a:extLst>
              <a:ext uri="{FF2B5EF4-FFF2-40B4-BE49-F238E27FC236}">
                <a16:creationId xmlns:a16="http://schemas.microsoft.com/office/drawing/2014/main" id="{8B33394A-36F9-6F7B-0886-3CE955F55300}"/>
              </a:ext>
            </a:extLst>
          </p:cNvPr>
          <p:cNvPicPr>
            <a:picLocks noChangeAspect="1"/>
          </p:cNvPicPr>
          <p:nvPr/>
        </p:nvPicPr>
        <p:blipFill rotWithShape="1">
          <a:blip r:embed="rId4"/>
          <a:srcRect l="141" r="12966" b="2"/>
          <a:stretch/>
        </p:blipFill>
        <p:spPr>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2" name="Picture 1">
            <a:extLst>
              <a:ext uri="{FF2B5EF4-FFF2-40B4-BE49-F238E27FC236}">
                <a16:creationId xmlns:a16="http://schemas.microsoft.com/office/drawing/2014/main" id="{414DB05A-A810-AF46-8083-E1B7FAFF0F7A}"/>
              </a:ext>
            </a:extLst>
          </p:cNvPr>
          <p:cNvPicPr>
            <a:picLocks noChangeAspect="1"/>
          </p:cNvPicPr>
          <p:nvPr/>
        </p:nvPicPr>
        <p:blipFill rotWithShape="1">
          <a:blip r:embed="rId5"/>
          <a:srcRect t="28212" b="23578"/>
          <a:stretch/>
        </p:blipFill>
        <p:spPr>
          <a:xfrm>
            <a:off x="643468" y="4080064"/>
            <a:ext cx="4614333" cy="2777936"/>
          </a:xfrm>
          <a:prstGeom prst="rect">
            <a:avLst/>
          </a:prstGeom>
        </p:spPr>
      </p:pic>
    </p:spTree>
    <p:extLst>
      <p:ext uri="{BB962C8B-B14F-4D97-AF65-F5344CB8AC3E}">
        <p14:creationId xmlns:p14="http://schemas.microsoft.com/office/powerpoint/2010/main" val="1421103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0B1D055-6C64-8A96-E400-C735544D7F63}"/>
              </a:ext>
            </a:extLst>
          </p:cNvPr>
          <p:cNvPicPr>
            <a:picLocks noChangeAspect="1"/>
          </p:cNvPicPr>
          <p:nvPr/>
        </p:nvPicPr>
        <p:blipFill rotWithShape="1">
          <a:blip r:embed="rId2"/>
          <a:srcRect t="23"/>
          <a:stretch/>
        </p:blipFill>
        <p:spPr>
          <a:xfrm>
            <a:off x="321734" y="321733"/>
            <a:ext cx="5674894" cy="3030842"/>
          </a:xfrm>
          <a:prstGeom prst="rect">
            <a:avLst/>
          </a:prstGeom>
        </p:spPr>
      </p:pic>
      <p:pic>
        <p:nvPicPr>
          <p:cNvPr id="3074" name="Picture 2" descr="Compostable Products: Industry Initiatives &amp; Optimal Choices - Earth911">
            <a:extLst>
              <a:ext uri="{FF2B5EF4-FFF2-40B4-BE49-F238E27FC236}">
                <a16:creationId xmlns:a16="http://schemas.microsoft.com/office/drawing/2014/main" id="{3EFF24AC-1EB2-D679-28ED-CB3AAF5E9F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6" r="32300"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1CE76C-14EB-8798-4DF6-FCF192DE41EF}"/>
              </a:ext>
            </a:extLst>
          </p:cNvPr>
          <p:cNvPicPr>
            <a:picLocks noChangeAspect="1"/>
          </p:cNvPicPr>
          <p:nvPr/>
        </p:nvPicPr>
        <p:blipFill rotWithShape="1">
          <a:blip r:embed="rId4"/>
          <a:srcRect t="1802" r="-2" b="-2"/>
          <a:stretch/>
        </p:blipFill>
        <p:spPr>
          <a:xfrm>
            <a:off x="3159553" y="3514855"/>
            <a:ext cx="2837076" cy="2785951"/>
          </a:xfrm>
          <a:prstGeom prst="rect">
            <a:avLst/>
          </a:prstGeom>
        </p:spPr>
      </p:pic>
      <p:pic>
        <p:nvPicPr>
          <p:cNvPr id="4" name="Picture 3">
            <a:extLst>
              <a:ext uri="{FF2B5EF4-FFF2-40B4-BE49-F238E27FC236}">
                <a16:creationId xmlns:a16="http://schemas.microsoft.com/office/drawing/2014/main" id="{865AB4A5-2AE0-957E-F817-C07818D90763}"/>
              </a:ext>
            </a:extLst>
          </p:cNvPr>
          <p:cNvPicPr>
            <a:picLocks noChangeAspect="1"/>
          </p:cNvPicPr>
          <p:nvPr/>
        </p:nvPicPr>
        <p:blipFill rotWithShape="1">
          <a:blip r:embed="rId5"/>
          <a:srcRect l="12371" r="17713" b="1"/>
          <a:stretch/>
        </p:blipFill>
        <p:spPr>
          <a:xfrm>
            <a:off x="6195373" y="321733"/>
            <a:ext cx="5674892" cy="5979074"/>
          </a:xfrm>
          <a:prstGeom prst="rect">
            <a:avLst/>
          </a:prstGeom>
        </p:spPr>
      </p:pic>
    </p:spTree>
    <p:extLst>
      <p:ext uri="{BB962C8B-B14F-4D97-AF65-F5344CB8AC3E}">
        <p14:creationId xmlns:p14="http://schemas.microsoft.com/office/powerpoint/2010/main" val="3842178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9F6DF-A948-B2FA-A1D2-5BD62EB1AA40}"/>
              </a:ext>
            </a:extLst>
          </p:cNvPr>
          <p:cNvPicPr>
            <a:picLocks noChangeAspect="1"/>
          </p:cNvPicPr>
          <p:nvPr/>
        </p:nvPicPr>
        <p:blipFill>
          <a:blip r:embed="rId2"/>
          <a:stretch>
            <a:fillRect/>
          </a:stretch>
        </p:blipFill>
        <p:spPr>
          <a:xfrm>
            <a:off x="1966298" y="499618"/>
            <a:ext cx="5328470" cy="2630932"/>
          </a:xfrm>
          <a:prstGeom prst="rect">
            <a:avLst/>
          </a:prstGeom>
        </p:spPr>
      </p:pic>
      <p:pic>
        <p:nvPicPr>
          <p:cNvPr id="3" name="Picture 2">
            <a:extLst>
              <a:ext uri="{FF2B5EF4-FFF2-40B4-BE49-F238E27FC236}">
                <a16:creationId xmlns:a16="http://schemas.microsoft.com/office/drawing/2014/main" id="{0AE549C8-C454-2CFC-0342-A92BA0AD26E7}"/>
              </a:ext>
            </a:extLst>
          </p:cNvPr>
          <p:cNvPicPr>
            <a:picLocks noChangeAspect="1"/>
          </p:cNvPicPr>
          <p:nvPr/>
        </p:nvPicPr>
        <p:blipFill>
          <a:blip r:embed="rId3"/>
          <a:stretch>
            <a:fillRect/>
          </a:stretch>
        </p:blipFill>
        <p:spPr>
          <a:xfrm>
            <a:off x="1557865" y="3727449"/>
            <a:ext cx="6129867" cy="2027571"/>
          </a:xfrm>
          <a:prstGeom prst="rect">
            <a:avLst/>
          </a:prstGeom>
        </p:spPr>
      </p:pic>
      <p:pic>
        <p:nvPicPr>
          <p:cNvPr id="4" name="Picture 3">
            <a:extLst>
              <a:ext uri="{FF2B5EF4-FFF2-40B4-BE49-F238E27FC236}">
                <a16:creationId xmlns:a16="http://schemas.microsoft.com/office/drawing/2014/main" id="{64B3527F-D00E-9E03-D8F3-9E40BB657F5A}"/>
              </a:ext>
            </a:extLst>
          </p:cNvPr>
          <p:cNvPicPr>
            <a:picLocks noChangeAspect="1"/>
          </p:cNvPicPr>
          <p:nvPr/>
        </p:nvPicPr>
        <p:blipFill>
          <a:blip r:embed="rId4"/>
          <a:stretch>
            <a:fillRect/>
          </a:stretch>
        </p:blipFill>
        <p:spPr>
          <a:xfrm>
            <a:off x="8176391" y="689144"/>
            <a:ext cx="3554938" cy="5479711"/>
          </a:xfrm>
          <a:prstGeom prst="rect">
            <a:avLst/>
          </a:prstGeom>
        </p:spPr>
      </p:pic>
    </p:spTree>
    <p:extLst>
      <p:ext uri="{BB962C8B-B14F-4D97-AF65-F5344CB8AC3E}">
        <p14:creationId xmlns:p14="http://schemas.microsoft.com/office/powerpoint/2010/main" val="424914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2D85E4-63A7-8F20-35B0-BC5D51F73F3E}"/>
              </a:ext>
            </a:extLst>
          </p:cNvPr>
          <p:cNvPicPr>
            <a:picLocks noChangeAspect="1"/>
          </p:cNvPicPr>
          <p:nvPr/>
        </p:nvPicPr>
        <p:blipFill rotWithShape="1">
          <a:blip r:embed="rId2"/>
          <a:srcRect l="6737" r="1" b="1"/>
          <a:stretch/>
        </p:blipFill>
        <p:spPr>
          <a:xfrm>
            <a:off x="76895" y="501648"/>
            <a:ext cx="3165119" cy="5854704"/>
          </a:xfrm>
          <a:prstGeom prst="rect">
            <a:avLst/>
          </a:prstGeom>
        </p:spPr>
      </p:pic>
      <p:pic>
        <p:nvPicPr>
          <p:cNvPr id="2" name="Picture 1">
            <a:extLst>
              <a:ext uri="{FF2B5EF4-FFF2-40B4-BE49-F238E27FC236}">
                <a16:creationId xmlns:a16="http://schemas.microsoft.com/office/drawing/2014/main" id="{D0FF0751-7BFF-B266-EBD9-8662DAF40C15}"/>
              </a:ext>
            </a:extLst>
          </p:cNvPr>
          <p:cNvPicPr>
            <a:picLocks noChangeAspect="1"/>
          </p:cNvPicPr>
          <p:nvPr/>
        </p:nvPicPr>
        <p:blipFill rotWithShape="1">
          <a:blip r:embed="rId3"/>
          <a:srcRect l="2099" r="4553" b="2"/>
          <a:stretch/>
        </p:blipFill>
        <p:spPr>
          <a:xfrm>
            <a:off x="3171272" y="638179"/>
            <a:ext cx="5849456" cy="5581644"/>
          </a:xfrm>
          <a:prstGeom prst="rect">
            <a:avLst/>
          </a:prstGeom>
        </p:spPr>
      </p:pic>
      <p:pic>
        <p:nvPicPr>
          <p:cNvPr id="2050" name="Picture 2" descr="ICT Food Rescue (@ictfoodrescue) / Twitter">
            <a:extLst>
              <a:ext uri="{FF2B5EF4-FFF2-40B4-BE49-F238E27FC236}">
                <a16:creationId xmlns:a16="http://schemas.microsoft.com/office/drawing/2014/main" id="{ADA09914-C000-08E5-CBF5-3680627657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60" r="14987" b="-1"/>
          <a:stretch/>
        </p:blipFill>
        <p:spPr bwMode="auto">
          <a:xfrm>
            <a:off x="9020728" y="501648"/>
            <a:ext cx="3171272" cy="586604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550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5C920-80A8-F142-AEF6-59361E5ECCC7}"/>
              </a:ext>
            </a:extLst>
          </p:cNvPr>
          <p:cNvPicPr>
            <a:picLocks noChangeAspect="1"/>
          </p:cNvPicPr>
          <p:nvPr/>
        </p:nvPicPr>
        <p:blipFill>
          <a:blip r:embed="rId2"/>
          <a:stretch>
            <a:fillRect/>
          </a:stretch>
        </p:blipFill>
        <p:spPr>
          <a:xfrm>
            <a:off x="2095811" y="428858"/>
            <a:ext cx="8000378" cy="6000284"/>
          </a:xfrm>
          <a:prstGeom prst="rect">
            <a:avLst/>
          </a:prstGeom>
        </p:spPr>
      </p:pic>
    </p:spTree>
    <p:extLst>
      <p:ext uri="{BB962C8B-B14F-4D97-AF65-F5344CB8AC3E}">
        <p14:creationId xmlns:p14="http://schemas.microsoft.com/office/powerpoint/2010/main" val="2757521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0BB764C9-FD39-F04C-A228-813A261AC18A}"/>
              </a:ext>
            </a:extLst>
          </p:cNvPr>
          <p:cNvPicPr>
            <a:picLocks noChangeAspect="1"/>
          </p:cNvPicPr>
          <p:nvPr/>
        </p:nvPicPr>
        <p:blipFill>
          <a:blip r:embed="rId2"/>
          <a:stretch>
            <a:fillRect/>
          </a:stretch>
        </p:blipFill>
        <p:spPr>
          <a:xfrm>
            <a:off x="1250750" y="159139"/>
            <a:ext cx="5084633" cy="6539722"/>
          </a:xfrm>
          <a:prstGeom prst="rect">
            <a:avLst/>
          </a:prstGeom>
        </p:spPr>
      </p:pic>
      <p:pic>
        <p:nvPicPr>
          <p:cNvPr id="2050" name="Picture 2">
            <a:extLst>
              <a:ext uri="{FF2B5EF4-FFF2-40B4-BE49-F238E27FC236}">
                <a16:creationId xmlns:a16="http://schemas.microsoft.com/office/drawing/2014/main" id="{531E8EBE-A263-EA45-85C6-B1F43D279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420" y="159139"/>
            <a:ext cx="4616913" cy="3525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E39904-6FA9-B04C-A3BC-00620B7C78EA}"/>
              </a:ext>
            </a:extLst>
          </p:cNvPr>
          <p:cNvSpPr txBox="1"/>
          <p:nvPr/>
        </p:nvSpPr>
        <p:spPr>
          <a:xfrm>
            <a:off x="6553200" y="4098828"/>
            <a:ext cx="5638800" cy="1631216"/>
          </a:xfrm>
          <a:prstGeom prst="rect">
            <a:avLst/>
          </a:prstGeom>
          <a:noFill/>
        </p:spPr>
        <p:txBody>
          <a:bodyPr wrap="square" rtlCol="0">
            <a:spAutoFit/>
          </a:bodyPr>
          <a:lstStyle/>
          <a:p>
            <a:r>
              <a:rPr lang="en-US" sz="2000" dirty="0"/>
              <a:t>During the composting process, bacteria, fungi, and other microbes feed on the organic materials. These beneficial microbes use carbon and nitrogen to grow and reproduce in the composting pile. Compost is living soil.</a:t>
            </a:r>
          </a:p>
        </p:txBody>
      </p:sp>
    </p:spTree>
    <p:extLst>
      <p:ext uri="{BB962C8B-B14F-4D97-AF65-F5344CB8AC3E}">
        <p14:creationId xmlns:p14="http://schemas.microsoft.com/office/powerpoint/2010/main" val="2955023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The Best Compost Tumblers on Amazon, According to Hyperenthusiastic Reviewers">
            <a:extLst>
              <a:ext uri="{FF2B5EF4-FFF2-40B4-BE49-F238E27FC236}">
                <a16:creationId xmlns:a16="http://schemas.microsoft.com/office/drawing/2014/main" id="{4449FE56-C618-C94B-AD93-8D328C4A7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7"/>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llet 3-Bin Compost System">
            <a:extLst>
              <a:ext uri="{FF2B5EF4-FFF2-40B4-BE49-F238E27FC236}">
                <a16:creationId xmlns:a16="http://schemas.microsoft.com/office/drawing/2014/main" id="{636FA01F-DB25-4849-B593-7FEE06413B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40" b="-1"/>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7F4890F-CE3C-A04D-8E2A-36B05CC7A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 r="-2" b="27823"/>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od-and-Wire 3-Bin Composting System">
            <a:extLst>
              <a:ext uri="{FF2B5EF4-FFF2-40B4-BE49-F238E27FC236}">
                <a16:creationId xmlns:a16="http://schemas.microsoft.com/office/drawing/2014/main" id="{463BEF51-CEF1-0446-97B8-AA300B93EE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35841"/>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14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DB481-7B11-58BB-3EC2-C79E36870084}"/>
              </a:ext>
            </a:extLst>
          </p:cNvPr>
          <p:cNvPicPr>
            <a:picLocks noChangeAspect="1"/>
          </p:cNvPicPr>
          <p:nvPr/>
        </p:nvPicPr>
        <p:blipFill>
          <a:blip r:embed="rId2"/>
          <a:stretch>
            <a:fillRect/>
          </a:stretch>
        </p:blipFill>
        <p:spPr>
          <a:xfrm>
            <a:off x="1739775" y="982877"/>
            <a:ext cx="8712450" cy="4892245"/>
          </a:xfrm>
          <a:prstGeom prst="rect">
            <a:avLst/>
          </a:prstGeom>
        </p:spPr>
      </p:pic>
    </p:spTree>
    <p:extLst>
      <p:ext uri="{BB962C8B-B14F-4D97-AF65-F5344CB8AC3E}">
        <p14:creationId xmlns:p14="http://schemas.microsoft.com/office/powerpoint/2010/main" val="1423775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3F8C304-6156-BCA9-E830-23A8498ECD2E}"/>
              </a:ext>
            </a:extLst>
          </p:cNvPr>
          <p:cNvPicPr>
            <a:picLocks noChangeAspect="1"/>
          </p:cNvPicPr>
          <p:nvPr/>
        </p:nvPicPr>
        <p:blipFill rotWithShape="1">
          <a:blip r:embed="rId2"/>
          <a:srcRect t="17723" r="2" b="26492"/>
          <a:stretch/>
        </p:blipFill>
        <p:spPr>
          <a:xfrm>
            <a:off x="641276" y="557186"/>
            <a:ext cx="4013020" cy="2228759"/>
          </a:xfrm>
          <a:prstGeom prst="rect">
            <a:avLst/>
          </a:prstGeom>
        </p:spPr>
      </p:pic>
      <p:pic>
        <p:nvPicPr>
          <p:cNvPr id="2" name="Picture 1">
            <a:extLst>
              <a:ext uri="{FF2B5EF4-FFF2-40B4-BE49-F238E27FC236}">
                <a16:creationId xmlns:a16="http://schemas.microsoft.com/office/drawing/2014/main" id="{C3E0A017-35C5-3671-A9BB-1C43143A1B1B}"/>
              </a:ext>
            </a:extLst>
          </p:cNvPr>
          <p:cNvPicPr>
            <a:picLocks noChangeAspect="1"/>
          </p:cNvPicPr>
          <p:nvPr/>
        </p:nvPicPr>
        <p:blipFill rotWithShape="1">
          <a:blip r:embed="rId3"/>
          <a:srcRect r="13078" b="2"/>
          <a:stretch/>
        </p:blipFill>
        <p:spPr>
          <a:xfrm>
            <a:off x="4846822" y="557189"/>
            <a:ext cx="6989577" cy="5743609"/>
          </a:xfrm>
          <a:prstGeom prst="rect">
            <a:avLst/>
          </a:prstGeom>
        </p:spPr>
      </p:pic>
      <p:pic>
        <p:nvPicPr>
          <p:cNvPr id="4098" name="Picture 2" descr="Pre-order | Little Green Bucket">
            <a:extLst>
              <a:ext uri="{FF2B5EF4-FFF2-40B4-BE49-F238E27FC236}">
                <a16:creationId xmlns:a16="http://schemas.microsoft.com/office/drawing/2014/main" id="{D7ADE5DF-6885-D788-CCFD-D37733157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560" y="2936810"/>
            <a:ext cx="2032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FB19D0-D03E-C140-FDDF-CE8D2D306B73}"/>
              </a:ext>
            </a:extLst>
          </p:cNvPr>
          <p:cNvPicPr>
            <a:picLocks noChangeAspect="1"/>
          </p:cNvPicPr>
          <p:nvPr/>
        </p:nvPicPr>
        <p:blipFill>
          <a:blip r:embed="rId5"/>
          <a:stretch>
            <a:fillRect/>
          </a:stretch>
        </p:blipFill>
        <p:spPr>
          <a:xfrm>
            <a:off x="559176" y="5119675"/>
            <a:ext cx="4318767" cy="1310026"/>
          </a:xfrm>
          <a:prstGeom prst="rect">
            <a:avLst/>
          </a:prstGeom>
        </p:spPr>
      </p:pic>
    </p:spTree>
    <p:extLst>
      <p:ext uri="{BB962C8B-B14F-4D97-AF65-F5344CB8AC3E}">
        <p14:creationId xmlns:p14="http://schemas.microsoft.com/office/powerpoint/2010/main" val="425013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2F64732-8977-2E45-8716-978C1DF3B549}"/>
              </a:ext>
            </a:extLst>
          </p:cNvPr>
          <p:cNvPicPr>
            <a:picLocks noChangeAspect="1"/>
          </p:cNvPicPr>
          <p:nvPr/>
        </p:nvPicPr>
        <p:blipFill rotWithShape="1">
          <a:blip r:embed="rId2"/>
          <a:srcRect l="26388" t="11605" r="1080" b="2222"/>
          <a:stretch/>
        </p:blipFill>
        <p:spPr>
          <a:xfrm>
            <a:off x="1335580" y="937768"/>
            <a:ext cx="6709908" cy="4982464"/>
          </a:xfrm>
          <a:prstGeom prst="rect">
            <a:avLst/>
          </a:prstGeom>
        </p:spPr>
      </p:pic>
      <p:pic>
        <p:nvPicPr>
          <p:cNvPr id="3076" name="Picture 4" descr="Author Kara Henry uses Nudge a composting service in Wichita, KS  Photo by K. Henry">
            <a:extLst>
              <a:ext uri="{FF2B5EF4-FFF2-40B4-BE49-F238E27FC236}">
                <a16:creationId xmlns:a16="http://schemas.microsoft.com/office/drawing/2014/main" id="{48AB529C-9244-4A45-8419-BFCB7B5E8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787" y="316654"/>
            <a:ext cx="2975399" cy="3967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9E52D6A-4922-BC52-F1BA-8DB3AF054976}"/>
              </a:ext>
            </a:extLst>
          </p:cNvPr>
          <p:cNvPicPr>
            <a:picLocks noChangeAspect="1"/>
          </p:cNvPicPr>
          <p:nvPr/>
        </p:nvPicPr>
        <p:blipFill>
          <a:blip r:embed="rId4"/>
          <a:stretch>
            <a:fillRect/>
          </a:stretch>
        </p:blipFill>
        <p:spPr>
          <a:xfrm>
            <a:off x="8656412" y="4475198"/>
            <a:ext cx="2066148" cy="2066148"/>
          </a:xfrm>
          <a:prstGeom prst="rect">
            <a:avLst/>
          </a:prstGeom>
        </p:spPr>
      </p:pic>
    </p:spTree>
    <p:extLst>
      <p:ext uri="{BB962C8B-B14F-4D97-AF65-F5344CB8AC3E}">
        <p14:creationId xmlns:p14="http://schemas.microsoft.com/office/powerpoint/2010/main" val="297953764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{106CC8F0-B136-7343-9DA5-598077173C7E}tf10001072</Template>
  <TotalTime>6221</TotalTime>
  <Words>135</Words>
  <Application>Microsoft Office PowerPoint</Application>
  <PresentationFormat>Widescreen</PresentationFormat>
  <Paragraphs>11</Paragraphs>
  <Slides>17</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Franklin Gothic Book</vt:lpstr>
      <vt:lpstr>Crop</vt:lpstr>
      <vt:lpstr>Feeling the Nudge and Doing something about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Dignity of the Environment</dc:title>
  <dc:creator>User</dc:creator>
  <cp:lastModifiedBy>Dehaven, Michelle</cp:lastModifiedBy>
  <cp:revision>14</cp:revision>
  <dcterms:created xsi:type="dcterms:W3CDTF">2021-08-16T14:35:05Z</dcterms:created>
  <dcterms:modified xsi:type="dcterms:W3CDTF">2022-06-27T13:47:26Z</dcterms:modified>
</cp:coreProperties>
</file>