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1" r:id="rId2"/>
    <p:sldId id="273" r:id="rId3"/>
    <p:sldId id="274" r:id="rId4"/>
    <p:sldId id="277" r:id="rId5"/>
    <p:sldId id="279" r:id="rId6"/>
    <p:sldId id="280" r:id="rId7"/>
    <p:sldId id="281" r:id="rId8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4"/>
    <p:restoredTop sz="88702" autoAdjust="0"/>
  </p:normalViewPr>
  <p:slideViewPr>
    <p:cSldViewPr showGuides="1">
      <p:cViewPr varScale="1">
        <p:scale>
          <a:sx n="141" d="100"/>
          <a:sy n="141" d="100"/>
        </p:scale>
        <p:origin x="49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Important</a:t>
            </a:r>
            <a:r>
              <a:rPr lang="en-US" baseline="0"/>
              <a:t> is the Public Engagement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6-4FE5-B6FC-28D5290A8B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6-4FE5-B6FC-28D5290A8B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06-4FE5-B6FC-28D5290A8B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06-4FE5-B6FC-28D5290A8B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06-4FE5-B6FC-28D5290A8B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Sheet1!$J$6:$J$10</c:f>
              <c:strCache>
                <c:ptCount val="5"/>
                <c:pt idx="0">
                  <c:v>Extremely important</c:v>
                </c:pt>
                <c:pt idx="1">
                  <c:v>Not at all important</c:v>
                </c:pt>
                <c:pt idx="2">
                  <c:v>Slightly important</c:v>
                </c:pt>
                <c:pt idx="3">
                  <c:v>Somewhat important</c:v>
                </c:pt>
                <c:pt idx="4">
                  <c:v>Very important</c:v>
                </c:pt>
              </c:strCache>
            </c:strRef>
          </c:cat>
          <c:val>
            <c:numRef>
              <c:f>Sheet1!$K$6:$K$10</c:f>
              <c:numCache>
                <c:formatCode>General</c:formatCode>
                <c:ptCount val="5"/>
                <c:pt idx="0">
                  <c:v>39</c:v>
                </c:pt>
                <c:pt idx="1">
                  <c:v>24</c:v>
                </c:pt>
                <c:pt idx="2">
                  <c:v>82</c:v>
                </c:pt>
                <c:pt idx="3">
                  <c:v>212</c:v>
                </c:pt>
                <c:pt idx="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06-4FE5-B6FC-28D5290A8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Well</a:t>
            </a:r>
            <a:r>
              <a:rPr lang="en-US" baseline="0"/>
              <a:t> is the Public Engagment Implemented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B-42C5-B551-AF99D0811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B-42C5-B551-AF99D0811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3B-42C5-B551-AF99D08116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3B-42C5-B551-AF99D08116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3B-42C5-B551-AF99D08116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Sheet1!$O$6:$O$10</c:f>
              <c:strCache>
                <c:ptCount val="5"/>
                <c:pt idx="0">
                  <c:v>Excellent</c:v>
                </c:pt>
                <c:pt idx="1">
                  <c:v>Fair</c:v>
                </c:pt>
                <c:pt idx="2">
                  <c:v>Good</c:v>
                </c:pt>
                <c:pt idx="3">
                  <c:v>Poor</c:v>
                </c:pt>
                <c:pt idx="4">
                  <c:v>Very good</c:v>
                </c:pt>
              </c:strCache>
            </c:strRef>
          </c:cat>
          <c:val>
            <c:numRef>
              <c:f>Sheet1!$P$6:$P$10</c:f>
              <c:numCache>
                <c:formatCode>General</c:formatCode>
                <c:ptCount val="5"/>
                <c:pt idx="0">
                  <c:v>10</c:v>
                </c:pt>
                <c:pt idx="1">
                  <c:v>126</c:v>
                </c:pt>
                <c:pt idx="2">
                  <c:v>116</c:v>
                </c:pt>
                <c:pt idx="3">
                  <c:v>125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3B-42C5-B551-AF99D0811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7D5FA-45BF-4A3C-867D-D6958D11AF9A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6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750" y="6605588"/>
            <a:ext cx="9080500" cy="252412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1750" y="0"/>
            <a:ext cx="9080500" cy="252413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6" descr="wsu_horizontal_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590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7620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4191000"/>
            <a:ext cx="4267200" cy="17526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71600" y="3733800"/>
            <a:ext cx="7729538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2" y="274638"/>
            <a:ext cx="8499987" cy="8462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7" name="Picture 10" descr="wsu_horizontal_color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274638"/>
            <a:ext cx="8499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00" y="1143000"/>
            <a:ext cx="9067800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1750" y="6746875"/>
            <a:ext cx="9080500" cy="111125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foa.org/materials/public-engagement-in-the-budget-proces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152400" y="2133600"/>
            <a:ext cx="8686800" cy="1470025"/>
          </a:xfrm>
          <a:noFill/>
          <a:ln/>
        </p:spPr>
        <p:txBody>
          <a:bodyPr>
            <a:noAutofit/>
          </a:bodyPr>
          <a:lstStyle/>
          <a:p>
            <a:pPr algn="ctr" eaLnBrk="0" hangingPunct="0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Finance Professionals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Lunch&amp;Learn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76725" y="4225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i="0"/>
          </a:p>
        </p:txBody>
      </p:sp>
      <p:sp>
        <p:nvSpPr>
          <p:cNvPr id="2058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5613" y="4225924"/>
            <a:ext cx="8226425" cy="179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 (David) Guo,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Regents Professor of Public Finance, </a:t>
            </a:r>
          </a:p>
          <a:p>
            <a:pPr algn="ctr"/>
            <a:r>
              <a:rPr lang="en-US" sz="2000" i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Feb 14</a:t>
            </a:r>
            <a:r>
              <a:rPr lang="en-US" sz="2000" i="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</a:t>
            </a:r>
            <a:r>
              <a:rPr lang="en-US" sz="2000" i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, 2025</a:t>
            </a:r>
          </a:p>
        </p:txBody>
      </p:sp>
      <p:sp>
        <p:nvSpPr>
          <p:cNvPr id="2068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13325" y="6067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38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0540-22FA-B771-0EFB-B08EC906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EDB6-9070-E1F8-AEB4-0549BD187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 sz="2400" dirty="0"/>
              <a:t>GFOA Best Practice—</a:t>
            </a:r>
            <a:r>
              <a:rPr lang="en-US" sz="2400" dirty="0">
                <a:hlinkClick r:id="rId2"/>
              </a:rPr>
              <a:t>Public Engagement in the Budget Process</a:t>
            </a:r>
            <a:endParaRPr lang="en-US" sz="2400" dirty="0"/>
          </a:p>
          <a:p>
            <a:r>
              <a:rPr lang="en-US" sz="2400" dirty="0"/>
              <a:t>GFOA Survey Results</a:t>
            </a:r>
          </a:p>
          <a:p>
            <a:r>
              <a:rPr lang="en-US" sz="2400" dirty="0"/>
              <a:t>Budget Simulation—</a:t>
            </a:r>
            <a:r>
              <a:rPr lang="en-US" sz="2400" dirty="0" err="1"/>
              <a:t>Polco</a:t>
            </a:r>
            <a:r>
              <a:rPr lang="en-US" sz="2400" dirty="0"/>
              <a:t>/Balancing Act</a:t>
            </a:r>
          </a:p>
          <a:p>
            <a:r>
              <a:rPr lang="en-US" sz="2400" dirty="0"/>
              <a:t>Plan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6E46-801B-360C-E184-3469EF1E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Engagement Methods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73A5D-38B4-8EF9-901A-15C44BD28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1741589"/>
            <a:ext cx="5803895" cy="4243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6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0C152E-8C4F-19A5-557D-52427D66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2" y="274638"/>
            <a:ext cx="8499987" cy="846239"/>
          </a:xfrm>
        </p:spPr>
        <p:txBody>
          <a:bodyPr/>
          <a:lstStyle/>
          <a:p>
            <a:r>
              <a:rPr lang="en-US" dirty="0"/>
              <a:t>Common Barriers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7C9FE-9E41-4370-4F1E-C6B8C3144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/>
          <a:stretch/>
        </p:blipFill>
        <p:spPr bwMode="auto">
          <a:xfrm>
            <a:off x="339212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5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E3F4DB-EB88-F5F0-A693-4CE0F40F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</a:t>
            </a:r>
            <a:r>
              <a:rPr lang="en-US" dirty="0" err="1"/>
              <a:t>v.s</a:t>
            </a:r>
            <a:r>
              <a:rPr lang="en-US" dirty="0"/>
              <a:t>. Perceived Performance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63021E-3A0A-3F8E-2793-EF6CF56B8C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8133284"/>
              </p:ext>
            </p:extLst>
          </p:nvPr>
        </p:nvGraphicFramePr>
        <p:xfrm>
          <a:off x="473414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E1391B8-1C11-48EA-094F-9836E60D21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2142231"/>
              </p:ext>
            </p:extLst>
          </p:nvPr>
        </p:nvGraphicFramePr>
        <p:xfrm>
          <a:off x="4644958" y="1600199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82CEB8-20DC-4BF9-0E5B-21FDAC3D1BC4}"/>
              </a:ext>
            </a:extLst>
          </p:cNvPr>
          <p:cNvSpPr txBox="1"/>
          <p:nvPr/>
        </p:nvSpPr>
        <p:spPr>
          <a:xfrm>
            <a:off x="2209800" y="59667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average score of Performance is statistically lower than the Importance score</a:t>
            </a:r>
          </a:p>
        </p:txBody>
      </p:sp>
    </p:spTree>
    <p:extLst>
      <p:ext uri="{BB962C8B-B14F-4D97-AF65-F5344CB8AC3E}">
        <p14:creationId xmlns:p14="http://schemas.microsoft.com/office/powerpoint/2010/main" val="25393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85A-48D2-6A39-84EF-8FCE592B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FC3A-549C-798B-9805-0BD48249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Speakers &amp;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Polco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Overview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What is Rethinking Budgeting? GFOA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Who are the technology partners of Rethinking Budgeting?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Prominent members using these tools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Highlight and show simulation tool - Lawrence, 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Where to begin with Rethinking Budgeting?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GFOAs Assessment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Polco's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Solutions that tie directly to GFOAs 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Rethihnking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Budgeting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7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AD03-A6F7-9B08-4EB7-835388D0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9996-CBBB-3C4B-CF29-6F7840176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Frequency—Bi-monthly</a:t>
            </a:r>
          </a:p>
          <a:p>
            <a:r>
              <a:rPr lang="en-US" dirty="0"/>
              <a:t>Location—Possible Rotation</a:t>
            </a:r>
          </a:p>
          <a:p>
            <a:r>
              <a:rPr lang="en-US" dirty="0"/>
              <a:t>Potential Topics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Practices regarding unencumbered fund balance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Implication of the Destination based sales tax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omparison of the fiscal conditions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Fiscal implication of the inter-local government agreements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State and local fiscal relationships (state legislative discussions regarding local finance)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37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4831906,C:\Users\Bruce\Dropbox\IU South Bend\Summer 2014\Y511\Lectures\Lecture 1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9195</TotalTime>
  <Words>185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Arial</vt:lpstr>
      <vt:lpstr>Segoe UI</vt:lpstr>
      <vt:lpstr>Calibri</vt:lpstr>
      <vt:lpstr>Georgia</vt:lpstr>
      <vt:lpstr>Aptos</vt:lpstr>
      <vt:lpstr>Office Theme</vt:lpstr>
      <vt:lpstr>Public Finance Professionals Lunch&amp;Learn</vt:lpstr>
      <vt:lpstr>Agenda for Today</vt:lpstr>
      <vt:lpstr>Public Engagement Methods</vt:lpstr>
      <vt:lpstr>Common Barriers</vt:lpstr>
      <vt:lpstr>Importance v.s. Perceived Performance</vt:lpstr>
      <vt:lpstr>Budget Simulation</vt:lpstr>
      <vt:lpstr>Plan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Guo, David</cp:lastModifiedBy>
  <cp:revision>117</cp:revision>
  <dcterms:created xsi:type="dcterms:W3CDTF">2009-12-04T23:34:43Z</dcterms:created>
  <dcterms:modified xsi:type="dcterms:W3CDTF">2025-02-17T18:06:08Z</dcterms:modified>
</cp:coreProperties>
</file>