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0"/>
  </p:notesMasterIdLst>
  <p:sldIdLst>
    <p:sldId id="271" r:id="rId2"/>
    <p:sldId id="273" r:id="rId3"/>
    <p:sldId id="274" r:id="rId4"/>
    <p:sldId id="277" r:id="rId5"/>
    <p:sldId id="282" r:id="rId6"/>
    <p:sldId id="283" r:id="rId7"/>
    <p:sldId id="284" r:id="rId8"/>
    <p:sldId id="281" r:id="rId9"/>
  </p:sldIdLst>
  <p:sldSz cx="9144000" cy="6858000" type="screen4x3"/>
  <p:notesSz cx="6858000" cy="9144000"/>
  <p:embeddedFontLst>
    <p:embeddedFont>
      <p:font typeface="Georgia" panose="02040502050405020303" pitchFamily="18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81D6"/>
    <a:srgbClr val="FEB71A"/>
    <a:srgbClr val="72A7C0"/>
    <a:srgbClr val="705E5F"/>
    <a:srgbClr val="CC82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98B3D6-5BA3-4FF6-9E3C-FDDAF5A96EF4}" v="9" dt="2025-04-11T15:11:10.4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4"/>
    <p:restoredTop sz="88702" autoAdjust="0"/>
  </p:normalViewPr>
  <p:slideViewPr>
    <p:cSldViewPr showGuides="1">
      <p:cViewPr varScale="1">
        <p:scale>
          <a:sx n="98" d="100"/>
          <a:sy n="98" d="100"/>
        </p:scale>
        <p:origin x="17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Sheet1!$F$1</c:f>
              <c:strCache>
                <c:ptCount val="1"/>
                <c:pt idx="0">
                  <c:v>Unencumbered Cash Balance/Cash Receipts GF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Sheet1!$E$2:$E$4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Sheet1!$F$2:$F$4</c:f>
              <c:numCache>
                <c:formatCode>0.00%</c:formatCode>
                <c:ptCount val="3"/>
                <c:pt idx="0">
                  <c:v>0.38682557421644964</c:v>
                </c:pt>
                <c:pt idx="1">
                  <c:v>0.2323156736216834</c:v>
                </c:pt>
                <c:pt idx="2">
                  <c:v>0.23876191722864537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45-4227-861F-99D386E52412}"/>
            </c:ext>
          </c:extLst>
        </c:ser>
        <c:ser>
          <c:idx val="0"/>
          <c:order val="1"/>
          <c:tx>
            <c:strRef>
              <c:f>Sheet1!$G$1</c:f>
              <c:strCache>
                <c:ptCount val="1"/>
                <c:pt idx="0">
                  <c:v>Unencumbered Cash Balance/Cash Receipts GF Governmental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Sheet1!$E$2:$E$4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Sheet1!$G$2:$G$4</c:f>
              <c:numCache>
                <c:formatCode>0.00%</c:formatCode>
                <c:ptCount val="3"/>
                <c:pt idx="0">
                  <c:v>-0.20616781745946242</c:v>
                </c:pt>
                <c:pt idx="1">
                  <c:v>0.21664607714220141</c:v>
                </c:pt>
                <c:pt idx="2">
                  <c:v>0.5473262450703219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45-4227-861F-99D386E524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9270207"/>
        <c:axId val="1247752303"/>
      </c:barChart>
      <c:catAx>
        <c:axId val="1299270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7752303"/>
        <c:crosses val="autoZero"/>
        <c:auto val="1"/>
        <c:lblAlgn val="ctr"/>
        <c:lblOffset val="100"/>
        <c:noMultiLvlLbl val="0"/>
      </c:catAx>
      <c:valAx>
        <c:axId val="12477523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9270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7BB25-EA28-458C-9BEB-E185ECB03206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C60F1-D9D7-452D-8F51-4FED64DC93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E7D5FA-45BF-4A3C-867D-D6958D11AF9A}" type="slidenum">
              <a:rPr lang="en-US"/>
              <a:pPr/>
              <a:t>1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26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31750" y="6605588"/>
            <a:ext cx="9080500" cy="252412"/>
          </a:xfrm>
          <a:prstGeom prst="rect">
            <a:avLst/>
          </a:prstGeom>
          <a:solidFill>
            <a:srgbClr val="FBD8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31750" y="0"/>
            <a:ext cx="9080500" cy="252413"/>
          </a:xfrm>
          <a:prstGeom prst="rect">
            <a:avLst/>
          </a:prstGeom>
          <a:solidFill>
            <a:srgbClr val="FBD8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6" descr="wsu_horizontal_color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295400"/>
            <a:ext cx="35909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133600"/>
            <a:ext cx="76200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95400" y="4191000"/>
            <a:ext cx="4267200" cy="1752600"/>
          </a:xfr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Presenter’s name</a:t>
            </a:r>
          </a:p>
          <a:p>
            <a:r>
              <a:rPr lang="en-US" dirty="0"/>
              <a:t>Title, Department</a:t>
            </a:r>
          </a:p>
          <a:p>
            <a:r>
              <a:rPr lang="en-US" dirty="0"/>
              <a:t>Date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4F0F3-24E1-4FEA-9150-3ED778817A4D}" type="datetimeFigureOut">
              <a:rPr lang="en-US"/>
              <a:pPr>
                <a:defRPr/>
              </a:pPr>
              <a:t>8/19/2025</a:t>
            </a:fld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371600" y="3733800"/>
            <a:ext cx="7729538" cy="0"/>
          </a:xfrm>
          <a:prstGeom prst="line">
            <a:avLst/>
          </a:prstGeom>
          <a:ln w="57150" cap="rnd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212" y="274638"/>
            <a:ext cx="8499987" cy="84623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212" y="16002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44BC7-56F9-4E43-ADAF-DDFD7D739370}" type="datetimeFigureOut">
              <a:rPr lang="en-US"/>
              <a:pPr>
                <a:defRPr/>
              </a:pPr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BC88B-1D0C-43DE-B958-659244EAF7DF}" type="datetimeFigureOut">
              <a:rPr lang="en-US"/>
              <a:pPr>
                <a:defRPr/>
              </a:pPr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2192A-E72E-4314-BE6A-1F0A319E599B}" type="datetimeFigureOut">
              <a:rPr lang="en-US"/>
              <a:pPr>
                <a:defRPr/>
              </a:pPr>
              <a:t>8/19/2025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0A440-C240-4BC4-A0FF-554628E557D7}" type="datetimeFigureOut">
              <a:rPr lang="en-US"/>
              <a:pPr>
                <a:defRPr/>
              </a:pPr>
              <a:t>8/19/2025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027" name="Picture 10" descr="wsu_horizontal_color.pn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91400" y="6356350"/>
            <a:ext cx="1554163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152400" y="6432550"/>
            <a:ext cx="838200" cy="501650"/>
          </a:xfrm>
          <a:prstGeom prst="rect">
            <a:avLst/>
          </a:prstGeo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2073121-80F2-4A27-A972-3FCE9B2C70D8}" type="slidenum">
              <a:rPr lang="en-US" sz="12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339725" y="274638"/>
            <a:ext cx="8499475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72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34C992-68AD-4F2E-8AAE-90B6BB4DC0D4}" type="datetimeFigureOut">
              <a:rPr lang="en-US"/>
              <a:pPr>
                <a:defRPr/>
              </a:pPr>
              <a:t>8/19/2025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76200" y="1143000"/>
            <a:ext cx="9067800" cy="0"/>
          </a:xfrm>
          <a:prstGeom prst="line">
            <a:avLst/>
          </a:prstGeom>
          <a:ln w="57150" cap="rnd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31750" y="6746875"/>
            <a:ext cx="9080500" cy="111125"/>
          </a:xfrm>
          <a:prstGeom prst="rect">
            <a:avLst/>
          </a:prstGeom>
          <a:solidFill>
            <a:srgbClr val="FBD8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4" r:id="rId3"/>
    <p:sldLayoutId id="2147483676" r:id="rId4"/>
    <p:sldLayoutId id="2147483677" r:id="rId5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Georgia" pitchFamily="18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ts val="600"/>
        </a:spcBef>
        <a:spcAft>
          <a:spcPts val="600"/>
        </a:spcAft>
        <a:buClr>
          <a:srgbClr val="FFC000"/>
        </a:buClr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lnSpc>
          <a:spcPct val="90000"/>
        </a:lnSpc>
        <a:spcBef>
          <a:spcPts val="400"/>
        </a:spcBef>
        <a:spcAft>
          <a:spcPts val="400"/>
        </a:spcAft>
        <a:buClr>
          <a:srgbClr val="FFC000"/>
        </a:buClr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Arial" charset="0"/>
        </a:defRPr>
      </a:lvl2pPr>
      <a:lvl3pPr marL="1143000" indent="-228600" algn="l" rtl="0" fontAlgn="base">
        <a:lnSpc>
          <a:spcPct val="90000"/>
        </a:lnSpc>
        <a:spcBef>
          <a:spcPts val="350"/>
        </a:spcBef>
        <a:spcAft>
          <a:spcPts val="350"/>
        </a:spcAft>
        <a:buClr>
          <a:srgbClr val="FFC000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foa.org/fpc-reserves" TargetMode="External"/><Relationship Id="rId2" Type="http://schemas.openxmlformats.org/officeDocument/2006/relationships/hyperlink" Target="https://www.gfoa.org/materials/fund-balance-guidelines-for-the-general-fund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Grp="1" noChangeArrowheads="1"/>
          </p:cNvSpPr>
          <p:nvPr>
            <p:ph type="ctrTitle" sz="quarter"/>
            <p:custDataLst>
              <p:tags r:id="rId2"/>
            </p:custDataLst>
          </p:nvPr>
        </p:nvSpPr>
        <p:spPr>
          <a:xfrm>
            <a:off x="152400" y="2133600"/>
            <a:ext cx="8686800" cy="1470025"/>
          </a:xfrm>
          <a:noFill/>
          <a:ln/>
        </p:spPr>
        <p:txBody>
          <a:bodyPr>
            <a:noAutofit/>
          </a:bodyPr>
          <a:lstStyle/>
          <a:p>
            <a:pPr algn="ctr" eaLnBrk="0" hangingPunct="0"/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Finance Professionals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Lunch&amp;Learn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276725" y="42259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i="0"/>
          </a:p>
        </p:txBody>
      </p:sp>
      <p:sp>
        <p:nvSpPr>
          <p:cNvPr id="2058" name="Text Box 10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55613" y="4225924"/>
            <a:ext cx="8226425" cy="179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i="1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Hai (David) Guo,</a:t>
            </a:r>
          </a:p>
          <a:p>
            <a:pPr algn="ctr"/>
            <a:r>
              <a:rPr lang="en-US" sz="2000" i="1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Regents Professor of Public Finance, </a:t>
            </a:r>
          </a:p>
          <a:p>
            <a:pPr algn="ctr"/>
            <a:r>
              <a:rPr lang="en-US" sz="2000" i="0" dirty="0"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April 11th, 2025</a:t>
            </a:r>
          </a:p>
        </p:txBody>
      </p:sp>
      <p:sp>
        <p:nvSpPr>
          <p:cNvPr id="2068" name="Rectangle 2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981200" y="6019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075" name="Rectangle 2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013325" y="60674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0385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50540-22FA-B771-0EFB-B08EC9068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DEDB6-9070-E1F8-AEB4-0549BD1878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543800" cy="4525963"/>
          </a:xfrm>
        </p:spPr>
        <p:txBody>
          <a:bodyPr/>
          <a:lstStyle/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Introduction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GFOA Best Practice—</a:t>
            </a:r>
            <a:r>
              <a:rPr lang="en-US" u="sng" kern="100" dirty="0">
                <a:solidFill>
                  <a:srgbClr val="467886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Fund Balance Guidelines for the General Fund</a:t>
            </a:r>
            <a:endParaRPr lang="en-US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u="sng" kern="100" dirty="0">
                <a:solidFill>
                  <a:srgbClr val="467886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Reserve Policy Examples</a:t>
            </a: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Reflection on Should we Rethink Reserves? –a multimillion-dollar question</a:t>
            </a:r>
          </a:p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Open discussion</a:t>
            </a:r>
            <a:endParaRPr lang="en-US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139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66E46-801B-360C-E184-3469EF1E9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 city’s fund balance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5F468B5-1D5D-1393-0F6E-B980E757B6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448197"/>
              </p:ext>
            </p:extLst>
          </p:nvPr>
        </p:nvGraphicFramePr>
        <p:xfrm>
          <a:off x="339725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6966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30C152E-8C4F-19A5-557D-52427D66E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212" y="274638"/>
            <a:ext cx="8499987" cy="846239"/>
          </a:xfrm>
        </p:spPr>
        <p:txBody>
          <a:bodyPr/>
          <a:lstStyle/>
          <a:p>
            <a:r>
              <a:rPr lang="en-US" dirty="0"/>
              <a:t>Why Rethink Reserves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E2850-BB68-C76D-F6FB-9318C0695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 with Traditional Approach: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Volatility &amp; Risk: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Climate disasters, economic downturns, and cyber threats are growing.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Perception: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Stakeholders demand justification for “unused” funds.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 Constraints: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Pension and health costs squeeze local budgets.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 Opportunities: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New tools allow better modeling and reserve optimization.</a:t>
            </a:r>
          </a:p>
          <a:p>
            <a:pPr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Distinction: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 Balance ≠ Reserves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 balance is an accounting term; reserves are a policy tool focused on risk and contingency.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523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73EC6-D136-45C9-BC38-F89F098D9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Rethinking Reserves – From Savings to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E9022-0DC1-A270-3C6A-569F6B287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Model: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Savings Account: Emphasis on accumulation; easier to grasp but limited in strategic value.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Model: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Insurance Policy: Reserves as self-insurance against diverse risks. 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tailored, strategic, and justifiable.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Enables integration with commercial insurance for cost-effective risk management.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Dual Model Strategy: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Savings Account + Insurance Policy = Savvy, Adaptive Financial Planning</a:t>
            </a:r>
          </a:p>
        </p:txBody>
      </p:sp>
    </p:spTree>
    <p:extLst>
      <p:ext uri="{BB962C8B-B14F-4D97-AF65-F5344CB8AC3E}">
        <p14:creationId xmlns:p14="http://schemas.microsoft.com/office/powerpoint/2010/main" val="2246068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619D4-54B5-7873-6296-EE33C4BD8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Steps for Smarter Reserve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8BB2A-79A2-D2CB-66FB-13CEF0852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212" y="1295400"/>
            <a:ext cx="8229600" cy="483076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Risk-Based Analysis: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qualitative or quantitative models (including simulation) to determine needed reserve ranges.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Comprehensive Policy Design: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floor and ceiling, accumulation strategies, and use guidelines.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Combine Tools: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Blend commercial insurance (e.g., parametric policies) and reserves.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Optimize investment returns on idle reserve funds.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Pool risk internally across funds or even regionally (if risk exposure differs).</a:t>
            </a:r>
          </a:p>
        </p:txBody>
      </p:sp>
    </p:spTree>
    <p:extLst>
      <p:ext uri="{BB962C8B-B14F-4D97-AF65-F5344CB8AC3E}">
        <p14:creationId xmlns:p14="http://schemas.microsoft.com/office/powerpoint/2010/main" val="3478939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D23E2-ADE5-54A6-8C19-18635F539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4FFF6-76D6-283E-51F0-833618C9C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will the constant state legislative discussion (HB 2396, SB 280)on property tax limitation affect the local government reserve level?</a:t>
            </a:r>
          </a:p>
        </p:txBody>
      </p:sp>
    </p:spTree>
    <p:extLst>
      <p:ext uri="{BB962C8B-B14F-4D97-AF65-F5344CB8AC3E}">
        <p14:creationId xmlns:p14="http://schemas.microsoft.com/office/powerpoint/2010/main" val="2720688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6AD03-A6F7-9B08-4EB7-835388D0F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Lunch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59996-CBBB-3C4B-CF29-6F7840176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Time—June, July or August?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Location?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Local Optional Sales Taxes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9371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,4831906,C:\Users\Bruce\Dropbox\IU South Bend\Summer 2014\Y511\Lectures\Lecture 1_pptx\Media.ppc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6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9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heme/theme1.xml><?xml version="1.0" encoding="utf-8"?>
<a:theme xmlns:a="http://schemas.openxmlformats.org/drawingml/2006/main" name="Office Theme">
  <a:themeElements>
    <a:clrScheme name="Custom 8">
      <a:dk1>
        <a:sysClr val="windowText" lastClr="000000"/>
      </a:dk1>
      <a:lt1>
        <a:sysClr val="window" lastClr="FFFFFF"/>
      </a:lt1>
      <a:dk2>
        <a:srgbClr val="0070C0"/>
      </a:dk2>
      <a:lt2>
        <a:srgbClr val="EEECE1"/>
      </a:lt2>
      <a:accent1>
        <a:srgbClr val="FEB71A"/>
      </a:accent1>
      <a:accent2>
        <a:srgbClr val="6E81D6"/>
      </a:accent2>
      <a:accent3>
        <a:srgbClr val="705E5F"/>
      </a:accent3>
      <a:accent4>
        <a:srgbClr val="CC823D"/>
      </a:accent4>
      <a:accent5>
        <a:srgbClr val="72A7C0"/>
      </a:accent5>
      <a:accent6>
        <a:srgbClr val="BECC8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e05b6b3f-1980-4b24-8637-580771f44dee}" enabled="0" method="" siteId="{e05b6b3f-1980-4b24-8637-580771f44de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9250</TotalTime>
  <Words>339</Words>
  <Application>Microsoft Office PowerPoint</Application>
  <PresentationFormat>On-screen Show (4:3)</PresentationFormat>
  <Paragraphs>45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Georgia</vt:lpstr>
      <vt:lpstr>Calibri</vt:lpstr>
      <vt:lpstr>Office Theme</vt:lpstr>
      <vt:lpstr>Public Finance Professionals Lunch&amp;Learn</vt:lpstr>
      <vt:lpstr>Agenda for Today</vt:lpstr>
      <vt:lpstr>Example of a city’s fund balance</vt:lpstr>
      <vt:lpstr>Why Rethink Reserves</vt:lpstr>
      <vt:lpstr>Rethinking Reserves – From Savings to Insurance</vt:lpstr>
      <vt:lpstr>Action Steps for Smarter Reserve Strategies</vt:lpstr>
      <vt:lpstr>Discussion</vt:lpstr>
      <vt:lpstr>Next Lunch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Presentation Tree</dc:creator>
  <cp:lastModifiedBy>Kimble, Leslie</cp:lastModifiedBy>
  <cp:revision>118</cp:revision>
  <dcterms:created xsi:type="dcterms:W3CDTF">2009-12-04T23:34:43Z</dcterms:created>
  <dcterms:modified xsi:type="dcterms:W3CDTF">2025-08-19T18:48:14Z</dcterms:modified>
</cp:coreProperties>
</file>