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0" r:id="rId1"/>
  </p:sldMasterIdLst>
  <p:notesMasterIdLst>
    <p:notesMasterId r:id="rId21"/>
  </p:notesMasterIdLst>
  <p:handoutMasterIdLst>
    <p:handoutMasterId r:id="rId22"/>
  </p:handoutMasterIdLst>
  <p:sldIdLst>
    <p:sldId id="263" r:id="rId2"/>
    <p:sldId id="345" r:id="rId3"/>
    <p:sldId id="346" r:id="rId4"/>
    <p:sldId id="348" r:id="rId5"/>
    <p:sldId id="318" r:id="rId6"/>
    <p:sldId id="347" r:id="rId7"/>
    <p:sldId id="308" r:id="rId8"/>
    <p:sldId id="312" r:id="rId9"/>
    <p:sldId id="314" r:id="rId10"/>
    <p:sldId id="313" r:id="rId11"/>
    <p:sldId id="315" r:id="rId12"/>
    <p:sldId id="331" r:id="rId13"/>
    <p:sldId id="336" r:id="rId14"/>
    <p:sldId id="325" r:id="rId15"/>
    <p:sldId id="341" r:id="rId16"/>
    <p:sldId id="286" r:id="rId17"/>
    <p:sldId id="311" r:id="rId18"/>
    <p:sldId id="349" r:id="rId19"/>
    <p:sldId id="310" r:id="rId20"/>
  </p:sldIdLst>
  <p:sldSz cx="9144000" cy="6858000" type="overhead"/>
  <p:notesSz cx="6858000" cy="9144000"/>
  <p:custDataLst>
    <p:tags r:id="rId23"/>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CC00"/>
    <a:srgbClr val="CC6600"/>
    <a:srgbClr val="996633"/>
    <a:srgbClr val="993300"/>
    <a:srgbClr val="FFCC99"/>
    <a:srgbClr val="CC9900"/>
    <a:srgbClr val="FFCC66"/>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6" autoAdjust="0"/>
    <p:restoredTop sz="94724" autoAdjust="0"/>
  </p:normalViewPr>
  <p:slideViewPr>
    <p:cSldViewPr>
      <p:cViewPr varScale="1">
        <p:scale>
          <a:sx n="114" d="100"/>
          <a:sy n="114" d="100"/>
        </p:scale>
        <p:origin x="152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vl1pPr>
          </a:lstStyle>
          <a:p>
            <a:pPr>
              <a:defRPr/>
            </a:pPr>
            <a:r>
              <a:rPr lang="en-US"/>
              <a:t>Dr. Cathleen Lewandowski</a:t>
            </a:r>
          </a:p>
        </p:txBody>
      </p:sp>
      <p:sp>
        <p:nvSpPr>
          <p:cNvPr id="1229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1229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vl1pPr>
          </a:lstStyle>
          <a:p>
            <a:pPr>
              <a:defRPr/>
            </a:pPr>
            <a:r>
              <a:rPr lang="en-US"/>
              <a:t>MSW Orientation</a:t>
            </a:r>
          </a:p>
        </p:txBody>
      </p:sp>
      <p:sp>
        <p:nvSpPr>
          <p:cNvPr id="1229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8F5CA278-8597-4613-A56D-087B9C6AFECE}" type="slidenum">
              <a:rPr lang="en-US"/>
              <a:pPr>
                <a:defRPr/>
              </a:pPr>
              <a:t>‹#›</a:t>
            </a:fld>
            <a:endParaRPr lang="en-US"/>
          </a:p>
        </p:txBody>
      </p:sp>
    </p:spTree>
    <p:extLst>
      <p:ext uri="{BB962C8B-B14F-4D97-AF65-F5344CB8AC3E}">
        <p14:creationId xmlns:p14="http://schemas.microsoft.com/office/powerpoint/2010/main" val="2707628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eaLnBrk="0" hangingPunct="0">
              <a:defRPr kumimoji="1" sz="1000" i="1"/>
            </a:lvl1pPr>
          </a:lstStyle>
          <a:p>
            <a:pPr>
              <a:defRPr/>
            </a:pPr>
            <a:r>
              <a:rPr lang="en-US"/>
              <a:t>*</a:t>
            </a:r>
            <a:endParaRPr lang="en-US" sz="1200"/>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eaLnBrk="0" hangingPunct="0">
              <a:defRPr kumimoji="1" sz="1000" i="1"/>
            </a:lvl1pPr>
          </a:lstStyle>
          <a:p>
            <a:pPr>
              <a:defRPr/>
            </a:pPr>
            <a:r>
              <a:rPr lang="en-US"/>
              <a:t>07/16/96</a:t>
            </a:r>
            <a:endParaRPr lang="en-US" sz="1200"/>
          </a:p>
        </p:txBody>
      </p:sp>
      <p:sp>
        <p:nvSpPr>
          <p:cNvPr id="26628" name="Rectangle 4"/>
          <p:cNvSpPr>
            <a:spLocks noGrp="1" noRot="1" noChangeAspect="1" noChangeArrowheads="1"/>
          </p:cNvSpPr>
          <p:nvPr>
            <p:ph type="sldImg" idx="2"/>
          </p:nvPr>
        </p:nvSpPr>
        <p:spPr bwMode="auto">
          <a:xfrm>
            <a:off x="1143000" y="685800"/>
            <a:ext cx="4572000" cy="3429000"/>
          </a:xfrm>
          <a:prstGeom prst="rect">
            <a:avLst/>
          </a:prstGeom>
          <a:noFill/>
          <a:ln w="12700" cap="sq">
            <a:solidFill>
              <a:schemeClr val="tx1"/>
            </a:solidFill>
            <a:miter lim="800000"/>
            <a:headEnd/>
            <a:tailEnd/>
          </a:ln>
        </p:spPr>
      </p:sp>
      <p:sp>
        <p:nvSpPr>
          <p:cNvPr id="20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eaLnBrk="0" hangingPunct="0">
              <a:defRPr kumimoji="1" sz="1000" i="1"/>
            </a:lvl1pPr>
          </a:lstStyle>
          <a:p>
            <a:pPr>
              <a:defRPr/>
            </a:pPr>
            <a:r>
              <a:rPr lang="en-US"/>
              <a:t>*</a:t>
            </a:r>
            <a:endParaRPr lang="en-US" sz="1200"/>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eaLnBrk="0" hangingPunct="0">
              <a:defRPr kumimoji="1" sz="1000" i="1"/>
            </a:lvl1pPr>
          </a:lstStyle>
          <a:p>
            <a:pPr>
              <a:defRPr/>
            </a:pPr>
            <a:r>
              <a:rPr lang="en-US"/>
              <a:t>##</a:t>
            </a:r>
            <a:endParaRPr lang="en-US" sz="1200"/>
          </a:p>
        </p:txBody>
      </p:sp>
    </p:spTree>
    <p:extLst>
      <p:ext uri="{BB962C8B-B14F-4D97-AF65-F5344CB8AC3E}">
        <p14:creationId xmlns:p14="http://schemas.microsoft.com/office/powerpoint/2010/main" val="1683149692"/>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pPr>
              <a:defRPr/>
            </a:pPr>
            <a:fld id="{6C34B1B3-6507-4D14-AEE0-226BB461037B}" type="datetime1">
              <a:rPr lang="en-US" smtClean="0"/>
              <a:pPr>
                <a:defRPr/>
              </a:pPr>
              <a:t>9/10/2020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1A14AE-4BCC-477F-AE3E-82880779B511}" type="slidenum">
              <a:rPr lang="en-US" smtClean="0"/>
              <a:pPr>
                <a:defRPr/>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8F822EE0-94D6-41CF-8A34-BBF433F2C733}" type="datetime1">
              <a:rPr lang="en-US" smtClean="0"/>
              <a:pPr>
                <a:defRPr/>
              </a:pPr>
              <a:t>9/10/2020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50D3022-CE0B-4320-B7E1-C5EE0745A375}"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C5092B05-BD6D-4648-A8E4-207902B12851}" type="datetime1">
              <a:rPr lang="en-US" smtClean="0"/>
              <a:pPr>
                <a:defRPr/>
              </a:pPr>
              <a:t>9/10/2020</a:t>
            </a:fld>
            <a:endParaRPr lang="en-US"/>
          </a:p>
        </p:txBody>
      </p:sp>
      <p:sp>
        <p:nvSpPr>
          <p:cNvPr id="5" name="Footer Placeholder 4"/>
          <p:cNvSpPr>
            <a:spLocks noGrp="1"/>
          </p:cNvSpPr>
          <p:nvPr>
            <p:ph type="ftr" sz="quarter" idx="11"/>
          </p:nvPr>
        </p:nvSpPr>
        <p:spPr>
          <a:xfrm>
            <a:off x="2640597" y="6377459"/>
            <a:ext cx="3836404" cy="365125"/>
          </a:xfr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C3804B6-FE49-4C0A-8E7A-EADDCEB50A93}"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165ACBDC-12E1-4700-ADB5-2932385DD5E3}" type="datetime1">
              <a:rPr lang="en-US" smtClean="0"/>
              <a:pPr>
                <a:defRPr/>
              </a:pPr>
              <a:t>9/10/2020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112062A-CA3C-4E4A-812F-3B60AA875E9F}"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fld id="{761A8F92-45EE-4D2C-9C14-7D6247FE40A7}" type="datetime1">
              <a:rPr lang="en-US" smtClean="0"/>
              <a:pPr>
                <a:defRPr/>
              </a:pPr>
              <a:t>9/10/2020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7D5217A-1FD9-49A4-BADA-CCC556F45795}"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7EC2F57B-57EB-438D-9C18-2A687E92D01E}" type="datetime1">
              <a:rPr lang="en-US" smtClean="0"/>
              <a:pPr>
                <a:defRPr/>
              </a:pPr>
              <a:t>9/10/2020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548C2D1-B43B-4DAF-8C78-075CA22FC4C4}"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fld id="{B47C315D-2107-4ECB-A51A-F70B9C40F347}" type="datetime1">
              <a:rPr lang="en-US" smtClean="0"/>
              <a:pPr>
                <a:defRPr/>
              </a:pPr>
              <a:t>9/10/2020</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CB350F5-2049-4201-ACB5-EC3290A1A57D}"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fld id="{AF43E3B9-A7D9-4A97-8022-E7B5CEB7F9CB}" type="datetime1">
              <a:rPr lang="en-US" smtClean="0"/>
              <a:pPr>
                <a:defRPr/>
              </a:pPr>
              <a:t>9/10/2020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AEB5B09-F9ED-47F9-B86F-9ED8ABE56A8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22EE455-FD5E-4D4B-B0AC-B31224BD0D9E}" type="datetime1">
              <a:rPr lang="en-US" smtClean="0"/>
              <a:pPr>
                <a:defRPr/>
              </a:pPr>
              <a:t>9/10/2020</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1F2613A-075B-4937-86BF-7029173BC367}"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fld id="{9ACE37F4-3A8C-4E77-ADD7-1ED075C8C606}" type="datetime1">
              <a:rPr lang="en-US" smtClean="0"/>
              <a:pPr>
                <a:defRPr/>
              </a:pPr>
              <a:t>9/10/2020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F658F57-703D-47C9-ABEC-539B62E6488A}" type="slidenum">
              <a:rPr lang="en-US" smtClean="0"/>
              <a:pPr>
                <a:defRPr/>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pPr>
              <a:defRPr/>
            </a:pPr>
            <a:fld id="{00EC86FB-ED79-499C-A02B-CEC8B5CBC571}" type="datetime1">
              <a:rPr lang="en-US" smtClean="0"/>
              <a:pPr>
                <a:defRPr/>
              </a:pPr>
              <a:t>9/10/2020</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pPr>
              <a:defRPr/>
            </a:pPr>
            <a:endParaRPr lang="en-US"/>
          </a:p>
        </p:txBody>
      </p:sp>
      <p:sp>
        <p:nvSpPr>
          <p:cNvPr id="7" name="Slide Number Placeholder 6"/>
          <p:cNvSpPr>
            <a:spLocks noGrp="1"/>
          </p:cNvSpPr>
          <p:nvPr>
            <p:ph type="sldNum" sz="quarter" idx="12"/>
          </p:nvPr>
        </p:nvSpPr>
        <p:spPr>
          <a:xfrm>
            <a:off x="8339328" y="1170432"/>
            <a:ext cx="733864" cy="201168"/>
          </a:xfrm>
        </p:spPr>
        <p:txBody>
          <a:bodyPr/>
          <a:lstStyle/>
          <a:p>
            <a:pPr>
              <a:defRPr/>
            </a:pPr>
            <a:fld id="{B45A12DA-3C4A-4D84-A5EF-3E83DD5A69E6}"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fld id="{AAD8705A-24AA-4783-9356-587428BDAAD2}" type="datetime1">
              <a:rPr lang="en-US" smtClean="0"/>
              <a:pPr>
                <a:defRPr/>
              </a:pPr>
              <a:t>9/10/2020</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71E81A1A-E2CB-48D1-AC39-270A422AC29A}"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facebook.com/groups/124308519973/" TargetMode="Externa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www.facebook.com/phialphawsu"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twitter.com/wsusocialwork" TargetMode="External"/><Relationship Id="rId2" Type="http://schemas.openxmlformats.org/officeDocument/2006/relationships/hyperlink" Target="https://www.facebook.com/wsusw" TargetMode="External"/><Relationship Id="rId1" Type="http://schemas.openxmlformats.org/officeDocument/2006/relationships/slideLayout" Target="../slideLayouts/slideLayout2.xml"/><Relationship Id="rId5" Type="http://schemas.openxmlformats.org/officeDocument/2006/relationships/hyperlink" Target="http://www.facebook.com/shockerworks" TargetMode="External"/><Relationship Id="rId4" Type="http://schemas.openxmlformats.org/officeDocument/2006/relationships/hyperlink" Target="http://www.pinterest.com/wsusocialwork"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www.wichita.edu/socialwork"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ichitastate.co1.qualtrics.com/jfe/form/SV_abzNGvtDkWhVnNz"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wichita.edu/student_life/resources/ofdss/" TargetMode="External"/><Relationship Id="rId2" Type="http://schemas.openxmlformats.org/officeDocument/2006/relationships/hyperlink" Target="mailto:Debra.Haslam@Wichita.edu"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1981200"/>
            <a:ext cx="9144000" cy="1143000"/>
          </a:xfrm>
          <a:noFill/>
        </p:spPr>
        <p:txBody>
          <a:bodyPr anchor="b"/>
          <a:lstStyle/>
          <a:p>
            <a:pPr algn="ctr" eaLnBrk="1" hangingPunct="1"/>
            <a:r>
              <a:rPr lang="en-US" sz="6000" b="1" dirty="0"/>
              <a:t>BSW Orientation</a:t>
            </a:r>
          </a:p>
        </p:txBody>
      </p:sp>
      <p:sp>
        <p:nvSpPr>
          <p:cNvPr id="3075" name="Rectangle 3"/>
          <p:cNvSpPr>
            <a:spLocks noGrp="1" noChangeArrowheads="1"/>
          </p:cNvSpPr>
          <p:nvPr>
            <p:ph type="subTitle" idx="1"/>
          </p:nvPr>
        </p:nvSpPr>
        <p:spPr>
          <a:xfrm>
            <a:off x="1371600" y="3048000"/>
            <a:ext cx="6629400" cy="1676400"/>
          </a:xfrm>
          <a:noFill/>
        </p:spPr>
        <p:txBody>
          <a:bodyPr>
            <a:normAutofit/>
          </a:bodyPr>
          <a:lstStyle/>
          <a:p>
            <a:pPr algn="ctr" eaLnBrk="1" hangingPunct="1">
              <a:lnSpc>
                <a:spcPct val="80000"/>
              </a:lnSpc>
            </a:pPr>
            <a:r>
              <a:rPr lang="en-US" sz="2400" dirty="0"/>
              <a:t>Amy Kalb, DSW, LMSW</a:t>
            </a:r>
            <a:endParaRPr lang="en-US" sz="2400" b="0" dirty="0"/>
          </a:p>
          <a:p>
            <a:pPr algn="ctr" eaLnBrk="1" hangingPunct="1">
              <a:lnSpc>
                <a:spcPct val="80000"/>
              </a:lnSpc>
            </a:pPr>
            <a:r>
              <a:rPr lang="en-US" sz="2400" b="0" dirty="0"/>
              <a:t>BSW Program Director &amp; Assistant Professor</a:t>
            </a:r>
          </a:p>
          <a:p>
            <a:pPr algn="ctr" eaLnBrk="1" hangingPunct="1">
              <a:lnSpc>
                <a:spcPct val="80000"/>
              </a:lnSpc>
            </a:pPr>
            <a:endParaRPr lang="en-US" sz="2400" dirty="0"/>
          </a:p>
        </p:txBody>
      </p:sp>
      <p:sp>
        <p:nvSpPr>
          <p:cNvPr id="5" name="TextBox 4"/>
          <p:cNvSpPr txBox="1"/>
          <p:nvPr/>
        </p:nvSpPr>
        <p:spPr>
          <a:xfrm>
            <a:off x="3038987" y="5562600"/>
            <a:ext cx="3380477" cy="1643527"/>
          </a:xfrm>
          <a:prstGeom prst="rect">
            <a:avLst/>
          </a:prstGeom>
          <a:noFill/>
        </p:spPr>
        <p:txBody>
          <a:bodyPr wrap="none" rtlCol="0">
            <a:spAutoFit/>
          </a:bodyPr>
          <a:lstStyle/>
          <a:p>
            <a:pPr algn="ctr" eaLnBrk="1" hangingPunct="1">
              <a:lnSpc>
                <a:spcPct val="80000"/>
              </a:lnSpc>
            </a:pPr>
            <a:r>
              <a:rPr lang="en-US" dirty="0"/>
              <a:t>School of Social Work</a:t>
            </a:r>
          </a:p>
          <a:p>
            <a:pPr algn="ctr" eaLnBrk="1" hangingPunct="1">
              <a:lnSpc>
                <a:spcPct val="80000"/>
              </a:lnSpc>
            </a:pPr>
            <a:r>
              <a:rPr lang="en-US" dirty="0"/>
              <a:t>Wichita State University</a:t>
            </a:r>
          </a:p>
          <a:p>
            <a:pPr algn="ctr" eaLnBrk="1" hangingPunct="1">
              <a:lnSpc>
                <a:spcPct val="80000"/>
              </a:lnSpc>
            </a:pPr>
            <a:r>
              <a:rPr lang="en-US" dirty="0"/>
              <a:t>amy.kalb@wichita.edu</a:t>
            </a:r>
            <a:br>
              <a:rPr lang="en-US" dirty="0"/>
            </a:br>
            <a:endParaRPr lang="en-US" dirty="0"/>
          </a:p>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9400" y="228600"/>
            <a:ext cx="3519645" cy="167640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04800" y="228600"/>
            <a:ext cx="8686800" cy="1295400"/>
          </a:xfrm>
        </p:spPr>
        <p:txBody>
          <a:bodyPr>
            <a:normAutofit/>
          </a:bodyPr>
          <a:lstStyle/>
          <a:p>
            <a:pPr algn="ctr" eaLnBrk="1" hangingPunct="1"/>
            <a:r>
              <a:rPr lang="en-US" sz="3200" b="1" dirty="0"/>
              <a:t>Pre-program requirements and procedures for admission into the BSW Program:</a:t>
            </a:r>
          </a:p>
        </p:txBody>
      </p:sp>
      <p:sp>
        <p:nvSpPr>
          <p:cNvPr id="17411" name="Rectangle 3"/>
          <p:cNvSpPr>
            <a:spLocks noGrp="1" noChangeArrowheads="1"/>
          </p:cNvSpPr>
          <p:nvPr>
            <p:ph idx="1"/>
          </p:nvPr>
        </p:nvSpPr>
        <p:spPr>
          <a:xfrm>
            <a:off x="457200" y="1981200"/>
            <a:ext cx="8534400" cy="4495800"/>
          </a:xfrm>
        </p:spPr>
        <p:txBody>
          <a:bodyPr>
            <a:normAutofit/>
          </a:bodyPr>
          <a:lstStyle/>
          <a:p>
            <a:pPr eaLnBrk="1" hangingPunct="1">
              <a:buFont typeface="Wingdings" pitchFamily="2" charset="2"/>
              <a:buNone/>
            </a:pPr>
            <a:r>
              <a:rPr lang="en-US" sz="2400" dirty="0"/>
              <a:t>6</a:t>
            </a:r>
            <a:r>
              <a:rPr lang="en-US" sz="2400" b="0" dirty="0"/>
              <a:t>)</a:t>
            </a:r>
            <a:r>
              <a:rPr lang="en-US" sz="2400" dirty="0"/>
              <a:t>  Submission of BSW application which includes</a:t>
            </a:r>
          </a:p>
          <a:p>
            <a:pPr lvl="1" eaLnBrk="1" hangingPunct="1"/>
            <a:r>
              <a:rPr lang="en-US" sz="2000" b="0" dirty="0"/>
              <a:t>Completed BSW Application form</a:t>
            </a:r>
          </a:p>
          <a:p>
            <a:pPr lvl="1" eaLnBrk="1" hangingPunct="1"/>
            <a:r>
              <a:rPr lang="en-US" sz="2000" b="0" dirty="0"/>
              <a:t>Personal narrative indicating interests/motivations/experiences to establish suitability for the social work profession </a:t>
            </a:r>
          </a:p>
          <a:p>
            <a:pPr lvl="1" eaLnBrk="1" hangingPunct="1"/>
            <a:r>
              <a:rPr lang="en-US" sz="2000" b="0" dirty="0"/>
              <a:t>2 references</a:t>
            </a:r>
          </a:p>
          <a:p>
            <a:pPr lvl="1" eaLnBrk="1" hangingPunct="1"/>
            <a:r>
              <a:rPr lang="en-US" sz="2000" dirty="0"/>
              <a:t>WSU Model (photo) Release</a:t>
            </a:r>
          </a:p>
          <a:p>
            <a:pPr lvl="1" eaLnBrk="1" hangingPunct="1"/>
            <a:r>
              <a:rPr lang="en-US" sz="2000" b="0" dirty="0"/>
              <a:t>Copy of Transcript (unofficial)</a:t>
            </a:r>
          </a:p>
          <a:p>
            <a:pPr lvl="1" eaLnBrk="1" hangingPunct="1"/>
            <a:r>
              <a:rPr lang="en-US" sz="2000" dirty="0"/>
              <a:t>Statements on computer technology competency, acknowledgement of the BSW manual, and acknowledgement of the NASW Code of Ethics (on website)</a:t>
            </a:r>
          </a:p>
          <a:p>
            <a:pPr lvl="1" eaLnBrk="1" hangingPunct="1"/>
            <a:r>
              <a:rPr lang="en-US" sz="2000" dirty="0"/>
              <a:t>Practicum Statement, Liability Insurance Notification, Undergraduate Certificate in Social Work and Addiction </a:t>
            </a:r>
            <a:r>
              <a:rPr lang="en-US" sz="2000" b="1" dirty="0"/>
              <a:t>OR</a:t>
            </a:r>
            <a:r>
              <a:rPr lang="en-US" sz="2000" dirty="0"/>
              <a:t> Child Welfare</a:t>
            </a:r>
            <a:endParaRPr lang="en-US" sz="2000" dirty="0">
              <a:solidFill>
                <a:schemeClr val="bg1">
                  <a:lumMod val="75000"/>
                </a:schemeClr>
              </a:solidFill>
            </a:endParaRPr>
          </a:p>
          <a:p>
            <a:pPr eaLnBrk="1" hangingPunct="1">
              <a:buFont typeface="Wingdings" pitchFamily="2" charset="2"/>
              <a:buNone/>
            </a:pPr>
            <a:endParaRPr lang="en-US" b="0" dirty="0"/>
          </a:p>
        </p:txBody>
      </p:sp>
      <p:sp>
        <p:nvSpPr>
          <p:cNvPr id="17412" name="Line 4"/>
          <p:cNvSpPr>
            <a:spLocks noChangeShapeType="1"/>
          </p:cNvSpPr>
          <p:nvPr/>
        </p:nvSpPr>
        <p:spPr bwMode="auto">
          <a:xfrm>
            <a:off x="304800" y="1905000"/>
            <a:ext cx="8305800" cy="0"/>
          </a:xfrm>
          <a:prstGeom prst="line">
            <a:avLst/>
          </a:prstGeom>
          <a:noFill/>
          <a:ln w="38100" cap="sq">
            <a:solidFill>
              <a:srgbClr val="CC9900"/>
            </a:solidFill>
            <a:round/>
            <a:headEnd type="none" w="sm" len="sm"/>
            <a:tailEnd type="none" w="sm" len="sm"/>
          </a:ln>
        </p:spPr>
        <p:txBody>
          <a:bodyPr/>
          <a:lstStyle/>
          <a:p>
            <a:endParaRPr 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eaLnBrk="1" hangingPunct="1"/>
            <a:r>
              <a:rPr lang="en-US" sz="3600" dirty="0"/>
              <a:t>Application Review and Admission Decisions</a:t>
            </a:r>
            <a:r>
              <a:rPr lang="en-US" sz="4000" dirty="0"/>
              <a:t> </a:t>
            </a:r>
          </a:p>
        </p:txBody>
      </p:sp>
      <p:sp>
        <p:nvSpPr>
          <p:cNvPr id="18435" name="Rectangle 3"/>
          <p:cNvSpPr>
            <a:spLocks noGrp="1" noChangeArrowheads="1"/>
          </p:cNvSpPr>
          <p:nvPr>
            <p:ph idx="1"/>
          </p:nvPr>
        </p:nvSpPr>
        <p:spPr>
          <a:xfrm>
            <a:off x="304800" y="1775191"/>
            <a:ext cx="8610600" cy="4625609"/>
          </a:xfrm>
        </p:spPr>
        <p:txBody>
          <a:bodyPr>
            <a:normAutofit/>
          </a:bodyPr>
          <a:lstStyle/>
          <a:p>
            <a:pPr marL="627063" indent="-342900" eaLnBrk="1" hangingPunct="1">
              <a:buFont typeface="Wingdings" panose="05000000000000000000" pitchFamily="2" charset="2"/>
              <a:buChar char="§"/>
            </a:pPr>
            <a:r>
              <a:rPr lang="en-US" sz="2400" dirty="0"/>
              <a:t>Applications are reviewed after the submission deadline</a:t>
            </a:r>
          </a:p>
          <a:p>
            <a:pPr marL="284163" indent="0" eaLnBrk="1" hangingPunct="1">
              <a:buNone/>
            </a:pPr>
            <a:endParaRPr lang="en-US" sz="1200" dirty="0"/>
          </a:p>
          <a:p>
            <a:pPr marL="627063" indent="-342900" eaLnBrk="1" hangingPunct="1">
              <a:buFont typeface="Wingdings" panose="05000000000000000000" pitchFamily="2" charset="2"/>
              <a:buChar char="§"/>
            </a:pPr>
            <a:r>
              <a:rPr lang="en-US" sz="2400" dirty="0"/>
              <a:t>Deadlines twice a year – Oct. 15</a:t>
            </a:r>
            <a:r>
              <a:rPr lang="en-US" sz="2400" baseline="30000" dirty="0"/>
              <a:t>th</a:t>
            </a:r>
            <a:r>
              <a:rPr lang="en-US" sz="2400" dirty="0"/>
              <a:t> and March 15</a:t>
            </a:r>
            <a:r>
              <a:rPr lang="en-US" sz="2400" baseline="30000" dirty="0"/>
              <a:t>th</a:t>
            </a:r>
            <a:r>
              <a:rPr lang="en-US" sz="2400" dirty="0"/>
              <a:t> </a:t>
            </a:r>
          </a:p>
          <a:p>
            <a:pPr marL="284163" indent="0" eaLnBrk="1" hangingPunct="1">
              <a:buNone/>
            </a:pPr>
            <a:endParaRPr lang="en-US" sz="1200" dirty="0"/>
          </a:p>
          <a:p>
            <a:pPr marL="627063" indent="-342900" eaLnBrk="1" hangingPunct="1">
              <a:buFont typeface="Wingdings" panose="05000000000000000000" pitchFamily="2" charset="2"/>
              <a:buChar char="§"/>
            </a:pPr>
            <a:r>
              <a:rPr lang="en-US" sz="2400" dirty="0"/>
              <a:t>Admission decisions are made by the social work faculty following review of the applications. </a:t>
            </a:r>
          </a:p>
          <a:p>
            <a:pPr marL="284163" indent="0" eaLnBrk="1" hangingPunct="1">
              <a:buNone/>
            </a:pPr>
            <a:endParaRPr lang="en-US" sz="1200" dirty="0"/>
          </a:p>
          <a:p>
            <a:pPr marL="990600" lvl="1" indent="-307975" eaLnBrk="1" hangingPunct="1"/>
            <a:r>
              <a:rPr lang="en-US" sz="2000" dirty="0"/>
              <a:t>Since the population of majors and the enrollment size of advanced practice courses must be balanced with program resources or available faculty, meeting the minimum requirements may not always guarantee admission. </a:t>
            </a:r>
          </a:p>
          <a:p>
            <a:pPr marL="990600" lvl="1" indent="-533400" eaLnBrk="1" hangingPunct="1">
              <a:buNone/>
            </a:pPr>
            <a:endParaRPr lang="en-US" sz="2400" b="1"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lstStyle/>
          <a:p>
            <a:pPr marL="609600" indent="-609600">
              <a:buFont typeface="Arial" charset="0"/>
              <a:buChar char="•"/>
            </a:pPr>
            <a:r>
              <a:rPr lang="en-US" sz="2800" dirty="0"/>
              <a:t>Admission to Program </a:t>
            </a:r>
            <a:r>
              <a:rPr lang="en-US" sz="2800" i="1" dirty="0"/>
              <a:t>required</a:t>
            </a:r>
            <a:r>
              <a:rPr lang="en-US" sz="2800" dirty="0"/>
              <a:t> for upper division (400 level) Social Work Practice and Practicum classes is restricted to social work students who have been formally admitted to the program. </a:t>
            </a:r>
          </a:p>
          <a:p>
            <a:pPr marL="609600" indent="-609600">
              <a:buFont typeface="Arial" charset="0"/>
              <a:buChar char="•"/>
            </a:pPr>
            <a:endParaRPr lang="en-US" sz="1200" dirty="0"/>
          </a:p>
          <a:p>
            <a:pPr marL="609600" indent="-609600">
              <a:buFont typeface="Arial" charset="0"/>
              <a:buChar char="•"/>
            </a:pPr>
            <a:r>
              <a:rPr lang="en-US" sz="2400" dirty="0"/>
              <a:t>You can enroll in upper division </a:t>
            </a:r>
            <a:r>
              <a:rPr lang="en-US" sz="2400" i="1" dirty="0"/>
              <a:t>elective </a:t>
            </a:r>
            <a:r>
              <a:rPr lang="en-US" sz="2400" dirty="0"/>
              <a:t>Social Work classes</a:t>
            </a:r>
          </a:p>
          <a:p>
            <a:endParaRPr lang="en-US" dirty="0"/>
          </a:p>
        </p:txBody>
      </p:sp>
      <p:sp>
        <p:nvSpPr>
          <p:cNvPr id="4" name="Rectangle 2"/>
          <p:cNvSpPr txBox="1">
            <a:spLocks noChangeArrowheads="1"/>
          </p:cNvSpPr>
          <p:nvPr/>
        </p:nvSpPr>
        <p:spPr>
          <a:xfrm>
            <a:off x="457200" y="124741"/>
            <a:ext cx="8229600" cy="1252728"/>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fontAlgn="auto">
              <a:spcAft>
                <a:spcPts val="0"/>
              </a:spcAft>
            </a:pPr>
            <a:r>
              <a:rPr lang="en-US" sz="3600" dirty="0"/>
              <a:t>Upper Division Classes</a:t>
            </a:r>
            <a:endParaRPr lang="en-US" sz="4000" dirty="0"/>
          </a:p>
        </p:txBody>
      </p:sp>
    </p:spTree>
    <p:extLst>
      <p:ext uri="{BB962C8B-B14F-4D97-AF65-F5344CB8AC3E}">
        <p14:creationId xmlns:p14="http://schemas.microsoft.com/office/powerpoint/2010/main" val="1130946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Variety of class offerings</a:t>
            </a:r>
          </a:p>
        </p:txBody>
      </p:sp>
      <p:sp>
        <p:nvSpPr>
          <p:cNvPr id="3" name="Content Placeholder 2"/>
          <p:cNvSpPr>
            <a:spLocks noGrp="1"/>
          </p:cNvSpPr>
          <p:nvPr>
            <p:ph idx="1"/>
          </p:nvPr>
        </p:nvSpPr>
        <p:spPr>
          <a:xfrm>
            <a:off x="228600" y="1447800"/>
            <a:ext cx="8686800" cy="5334000"/>
          </a:xfrm>
        </p:spPr>
        <p:txBody>
          <a:bodyPr>
            <a:normAutofit fontScale="85000" lnSpcReduction="20000"/>
          </a:bodyPr>
          <a:lstStyle/>
          <a:p>
            <a:r>
              <a:rPr lang="en-US" sz="3300" dirty="0"/>
              <a:t>Undergraduate Certificate in Social Work and Addictions (UCSWA)—Must meet with </a:t>
            </a:r>
            <a:r>
              <a:rPr lang="en-US" sz="3300" dirty="0" err="1"/>
              <a:t>Deah</a:t>
            </a:r>
            <a:r>
              <a:rPr lang="en-US" sz="3300" dirty="0"/>
              <a:t> Davis</a:t>
            </a:r>
          </a:p>
          <a:p>
            <a:pPr lvl="1"/>
            <a:r>
              <a:rPr lang="en-US" dirty="0"/>
              <a:t>Social work and addictions</a:t>
            </a:r>
          </a:p>
          <a:p>
            <a:pPr lvl="1"/>
            <a:r>
              <a:rPr lang="en-US" dirty="0"/>
              <a:t>Pharmacology</a:t>
            </a:r>
          </a:p>
          <a:p>
            <a:pPr lvl="1"/>
            <a:r>
              <a:rPr lang="en-US" dirty="0"/>
              <a:t>Forensic social work</a:t>
            </a:r>
          </a:p>
          <a:p>
            <a:pPr lvl="1"/>
            <a:r>
              <a:rPr lang="en-US" dirty="0"/>
              <a:t>Practicum focused in addictions</a:t>
            </a:r>
            <a:br>
              <a:rPr lang="en-US" dirty="0"/>
            </a:br>
            <a:endParaRPr lang="en-US" sz="1400" dirty="0"/>
          </a:p>
          <a:p>
            <a:r>
              <a:rPr lang="en-US" sz="3300" dirty="0"/>
              <a:t>Undergraduate Certificate in Social Work and Child Welfare (UCSWC)—Must meet with Debbie </a:t>
            </a:r>
            <a:r>
              <a:rPr lang="en-US" sz="3300" dirty="0" err="1"/>
              <a:t>Willsie</a:t>
            </a:r>
            <a:endParaRPr lang="en-US" sz="3300" dirty="0"/>
          </a:p>
          <a:p>
            <a:pPr lvl="1"/>
            <a:r>
              <a:rPr lang="en-US" dirty="0"/>
              <a:t>Generalist practice with children and families</a:t>
            </a:r>
          </a:p>
          <a:p>
            <a:pPr lvl="1"/>
            <a:r>
              <a:rPr lang="en-US" dirty="0"/>
              <a:t>Forensic social work</a:t>
            </a:r>
          </a:p>
          <a:p>
            <a:pPr lvl="1"/>
            <a:r>
              <a:rPr lang="en-US" dirty="0"/>
              <a:t>Elective (DV, human trafficking, diverse families, more)</a:t>
            </a:r>
          </a:p>
          <a:p>
            <a:pPr lvl="1"/>
            <a:r>
              <a:rPr lang="en-US" dirty="0"/>
              <a:t>Practicum focused in child welfare</a:t>
            </a:r>
            <a:br>
              <a:rPr lang="en-US" dirty="0"/>
            </a:br>
            <a:endParaRPr lang="en-US" sz="1400" dirty="0"/>
          </a:p>
          <a:p>
            <a:r>
              <a:rPr lang="en-US" sz="3300" dirty="0"/>
              <a:t>A variety of other electives year-round!</a:t>
            </a:r>
          </a:p>
        </p:txBody>
      </p:sp>
    </p:spTree>
    <p:extLst>
      <p:ext uri="{BB962C8B-B14F-4D97-AF65-F5344CB8AC3E}">
        <p14:creationId xmlns:p14="http://schemas.microsoft.com/office/powerpoint/2010/main" val="1775043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ctrTitle"/>
          </p:nvPr>
        </p:nvSpPr>
        <p:spPr>
          <a:xfrm>
            <a:off x="152400" y="228600"/>
            <a:ext cx="8839200" cy="1295400"/>
          </a:xfrm>
        </p:spPr>
        <p:txBody>
          <a:bodyPr>
            <a:normAutofit/>
          </a:bodyPr>
          <a:lstStyle/>
          <a:p>
            <a:pPr algn="ctr" eaLnBrk="1" hangingPunct="1"/>
            <a:r>
              <a:rPr lang="en-US" sz="3600" b="1" dirty="0"/>
              <a:t>     Student Organization of Social Work</a:t>
            </a:r>
            <a:r>
              <a:rPr lang="en-US" sz="3600" dirty="0"/>
              <a:t> (SOSW)</a:t>
            </a:r>
          </a:p>
        </p:txBody>
      </p:sp>
      <p:sp>
        <p:nvSpPr>
          <p:cNvPr id="22531" name="Rectangle 5"/>
          <p:cNvSpPr>
            <a:spLocks noGrp="1" noChangeArrowheads="1"/>
          </p:cNvSpPr>
          <p:nvPr>
            <p:ph type="subTitle" idx="1"/>
          </p:nvPr>
        </p:nvSpPr>
        <p:spPr>
          <a:xfrm>
            <a:off x="609600" y="1447800"/>
            <a:ext cx="7848600" cy="3048000"/>
          </a:xfrm>
        </p:spPr>
        <p:txBody>
          <a:bodyPr>
            <a:normAutofit/>
          </a:bodyPr>
          <a:lstStyle/>
          <a:p>
            <a:pPr algn="ctr" eaLnBrk="1" hangingPunct="1">
              <a:lnSpc>
                <a:spcPct val="80000"/>
              </a:lnSpc>
            </a:pPr>
            <a:r>
              <a:rPr lang="en-US" sz="1800" dirty="0"/>
              <a:t> </a:t>
            </a:r>
          </a:p>
        </p:txBody>
      </p:sp>
      <p:sp>
        <p:nvSpPr>
          <p:cNvPr id="9" name="Rectangle 8"/>
          <p:cNvSpPr/>
          <p:nvPr/>
        </p:nvSpPr>
        <p:spPr>
          <a:xfrm>
            <a:off x="0" y="5186064"/>
            <a:ext cx="9144000" cy="1671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81000" y="5562600"/>
            <a:ext cx="8610600" cy="461665"/>
          </a:xfrm>
          <a:prstGeom prst="rect">
            <a:avLst/>
          </a:prstGeom>
          <a:noFill/>
        </p:spPr>
        <p:txBody>
          <a:bodyPr wrap="square" rtlCol="0">
            <a:spAutoFit/>
          </a:bodyPr>
          <a:lstStyle/>
          <a:p>
            <a:pPr algn="ctr"/>
            <a:r>
              <a:rPr lang="en-US" dirty="0">
                <a:solidFill>
                  <a:srgbClr val="0000CC"/>
                </a:solidFill>
                <a:hlinkClick r:id="rId2"/>
              </a:rPr>
              <a:t>https://www.facebook.com/groups/124308519973/</a:t>
            </a:r>
            <a:endParaRPr lang="en-US" dirty="0">
              <a:solidFill>
                <a:srgbClr val="0000CC"/>
              </a:solidFill>
            </a:endParaRPr>
          </a:p>
        </p:txBody>
      </p:sp>
      <p:pic>
        <p:nvPicPr>
          <p:cNvPr id="1026" name="Picture 2" descr="https://scontent.fmci1-1.fna.fbcdn.net/hphotos-xfp1/v/t1.0-9/10671502_10156188899955425_928084947413938930_n.jpg?oh=840b66864dea4bf4be0b0cd0059c6fe7&amp;oe=57C0BB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1447800"/>
            <a:ext cx="2657136" cy="35428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455" y="1447800"/>
            <a:ext cx="4723796" cy="3542848"/>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ctrTitle"/>
          </p:nvPr>
        </p:nvSpPr>
        <p:spPr>
          <a:xfrm>
            <a:off x="457200" y="228600"/>
            <a:ext cx="8382000" cy="1295400"/>
          </a:xfrm>
        </p:spPr>
        <p:txBody>
          <a:bodyPr>
            <a:normAutofit/>
          </a:bodyPr>
          <a:lstStyle/>
          <a:p>
            <a:pPr algn="ctr" eaLnBrk="1" hangingPunct="1"/>
            <a:r>
              <a:rPr lang="en-US" sz="3600" b="1" dirty="0"/>
              <a:t>     Phi Alpha Social Work Honor Society</a:t>
            </a:r>
            <a:endParaRPr lang="en-US" sz="3600" dirty="0"/>
          </a:p>
        </p:txBody>
      </p:sp>
      <p:sp>
        <p:nvSpPr>
          <p:cNvPr id="22531" name="Rectangle 5"/>
          <p:cNvSpPr>
            <a:spLocks noGrp="1" noChangeArrowheads="1"/>
          </p:cNvSpPr>
          <p:nvPr>
            <p:ph type="subTitle" idx="1"/>
          </p:nvPr>
        </p:nvSpPr>
        <p:spPr>
          <a:xfrm>
            <a:off x="609600" y="1447800"/>
            <a:ext cx="7848600" cy="3048000"/>
          </a:xfrm>
        </p:spPr>
        <p:txBody>
          <a:bodyPr>
            <a:normAutofit/>
          </a:bodyPr>
          <a:lstStyle/>
          <a:p>
            <a:pPr algn="ctr" eaLnBrk="1" hangingPunct="1">
              <a:lnSpc>
                <a:spcPct val="80000"/>
              </a:lnSpc>
            </a:pPr>
            <a:r>
              <a:rPr lang="en-US" sz="1800" dirty="0"/>
              <a:t> </a:t>
            </a:r>
          </a:p>
        </p:txBody>
      </p:sp>
      <p:sp>
        <p:nvSpPr>
          <p:cNvPr id="3" name="Rectangle 2"/>
          <p:cNvSpPr/>
          <p:nvPr/>
        </p:nvSpPr>
        <p:spPr>
          <a:xfrm>
            <a:off x="11373" y="5226866"/>
            <a:ext cx="9132627" cy="16311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600200" y="5562600"/>
            <a:ext cx="5715000" cy="830997"/>
          </a:xfrm>
          <a:prstGeom prst="rect">
            <a:avLst/>
          </a:prstGeom>
          <a:noFill/>
        </p:spPr>
        <p:txBody>
          <a:bodyPr wrap="square" rtlCol="0">
            <a:spAutoFit/>
          </a:bodyPr>
          <a:lstStyle/>
          <a:p>
            <a:pPr algn="ctr"/>
            <a:r>
              <a:rPr lang="en-US" dirty="0">
                <a:solidFill>
                  <a:schemeClr val="bg1"/>
                </a:solidFill>
              </a:rPr>
              <a:t>“Like” the Facebook page – Phi Alpha</a:t>
            </a:r>
          </a:p>
          <a:p>
            <a:pPr algn="ctr"/>
            <a:r>
              <a:rPr lang="en-US" dirty="0">
                <a:hlinkClick r:id="rId2"/>
              </a:rPr>
              <a:t>www.facebook.com/phialphawsu</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8250" y="914400"/>
            <a:ext cx="4868500" cy="3245666"/>
          </a:xfrm>
          <a:prstGeom prst="rect">
            <a:avLst/>
          </a:prstGeom>
        </p:spPr>
      </p:pic>
    </p:spTree>
    <p:extLst>
      <p:ext uri="{BB962C8B-B14F-4D97-AF65-F5344CB8AC3E}">
        <p14:creationId xmlns:p14="http://schemas.microsoft.com/office/powerpoint/2010/main" val="129760086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304800" y="1676400"/>
            <a:ext cx="8686800" cy="4876800"/>
          </a:xfrm>
        </p:spPr>
        <p:txBody>
          <a:bodyPr>
            <a:normAutofit/>
          </a:bodyPr>
          <a:lstStyle/>
          <a:p>
            <a:pPr marL="118872" indent="0" eaLnBrk="1" hangingPunct="1">
              <a:buNone/>
            </a:pPr>
            <a:r>
              <a:rPr lang="en-US" sz="2800" dirty="0"/>
              <a:t>www.wichita.edu/socialwork</a:t>
            </a:r>
          </a:p>
          <a:p>
            <a:pPr eaLnBrk="1" hangingPunct="1"/>
            <a:r>
              <a:rPr lang="en-US" sz="2400" dirty="0"/>
              <a:t>Provides current information on events and calendars</a:t>
            </a:r>
          </a:p>
          <a:p>
            <a:pPr eaLnBrk="1" hangingPunct="1"/>
            <a:endParaRPr lang="en-US" sz="2400" dirty="0"/>
          </a:p>
          <a:p>
            <a:pPr eaLnBrk="1" hangingPunct="1"/>
            <a:r>
              <a:rPr lang="en-US" sz="2400" dirty="0"/>
              <a:t>Links you to other social work resources</a:t>
            </a:r>
          </a:p>
          <a:p>
            <a:pPr lvl="1"/>
            <a:r>
              <a:rPr lang="en-US" sz="2400" dirty="0">
                <a:hlinkClick r:id="rId2"/>
              </a:rPr>
              <a:t>https://www.facebook.com/wsusw</a:t>
            </a:r>
            <a:endParaRPr lang="en-US" sz="2400" dirty="0"/>
          </a:p>
          <a:p>
            <a:pPr lvl="1"/>
            <a:r>
              <a:rPr lang="en-US" sz="2400" dirty="0">
                <a:hlinkClick r:id="rId3"/>
              </a:rPr>
              <a:t>https://twitter.com/wsusocialwork</a:t>
            </a:r>
            <a:r>
              <a:rPr lang="en-US" sz="2400" dirty="0"/>
              <a:t> </a:t>
            </a:r>
          </a:p>
          <a:p>
            <a:pPr lvl="1"/>
            <a:r>
              <a:rPr lang="en-US" sz="2400" dirty="0">
                <a:hlinkClick r:id="rId4"/>
              </a:rPr>
              <a:t>www.pinterest.com/wsusocialwork</a:t>
            </a:r>
            <a:endParaRPr lang="en-US" sz="2400" dirty="0"/>
          </a:p>
          <a:p>
            <a:pPr lvl="1"/>
            <a:r>
              <a:rPr lang="en-US" sz="2400" dirty="0">
                <a:hlinkClick r:id="rId5"/>
              </a:rPr>
              <a:t>www.facebook.com/shockerworks</a:t>
            </a:r>
            <a:r>
              <a:rPr lang="en-US" sz="2400" dirty="0"/>
              <a:t> </a:t>
            </a:r>
          </a:p>
          <a:p>
            <a:endParaRPr lang="en-US" dirty="0"/>
          </a:p>
        </p:txBody>
      </p:sp>
      <p:sp>
        <p:nvSpPr>
          <p:cNvPr id="2" name="Title 1"/>
          <p:cNvSpPr>
            <a:spLocks noGrp="1"/>
          </p:cNvSpPr>
          <p:nvPr>
            <p:ph type="title"/>
          </p:nvPr>
        </p:nvSpPr>
        <p:spPr/>
        <p:txBody>
          <a:bodyPr/>
          <a:lstStyle/>
          <a:p>
            <a:r>
              <a:rPr lang="en-US" dirty="0"/>
              <a:t>School of Social Work Webpage</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t>Mark Your Calendar!</a:t>
            </a:r>
          </a:p>
        </p:txBody>
      </p:sp>
      <p:sp>
        <p:nvSpPr>
          <p:cNvPr id="24579" name="Rectangle 3"/>
          <p:cNvSpPr>
            <a:spLocks noGrp="1" noChangeArrowheads="1"/>
          </p:cNvSpPr>
          <p:nvPr>
            <p:ph idx="1"/>
          </p:nvPr>
        </p:nvSpPr>
        <p:spPr/>
        <p:txBody>
          <a:bodyPr/>
          <a:lstStyle/>
          <a:p>
            <a:pPr eaLnBrk="1" hangingPunct="1"/>
            <a:r>
              <a:rPr lang="en-US" sz="2800" dirty="0"/>
              <a:t>BSW Application Deadlines</a:t>
            </a:r>
          </a:p>
          <a:p>
            <a:pPr lvl="1"/>
            <a:r>
              <a:rPr lang="en-US" sz="2400" dirty="0"/>
              <a:t>Oct 15</a:t>
            </a:r>
            <a:r>
              <a:rPr lang="en-US" sz="2400" baseline="30000" dirty="0"/>
              <a:t>th</a:t>
            </a:r>
            <a:r>
              <a:rPr lang="en-US" sz="2400" dirty="0"/>
              <a:t> and March 15</a:t>
            </a:r>
            <a:r>
              <a:rPr lang="en-US" sz="2400" baseline="30000" dirty="0"/>
              <a:t>th</a:t>
            </a:r>
            <a:endParaRPr lang="en-US" sz="2400" dirty="0"/>
          </a:p>
          <a:p>
            <a:pPr lvl="1"/>
            <a:r>
              <a:rPr lang="en-US" sz="2400" dirty="0"/>
              <a:t>Available online at </a:t>
            </a:r>
            <a:r>
              <a:rPr lang="en-US" sz="2400" dirty="0">
                <a:hlinkClick r:id="rId2"/>
              </a:rPr>
              <a:t>www.wichita.edu/socialwork</a:t>
            </a:r>
            <a:endParaRPr lang="en-US" sz="2400" dirty="0"/>
          </a:p>
          <a:p>
            <a:pPr marL="457200" lvl="1" indent="0">
              <a:buNone/>
            </a:pPr>
            <a:endParaRPr lang="en-US" sz="2400" dirty="0"/>
          </a:p>
          <a:p>
            <a:r>
              <a:rPr lang="en-US" sz="2400" dirty="0"/>
              <a:t>Practicum Inventory and Resume are also due on Dec. 1</a:t>
            </a:r>
            <a:r>
              <a:rPr lang="en-US" sz="2400" baseline="30000" dirty="0"/>
              <a:t>st</a:t>
            </a:r>
            <a:r>
              <a:rPr lang="en-US" sz="2400" dirty="0"/>
              <a:t> for those going into field practicum on Fall of 2021.</a:t>
            </a:r>
          </a:p>
          <a:p>
            <a:pPr marL="457200" lvl="1" indent="0">
              <a:buNone/>
            </a:pPr>
            <a:endParaRPr lang="en-US" dirty="0"/>
          </a:p>
          <a:p>
            <a:pPr lvl="1"/>
            <a:endParaRPr lang="en-US" dirty="0"/>
          </a:p>
        </p:txBody>
      </p:sp>
      <p:sp>
        <p:nvSpPr>
          <p:cNvPr id="24580" name="Line 4"/>
          <p:cNvSpPr>
            <a:spLocks noChangeShapeType="1"/>
          </p:cNvSpPr>
          <p:nvPr/>
        </p:nvSpPr>
        <p:spPr bwMode="auto">
          <a:xfrm>
            <a:off x="1524000" y="1219200"/>
            <a:ext cx="7086600" cy="0"/>
          </a:xfrm>
          <a:prstGeom prst="line">
            <a:avLst/>
          </a:prstGeom>
          <a:noFill/>
          <a:ln w="38100" cap="sq">
            <a:solidFill>
              <a:srgbClr val="CC9900"/>
            </a:solidFill>
            <a:round/>
            <a:headEnd type="none" w="sm" len="sm"/>
            <a:tailEnd type="none" w="sm" len="sm"/>
          </a:ln>
        </p:spPr>
        <p:txBody>
          <a:bodyPr/>
          <a:lstStyle/>
          <a:p>
            <a:endParaRPr lang="en-US"/>
          </a:p>
        </p:txBody>
      </p:sp>
      <p:sp>
        <p:nvSpPr>
          <p:cNvPr id="24581" name="Line 5"/>
          <p:cNvSpPr>
            <a:spLocks noChangeShapeType="1"/>
          </p:cNvSpPr>
          <p:nvPr/>
        </p:nvSpPr>
        <p:spPr bwMode="auto">
          <a:xfrm flipV="1">
            <a:off x="457200" y="5486400"/>
            <a:ext cx="8229600" cy="0"/>
          </a:xfrm>
          <a:prstGeom prst="line">
            <a:avLst/>
          </a:prstGeom>
          <a:noFill/>
          <a:ln w="38100" cap="sq">
            <a:solidFill>
              <a:srgbClr val="CC9900"/>
            </a:solidFill>
            <a:round/>
            <a:headEnd type="none" w="sm" len="sm"/>
            <a:tailEnd type="none" w="sm" len="sm"/>
          </a:ln>
        </p:spPr>
        <p:txBody>
          <a:bodyPr/>
          <a:lstStyle/>
          <a:p>
            <a:endParaRPr 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Before You Go, So you Get Credit for Attendance</a:t>
            </a:r>
          </a:p>
        </p:txBody>
      </p:sp>
      <p:sp>
        <p:nvSpPr>
          <p:cNvPr id="3" name="Content Placeholder 2"/>
          <p:cNvSpPr>
            <a:spLocks noGrp="1"/>
          </p:cNvSpPr>
          <p:nvPr>
            <p:ph idx="1"/>
          </p:nvPr>
        </p:nvSpPr>
        <p:spPr/>
        <p:txBody>
          <a:bodyPr/>
          <a:lstStyle/>
          <a:p>
            <a:r>
              <a:rPr lang="en-US" sz="2800" dirty="0"/>
              <a:t>Please Complete this Survey before you leave</a:t>
            </a:r>
          </a:p>
          <a:p>
            <a:pPr lvl="1"/>
            <a:r>
              <a:rPr lang="en-US" sz="2400" dirty="0">
                <a:hlinkClick r:id="rId2"/>
              </a:rPr>
              <a:t>https://wichitastate.co1.qualtrics.com/jfe/form/SV_abzNGvtDkWhVnNz </a:t>
            </a:r>
            <a:endParaRPr lang="en-US" sz="2400" dirty="0"/>
          </a:p>
        </p:txBody>
      </p:sp>
    </p:spTree>
    <p:extLst>
      <p:ext uri="{BB962C8B-B14F-4D97-AF65-F5344CB8AC3E}">
        <p14:creationId xmlns:p14="http://schemas.microsoft.com/office/powerpoint/2010/main" val="3942992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ctrTitle"/>
          </p:nvPr>
        </p:nvSpPr>
        <p:spPr>
          <a:xfrm>
            <a:off x="152400" y="1600200"/>
            <a:ext cx="8839200" cy="4495800"/>
          </a:xfrm>
        </p:spPr>
        <p:txBody>
          <a:bodyPr/>
          <a:lstStyle/>
          <a:p>
            <a:pPr algn="ctr" eaLnBrk="1" hangingPunct="1"/>
            <a:br>
              <a:rPr lang="en-US" sz="2000" dirty="0"/>
            </a:br>
            <a:br>
              <a:rPr lang="en-US" sz="2000" dirty="0"/>
            </a:br>
            <a:r>
              <a:rPr lang="en-US" sz="2800" dirty="0"/>
              <a:t>School of Social Work</a:t>
            </a:r>
            <a:br>
              <a:rPr lang="en-US" sz="2800" dirty="0"/>
            </a:br>
            <a:br>
              <a:rPr lang="en-US" sz="2800" dirty="0"/>
            </a:br>
            <a:br>
              <a:rPr lang="en-US" sz="2800" dirty="0"/>
            </a:br>
            <a:r>
              <a:rPr lang="en-US" sz="2800" dirty="0"/>
              <a:t>Amy Kalb</a:t>
            </a:r>
            <a:br>
              <a:rPr lang="en-US" sz="2800" dirty="0"/>
            </a:br>
            <a:r>
              <a:rPr lang="en-US" sz="2800" dirty="0"/>
              <a:t>amy.kalb@wichita.edu</a:t>
            </a:r>
            <a:br>
              <a:rPr lang="en-US" sz="2000" dirty="0"/>
            </a:br>
            <a:br>
              <a:rPr lang="en-US" sz="2000" dirty="0"/>
            </a:br>
            <a:endParaRPr lang="en-US" sz="2000" dirty="0"/>
          </a:p>
        </p:txBody>
      </p:sp>
      <p:sp>
        <p:nvSpPr>
          <p:cNvPr id="25603" name="Rectangle 5"/>
          <p:cNvSpPr>
            <a:spLocks noGrp="1" noChangeArrowheads="1"/>
          </p:cNvSpPr>
          <p:nvPr>
            <p:ph type="subTitle" idx="1"/>
          </p:nvPr>
        </p:nvSpPr>
        <p:spPr/>
        <p:txBody>
          <a:bodyPr/>
          <a:lstStyle/>
          <a:p>
            <a:pPr eaLnBrk="1" hangingPunct="1"/>
            <a:r>
              <a:rPr lang="en-US" dirty="0"/>
              <a:t> </a:t>
            </a:r>
          </a:p>
        </p:txBody>
      </p:sp>
      <p:sp>
        <p:nvSpPr>
          <p:cNvPr id="25604" name="Line 6"/>
          <p:cNvSpPr>
            <a:spLocks noChangeShapeType="1"/>
          </p:cNvSpPr>
          <p:nvPr/>
        </p:nvSpPr>
        <p:spPr bwMode="auto">
          <a:xfrm>
            <a:off x="609600" y="1219200"/>
            <a:ext cx="8001000" cy="0"/>
          </a:xfrm>
          <a:prstGeom prst="line">
            <a:avLst/>
          </a:prstGeom>
          <a:noFill/>
          <a:ln w="38100" cap="sq">
            <a:solidFill>
              <a:srgbClr val="CC9900"/>
            </a:solidFill>
            <a:round/>
            <a:headEnd type="none" w="sm" len="sm"/>
            <a:tailEnd type="none" w="sm" len="sm"/>
          </a:ln>
        </p:spPr>
        <p:txBody>
          <a:bodyPr/>
          <a:lstStyle/>
          <a:p>
            <a:endParaRPr lang="en-US"/>
          </a:p>
        </p:txBody>
      </p:sp>
      <p:sp>
        <p:nvSpPr>
          <p:cNvPr id="25605" name="Rectangle 7"/>
          <p:cNvSpPr>
            <a:spLocks noChangeArrowheads="1"/>
          </p:cNvSpPr>
          <p:nvPr/>
        </p:nvSpPr>
        <p:spPr bwMode="auto">
          <a:xfrm>
            <a:off x="3124200" y="533400"/>
            <a:ext cx="4343400" cy="701675"/>
          </a:xfrm>
          <a:prstGeom prst="rect">
            <a:avLst/>
          </a:prstGeom>
          <a:noFill/>
          <a:ln w="12700" cap="sq">
            <a:noFill/>
            <a:miter lim="800000"/>
            <a:headEnd type="none" w="sm" len="sm"/>
            <a:tailEnd type="none" w="sm" len="sm"/>
          </a:ln>
        </p:spPr>
        <p:txBody>
          <a:bodyPr wrap="square">
            <a:spAutoFit/>
          </a:bodyPr>
          <a:lstStyle/>
          <a:p>
            <a:r>
              <a:rPr lang="en-US" sz="4000" b="1" dirty="0">
                <a:solidFill>
                  <a:schemeClr val="tx2"/>
                </a:solidFill>
              </a:rPr>
              <a:t>  Questions?</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914400" y="0"/>
            <a:ext cx="7593013" cy="1219200"/>
          </a:xfrm>
        </p:spPr>
        <p:txBody>
          <a:bodyPr/>
          <a:lstStyle/>
          <a:p>
            <a:pPr algn="ctr" eaLnBrk="1" hangingPunct="1"/>
            <a:r>
              <a:rPr lang="en-US" b="1">
                <a:latin typeface="CG Times" pitchFamily="18" charset="0"/>
              </a:rPr>
              <a:t>Social Work Faculty &amp; Staff </a:t>
            </a:r>
          </a:p>
        </p:txBody>
      </p:sp>
      <p:sp>
        <p:nvSpPr>
          <p:cNvPr id="21507" name="Rectangle 3"/>
          <p:cNvSpPr>
            <a:spLocks noGrp="1" noChangeArrowheads="1"/>
          </p:cNvSpPr>
          <p:nvPr>
            <p:ph idx="1"/>
          </p:nvPr>
        </p:nvSpPr>
        <p:spPr>
          <a:xfrm>
            <a:off x="152400" y="1752600"/>
            <a:ext cx="3505199" cy="5105400"/>
          </a:xfrm>
        </p:spPr>
        <p:txBody>
          <a:bodyPr>
            <a:noAutofit/>
          </a:bodyPr>
          <a:lstStyle/>
          <a:p>
            <a:pPr eaLnBrk="1" hangingPunct="1">
              <a:spcAft>
                <a:spcPts val="200"/>
              </a:spcAft>
            </a:pPr>
            <a:r>
              <a:rPr lang="en-US" sz="1600" dirty="0"/>
              <a:t>Dr. Kyoung Lee</a:t>
            </a:r>
            <a:br>
              <a:rPr lang="en-US" sz="1600" dirty="0"/>
            </a:br>
            <a:r>
              <a:rPr lang="en-US" sz="1200" dirty="0"/>
              <a:t>Director of the School of Social Work</a:t>
            </a:r>
          </a:p>
          <a:p>
            <a:pPr>
              <a:spcAft>
                <a:spcPts val="200"/>
              </a:spcAft>
            </a:pPr>
            <a:r>
              <a:rPr lang="en-US" sz="1600" dirty="0"/>
              <a:t>Dr. Amy Kalb </a:t>
            </a:r>
            <a:br>
              <a:rPr lang="en-US" sz="1600" dirty="0"/>
            </a:br>
            <a:r>
              <a:rPr lang="en-US" sz="1200" dirty="0"/>
              <a:t>BSW Program Director</a:t>
            </a:r>
          </a:p>
          <a:p>
            <a:pPr>
              <a:spcAft>
                <a:spcPts val="200"/>
              </a:spcAft>
            </a:pPr>
            <a:r>
              <a:rPr lang="en-US" sz="1600" dirty="0"/>
              <a:t>Ms. Debbie Willsie </a:t>
            </a:r>
            <a:br>
              <a:rPr lang="en-US" sz="1600" dirty="0"/>
            </a:br>
            <a:r>
              <a:rPr lang="en-US" sz="1200" dirty="0"/>
              <a:t>Field Practicum Director, Child Welfare Certificate Program</a:t>
            </a:r>
          </a:p>
          <a:p>
            <a:pPr eaLnBrk="1" hangingPunct="1">
              <a:spcAft>
                <a:spcPts val="200"/>
              </a:spcAft>
            </a:pPr>
            <a:r>
              <a:rPr lang="en-US" sz="1600" dirty="0"/>
              <a:t>Ms. BreAnn Gilkey</a:t>
            </a:r>
            <a:br>
              <a:rPr lang="en-US" sz="1600" dirty="0"/>
            </a:br>
            <a:r>
              <a:rPr lang="en-US" sz="1200" dirty="0"/>
              <a:t>Field Practicum Associate</a:t>
            </a:r>
          </a:p>
          <a:p>
            <a:pPr>
              <a:spcAft>
                <a:spcPts val="200"/>
              </a:spcAft>
            </a:pPr>
            <a:r>
              <a:rPr lang="en-US" sz="1600" dirty="0"/>
              <a:t>Ms. Deah Davis</a:t>
            </a:r>
            <a:br>
              <a:rPr lang="en-US" sz="1600" dirty="0"/>
            </a:br>
            <a:r>
              <a:rPr lang="en-US" sz="1200" dirty="0"/>
              <a:t>Addiction Certificate Program</a:t>
            </a:r>
          </a:p>
          <a:p>
            <a:pPr>
              <a:spcAft>
                <a:spcPts val="200"/>
              </a:spcAft>
            </a:pPr>
            <a:r>
              <a:rPr lang="en-US" sz="1600" dirty="0"/>
              <a:t>Ms. Shaunna Millar </a:t>
            </a:r>
            <a:br>
              <a:rPr lang="en-US" sz="1600" dirty="0"/>
            </a:br>
            <a:r>
              <a:rPr lang="en-US" sz="1200" dirty="0"/>
              <a:t>MSW Program Director</a:t>
            </a:r>
          </a:p>
          <a:p>
            <a:pPr marL="457200" lvl="1" indent="0">
              <a:spcBef>
                <a:spcPts val="0"/>
              </a:spcBef>
              <a:spcAft>
                <a:spcPts val="200"/>
              </a:spcAft>
              <a:buNone/>
            </a:pPr>
            <a:endParaRPr lang="en-US" sz="600" dirty="0"/>
          </a:p>
          <a:p>
            <a:pPr>
              <a:spcAft>
                <a:spcPts val="200"/>
              </a:spcAft>
            </a:pPr>
            <a:r>
              <a:rPr lang="en-US" sz="1600" dirty="0"/>
              <a:t>Dr. Fred Besthorn</a:t>
            </a:r>
          </a:p>
          <a:p>
            <a:pPr>
              <a:spcAft>
                <a:spcPts val="200"/>
              </a:spcAft>
            </a:pPr>
            <a:r>
              <a:rPr lang="en-US" sz="1600" dirty="0"/>
              <a:t>Dr. Karen Countryman-Roswurm</a:t>
            </a:r>
          </a:p>
          <a:p>
            <a:pPr eaLnBrk="1" hangingPunct="1">
              <a:spcAft>
                <a:spcPts val="200"/>
              </a:spcAft>
            </a:pPr>
            <a:r>
              <a:rPr lang="en-US" sz="1600" dirty="0"/>
              <a:t>Dr. Eveline </a:t>
            </a:r>
            <a:r>
              <a:rPr lang="en-US" sz="1600" dirty="0" err="1"/>
              <a:t>Ndii</a:t>
            </a:r>
            <a:r>
              <a:rPr lang="en-US" sz="1600" dirty="0"/>
              <a:t> Kalomo</a:t>
            </a:r>
          </a:p>
          <a:p>
            <a:pPr eaLnBrk="1" hangingPunct="1">
              <a:spcAft>
                <a:spcPts val="200"/>
              </a:spcAft>
            </a:pPr>
            <a:r>
              <a:rPr lang="en-US" sz="1600" dirty="0"/>
              <a:t>Dr. Jeoung Min Lee</a:t>
            </a:r>
          </a:p>
          <a:p>
            <a:pPr>
              <a:spcAft>
                <a:spcPts val="200"/>
              </a:spcAft>
            </a:pPr>
            <a:r>
              <a:rPr lang="en-US" sz="1600" dirty="0"/>
              <a:t>Ms. Stacey Popejoy</a:t>
            </a:r>
          </a:p>
          <a:p>
            <a:pPr eaLnBrk="1" hangingPunct="1">
              <a:spcAft>
                <a:spcPts val="200"/>
              </a:spcAft>
            </a:pPr>
            <a:r>
              <a:rPr lang="en-US" sz="1600" dirty="0"/>
              <a:t>Dr. Dasha Shamrova</a:t>
            </a:r>
          </a:p>
        </p:txBody>
      </p:sp>
      <p:sp>
        <p:nvSpPr>
          <p:cNvPr id="21508" name="Line 4"/>
          <p:cNvSpPr>
            <a:spLocks noChangeShapeType="1"/>
          </p:cNvSpPr>
          <p:nvPr/>
        </p:nvSpPr>
        <p:spPr bwMode="auto">
          <a:xfrm>
            <a:off x="762000" y="1143000"/>
            <a:ext cx="7924800" cy="0"/>
          </a:xfrm>
          <a:prstGeom prst="line">
            <a:avLst/>
          </a:prstGeom>
          <a:noFill/>
          <a:ln w="38100" cap="sq">
            <a:solidFill>
              <a:srgbClr val="CC9900"/>
            </a:solidFill>
            <a:round/>
            <a:headEnd type="none" w="sm" len="sm"/>
            <a:tailEnd type="none" w="sm" len="sm"/>
          </a:ln>
        </p:spPr>
        <p:txBody>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599" y="1752600"/>
            <a:ext cx="5283200" cy="3962400"/>
          </a:xfrm>
          <a:prstGeom prst="rect">
            <a:avLst/>
          </a:prstGeom>
        </p:spPr>
      </p:pic>
      <p:sp>
        <p:nvSpPr>
          <p:cNvPr id="3" name="Rectangle 2"/>
          <p:cNvSpPr/>
          <p:nvPr/>
        </p:nvSpPr>
        <p:spPr>
          <a:xfrm>
            <a:off x="3657599" y="5826456"/>
            <a:ext cx="4572000" cy="728405"/>
          </a:xfrm>
          <a:prstGeom prst="rect">
            <a:avLst/>
          </a:prstGeom>
        </p:spPr>
        <p:txBody>
          <a:bodyPr>
            <a:spAutoFit/>
          </a:bodyPr>
          <a:lstStyle/>
          <a:p>
            <a:pPr eaLnBrk="1" hangingPunct="1">
              <a:spcAft>
                <a:spcPts val="200"/>
              </a:spcAft>
            </a:pPr>
            <a:endParaRPr lang="en-US" sz="600" dirty="0"/>
          </a:p>
          <a:p>
            <a:pPr eaLnBrk="1" hangingPunct="1">
              <a:spcAft>
                <a:spcPts val="200"/>
              </a:spcAft>
            </a:pPr>
            <a:r>
              <a:rPr lang="en-US" sz="1600" dirty="0">
                <a:latin typeface="+mj-lt"/>
              </a:rPr>
              <a:t>Ms. Trisha Wenrich, </a:t>
            </a:r>
            <a:r>
              <a:rPr lang="en-US" sz="1200" dirty="0">
                <a:latin typeface="+mj-lt"/>
              </a:rPr>
              <a:t>Senior Administrative Assistant</a:t>
            </a:r>
          </a:p>
          <a:p>
            <a:pPr>
              <a:spcAft>
                <a:spcPts val="200"/>
              </a:spcAft>
            </a:pPr>
            <a:r>
              <a:rPr lang="en-US" sz="1600" dirty="0">
                <a:latin typeface="+mj-lt"/>
              </a:rPr>
              <a:t>Mr. La’Rell Marion, </a:t>
            </a:r>
            <a:r>
              <a:rPr lang="en-US" sz="1200" dirty="0">
                <a:latin typeface="+mj-lt"/>
              </a:rPr>
              <a:t>Administrative Assistant</a:t>
            </a:r>
          </a:p>
        </p:txBody>
      </p:sp>
    </p:spTree>
    <p:extLst>
      <p:ext uri="{BB962C8B-B14F-4D97-AF65-F5344CB8AC3E}">
        <p14:creationId xmlns:p14="http://schemas.microsoft.com/office/powerpoint/2010/main" val="8211286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Success</a:t>
            </a:r>
          </a:p>
        </p:txBody>
      </p:sp>
      <p:sp>
        <p:nvSpPr>
          <p:cNvPr id="3" name="Content Placeholder 2"/>
          <p:cNvSpPr>
            <a:spLocks noGrp="1"/>
          </p:cNvSpPr>
          <p:nvPr>
            <p:ph idx="1"/>
          </p:nvPr>
        </p:nvSpPr>
        <p:spPr/>
        <p:txBody>
          <a:bodyPr/>
          <a:lstStyle/>
          <a:p>
            <a:r>
              <a:rPr lang="en-US" sz="2800" b="1" dirty="0"/>
              <a:t>Debbie Haslam</a:t>
            </a:r>
            <a:br>
              <a:rPr lang="en-US" sz="2800" dirty="0"/>
            </a:br>
            <a:r>
              <a:rPr lang="en-US" sz="2800" dirty="0"/>
              <a:t>Fairmount College Success Coach</a:t>
            </a:r>
          </a:p>
          <a:p>
            <a:pPr marL="457200" lvl="1" indent="0">
              <a:buNone/>
            </a:pPr>
            <a:endParaRPr lang="en-US" sz="2400" dirty="0"/>
          </a:p>
          <a:p>
            <a:pPr marL="457200" lvl="1" indent="0">
              <a:buNone/>
            </a:pPr>
            <a:r>
              <a:rPr lang="en-US" sz="2400" dirty="0"/>
              <a:t>Wichita State University</a:t>
            </a:r>
          </a:p>
          <a:p>
            <a:pPr marL="457200" lvl="1" indent="0">
              <a:buNone/>
            </a:pPr>
            <a:r>
              <a:rPr lang="en-US" sz="2400" dirty="0"/>
              <a:t>Lindquist Hall Room 302</a:t>
            </a:r>
          </a:p>
          <a:p>
            <a:pPr marL="457200" lvl="1" indent="0">
              <a:buNone/>
            </a:pPr>
            <a:r>
              <a:rPr lang="en-US" sz="2400" dirty="0">
                <a:hlinkClick r:id="rId2"/>
              </a:rPr>
              <a:t>Debra.Haslam@Wichita.edu</a:t>
            </a:r>
            <a:endParaRPr lang="en-US" sz="2400" dirty="0"/>
          </a:p>
          <a:p>
            <a:pPr marL="457200" lvl="1" indent="0">
              <a:buNone/>
            </a:pPr>
            <a:r>
              <a:rPr lang="en-US" sz="2400" dirty="0">
                <a:hlinkClick r:id="rId3"/>
              </a:rPr>
              <a:t>www.wichita.edu/student_life/resources/ofdss/</a:t>
            </a:r>
            <a:endParaRPr lang="en-US" dirty="0"/>
          </a:p>
        </p:txBody>
      </p:sp>
      <p:pic>
        <p:nvPicPr>
          <p:cNvPr id="1026" name="Picture 2" descr="WSU logo no phot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1" y="1775191"/>
            <a:ext cx="2667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975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BB7B7-5630-4C54-A08E-DF5C0D81CD45}"/>
              </a:ext>
            </a:extLst>
          </p:cNvPr>
          <p:cNvSpPr>
            <a:spLocks noGrp="1"/>
          </p:cNvSpPr>
          <p:nvPr>
            <p:ph type="title"/>
          </p:nvPr>
        </p:nvSpPr>
        <p:spPr/>
        <p:txBody>
          <a:bodyPr/>
          <a:lstStyle/>
          <a:p>
            <a:r>
              <a:rPr lang="en-US" dirty="0"/>
              <a:t>How We are Unique?</a:t>
            </a:r>
          </a:p>
        </p:txBody>
      </p:sp>
      <p:pic>
        <p:nvPicPr>
          <p:cNvPr id="5" name="Content Placeholder 4">
            <a:extLst>
              <a:ext uri="{FF2B5EF4-FFF2-40B4-BE49-F238E27FC236}">
                <a16:creationId xmlns:a16="http://schemas.microsoft.com/office/drawing/2014/main" id="{2DB2CAF7-FF71-4A65-AC75-607ED9CB6A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4089" y="1774825"/>
            <a:ext cx="5755821" cy="4625975"/>
          </a:xfrm>
        </p:spPr>
      </p:pic>
    </p:spTree>
    <p:extLst>
      <p:ext uri="{BB962C8B-B14F-4D97-AF65-F5344CB8AC3E}">
        <p14:creationId xmlns:p14="http://schemas.microsoft.com/office/powerpoint/2010/main" val="2767118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t>A Career in Social Work </a:t>
            </a:r>
          </a:p>
        </p:txBody>
      </p:sp>
      <p:sp>
        <p:nvSpPr>
          <p:cNvPr id="6147" name="Rectangle 3"/>
          <p:cNvSpPr>
            <a:spLocks noGrp="1" noChangeArrowheads="1"/>
          </p:cNvSpPr>
          <p:nvPr>
            <p:ph idx="1"/>
          </p:nvPr>
        </p:nvSpPr>
        <p:spPr>
          <a:xfrm>
            <a:off x="228600" y="1600201"/>
            <a:ext cx="8610600" cy="5029200"/>
          </a:xfrm>
        </p:spPr>
        <p:txBody>
          <a:bodyPr>
            <a:normAutofit/>
          </a:bodyPr>
          <a:lstStyle/>
          <a:p>
            <a:pPr eaLnBrk="1" hangingPunct="1">
              <a:lnSpc>
                <a:spcPct val="80000"/>
              </a:lnSpc>
              <a:buNone/>
            </a:pPr>
            <a:endParaRPr lang="en-US" sz="2400" dirty="0"/>
          </a:p>
          <a:p>
            <a:pPr eaLnBrk="1" hangingPunct="1">
              <a:lnSpc>
                <a:spcPct val="80000"/>
              </a:lnSpc>
            </a:pPr>
            <a:r>
              <a:rPr lang="en-US" sz="2800" dirty="0"/>
              <a:t>What you bring with you…</a:t>
            </a:r>
          </a:p>
          <a:p>
            <a:pPr lvl="1">
              <a:lnSpc>
                <a:spcPct val="80000"/>
              </a:lnSpc>
            </a:pPr>
            <a:r>
              <a:rPr lang="en-US" sz="2400" dirty="0"/>
              <a:t>Your empathy and care for others</a:t>
            </a:r>
          </a:p>
          <a:p>
            <a:pPr lvl="1">
              <a:lnSpc>
                <a:spcPct val="80000"/>
              </a:lnSpc>
            </a:pPr>
            <a:r>
              <a:rPr lang="en-US" sz="2400" dirty="0"/>
              <a:t>An ability to accept and strive to understand all people </a:t>
            </a:r>
          </a:p>
          <a:p>
            <a:pPr lvl="1">
              <a:lnSpc>
                <a:spcPct val="80000"/>
              </a:lnSpc>
            </a:pPr>
            <a:r>
              <a:rPr lang="en-US" sz="2400" dirty="0"/>
              <a:t>Your desire to improve the quality of life for others</a:t>
            </a:r>
          </a:p>
          <a:p>
            <a:pPr lvl="1">
              <a:lnSpc>
                <a:spcPct val="80000"/>
              </a:lnSpc>
            </a:pPr>
            <a:r>
              <a:rPr lang="en-US" sz="2400" dirty="0"/>
              <a:t>Your Social Work Education</a:t>
            </a:r>
          </a:p>
          <a:p>
            <a:pPr lvl="2">
              <a:lnSpc>
                <a:spcPct val="80000"/>
              </a:lnSpc>
            </a:pPr>
            <a:r>
              <a:rPr lang="en-US" sz="2000" dirty="0"/>
              <a:t>Service to Others</a:t>
            </a:r>
          </a:p>
          <a:p>
            <a:pPr lvl="2">
              <a:lnSpc>
                <a:spcPct val="80000"/>
              </a:lnSpc>
            </a:pPr>
            <a:r>
              <a:rPr lang="en-US" sz="2000" dirty="0"/>
              <a:t>Belief in Worth and Dignity of All People</a:t>
            </a:r>
          </a:p>
          <a:p>
            <a:pPr lvl="2">
              <a:lnSpc>
                <a:spcPct val="80000"/>
              </a:lnSpc>
            </a:pPr>
            <a:r>
              <a:rPr lang="en-US" sz="2000" dirty="0"/>
              <a:t>Commitment to Social Justice</a:t>
            </a:r>
          </a:p>
          <a:p>
            <a:pPr lvl="2">
              <a:lnSpc>
                <a:spcPct val="80000"/>
              </a:lnSpc>
            </a:pPr>
            <a:r>
              <a:rPr lang="en-US" sz="2000" dirty="0"/>
              <a:t>Integrity—Code of Ethics</a:t>
            </a:r>
          </a:p>
          <a:p>
            <a:pPr lvl="2">
              <a:lnSpc>
                <a:spcPct val="80000"/>
              </a:lnSpc>
            </a:pPr>
            <a:r>
              <a:rPr lang="en-US" sz="2000" dirty="0"/>
              <a:t>Importance of Human Relationships—Connect people to Others</a:t>
            </a:r>
          </a:p>
          <a:p>
            <a:pPr lvl="2">
              <a:lnSpc>
                <a:spcPct val="80000"/>
              </a:lnSpc>
            </a:pPr>
            <a:r>
              <a:rPr lang="en-US" sz="2000" dirty="0"/>
              <a:t>Competence</a:t>
            </a:r>
          </a:p>
        </p:txBody>
      </p:sp>
      <p:sp>
        <p:nvSpPr>
          <p:cNvPr id="6148" name="Line 4"/>
          <p:cNvSpPr>
            <a:spLocks noChangeShapeType="1"/>
          </p:cNvSpPr>
          <p:nvPr/>
        </p:nvSpPr>
        <p:spPr bwMode="auto">
          <a:xfrm>
            <a:off x="228600" y="1371600"/>
            <a:ext cx="8382000" cy="0"/>
          </a:xfrm>
          <a:prstGeom prst="line">
            <a:avLst/>
          </a:prstGeom>
          <a:noFill/>
          <a:ln w="38100" cap="sq">
            <a:solidFill>
              <a:srgbClr val="CC9900"/>
            </a:solidFill>
            <a:round/>
            <a:headEnd type="none" w="sm" len="sm"/>
            <a:tailEnd type="none" w="sm" len="sm"/>
          </a:ln>
        </p:spPr>
        <p:txBody>
          <a:bodyPr/>
          <a:lstStyle/>
          <a:p>
            <a:endParaRPr lang="en-US"/>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BF688-D053-4FA5-BC1F-182B5B902B5C}"/>
              </a:ext>
            </a:extLst>
          </p:cNvPr>
          <p:cNvSpPr>
            <a:spLocks noGrp="1"/>
          </p:cNvSpPr>
          <p:nvPr>
            <p:ph type="title"/>
          </p:nvPr>
        </p:nvSpPr>
        <p:spPr/>
        <p:txBody>
          <a:bodyPr/>
          <a:lstStyle/>
          <a:p>
            <a:r>
              <a:rPr lang="en-US" dirty="0"/>
              <a:t>Where We Work</a:t>
            </a:r>
          </a:p>
        </p:txBody>
      </p:sp>
      <p:pic>
        <p:nvPicPr>
          <p:cNvPr id="5" name="Content Placeholder 4">
            <a:extLst>
              <a:ext uri="{FF2B5EF4-FFF2-40B4-BE49-F238E27FC236}">
                <a16:creationId xmlns:a16="http://schemas.microsoft.com/office/drawing/2014/main" id="{A4BA7C8A-0CE1-42CF-BF6E-602860A9F8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399" y="1615546"/>
            <a:ext cx="7417755" cy="5013853"/>
          </a:xfrm>
        </p:spPr>
      </p:pic>
    </p:spTree>
    <p:extLst>
      <p:ext uri="{BB962C8B-B14F-4D97-AF65-F5344CB8AC3E}">
        <p14:creationId xmlns:p14="http://schemas.microsoft.com/office/powerpoint/2010/main" val="3083156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228600"/>
            <a:ext cx="8610600" cy="990600"/>
          </a:xfrm>
        </p:spPr>
        <p:txBody>
          <a:bodyPr>
            <a:normAutofit fontScale="90000"/>
          </a:bodyPr>
          <a:lstStyle/>
          <a:p>
            <a:pPr eaLnBrk="1" hangingPunct="1"/>
            <a:r>
              <a:rPr lang="en-US" sz="3600" b="1" dirty="0"/>
              <a:t>Dimensions in the definition of Generalist Practice</a:t>
            </a:r>
          </a:p>
        </p:txBody>
      </p:sp>
      <p:sp>
        <p:nvSpPr>
          <p:cNvPr id="14339" name="Rectangle 3"/>
          <p:cNvSpPr>
            <a:spLocks noGrp="1" noChangeArrowheads="1"/>
          </p:cNvSpPr>
          <p:nvPr>
            <p:ph idx="1"/>
          </p:nvPr>
        </p:nvSpPr>
        <p:spPr>
          <a:xfrm>
            <a:off x="304800" y="1676400"/>
            <a:ext cx="5715000" cy="4953000"/>
          </a:xfrm>
        </p:spPr>
        <p:txBody>
          <a:bodyPr>
            <a:normAutofit/>
          </a:bodyPr>
          <a:lstStyle/>
          <a:p>
            <a:pPr marL="381000" indent="-381000">
              <a:lnSpc>
                <a:spcPct val="80000"/>
              </a:lnSpc>
            </a:pPr>
            <a:r>
              <a:rPr lang="en-US" sz="2800" dirty="0"/>
              <a:t>Generalist Practitioner of Social Work</a:t>
            </a:r>
          </a:p>
          <a:p>
            <a:pPr marL="673608" lvl="1" indent="-381000">
              <a:lnSpc>
                <a:spcPct val="80000"/>
              </a:lnSpc>
            </a:pPr>
            <a:r>
              <a:rPr lang="en-US" sz="2400" dirty="0"/>
              <a:t>Knowledge, Values, and Skills</a:t>
            </a:r>
          </a:p>
          <a:p>
            <a:pPr marL="673608" lvl="1" indent="-381000">
              <a:lnSpc>
                <a:spcPct val="80000"/>
              </a:lnSpc>
            </a:pPr>
            <a:r>
              <a:rPr lang="en-US" sz="2400" dirty="0"/>
              <a:t>Framework that allows a Social Worker to engage and intervene in all levels of practice</a:t>
            </a:r>
          </a:p>
          <a:p>
            <a:pPr marL="938784" lvl="2" indent="-381000">
              <a:lnSpc>
                <a:spcPct val="80000"/>
              </a:lnSpc>
            </a:pPr>
            <a:r>
              <a:rPr lang="en-US" sz="2000" dirty="0"/>
              <a:t>Individuals, Family (Micro)</a:t>
            </a:r>
          </a:p>
          <a:p>
            <a:pPr marL="938784" lvl="2" indent="-381000">
              <a:lnSpc>
                <a:spcPct val="80000"/>
              </a:lnSpc>
            </a:pPr>
            <a:r>
              <a:rPr lang="en-US" sz="2000" dirty="0"/>
              <a:t>Groups (Mezzo)</a:t>
            </a:r>
          </a:p>
          <a:p>
            <a:pPr marL="938784" lvl="2" indent="-381000">
              <a:lnSpc>
                <a:spcPct val="80000"/>
              </a:lnSpc>
            </a:pPr>
            <a:r>
              <a:rPr lang="en-US" sz="2000" dirty="0"/>
              <a:t>Policy, Community, State (Macro)</a:t>
            </a:r>
          </a:p>
          <a:p>
            <a:pPr marL="673608" lvl="1" indent="-381000">
              <a:lnSpc>
                <a:spcPct val="80000"/>
              </a:lnSpc>
            </a:pPr>
            <a:r>
              <a:rPr lang="en-US" sz="2400" dirty="0"/>
              <a:t>Assess Problems using a broad lens</a:t>
            </a:r>
          </a:p>
          <a:p>
            <a:pPr marL="673608" lvl="1" indent="-381000">
              <a:lnSpc>
                <a:spcPct val="80000"/>
              </a:lnSpc>
            </a:pPr>
            <a:r>
              <a:rPr lang="en-US" sz="2400" dirty="0"/>
              <a:t>Wide Range of Skills-Assess, Research, Organize, Intervene, Impact Change</a:t>
            </a:r>
          </a:p>
          <a:p>
            <a:pPr marL="673608" lvl="1" indent="-381000">
              <a:lnSpc>
                <a:spcPct val="80000"/>
              </a:lnSpc>
            </a:pPr>
            <a:r>
              <a:rPr lang="en-US" sz="2400" dirty="0"/>
              <a:t>Coordinate care with others to ensure continuity of care </a:t>
            </a:r>
          </a:p>
          <a:p>
            <a:pPr marL="292608" lvl="1" indent="0">
              <a:lnSpc>
                <a:spcPct val="80000"/>
              </a:lnSpc>
              <a:buNone/>
            </a:pPr>
            <a:endParaRPr lang="en-US" sz="2000" b="1" dirty="0"/>
          </a:p>
        </p:txBody>
      </p:sp>
      <p:sp>
        <p:nvSpPr>
          <p:cNvPr id="14340" name="Line 4"/>
          <p:cNvSpPr>
            <a:spLocks noChangeShapeType="1"/>
          </p:cNvSpPr>
          <p:nvPr/>
        </p:nvSpPr>
        <p:spPr bwMode="auto">
          <a:xfrm>
            <a:off x="228600" y="1295400"/>
            <a:ext cx="8382000" cy="76200"/>
          </a:xfrm>
          <a:prstGeom prst="line">
            <a:avLst/>
          </a:prstGeom>
          <a:noFill/>
          <a:ln w="38100" cap="sq">
            <a:solidFill>
              <a:srgbClr val="CC9900"/>
            </a:solidFill>
            <a:round/>
            <a:headEnd type="none" w="sm" len="sm"/>
            <a:tailEnd type="none" w="sm" len="sm"/>
          </a:ln>
        </p:spPr>
        <p:txBody>
          <a:bodyPr/>
          <a:lstStyle/>
          <a:p>
            <a:endParaRPr lang="en-US"/>
          </a:p>
        </p:txBody>
      </p:sp>
      <p:pic>
        <p:nvPicPr>
          <p:cNvPr id="4100" name="Picture 4" descr="https://scontent.flnk1-1.fna.fbcdn.net/v/t1.0-9/14441202_1205916136140059_4329475509050084971_n.jpg?oh=aee648cb43bf1878ee7184e6b9525e28&amp;oe=58D230F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676400"/>
            <a:ext cx="2702094" cy="196183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scontent.flnk1-1.fna.fbcdn.net/v/t1.0-9/14463063_1205045396227133_3705819992037242755_n.jpg?oh=97d689a45d65466fe42ea1471ebd5868&amp;oe=589CFF8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4334" y="3821970"/>
            <a:ext cx="2628666" cy="20454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eaLnBrk="1" hangingPunct="1"/>
            <a:r>
              <a:rPr lang="en-US" sz="3200"/>
              <a:t>Pre-program requirements and procedures for admission into the BSW Program:</a:t>
            </a:r>
          </a:p>
        </p:txBody>
      </p:sp>
      <p:sp>
        <p:nvSpPr>
          <p:cNvPr id="15363" name="Rectangle 3"/>
          <p:cNvSpPr>
            <a:spLocks noGrp="1" noChangeArrowheads="1"/>
          </p:cNvSpPr>
          <p:nvPr>
            <p:ph idx="1"/>
          </p:nvPr>
        </p:nvSpPr>
        <p:spPr/>
        <p:txBody>
          <a:bodyPr>
            <a:normAutofit/>
          </a:bodyPr>
          <a:lstStyle/>
          <a:p>
            <a:pPr marL="635000" indent="-457200" eaLnBrk="1" hangingPunct="1">
              <a:lnSpc>
                <a:spcPct val="90000"/>
              </a:lnSpc>
              <a:buFont typeface="Wingdings" panose="05000000000000000000" pitchFamily="2" charset="2"/>
              <a:buChar char="§"/>
            </a:pPr>
            <a:r>
              <a:rPr lang="en-US" sz="2800" b="1" dirty="0"/>
              <a:t>Pre-program requirements and procedures for admission into the BSW Program:</a:t>
            </a:r>
          </a:p>
          <a:p>
            <a:pPr eaLnBrk="1" hangingPunct="1">
              <a:lnSpc>
                <a:spcPct val="90000"/>
              </a:lnSpc>
              <a:buFont typeface="Wingdings" pitchFamily="2" charset="2"/>
              <a:buNone/>
            </a:pPr>
            <a:endParaRPr lang="en-US" sz="2400" b="0" dirty="0"/>
          </a:p>
          <a:p>
            <a:pPr marL="1023938" indent="-319088" eaLnBrk="1" hangingPunct="1">
              <a:lnSpc>
                <a:spcPct val="90000"/>
              </a:lnSpc>
              <a:buFont typeface="Wingdings" pitchFamily="2" charset="2"/>
              <a:buNone/>
            </a:pPr>
            <a:r>
              <a:rPr lang="en-US" sz="2400" dirty="0"/>
              <a:t>1) Sophomore rank or above (at least 45 credit hours; but most students will have completed 3 semesters of full-time study).</a:t>
            </a:r>
          </a:p>
          <a:p>
            <a:pPr marL="1201738" indent="-319088" eaLnBrk="1" hangingPunct="1">
              <a:lnSpc>
                <a:spcPct val="90000"/>
              </a:lnSpc>
              <a:buFont typeface="Wingdings" pitchFamily="2" charset="2"/>
              <a:buNone/>
            </a:pPr>
            <a:endParaRPr lang="en-US" sz="2400" dirty="0"/>
          </a:p>
          <a:p>
            <a:pPr marL="968375" indent="-319088" eaLnBrk="1" hangingPunct="1">
              <a:lnSpc>
                <a:spcPct val="90000"/>
              </a:lnSpc>
              <a:buFont typeface="Wingdings" pitchFamily="2" charset="2"/>
              <a:buNone/>
            </a:pPr>
            <a:r>
              <a:rPr lang="en-US" sz="2400" dirty="0"/>
              <a:t>2)  Overall GPA of 2.0 or above ("C")</a:t>
            </a:r>
          </a:p>
          <a:p>
            <a:pPr marL="968375" indent="-319088" eaLnBrk="1" hangingPunct="1">
              <a:lnSpc>
                <a:spcPct val="90000"/>
              </a:lnSpc>
              <a:buFont typeface="Wingdings" pitchFamily="2" charset="2"/>
              <a:buNone/>
            </a:pPr>
            <a:endParaRPr lang="en-US" sz="2400" dirty="0"/>
          </a:p>
          <a:p>
            <a:pPr marL="968375" indent="-319088" eaLnBrk="1" hangingPunct="1">
              <a:lnSpc>
                <a:spcPct val="90000"/>
              </a:lnSpc>
              <a:buFont typeface="Wingdings" pitchFamily="2" charset="2"/>
              <a:buNone/>
            </a:pPr>
            <a:r>
              <a:rPr lang="en-US" sz="2400" dirty="0"/>
              <a:t>3)  Attendance at a BSW Orientation session</a:t>
            </a:r>
          </a:p>
          <a:p>
            <a:pPr eaLnBrk="1" hangingPunct="1">
              <a:lnSpc>
                <a:spcPct val="90000"/>
              </a:lnSpc>
              <a:buFont typeface="Wingdings" pitchFamily="2" charset="2"/>
              <a:buNone/>
            </a:pPr>
            <a:endParaRPr lang="en-US" sz="2400" dirty="0"/>
          </a:p>
          <a:p>
            <a:pPr eaLnBrk="1" hangingPunct="1">
              <a:lnSpc>
                <a:spcPct val="90000"/>
              </a:lnSpc>
              <a:buFont typeface="Wingdings" pitchFamily="2" charset="2"/>
              <a:buNone/>
            </a:pPr>
            <a:endParaRPr lang="en-US" sz="2400" b="0" dirty="0"/>
          </a:p>
          <a:p>
            <a:pPr lvl="8">
              <a:lnSpc>
                <a:spcPct val="90000"/>
              </a:lnSpc>
              <a:buNone/>
            </a:pPr>
            <a:r>
              <a:rPr lang="en-US" sz="2400" dirty="0"/>
              <a:t>                                                                                      Cont…</a:t>
            </a:r>
          </a:p>
        </p:txBody>
      </p:sp>
      <p:sp>
        <p:nvSpPr>
          <p:cNvPr id="15364" name="Line 5"/>
          <p:cNvSpPr>
            <a:spLocks noChangeShapeType="1"/>
          </p:cNvSpPr>
          <p:nvPr/>
        </p:nvSpPr>
        <p:spPr bwMode="auto">
          <a:xfrm>
            <a:off x="1524000" y="1676400"/>
            <a:ext cx="7086600" cy="0"/>
          </a:xfrm>
          <a:prstGeom prst="line">
            <a:avLst/>
          </a:prstGeom>
          <a:noFill/>
          <a:ln w="38100" cap="sq">
            <a:solidFill>
              <a:srgbClr val="CC9900"/>
            </a:solidFill>
            <a:round/>
            <a:headEnd type="none" w="sm" len="sm"/>
            <a:tailEnd type="none" w="sm" len="sm"/>
          </a:ln>
        </p:spPr>
        <p:txBody>
          <a:bodyPr/>
          <a:lstStyle/>
          <a:p>
            <a:endParaRPr 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r>
              <a:rPr lang="en-US" sz="2800" b="1"/>
              <a:t>Pre-program requirements and procedures for admission into the BSW Program:</a:t>
            </a:r>
          </a:p>
        </p:txBody>
      </p:sp>
      <p:sp>
        <p:nvSpPr>
          <p:cNvPr id="16387" name="Rectangle 3"/>
          <p:cNvSpPr>
            <a:spLocks noGrp="1" noChangeArrowheads="1"/>
          </p:cNvSpPr>
          <p:nvPr>
            <p:ph idx="1"/>
          </p:nvPr>
        </p:nvSpPr>
        <p:spPr>
          <a:xfrm>
            <a:off x="0" y="1752600"/>
            <a:ext cx="8991600" cy="4724400"/>
          </a:xfrm>
        </p:spPr>
        <p:txBody>
          <a:bodyPr>
            <a:normAutofit fontScale="92500" lnSpcReduction="20000"/>
          </a:bodyPr>
          <a:lstStyle/>
          <a:p>
            <a:pPr marL="1023938" indent="-341313" eaLnBrk="1" hangingPunct="1">
              <a:buFont typeface="Wingdings" pitchFamily="2" charset="2"/>
              <a:buNone/>
            </a:pPr>
            <a:r>
              <a:rPr lang="en-US" sz="2400" dirty="0"/>
              <a:t>4) </a:t>
            </a:r>
            <a:r>
              <a:rPr lang="en-US" sz="2400" b="1" dirty="0"/>
              <a:t> Completion of the following "basic skills" courses with a grade of "C" or better:</a:t>
            </a:r>
          </a:p>
          <a:p>
            <a:pPr marL="1377950" lvl="1" indent="-314325" eaLnBrk="1" hangingPunct="1">
              <a:buFontTx/>
              <a:buAutoNum type="arabicPeriod"/>
            </a:pPr>
            <a:r>
              <a:rPr lang="en-US" sz="2200" dirty="0"/>
              <a:t>English 100 (English Composition) or English 101 (College English I)</a:t>
            </a:r>
          </a:p>
          <a:p>
            <a:pPr marL="1377950" lvl="1" indent="-314325" eaLnBrk="1" hangingPunct="1">
              <a:buFontTx/>
              <a:buAutoNum type="arabicPeriod"/>
            </a:pPr>
            <a:r>
              <a:rPr lang="en-US" sz="2200" dirty="0"/>
              <a:t>English 102 (College English II)</a:t>
            </a:r>
          </a:p>
          <a:p>
            <a:pPr marL="1377950" lvl="1" indent="-314325" eaLnBrk="1" hangingPunct="1">
              <a:buFontTx/>
              <a:buAutoNum type="arabicPeriod"/>
            </a:pPr>
            <a:r>
              <a:rPr lang="en-US" sz="2200" dirty="0"/>
              <a:t>Communications 111 (Public Speaking)</a:t>
            </a:r>
          </a:p>
          <a:p>
            <a:pPr marL="1377950" lvl="1" indent="-314325" eaLnBrk="1" hangingPunct="1">
              <a:buFontTx/>
              <a:buAutoNum type="arabicPeriod"/>
            </a:pPr>
            <a:r>
              <a:rPr lang="en-US" sz="2200" dirty="0"/>
              <a:t>Math 111 (College </a:t>
            </a:r>
            <a:r>
              <a:rPr lang="en-US" sz="1800" dirty="0"/>
              <a:t>Algebra), 131 (Contemporary Mathematics), or 112 (Pre-calculus)</a:t>
            </a:r>
          </a:p>
          <a:p>
            <a:pPr marL="990600" lvl="1" indent="-533400" eaLnBrk="1" hangingPunct="1">
              <a:buNone/>
            </a:pPr>
            <a:endParaRPr lang="en-US" sz="1300" dirty="0"/>
          </a:p>
          <a:p>
            <a:pPr marL="1023938" lvl="1" indent="-307975" eaLnBrk="1" hangingPunct="1">
              <a:buNone/>
            </a:pPr>
            <a:r>
              <a:rPr lang="en-US" sz="2400" dirty="0"/>
              <a:t>5)	</a:t>
            </a:r>
            <a:r>
              <a:rPr lang="en-US" sz="2400" b="1" dirty="0"/>
              <a:t>Completion or in the process of completing the following Social Work pre-major courses:</a:t>
            </a:r>
          </a:p>
          <a:p>
            <a:pPr marL="1309688" lvl="1" indent="-285750" eaLnBrk="1" hangingPunct="1">
              <a:buFontTx/>
              <a:buAutoNum type="arabicPeriod"/>
            </a:pPr>
            <a:r>
              <a:rPr lang="en-US" sz="2200" dirty="0"/>
              <a:t>Biology 106 (The Human Organism) or Human Biology equivalent</a:t>
            </a:r>
          </a:p>
          <a:p>
            <a:pPr marL="1309688" lvl="1" indent="-285750" eaLnBrk="1" hangingPunct="1">
              <a:buFontTx/>
              <a:buAutoNum type="arabicPeriod"/>
            </a:pPr>
            <a:r>
              <a:rPr lang="en-US" sz="2200" dirty="0"/>
              <a:t>Lab in any Natural Science</a:t>
            </a:r>
          </a:p>
          <a:p>
            <a:pPr marL="1309688" lvl="1" indent="-285750" eaLnBrk="1" hangingPunct="1">
              <a:buFontTx/>
              <a:buAutoNum type="arabicPeriod"/>
            </a:pPr>
            <a:r>
              <a:rPr lang="en-US" sz="2200" dirty="0"/>
              <a:t>Psychology 111 (General Psychology)</a:t>
            </a:r>
          </a:p>
          <a:p>
            <a:pPr marL="1309688" lvl="1" indent="-285750" eaLnBrk="1" hangingPunct="1">
              <a:buFontTx/>
              <a:buAutoNum type="arabicPeriod"/>
            </a:pPr>
            <a:r>
              <a:rPr lang="en-US" sz="2200" dirty="0"/>
              <a:t>Sociology 111 (Introduction to Sociology)</a:t>
            </a:r>
          </a:p>
          <a:p>
            <a:pPr marL="1309688" lvl="1" indent="-285750" eaLnBrk="1" hangingPunct="1">
              <a:buFontTx/>
              <a:buAutoNum type="arabicPeriod"/>
            </a:pPr>
            <a:r>
              <a:rPr lang="en-US" sz="2200" dirty="0"/>
              <a:t>Social Work 201 (Introduction to Social Work and Social Welfare) or equivalent course from another college</a:t>
            </a:r>
          </a:p>
        </p:txBody>
      </p:sp>
      <p:sp>
        <p:nvSpPr>
          <p:cNvPr id="16388" name="Line 4"/>
          <p:cNvSpPr>
            <a:spLocks noChangeShapeType="1"/>
          </p:cNvSpPr>
          <p:nvPr/>
        </p:nvSpPr>
        <p:spPr bwMode="auto">
          <a:xfrm>
            <a:off x="1600200" y="1447800"/>
            <a:ext cx="7086600" cy="0"/>
          </a:xfrm>
          <a:prstGeom prst="line">
            <a:avLst/>
          </a:prstGeom>
          <a:noFill/>
          <a:ln w="38100" cap="sq">
            <a:solidFill>
              <a:srgbClr val="CC9900"/>
            </a:solidFill>
            <a:round/>
            <a:headEnd type="none" w="sm" len="sm"/>
            <a:tailEnd type="none" w="sm" len="sm"/>
          </a:ln>
        </p:spPr>
        <p:txBody>
          <a:bodyPr/>
          <a:lstStyle/>
          <a:p>
            <a:endParaRPr lang="en-US"/>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DEFINEDINNAVIGATOR" val="True"/>
  <p:tag name="HOTSPOTTYPE" val="DefinedInNavigator"/>
  <p:tag name="BRANCHTO" val="262"/>
  <p:tag name="TPVERSION" val="5"/>
  <p:tag name="TPFULLVERSION" val="5.1.1.3052"/>
  <p:tag name="PPTVERSION" val="14"/>
  <p:tag name="TPOS"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ocks">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blocks</Template>
  <TotalTime>2689</TotalTime>
  <Words>1033</Words>
  <Application>Microsoft Office PowerPoint</Application>
  <PresentationFormat>Overhead</PresentationFormat>
  <Paragraphs>141</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CG Times</vt:lpstr>
      <vt:lpstr>Corbel</vt:lpstr>
      <vt:lpstr>Times New Roman</vt:lpstr>
      <vt:lpstr>Wingdings</vt:lpstr>
      <vt:lpstr>Wingdings 2</vt:lpstr>
      <vt:lpstr>Wingdings 3</vt:lpstr>
      <vt:lpstr>blocks</vt:lpstr>
      <vt:lpstr>BSW Orientation</vt:lpstr>
      <vt:lpstr>Social Work Faculty &amp; Staff </vt:lpstr>
      <vt:lpstr>Student Success</vt:lpstr>
      <vt:lpstr>How We are Unique?</vt:lpstr>
      <vt:lpstr>A Career in Social Work </vt:lpstr>
      <vt:lpstr>Where We Work</vt:lpstr>
      <vt:lpstr>Dimensions in the definition of Generalist Practice</vt:lpstr>
      <vt:lpstr>Pre-program requirements and procedures for admission into the BSW Program:</vt:lpstr>
      <vt:lpstr>Pre-program requirements and procedures for admission into the BSW Program:</vt:lpstr>
      <vt:lpstr>Pre-program requirements and procedures for admission into the BSW Program:</vt:lpstr>
      <vt:lpstr>Application Review and Admission Decisions </vt:lpstr>
      <vt:lpstr> </vt:lpstr>
      <vt:lpstr>Variety of class offerings</vt:lpstr>
      <vt:lpstr>     Student Organization of Social Work (SOSW)</vt:lpstr>
      <vt:lpstr>     Phi Alpha Social Work Honor Society</vt:lpstr>
      <vt:lpstr>School of Social Work Webpage</vt:lpstr>
      <vt:lpstr>Mark Your Calendar!</vt:lpstr>
      <vt:lpstr>Before You Go, So you Get Credit for Attendance</vt:lpstr>
      <vt:lpstr>  School of Social Work   Amy Kalb amy.kalb@wichita.edu  </vt:lpstr>
    </vt:vector>
  </TitlesOfParts>
  <Company>Wichita State 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MSW Orientation</dc:title>
  <dc:creator>Wenrich, Trisha</dc:creator>
  <cp:lastModifiedBy>Marion, LaRell</cp:lastModifiedBy>
  <cp:revision>168</cp:revision>
  <cp:lastPrinted>1999-08-17T21:16:00Z</cp:lastPrinted>
  <dcterms:created xsi:type="dcterms:W3CDTF">1999-08-17T20:09:54Z</dcterms:created>
  <dcterms:modified xsi:type="dcterms:W3CDTF">2020-09-10T19:53:58Z</dcterms:modified>
</cp:coreProperties>
</file>