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74" r:id="rId3"/>
    <p:sldId id="260" r:id="rId4"/>
    <p:sldId id="261" r:id="rId5"/>
    <p:sldId id="262" r:id="rId6"/>
    <p:sldId id="263" r:id="rId7"/>
    <p:sldId id="275" r:id="rId8"/>
    <p:sldId id="267" r:id="rId9"/>
    <p:sldId id="265" r:id="rId10"/>
    <p:sldId id="264" r:id="rId11"/>
    <p:sldId id="266" r:id="rId12"/>
    <p:sldId id="269" r:id="rId13"/>
    <p:sldId id="270" r:id="rId14"/>
    <p:sldId id="271" r:id="rId15"/>
    <p:sldId id="273" r:id="rId16"/>
    <p:sldId id="272" r:id="rId17"/>
    <p:sldId id="276" r:id="rId18"/>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1D6"/>
    <a:srgbClr val="FEB71A"/>
    <a:srgbClr val="72A7C0"/>
    <a:srgbClr val="705E5F"/>
    <a:srgbClr val="CC8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howGuides="1">
      <p:cViewPr varScale="1">
        <p:scale>
          <a:sx n="108" d="100"/>
          <a:sy n="108" d="100"/>
        </p:scale>
        <p:origin x="678"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FC7BB25-EA28-458C-9BEB-E185ECB03206}" type="datetimeFigureOut">
              <a:rPr lang="en-US" smtClean="0"/>
              <a:pPr/>
              <a:t>9/10/2020</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B6C60F1-D9D7-452D-8F51-4FED64DC9328}" type="slidenum">
              <a:rPr lang="en-US" smtClean="0"/>
              <a:pPr/>
              <a:t>‹#›</a:t>
            </a:fld>
            <a:endParaRPr lang="en-US"/>
          </a:p>
        </p:txBody>
      </p:sp>
    </p:spTree>
    <p:extLst>
      <p:ext uri="{BB962C8B-B14F-4D97-AF65-F5344CB8AC3E}">
        <p14:creationId xmlns:p14="http://schemas.microsoft.com/office/powerpoint/2010/main" val="178008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06776"/>
            <a:ext cx="10972800" cy="1470025"/>
          </a:xfrm>
        </p:spPr>
        <p:txBody>
          <a:bodyPr>
            <a:normAutofit/>
          </a:bodyPr>
          <a:lstStyle>
            <a:lvl1pPr>
              <a:defRPr sz="4000"/>
            </a:lvl1pPr>
          </a:lstStyle>
          <a:p>
            <a:r>
              <a:rPr lang="en-US" dirty="0"/>
              <a:t>Click to edit Master title style</a:t>
            </a:r>
          </a:p>
        </p:txBody>
      </p:sp>
      <p:sp>
        <p:nvSpPr>
          <p:cNvPr id="3" name="Subtitle 2"/>
          <p:cNvSpPr>
            <a:spLocks noGrp="1"/>
          </p:cNvSpPr>
          <p:nvPr>
            <p:ph type="subTitle" idx="1"/>
          </p:nvPr>
        </p:nvSpPr>
        <p:spPr>
          <a:xfrm>
            <a:off x="609600" y="533400"/>
            <a:ext cx="8534400" cy="1752600"/>
          </a:xfrm>
        </p:spPr>
        <p:txBody>
          <a:bodyPr>
            <a:normAutofit/>
          </a:bodyPr>
          <a:lstStyle>
            <a:lvl1pPr marL="0" indent="0" algn="l">
              <a:lnSpc>
                <a:spcPct val="10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6154F0F3-24E1-4FEA-9150-3ED778817A4D}" type="datetimeFigureOut">
              <a:rPr lang="en-US"/>
              <a:pPr>
                <a:defRPr/>
              </a:pPr>
              <a:t>9/10/2020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283" y="274639"/>
            <a:ext cx="11333316" cy="846239"/>
          </a:xfrm>
        </p:spPr>
        <p:txBody>
          <a:bodyPr/>
          <a:lstStyle/>
          <a:p>
            <a:r>
              <a:rPr lang="en-US" dirty="0"/>
              <a:t>Click to edit Master title style</a:t>
            </a:r>
          </a:p>
        </p:txBody>
      </p:sp>
      <p:sp>
        <p:nvSpPr>
          <p:cNvPr id="3" name="Content Placeholder 2"/>
          <p:cNvSpPr>
            <a:spLocks noGrp="1"/>
          </p:cNvSpPr>
          <p:nvPr>
            <p:ph idx="1"/>
          </p:nvPr>
        </p:nvSpPr>
        <p:spPr>
          <a:xfrm>
            <a:off x="452283"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B44BC7-56F9-4E43-ADAF-DDFD7D739370}" type="datetimeFigureOut">
              <a:rPr lang="en-US"/>
              <a:pPr>
                <a:defRPr/>
              </a:pPr>
              <a:t>9/10/2020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F66FE96-7082-4275-8480-8E137B3422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25BC88B-1D0C-43DE-B958-659244EAF7DF}" type="datetimeFigureOut">
              <a:rPr lang="en-US"/>
              <a:pPr>
                <a:defRPr/>
              </a:pPr>
              <a:t>9/10/2020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F8F53CE-C738-412C-BB10-594FF92FA1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712192A-E72E-4314-BE6A-1F0A319E599B}" type="datetimeFigureOut">
              <a:rPr lang="en-US"/>
              <a:pPr>
                <a:defRPr/>
              </a:pPr>
              <a:t>9/10/2020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29FE80B-D460-4A0B-ABF9-C8BCEBDFDE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810A440-C240-4BC4-A0FF-554628E557D7}" type="datetimeFigureOut">
              <a:rPr lang="en-US"/>
              <a:pPr>
                <a:defRPr/>
              </a:pPr>
              <a:t>9/10/2020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4EC7972-CB53-45A8-AF6F-23D870EDF8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203200" y="6432550"/>
            <a:ext cx="1117600" cy="501650"/>
          </a:xfrm>
          <a:prstGeom prst="rect">
            <a:avLst/>
          </a:prstGeom>
        </p:spPr>
        <p:txBody>
          <a:bodyPr/>
          <a:lstStyle/>
          <a:p>
            <a:pPr fontAlgn="auto">
              <a:spcBef>
                <a:spcPts val="0"/>
              </a:spcBef>
              <a:spcAft>
                <a:spcPts val="0"/>
              </a:spcAft>
              <a:defRPr/>
            </a:pPr>
            <a:fld id="{12073121-80F2-4A27-A972-3FCE9B2C70D8}" type="slidenum">
              <a:rPr lang="en-US" sz="1200">
                <a:solidFill>
                  <a:schemeClr val="bg1">
                    <a:lumMod val="50000"/>
                  </a:schemeClr>
                </a:solidFill>
                <a:latin typeface="+mn-lt"/>
                <a:cs typeface="+mn-cs"/>
              </a:rPr>
              <a:pPr fontAlgn="auto">
                <a:spcBef>
                  <a:spcPts val="0"/>
                </a:spcBef>
                <a:spcAft>
                  <a:spcPts val="0"/>
                </a:spcAft>
                <a:defRPr/>
              </a:pPr>
              <a:t>‹#›</a:t>
            </a:fld>
            <a:endParaRPr lang="en-US" sz="1200" dirty="0">
              <a:solidFill>
                <a:schemeClr val="bg1">
                  <a:lumMod val="50000"/>
                </a:schemeClr>
              </a:solidFill>
              <a:latin typeface="+mn-lt"/>
              <a:cs typeface="+mn-cs"/>
            </a:endParaRPr>
          </a:p>
        </p:txBody>
      </p:sp>
      <p:sp>
        <p:nvSpPr>
          <p:cNvPr id="1029" name="Title Placeholder 1"/>
          <p:cNvSpPr>
            <a:spLocks noGrp="1"/>
          </p:cNvSpPr>
          <p:nvPr>
            <p:ph type="title"/>
          </p:nvPr>
        </p:nvSpPr>
        <p:spPr bwMode="auto">
          <a:xfrm>
            <a:off x="452968" y="274639"/>
            <a:ext cx="11332633"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2496800" y="632460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fld id="{3034C992-68AD-4F2E-8AAE-90B6BB4DC0D4}" type="datetimeFigureOut">
              <a:rPr lang="en-US"/>
              <a:pPr>
                <a:defRPr/>
              </a:pPr>
              <a:t>9/10/2020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77" r:id="rId5"/>
  </p:sldLayoutIdLst>
  <p:txStyles>
    <p:titleStyle>
      <a:lvl1pPr algn="l" rtl="0" fontAlgn="base">
        <a:spcBef>
          <a:spcPct val="0"/>
        </a:spcBef>
        <a:spcAft>
          <a:spcPct val="0"/>
        </a:spcAft>
        <a:defRPr sz="3200" b="1" kern="1200">
          <a:solidFill>
            <a:schemeClr val="tx1"/>
          </a:solidFill>
          <a:latin typeface="Georgia" pitchFamily="18" charset="0"/>
          <a:ea typeface="+mj-ea"/>
          <a:cs typeface="+mj-cs"/>
        </a:defRPr>
      </a:lvl1pPr>
      <a:lvl2pPr algn="l" rtl="0" fontAlgn="base">
        <a:spcBef>
          <a:spcPct val="0"/>
        </a:spcBef>
        <a:spcAft>
          <a:spcPct val="0"/>
        </a:spcAft>
        <a:defRPr sz="3200" b="1">
          <a:solidFill>
            <a:schemeClr val="tx1"/>
          </a:solidFill>
          <a:latin typeface="Georgia" pitchFamily="18" charset="0"/>
        </a:defRPr>
      </a:lvl2pPr>
      <a:lvl3pPr algn="l" rtl="0" fontAlgn="base">
        <a:spcBef>
          <a:spcPct val="0"/>
        </a:spcBef>
        <a:spcAft>
          <a:spcPct val="0"/>
        </a:spcAft>
        <a:defRPr sz="3200" b="1">
          <a:solidFill>
            <a:schemeClr val="tx1"/>
          </a:solidFill>
          <a:latin typeface="Georgia" pitchFamily="18" charset="0"/>
        </a:defRPr>
      </a:lvl3pPr>
      <a:lvl4pPr algn="l" rtl="0" fontAlgn="base">
        <a:spcBef>
          <a:spcPct val="0"/>
        </a:spcBef>
        <a:spcAft>
          <a:spcPct val="0"/>
        </a:spcAft>
        <a:defRPr sz="3200" b="1">
          <a:solidFill>
            <a:schemeClr val="tx1"/>
          </a:solidFill>
          <a:latin typeface="Georgia" pitchFamily="18" charset="0"/>
        </a:defRPr>
      </a:lvl4pPr>
      <a:lvl5pPr algn="l" rtl="0" fontAlgn="base">
        <a:spcBef>
          <a:spcPct val="0"/>
        </a:spcBef>
        <a:spcAft>
          <a:spcPct val="0"/>
        </a:spcAft>
        <a:defRPr sz="3200" b="1">
          <a:solidFill>
            <a:schemeClr val="tx1"/>
          </a:solidFill>
          <a:latin typeface="Georgia" pitchFamily="18" charset="0"/>
        </a:defRPr>
      </a:lvl5pPr>
      <a:lvl6pPr marL="457200" algn="l" rtl="0" fontAlgn="base">
        <a:spcBef>
          <a:spcPct val="0"/>
        </a:spcBef>
        <a:spcAft>
          <a:spcPct val="0"/>
        </a:spcAft>
        <a:defRPr sz="3200" b="1">
          <a:solidFill>
            <a:schemeClr val="tx1"/>
          </a:solidFill>
          <a:latin typeface="Georgia" pitchFamily="18" charset="0"/>
        </a:defRPr>
      </a:lvl6pPr>
      <a:lvl7pPr marL="914400" algn="l" rtl="0" fontAlgn="base">
        <a:spcBef>
          <a:spcPct val="0"/>
        </a:spcBef>
        <a:spcAft>
          <a:spcPct val="0"/>
        </a:spcAft>
        <a:defRPr sz="3200" b="1">
          <a:solidFill>
            <a:schemeClr val="tx1"/>
          </a:solidFill>
          <a:latin typeface="Georgia" pitchFamily="18" charset="0"/>
        </a:defRPr>
      </a:lvl7pPr>
      <a:lvl8pPr marL="1371600" algn="l" rtl="0" fontAlgn="base">
        <a:spcBef>
          <a:spcPct val="0"/>
        </a:spcBef>
        <a:spcAft>
          <a:spcPct val="0"/>
        </a:spcAft>
        <a:defRPr sz="3200" b="1">
          <a:solidFill>
            <a:schemeClr val="tx1"/>
          </a:solidFill>
          <a:latin typeface="Georgia" pitchFamily="18" charset="0"/>
        </a:defRPr>
      </a:lvl8pPr>
      <a:lvl9pPr marL="1828800" algn="l" rtl="0" fontAlgn="base">
        <a:spcBef>
          <a:spcPct val="0"/>
        </a:spcBef>
        <a:spcAft>
          <a:spcPct val="0"/>
        </a:spcAft>
        <a:defRPr sz="3200" b="1">
          <a:solidFill>
            <a:schemeClr val="tx1"/>
          </a:solidFill>
          <a:latin typeface="Georgia" pitchFamily="18" charset="0"/>
        </a:defRPr>
      </a:lvl9pPr>
    </p:titleStyle>
    <p:body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risha.wenrich@wichita.edu" TargetMode="External"/><Relationship Id="rId2" Type="http://schemas.openxmlformats.org/officeDocument/2006/relationships/hyperlink" Target="http://www.wichita.edu/socialwork/practicum/form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ebbie.willsie@wichita.edu" TargetMode="External"/><Relationship Id="rId2" Type="http://schemas.openxmlformats.org/officeDocument/2006/relationships/hyperlink" Target="mailto:trisha.wenrich@wichita.edu" TargetMode="External"/><Relationship Id="rId1" Type="http://schemas.openxmlformats.org/officeDocument/2006/relationships/slideLayout" Target="../slideLayouts/slideLayout2.xml"/><Relationship Id="rId4" Type="http://schemas.openxmlformats.org/officeDocument/2006/relationships/hyperlink" Target="mailto:breann.gilkey@wichita.edu"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wichita.edu/socialwork/practicum/manua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ichitastate.co1.qualtrics.com/jfe/form/SV_8p5yVAOjTE0DId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2057400" y="2895600"/>
            <a:ext cx="8534400" cy="762001"/>
          </a:xfrm>
        </p:spPr>
        <p:txBody>
          <a:bodyPr>
            <a:normAutofit fontScale="90000"/>
          </a:bodyPr>
          <a:lstStyle/>
          <a:p>
            <a:pPr algn="ctr"/>
            <a:r>
              <a:rPr lang="en-US" dirty="0"/>
              <a:t>BSW Practicum Orientation</a:t>
            </a:r>
            <a:br>
              <a:rPr lang="en-US" dirty="0"/>
            </a:br>
            <a:r>
              <a:rPr lang="en-US" dirty="0"/>
              <a:t>September 2020</a:t>
            </a:r>
          </a:p>
        </p:txBody>
      </p:sp>
      <p:sp>
        <p:nvSpPr>
          <p:cNvPr id="13315" name="Subtitle 2"/>
          <p:cNvSpPr>
            <a:spLocks noGrp="1"/>
          </p:cNvSpPr>
          <p:nvPr>
            <p:ph type="subTitle" idx="1"/>
          </p:nvPr>
        </p:nvSpPr>
        <p:spPr>
          <a:xfrm>
            <a:off x="2286000" y="4343400"/>
            <a:ext cx="8077200" cy="2057400"/>
          </a:xfrm>
        </p:spPr>
        <p:txBody>
          <a:bodyPr/>
          <a:lstStyle/>
          <a:p>
            <a:pPr algn="ctr"/>
            <a:r>
              <a:rPr lang="en-US" dirty="0">
                <a:latin typeface="Arial" charset="0"/>
                <a:cs typeface="Arial" charset="0"/>
              </a:rPr>
              <a:t>Debbie Willsie, LSCSW, Director of Field Practicum</a:t>
            </a:r>
          </a:p>
          <a:p>
            <a:pPr algn="ctr"/>
            <a:r>
              <a:rPr lang="en-US" dirty="0">
                <a:latin typeface="Arial" charset="0"/>
                <a:cs typeface="Arial" charset="0"/>
              </a:rPr>
              <a:t>BreAnn Gilkey, LMSW, Associate Director of Field Practicum</a:t>
            </a:r>
          </a:p>
          <a:p>
            <a:pPr algn="ctr"/>
            <a:r>
              <a:rPr lang="en-US" dirty="0">
                <a:latin typeface="Arial" charset="0"/>
                <a:cs typeface="Arial" charset="0"/>
              </a:rPr>
              <a:t>Trisha Wenrich, Senior Administrative Assistant</a:t>
            </a:r>
          </a:p>
          <a:p>
            <a:pPr algn="ctr"/>
            <a:r>
              <a:rPr lang="en-US" dirty="0">
                <a:latin typeface="Arial" charset="0"/>
                <a:cs typeface="Arial" charset="0"/>
              </a:rPr>
              <a:t>La’Rell Marion, Administrative Assistant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Practicum Interviews</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297364"/>
          </a:xfrm>
        </p:spPr>
        <p:txBody>
          <a:bodyPr/>
          <a:lstStyle/>
          <a:p>
            <a:r>
              <a:rPr lang="en-US" sz="2600" dirty="0"/>
              <a:t>You will interview with one of the Practicum Directors, Debbie or BreAnn, to discuss ideas for practicum placement. The interview lasts about 30 minutes.    </a:t>
            </a:r>
          </a:p>
          <a:p>
            <a:r>
              <a:rPr lang="en-US" sz="2600" dirty="0"/>
              <a:t>Interviews begin early in December and continue through February, either in person or remotely.</a:t>
            </a:r>
          </a:p>
          <a:p>
            <a:r>
              <a:rPr lang="en-US" sz="2600" dirty="0"/>
              <a:t>This interview is so we can get to know you and make a good match – we consider the agency and the kind of field instruction that will be best for you.</a:t>
            </a:r>
          </a:p>
          <a:p>
            <a:r>
              <a:rPr lang="en-US" sz="2600" dirty="0"/>
              <a:t>We are open to your placement preferences.</a:t>
            </a:r>
          </a:p>
          <a:p>
            <a:r>
              <a:rPr lang="en-US" sz="2600" dirty="0"/>
              <a:t>But remember, the practicum team (Debbie and BreAnn) makes the final practicum assignment. </a:t>
            </a:r>
          </a:p>
        </p:txBody>
      </p:sp>
    </p:spTree>
    <p:extLst>
      <p:ext uri="{BB962C8B-B14F-4D97-AF65-F5344CB8AC3E}">
        <p14:creationId xmlns:p14="http://schemas.microsoft.com/office/powerpoint/2010/main" val="51036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Practicum Interviews</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297364"/>
          </a:xfrm>
        </p:spPr>
        <p:txBody>
          <a:bodyPr/>
          <a:lstStyle/>
          <a:p>
            <a:r>
              <a:rPr lang="en-US" dirty="0"/>
              <a:t>Later, you will also interview at the agency to which you are referred.</a:t>
            </a:r>
          </a:p>
          <a:p>
            <a:r>
              <a:rPr lang="en-US" dirty="0"/>
              <a:t>Agency interviews begin in early May and continue throughout the summer.</a:t>
            </a:r>
          </a:p>
          <a:p>
            <a:r>
              <a:rPr lang="en-US" dirty="0"/>
              <a:t>You will only be referred to one agency unless there is a need for an additional agency referral later.</a:t>
            </a:r>
          </a:p>
          <a:p>
            <a:endParaRPr lang="en-US" dirty="0"/>
          </a:p>
          <a:p>
            <a:r>
              <a:rPr lang="en-US" dirty="0"/>
              <a:t>TRUST THE PROCESS!</a:t>
            </a:r>
          </a:p>
        </p:txBody>
      </p:sp>
    </p:spTree>
    <p:extLst>
      <p:ext uri="{BB962C8B-B14F-4D97-AF65-F5344CB8AC3E}">
        <p14:creationId xmlns:p14="http://schemas.microsoft.com/office/powerpoint/2010/main" val="410328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a:xfrm>
            <a:off x="452283" y="457200"/>
            <a:ext cx="11333316" cy="846239"/>
          </a:xfrm>
        </p:spPr>
        <p:txBody>
          <a:bodyPr/>
          <a:lstStyle/>
          <a:p>
            <a:r>
              <a:rPr lang="en-US" dirty="0"/>
              <a:t>If you are starting practicum in August 2021:</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297364"/>
          </a:xfrm>
        </p:spPr>
        <p:txBody>
          <a:bodyPr/>
          <a:lstStyle/>
          <a:p>
            <a:r>
              <a:rPr lang="en-US" dirty="0"/>
              <a:t>Complete the online BSW Practicum Inventory at </a:t>
            </a:r>
            <a:r>
              <a:rPr lang="en-US" dirty="0">
                <a:hlinkClick r:id="rId2"/>
              </a:rPr>
              <a:t>www.wichita.edu/socialwork/practicum/forms</a:t>
            </a:r>
            <a:r>
              <a:rPr lang="en-US" dirty="0"/>
              <a:t> and submit that, </a:t>
            </a:r>
            <a:r>
              <a:rPr lang="en-US" b="1" dirty="0"/>
              <a:t>along with a current resume, </a:t>
            </a:r>
            <a:r>
              <a:rPr lang="en-US" dirty="0"/>
              <a:t>to </a:t>
            </a:r>
            <a:r>
              <a:rPr lang="en-US" dirty="0">
                <a:hlinkClick r:id="rId3"/>
              </a:rPr>
              <a:t>trisha.wenrich@wichita.edu</a:t>
            </a:r>
            <a:r>
              <a:rPr lang="en-US" dirty="0"/>
              <a:t>.</a:t>
            </a:r>
          </a:p>
          <a:p>
            <a:r>
              <a:rPr lang="en-US" dirty="0"/>
              <a:t>The Inventory and Resume are due to Trisha </a:t>
            </a:r>
            <a:r>
              <a:rPr lang="en-US" b="1" dirty="0"/>
              <a:t>on or before December 1.</a:t>
            </a:r>
          </a:p>
          <a:p>
            <a:r>
              <a:rPr lang="en-US" dirty="0"/>
              <a:t>Trisha or La’Rell will then arrange for a phone or remote practicum interview with Debbie or </a:t>
            </a:r>
            <a:r>
              <a:rPr lang="en-US" dirty="0" err="1"/>
              <a:t>BreAnn</a:t>
            </a:r>
            <a:r>
              <a:rPr lang="en-US" dirty="0"/>
              <a:t>.</a:t>
            </a:r>
          </a:p>
          <a:p>
            <a:r>
              <a:rPr lang="en-US" dirty="0"/>
              <a:t>Interviews can be held during most of the holiday break – Debbie and </a:t>
            </a:r>
            <a:r>
              <a:rPr lang="en-US" dirty="0" err="1"/>
              <a:t>BreAnn</a:t>
            </a:r>
            <a:r>
              <a:rPr lang="en-US" dirty="0"/>
              <a:t> are working except during the university shut-down.</a:t>
            </a:r>
          </a:p>
          <a:p>
            <a:endParaRPr lang="en-US" dirty="0"/>
          </a:p>
        </p:txBody>
      </p:sp>
    </p:spTree>
    <p:extLst>
      <p:ext uri="{BB962C8B-B14F-4D97-AF65-F5344CB8AC3E}">
        <p14:creationId xmlns:p14="http://schemas.microsoft.com/office/powerpoint/2010/main" val="359534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Remember to check your Shocker email regularly!</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572000"/>
          </a:xfrm>
        </p:spPr>
        <p:txBody>
          <a:bodyPr/>
          <a:lstStyle/>
          <a:p>
            <a:pPr>
              <a:spcBef>
                <a:spcPts val="0"/>
              </a:spcBef>
              <a:spcAft>
                <a:spcPts val="400"/>
              </a:spcAft>
            </a:pPr>
            <a:r>
              <a:rPr lang="en-US" sz="2600" dirty="0"/>
              <a:t>You will receive emails about practicum, including notice of your agency practicum interview, at your @shockers.wichita.edu (student) email address, so be sure and check it regularly!</a:t>
            </a:r>
          </a:p>
          <a:p>
            <a:pPr>
              <a:spcBef>
                <a:spcPts val="0"/>
              </a:spcBef>
              <a:spcAft>
                <a:spcPts val="400"/>
              </a:spcAft>
            </a:pPr>
            <a:r>
              <a:rPr lang="en-US" sz="2600" dirty="0"/>
              <a:t>BreAnn or Debbie will let you know where you have been referred, and what the next steps are to arrange your interview with the agency.</a:t>
            </a:r>
          </a:p>
          <a:p>
            <a:pPr>
              <a:spcBef>
                <a:spcPts val="0"/>
              </a:spcBef>
              <a:spcAft>
                <a:spcPts val="400"/>
              </a:spcAft>
            </a:pPr>
            <a:r>
              <a:rPr lang="en-US" sz="2600" dirty="0"/>
              <a:t>Once you get that referral email, let BreAnn or Debbie know how the process is going – how the agency interview went, if they accepted you, etc.</a:t>
            </a:r>
          </a:p>
          <a:p>
            <a:pPr>
              <a:spcBef>
                <a:spcPts val="0"/>
              </a:spcBef>
              <a:spcAft>
                <a:spcPts val="400"/>
              </a:spcAft>
            </a:pPr>
            <a:r>
              <a:rPr lang="en-US" sz="2600" dirty="0"/>
              <a:t>Also let BreAnn or Debbie know if there is a breakdown in communication with the agency.</a:t>
            </a:r>
          </a:p>
          <a:p>
            <a:pPr>
              <a:spcBef>
                <a:spcPts val="0"/>
              </a:spcBef>
              <a:spcAft>
                <a:spcPts val="400"/>
              </a:spcAft>
            </a:pPr>
            <a:r>
              <a:rPr lang="en-US" sz="2600" dirty="0"/>
              <a:t>You may begin your practicum as early as August 1, or you may start when school starts – it is up to you and your agency.</a:t>
            </a:r>
          </a:p>
        </p:txBody>
      </p:sp>
    </p:spTree>
    <p:extLst>
      <p:ext uri="{BB962C8B-B14F-4D97-AF65-F5344CB8AC3E}">
        <p14:creationId xmlns:p14="http://schemas.microsoft.com/office/powerpoint/2010/main" val="112116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If you have questions…</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297364"/>
          </a:xfrm>
        </p:spPr>
        <p:txBody>
          <a:bodyPr/>
          <a:lstStyle/>
          <a:p>
            <a:r>
              <a:rPr lang="en-US" dirty="0"/>
              <a:t>About the Practicum Inventory, your resume, and setting up a practicum interview, email </a:t>
            </a:r>
            <a:r>
              <a:rPr lang="en-US" dirty="0">
                <a:hlinkClick r:id="rId2"/>
              </a:rPr>
              <a:t>trisha.wenrich@wichita.edu</a:t>
            </a:r>
            <a:endParaRPr lang="en-US" dirty="0"/>
          </a:p>
          <a:p>
            <a:endParaRPr lang="en-US" dirty="0"/>
          </a:p>
          <a:p>
            <a:r>
              <a:rPr lang="en-US" dirty="0"/>
              <a:t>About anything else related to Practicum, email </a:t>
            </a:r>
            <a:r>
              <a:rPr lang="en-US" dirty="0">
                <a:hlinkClick r:id="rId3"/>
              </a:rPr>
              <a:t>debbie.willsie@wichita.edu</a:t>
            </a:r>
            <a:r>
              <a:rPr lang="en-US" dirty="0"/>
              <a:t> or </a:t>
            </a:r>
            <a:r>
              <a:rPr lang="en-US" dirty="0">
                <a:hlinkClick r:id="rId4"/>
              </a:rPr>
              <a:t>breann.gilkey@wichita.edu</a:t>
            </a:r>
            <a:r>
              <a:rPr lang="en-US" dirty="0"/>
              <a:t> </a:t>
            </a:r>
          </a:p>
        </p:txBody>
      </p:sp>
    </p:spTree>
    <p:extLst>
      <p:ext uri="{BB962C8B-B14F-4D97-AF65-F5344CB8AC3E}">
        <p14:creationId xmlns:p14="http://schemas.microsoft.com/office/powerpoint/2010/main" val="1199795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More Information</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297364"/>
          </a:xfrm>
        </p:spPr>
        <p:txBody>
          <a:bodyPr/>
          <a:lstStyle/>
          <a:p>
            <a:r>
              <a:rPr lang="en-US" dirty="0"/>
              <a:t>View the Practicum Manual at </a:t>
            </a:r>
            <a:r>
              <a:rPr lang="en-US" dirty="0">
                <a:hlinkClick r:id="rId2"/>
              </a:rPr>
              <a:t>www.wichita.edu/socialwork/practicum/manual</a:t>
            </a:r>
            <a:r>
              <a:rPr lang="en-US" dirty="0"/>
              <a:t> </a:t>
            </a:r>
          </a:p>
          <a:p>
            <a:endParaRPr lang="en-US" dirty="0"/>
          </a:p>
          <a:p>
            <a:r>
              <a:rPr lang="en-US" dirty="0"/>
              <a:t>Please review the manual because</a:t>
            </a:r>
            <a:r>
              <a:rPr lang="en-US" dirty="0">
                <a:solidFill>
                  <a:srgbClr val="FF0000"/>
                </a:solidFill>
              </a:rPr>
              <a:t> </a:t>
            </a:r>
            <a:r>
              <a:rPr lang="en-US" dirty="0"/>
              <a:t>it has many of the answers about practicum that you are looking for. </a:t>
            </a:r>
          </a:p>
        </p:txBody>
      </p:sp>
    </p:spTree>
    <p:extLst>
      <p:ext uri="{BB962C8B-B14F-4D97-AF65-F5344CB8AC3E}">
        <p14:creationId xmlns:p14="http://schemas.microsoft.com/office/powerpoint/2010/main" val="344969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297364"/>
          </a:xfrm>
        </p:spPr>
        <p:txBody>
          <a:bodyPr/>
          <a:lstStyle/>
          <a:p>
            <a:pPr marL="3032125" indent="0" algn="ctr">
              <a:buNone/>
            </a:pPr>
            <a:r>
              <a:rPr lang="en-US" sz="4000" dirty="0"/>
              <a:t>We look forward to working with you and having a great year in Practicum!</a:t>
            </a:r>
          </a:p>
          <a:p>
            <a:pPr marL="3032125" indent="0" algn="ctr">
              <a:buNone/>
            </a:pPr>
            <a:endParaRPr lang="en-US" sz="4000" dirty="0"/>
          </a:p>
          <a:p>
            <a:pPr marL="3032125" indent="0" algn="ctr">
              <a:buNone/>
            </a:pPr>
            <a:r>
              <a:rPr lang="en-US" dirty="0"/>
              <a:t>(Be sure and move to the next</a:t>
            </a:r>
          </a:p>
          <a:p>
            <a:pPr marL="3032125" indent="0" algn="ctr">
              <a:buNone/>
            </a:pPr>
            <a:r>
              <a:rPr lang="en-US" dirty="0"/>
              <a:t>slide for attendance credit!)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82" y="1828800"/>
            <a:ext cx="2900517" cy="4590360"/>
          </a:xfrm>
          <a:prstGeom prst="rect">
            <a:avLst/>
          </a:prstGeom>
        </p:spPr>
      </p:pic>
    </p:spTree>
    <p:extLst>
      <p:ext uri="{BB962C8B-B14F-4D97-AF65-F5344CB8AC3E}">
        <p14:creationId xmlns:p14="http://schemas.microsoft.com/office/powerpoint/2010/main" val="2242105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Step – Please Complete!</a:t>
            </a:r>
          </a:p>
        </p:txBody>
      </p:sp>
      <p:sp>
        <p:nvSpPr>
          <p:cNvPr id="3" name="Content Placeholder 2"/>
          <p:cNvSpPr>
            <a:spLocks noGrp="1"/>
          </p:cNvSpPr>
          <p:nvPr>
            <p:ph idx="1"/>
          </p:nvPr>
        </p:nvSpPr>
        <p:spPr>
          <a:xfrm>
            <a:off x="452283" y="1828800"/>
            <a:ext cx="10972800" cy="4297364"/>
          </a:xfrm>
        </p:spPr>
        <p:txBody>
          <a:bodyPr/>
          <a:lstStyle/>
          <a:p>
            <a:r>
              <a:rPr lang="en-US" dirty="0"/>
              <a:t>To get credit for attending BSW Practicum Orientation, please click on the link below:</a:t>
            </a:r>
          </a:p>
          <a:p>
            <a:endParaRPr lang="en-US" dirty="0"/>
          </a:p>
          <a:p>
            <a:r>
              <a:rPr lang="en-US" u="sng" dirty="0">
                <a:hlinkClick r:id="rId2"/>
              </a:rPr>
              <a:t>https://wichitastate.co1.qualtrics.com/jfe/form/SV_8p5yVAOjTE0DId7</a:t>
            </a:r>
            <a:r>
              <a:rPr lang="en-US" u="sng" dirty="0"/>
              <a:t> </a:t>
            </a:r>
            <a:endParaRPr lang="en-US" dirty="0"/>
          </a:p>
        </p:txBody>
      </p:sp>
    </p:spTree>
    <p:extLst>
      <p:ext uri="{BB962C8B-B14F-4D97-AF65-F5344CB8AC3E}">
        <p14:creationId xmlns:p14="http://schemas.microsoft.com/office/powerpoint/2010/main" val="122329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Practicum		</a:t>
            </a:r>
          </a:p>
        </p:txBody>
      </p:sp>
      <p:sp>
        <p:nvSpPr>
          <p:cNvPr id="3" name="Content Placeholder 2"/>
          <p:cNvSpPr>
            <a:spLocks noGrp="1"/>
          </p:cNvSpPr>
          <p:nvPr>
            <p:ph idx="1"/>
          </p:nvPr>
        </p:nvSpPr>
        <p:spPr>
          <a:xfrm>
            <a:off x="452283" y="1828800"/>
            <a:ext cx="10972800" cy="4297364"/>
          </a:xfrm>
        </p:spPr>
        <p:txBody>
          <a:bodyPr/>
          <a:lstStyle/>
          <a:p>
            <a:r>
              <a:rPr lang="en-US" dirty="0"/>
              <a:t>Practicum provides opportunities to apply classroom learning in the field setting.</a:t>
            </a:r>
          </a:p>
          <a:p>
            <a:r>
              <a:rPr lang="en-US" dirty="0"/>
              <a:t>Placements are based on our program objectives and the learning needs of each student.</a:t>
            </a:r>
          </a:p>
          <a:p>
            <a:r>
              <a:rPr lang="en-US" dirty="0"/>
              <a:t>Practicum gives you a chance to learn general social work skills which can be applied to any work setting – it is NOT</a:t>
            </a:r>
            <a:r>
              <a:rPr lang="en-US" dirty="0">
                <a:solidFill>
                  <a:srgbClr val="FF0000"/>
                </a:solidFill>
              </a:rPr>
              <a:t> </a:t>
            </a:r>
            <a:r>
              <a:rPr lang="en-US" dirty="0"/>
              <a:t>job training or an apprenticeship in a specific area.</a:t>
            </a:r>
          </a:p>
          <a:p>
            <a:r>
              <a:rPr lang="en-US" dirty="0"/>
              <a:t>Be open to areas of practice you may not have thought about before!</a:t>
            </a:r>
          </a:p>
          <a:p>
            <a:endParaRPr lang="en-US" dirty="0"/>
          </a:p>
        </p:txBody>
      </p:sp>
    </p:spTree>
    <p:extLst>
      <p:ext uri="{BB962C8B-B14F-4D97-AF65-F5344CB8AC3E}">
        <p14:creationId xmlns:p14="http://schemas.microsoft.com/office/powerpoint/2010/main" val="285259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Where might I do my practicum?</a:t>
            </a:r>
          </a:p>
        </p:txBody>
      </p:sp>
      <p:sp>
        <p:nvSpPr>
          <p:cNvPr id="4" name="Content Placeholder 3"/>
          <p:cNvSpPr>
            <a:spLocks noGrp="1"/>
          </p:cNvSpPr>
          <p:nvPr>
            <p:ph sz="half" idx="1"/>
          </p:nvPr>
        </p:nvSpPr>
        <p:spPr>
          <a:xfrm>
            <a:off x="609600" y="1828800"/>
            <a:ext cx="5384800" cy="4297364"/>
          </a:xfrm>
        </p:spPr>
        <p:txBody>
          <a:bodyPr/>
          <a:lstStyle/>
          <a:p>
            <a:pPr>
              <a:spcBef>
                <a:spcPts val="400"/>
              </a:spcBef>
              <a:spcAft>
                <a:spcPts val="400"/>
              </a:spcAft>
            </a:pPr>
            <a:r>
              <a:rPr lang="en-US" dirty="0"/>
              <a:t>Addictions</a:t>
            </a:r>
          </a:p>
          <a:p>
            <a:pPr>
              <a:spcBef>
                <a:spcPts val="400"/>
              </a:spcBef>
              <a:spcAft>
                <a:spcPts val="400"/>
              </a:spcAft>
            </a:pPr>
            <a:r>
              <a:rPr lang="en-US" dirty="0"/>
              <a:t>Aging</a:t>
            </a:r>
          </a:p>
          <a:p>
            <a:pPr>
              <a:spcBef>
                <a:spcPts val="400"/>
              </a:spcBef>
              <a:spcAft>
                <a:spcPts val="400"/>
              </a:spcAft>
            </a:pPr>
            <a:r>
              <a:rPr lang="en-US" dirty="0"/>
              <a:t>Community work</a:t>
            </a:r>
          </a:p>
          <a:p>
            <a:pPr>
              <a:spcBef>
                <a:spcPts val="400"/>
              </a:spcBef>
              <a:spcAft>
                <a:spcPts val="400"/>
              </a:spcAft>
            </a:pPr>
            <a:r>
              <a:rPr lang="en-US" dirty="0"/>
              <a:t>Health care</a:t>
            </a:r>
          </a:p>
          <a:p>
            <a:pPr>
              <a:spcBef>
                <a:spcPts val="400"/>
              </a:spcBef>
              <a:spcAft>
                <a:spcPts val="400"/>
              </a:spcAft>
            </a:pPr>
            <a:r>
              <a:rPr lang="en-US" dirty="0"/>
              <a:t>Mental health</a:t>
            </a:r>
          </a:p>
          <a:p>
            <a:pPr>
              <a:spcBef>
                <a:spcPts val="400"/>
              </a:spcBef>
              <a:spcAft>
                <a:spcPts val="400"/>
              </a:spcAft>
            </a:pPr>
            <a:r>
              <a:rPr lang="en-US" dirty="0"/>
              <a:t>Military/veterans</a:t>
            </a:r>
          </a:p>
          <a:p>
            <a:pPr>
              <a:spcBef>
                <a:spcPts val="400"/>
              </a:spcBef>
              <a:spcAft>
                <a:spcPts val="400"/>
              </a:spcAft>
            </a:pPr>
            <a:r>
              <a:rPr lang="en-US" dirty="0"/>
              <a:t>Child welfare</a:t>
            </a:r>
          </a:p>
          <a:p>
            <a:pPr>
              <a:spcBef>
                <a:spcPts val="400"/>
              </a:spcBef>
              <a:spcAft>
                <a:spcPts val="400"/>
              </a:spcAft>
            </a:pPr>
            <a:r>
              <a:rPr lang="en-US" dirty="0"/>
              <a:t>Domestic Violence</a:t>
            </a:r>
          </a:p>
          <a:p>
            <a:pPr>
              <a:spcBef>
                <a:spcPts val="400"/>
              </a:spcBef>
              <a:spcAft>
                <a:spcPts val="400"/>
              </a:spcAft>
            </a:pPr>
            <a:r>
              <a:rPr lang="en-US" dirty="0"/>
              <a:t>Immigrants &amp; refugees</a:t>
            </a:r>
          </a:p>
        </p:txBody>
      </p:sp>
      <p:sp>
        <p:nvSpPr>
          <p:cNvPr id="5" name="Content Placeholder 4"/>
          <p:cNvSpPr>
            <a:spLocks noGrp="1"/>
          </p:cNvSpPr>
          <p:nvPr>
            <p:ph sz="half" idx="2"/>
          </p:nvPr>
        </p:nvSpPr>
        <p:spPr>
          <a:xfrm>
            <a:off x="6197600" y="1828800"/>
            <a:ext cx="5384800" cy="4297364"/>
          </a:xfrm>
        </p:spPr>
        <p:txBody>
          <a:bodyPr/>
          <a:lstStyle/>
          <a:p>
            <a:pPr>
              <a:spcBef>
                <a:spcPts val="400"/>
              </a:spcBef>
              <a:spcAft>
                <a:spcPts val="400"/>
              </a:spcAft>
            </a:pPr>
            <a:r>
              <a:rPr lang="en-US" sz="2700" dirty="0"/>
              <a:t>Forensic</a:t>
            </a:r>
          </a:p>
          <a:p>
            <a:pPr>
              <a:spcBef>
                <a:spcPts val="400"/>
              </a:spcBef>
              <a:spcAft>
                <a:spcPts val="400"/>
              </a:spcAft>
            </a:pPr>
            <a:r>
              <a:rPr lang="en-US" sz="2700" dirty="0"/>
              <a:t>Environmental</a:t>
            </a:r>
          </a:p>
          <a:p>
            <a:pPr>
              <a:spcBef>
                <a:spcPts val="400"/>
              </a:spcBef>
              <a:spcAft>
                <a:spcPts val="400"/>
              </a:spcAft>
            </a:pPr>
            <a:r>
              <a:rPr lang="en-US" sz="2700" dirty="0"/>
              <a:t>Disability services</a:t>
            </a:r>
          </a:p>
          <a:p>
            <a:pPr>
              <a:spcBef>
                <a:spcPts val="400"/>
              </a:spcBef>
              <a:spcAft>
                <a:spcPts val="400"/>
              </a:spcAft>
            </a:pPr>
            <a:r>
              <a:rPr lang="en-US" sz="2700" dirty="0"/>
              <a:t>Emergency &amp; economic supports</a:t>
            </a:r>
          </a:p>
          <a:p>
            <a:pPr>
              <a:spcBef>
                <a:spcPts val="400"/>
              </a:spcBef>
              <a:spcAft>
                <a:spcPts val="400"/>
              </a:spcAft>
            </a:pPr>
            <a:r>
              <a:rPr lang="en-US" sz="2700" dirty="0"/>
              <a:t>Women’s issues</a:t>
            </a:r>
          </a:p>
          <a:p>
            <a:pPr>
              <a:spcBef>
                <a:spcPts val="400"/>
              </a:spcBef>
              <a:spcAft>
                <a:spcPts val="400"/>
              </a:spcAft>
            </a:pPr>
            <a:r>
              <a:rPr lang="en-US" sz="2700" dirty="0"/>
              <a:t>Political action &amp; advocacy</a:t>
            </a:r>
          </a:p>
          <a:p>
            <a:pPr>
              <a:spcBef>
                <a:spcPts val="400"/>
              </a:spcBef>
              <a:spcAft>
                <a:spcPts val="400"/>
              </a:spcAft>
            </a:pPr>
            <a:r>
              <a:rPr lang="en-US" sz="2700" dirty="0"/>
              <a:t>Schools</a:t>
            </a:r>
          </a:p>
          <a:p>
            <a:pPr>
              <a:spcBef>
                <a:spcPts val="400"/>
              </a:spcBef>
              <a:spcAft>
                <a:spcPts val="400"/>
              </a:spcAft>
            </a:pPr>
            <a:r>
              <a:rPr lang="en-US" sz="2700" dirty="0"/>
              <a:t>. . . And many others!</a:t>
            </a:r>
            <a:r>
              <a:rPr lang="en-US" sz="2700" dirty="0">
                <a:solidFill>
                  <a:srgbClr val="FF0000"/>
                </a:solidFill>
              </a:rPr>
              <a:t> </a:t>
            </a:r>
            <a:endParaRPr lang="en-US" sz="2700" dirty="0"/>
          </a:p>
        </p:txBody>
      </p:sp>
    </p:spTree>
    <p:extLst>
      <p:ext uri="{BB962C8B-B14F-4D97-AF65-F5344CB8AC3E}">
        <p14:creationId xmlns:p14="http://schemas.microsoft.com/office/powerpoint/2010/main" val="114533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53C9-61F2-624E-AFEF-788DF2877EE2}"/>
              </a:ext>
            </a:extLst>
          </p:cNvPr>
          <p:cNvSpPr>
            <a:spLocks noGrp="1"/>
          </p:cNvSpPr>
          <p:nvPr>
            <p:ph type="title"/>
          </p:nvPr>
        </p:nvSpPr>
        <p:spPr/>
        <p:txBody>
          <a:bodyPr/>
          <a:lstStyle/>
          <a:p>
            <a:r>
              <a:rPr lang="en-US" dirty="0"/>
              <a:t>Practicum Hours and Practicum Seminar Class</a:t>
            </a:r>
          </a:p>
        </p:txBody>
      </p:sp>
      <p:sp>
        <p:nvSpPr>
          <p:cNvPr id="3" name="Content Placeholder 2">
            <a:extLst>
              <a:ext uri="{FF2B5EF4-FFF2-40B4-BE49-F238E27FC236}">
                <a16:creationId xmlns:a16="http://schemas.microsoft.com/office/drawing/2014/main" id="{D68EC9C6-44C4-3740-BE69-7862305B0774}"/>
              </a:ext>
            </a:extLst>
          </p:cNvPr>
          <p:cNvSpPr>
            <a:spLocks noGrp="1"/>
          </p:cNvSpPr>
          <p:nvPr>
            <p:ph idx="1"/>
          </p:nvPr>
        </p:nvSpPr>
        <p:spPr>
          <a:xfrm>
            <a:off x="452283" y="1828800"/>
            <a:ext cx="10972800" cy="4297364"/>
          </a:xfrm>
        </p:spPr>
        <p:txBody>
          <a:bodyPr/>
          <a:lstStyle/>
          <a:p>
            <a:pPr marL="0" indent="0">
              <a:buNone/>
            </a:pPr>
            <a:r>
              <a:rPr lang="en-US" b="1" dirty="0"/>
              <a:t>Practicum Hours</a:t>
            </a:r>
            <a:endParaRPr lang="en-US" dirty="0"/>
          </a:p>
          <a:p>
            <a:r>
              <a:rPr lang="en-US" dirty="0"/>
              <a:t>240 hours/semester = 15-16 hours/week</a:t>
            </a:r>
          </a:p>
          <a:p>
            <a:r>
              <a:rPr lang="en-US" dirty="0"/>
              <a:t>You and the agency can negotiate your schedule – it could be two full days per week, or one full day and two half days,</a:t>
            </a:r>
            <a:r>
              <a:rPr lang="en-US" dirty="0">
                <a:solidFill>
                  <a:srgbClr val="FF0000"/>
                </a:solidFill>
              </a:rPr>
              <a:t> </a:t>
            </a:r>
            <a:r>
              <a:rPr lang="en-US" dirty="0"/>
              <a:t>or any combination.</a:t>
            </a:r>
          </a:p>
          <a:p>
            <a:pPr marL="0" indent="0">
              <a:buNone/>
            </a:pPr>
            <a:r>
              <a:rPr lang="en-US" b="1" dirty="0"/>
              <a:t>Practicum Seminar Class</a:t>
            </a:r>
          </a:p>
          <a:p>
            <a:r>
              <a:rPr lang="en-US" dirty="0"/>
              <a:t>The Practicum Seminar class (SCWK 402/404) is on Tuesdays, for 50 minutes approximately</a:t>
            </a:r>
            <a:r>
              <a:rPr lang="en-US" dirty="0">
                <a:solidFill>
                  <a:srgbClr val="FF0000"/>
                </a:solidFill>
              </a:rPr>
              <a:t>,</a:t>
            </a:r>
            <a:r>
              <a:rPr lang="en-US" dirty="0"/>
              <a:t> every other week.</a:t>
            </a:r>
          </a:p>
        </p:txBody>
      </p:sp>
    </p:spTree>
    <p:extLst>
      <p:ext uri="{BB962C8B-B14F-4D97-AF65-F5344CB8AC3E}">
        <p14:creationId xmlns:p14="http://schemas.microsoft.com/office/powerpoint/2010/main" val="170191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Practicum Information</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297364"/>
          </a:xfrm>
        </p:spPr>
        <p:txBody>
          <a:bodyPr/>
          <a:lstStyle/>
          <a:p>
            <a:r>
              <a:rPr lang="en-US" dirty="0"/>
              <a:t>You will be in the same agency both semesters.</a:t>
            </a:r>
          </a:p>
          <a:p>
            <a:endParaRPr lang="en-US" dirty="0"/>
          </a:p>
          <a:p>
            <a:pPr lvl="1"/>
            <a:r>
              <a:rPr lang="en-US" sz="2800" dirty="0"/>
              <a:t>Why?  You need the year to become proficient.  The first semester is mostly learning and shadowing, and by the second semester, you are more often independently “doing” social work with your own small client caseload.</a:t>
            </a:r>
          </a:p>
          <a:p>
            <a:endParaRPr lang="en-US" dirty="0"/>
          </a:p>
          <a:p>
            <a:r>
              <a:rPr lang="en-US" dirty="0"/>
              <a:t>If you live out of town, we can place you in your home community, unless you prefer to be in Wichita.</a:t>
            </a:r>
          </a:p>
        </p:txBody>
      </p:sp>
    </p:spTree>
    <p:extLst>
      <p:ext uri="{BB962C8B-B14F-4D97-AF65-F5344CB8AC3E}">
        <p14:creationId xmlns:p14="http://schemas.microsoft.com/office/powerpoint/2010/main" val="261617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Practicum Information</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297364"/>
          </a:xfrm>
        </p:spPr>
        <p:txBody>
          <a:bodyPr/>
          <a:lstStyle/>
          <a:p>
            <a:r>
              <a:rPr lang="en-US" dirty="0"/>
              <a:t>Most agencies require background checks</a:t>
            </a:r>
            <a:r>
              <a:rPr lang="en-US" dirty="0">
                <a:solidFill>
                  <a:srgbClr val="FF0000"/>
                </a:solidFill>
              </a:rPr>
              <a:t>,</a:t>
            </a:r>
            <a:r>
              <a:rPr lang="en-US" dirty="0"/>
              <a:t> and some reject students with certain convictions/charges.</a:t>
            </a:r>
          </a:p>
          <a:p>
            <a:r>
              <a:rPr lang="en-US" dirty="0"/>
              <a:t>Some agencies may require students to carry liability insurance at student’s expense.</a:t>
            </a:r>
          </a:p>
          <a:p>
            <a:r>
              <a:rPr lang="en-US" dirty="0"/>
              <a:t>Practicum is not paid, however…</a:t>
            </a:r>
          </a:p>
          <a:p>
            <a:pPr lvl="1"/>
            <a:r>
              <a:rPr lang="en-US" sz="2800" dirty="0">
                <a:latin typeface="Arial" panose="020B0604020202020204" pitchFamily="34" charset="0"/>
                <a:cs typeface="Arial" panose="020B0604020202020204" pitchFamily="34" charset="0"/>
              </a:rPr>
              <a:t>Some jobs</a:t>
            </a:r>
            <a:r>
              <a:rPr lang="en-US" sz="28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may qualify as Employment Situated Practicums if the agency can give you new duties that qualify as new learning – talk to one of the Practicum Directors to see if this is possible. The key is NEW LEARNING – you can’t just count your current job tasks as practicum.</a:t>
            </a:r>
          </a:p>
          <a:p>
            <a:endParaRPr lang="en-US" dirty="0"/>
          </a:p>
        </p:txBody>
      </p:sp>
    </p:spTree>
    <p:extLst>
      <p:ext uri="{BB962C8B-B14F-4D97-AF65-F5344CB8AC3E}">
        <p14:creationId xmlns:p14="http://schemas.microsoft.com/office/powerpoint/2010/main" val="360936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Practicum Information</a:t>
            </a:r>
          </a:p>
        </p:txBody>
      </p:sp>
      <p:sp>
        <p:nvSpPr>
          <p:cNvPr id="3" name="Content Placeholder 2"/>
          <p:cNvSpPr>
            <a:spLocks noGrp="1"/>
          </p:cNvSpPr>
          <p:nvPr>
            <p:ph idx="1"/>
          </p:nvPr>
        </p:nvSpPr>
        <p:spPr>
          <a:xfrm>
            <a:off x="452283" y="1828800"/>
            <a:ext cx="10972800" cy="4297364"/>
          </a:xfrm>
        </p:spPr>
        <p:txBody>
          <a:bodyPr/>
          <a:lstStyle/>
          <a:p>
            <a:r>
              <a:rPr lang="en-US" dirty="0"/>
              <a:t>Practicum takes place during regular daytime hours.</a:t>
            </a:r>
          </a:p>
          <a:p>
            <a:r>
              <a:rPr lang="en-US" dirty="0"/>
              <a:t>It is not reasonable to work a full-time day job and try to fit practicum around it.</a:t>
            </a:r>
          </a:p>
          <a:p>
            <a:pPr lvl="1"/>
            <a:r>
              <a:rPr lang="en-US" sz="2800" dirty="0">
                <a:latin typeface="Arial" panose="020B0604020202020204" pitchFamily="34" charset="0"/>
                <a:cs typeface="Arial" panose="020B0604020202020204" pitchFamily="34" charset="0"/>
              </a:rPr>
              <a:t>Why? Because almost all agencies are open during the day, and true social work tasks, and contacts/meetings with other partner agencies, happen between 8-5.</a:t>
            </a:r>
          </a:p>
          <a:p>
            <a:r>
              <a:rPr lang="en-US" b="1" dirty="0"/>
              <a:t>Important</a:t>
            </a:r>
            <a:r>
              <a:rPr lang="en-US" dirty="0"/>
              <a:t>: Practicum includes micro, mezzo, and macro components.  All your work will not be direct work with clients. It is still considered “social work” even if you are not working directly with clients all, or even most of, the time.</a:t>
            </a:r>
          </a:p>
        </p:txBody>
      </p:sp>
    </p:spTree>
    <p:extLst>
      <p:ext uri="{BB962C8B-B14F-4D97-AF65-F5344CB8AC3E}">
        <p14:creationId xmlns:p14="http://schemas.microsoft.com/office/powerpoint/2010/main" val="354047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Practicum Expectations</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297364"/>
          </a:xfrm>
        </p:spPr>
        <p:txBody>
          <a:bodyPr/>
          <a:lstStyle/>
          <a:p>
            <a:r>
              <a:rPr lang="en-US" dirty="0"/>
              <a:t>Treat practicum like a “real” job – these things are critical:</a:t>
            </a:r>
          </a:p>
          <a:p>
            <a:pPr lvl="1"/>
            <a:r>
              <a:rPr lang="en-US" sz="2800" dirty="0">
                <a:latin typeface="Arial" panose="020B0604020202020204" pitchFamily="34" charset="0"/>
                <a:cs typeface="Arial" panose="020B0604020202020204" pitchFamily="34" charset="0"/>
              </a:rPr>
              <a:t>Exhibit good work habits (dependability, be on time, etc.)</a:t>
            </a:r>
          </a:p>
          <a:p>
            <a:pPr lvl="1"/>
            <a:r>
              <a:rPr lang="en-US" sz="2800" dirty="0">
                <a:latin typeface="Arial" panose="020B0604020202020204" pitchFamily="34" charset="0"/>
                <a:cs typeface="Arial" panose="020B0604020202020204" pitchFamily="34" charset="0"/>
              </a:rPr>
              <a:t>Show initiative</a:t>
            </a:r>
          </a:p>
          <a:p>
            <a:pPr lvl="1"/>
            <a:r>
              <a:rPr lang="en-US" sz="2800" dirty="0">
                <a:latin typeface="Arial" panose="020B0604020202020204" pitchFamily="34" charset="0"/>
                <a:cs typeface="Arial" panose="020B0604020202020204" pitchFamily="34" charset="0"/>
              </a:rPr>
              <a:t>Get along with others</a:t>
            </a:r>
          </a:p>
          <a:p>
            <a:pPr lvl="1"/>
            <a:r>
              <a:rPr lang="en-US" sz="2800" dirty="0">
                <a:latin typeface="Arial" panose="020B0604020202020204" pitchFamily="34" charset="0"/>
                <a:cs typeface="Arial" panose="020B0604020202020204" pitchFamily="34" charset="0"/>
              </a:rPr>
              <a:t>Do not bring personal drama to the agency</a:t>
            </a:r>
          </a:p>
          <a:p>
            <a:pPr lvl="1"/>
            <a:r>
              <a:rPr lang="en-US" sz="2800" dirty="0">
                <a:latin typeface="Arial" panose="020B0604020202020204" pitchFamily="34" charset="0"/>
                <a:cs typeface="Arial" panose="020B0604020202020204" pitchFamily="34" charset="0"/>
              </a:rPr>
              <a:t>Show interest in learning</a:t>
            </a:r>
          </a:p>
          <a:p>
            <a:pPr marL="457200" lvl="1" indent="0">
              <a:buNone/>
            </a:pPr>
            <a:r>
              <a:rPr lang="en-US" sz="2800" dirty="0">
                <a:latin typeface="Arial" panose="020B0604020202020204" pitchFamily="34" charset="0"/>
                <a:cs typeface="Arial" panose="020B0604020202020204" pitchFamily="34" charset="0"/>
              </a:rPr>
              <a:t>You are establishing your professional social work reputation – and social workers all seem to know each other, even outside of Wichita!</a:t>
            </a:r>
          </a:p>
        </p:txBody>
      </p:sp>
    </p:spTree>
    <p:extLst>
      <p:ext uri="{BB962C8B-B14F-4D97-AF65-F5344CB8AC3E}">
        <p14:creationId xmlns:p14="http://schemas.microsoft.com/office/powerpoint/2010/main" val="408460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Practicum Disruptions</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828800"/>
            <a:ext cx="10972800" cy="4297364"/>
          </a:xfrm>
        </p:spPr>
        <p:txBody>
          <a:bodyPr/>
          <a:lstStyle/>
          <a:p>
            <a:r>
              <a:rPr lang="en-US" dirty="0"/>
              <a:t>If you are asked to leave your practicum, depending on the circumstances, we do not have to re-place you.</a:t>
            </a:r>
          </a:p>
          <a:p>
            <a:r>
              <a:rPr lang="en-US" dirty="0"/>
              <a:t>Without your practicum, you cannot graduate with your (a) BSW.</a:t>
            </a:r>
          </a:p>
          <a:p>
            <a:r>
              <a:rPr lang="en-US" dirty="0"/>
              <a:t>There may be</a:t>
            </a:r>
            <a:r>
              <a:rPr lang="en-US" dirty="0">
                <a:solidFill>
                  <a:srgbClr val="FF0000"/>
                </a:solidFill>
              </a:rPr>
              <a:t> </a:t>
            </a:r>
            <a:r>
              <a:rPr lang="en-US" dirty="0"/>
              <a:t>rocky times at some practicums, but in almost all instances, you are expected to work through them with the help of your field instructor and practicum faculty.  Ask for help if you need it!</a:t>
            </a:r>
          </a:p>
          <a:p>
            <a:r>
              <a:rPr lang="en-US" dirty="0"/>
              <a:t>You may not quit your assigned practicum to take a paid social service job that you hope will “count” because once we make a commitment to an agency, we honor that commitment.</a:t>
            </a:r>
          </a:p>
        </p:txBody>
      </p:sp>
    </p:spTree>
    <p:extLst>
      <p:ext uri="{BB962C8B-B14F-4D97-AF65-F5344CB8AC3E}">
        <p14:creationId xmlns:p14="http://schemas.microsoft.com/office/powerpoint/2010/main" val="2376120013"/>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70C0"/>
      </a:dk2>
      <a:lt2>
        <a:srgbClr val="EEECE1"/>
      </a:lt2>
      <a:accent1>
        <a:srgbClr val="FEB71A"/>
      </a:accent1>
      <a:accent2>
        <a:srgbClr val="6E81D6"/>
      </a:accent2>
      <a:accent3>
        <a:srgbClr val="705E5F"/>
      </a:accent3>
      <a:accent4>
        <a:srgbClr val="CC823D"/>
      </a:accent4>
      <a:accent5>
        <a:srgbClr val="72A7C0"/>
      </a:accent5>
      <a:accent6>
        <a:srgbClr val="BECC8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1257</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Georgia</vt:lpstr>
      <vt:lpstr>Office Theme</vt:lpstr>
      <vt:lpstr>BSW Practicum Orientation September 2020</vt:lpstr>
      <vt:lpstr>Field Practicum  </vt:lpstr>
      <vt:lpstr>Where might I do my practicum?</vt:lpstr>
      <vt:lpstr>Practicum Hours and Practicum Seminar Class</vt:lpstr>
      <vt:lpstr>Practicum Information</vt:lpstr>
      <vt:lpstr>Practicum Information</vt:lpstr>
      <vt:lpstr>Practicum Information</vt:lpstr>
      <vt:lpstr>Practicum Expectations</vt:lpstr>
      <vt:lpstr>Practicum Disruptions</vt:lpstr>
      <vt:lpstr>Practicum Interviews</vt:lpstr>
      <vt:lpstr>Practicum Interviews</vt:lpstr>
      <vt:lpstr>If you are starting practicum in August 2021:</vt:lpstr>
      <vt:lpstr>Remember to check your Shocker email regularly!</vt:lpstr>
      <vt:lpstr>If you have questions…</vt:lpstr>
      <vt:lpstr>More Information</vt:lpstr>
      <vt:lpstr>PowerPoint Presentation</vt:lpstr>
      <vt:lpstr>Last Step – Please Complete!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Presentation Tree</dc:creator>
  <cp:lastModifiedBy>Marion, LaRell</cp:lastModifiedBy>
  <cp:revision>51</cp:revision>
  <cp:lastPrinted>2020-09-09T22:56:27Z</cp:lastPrinted>
  <dcterms:created xsi:type="dcterms:W3CDTF">2009-12-04T23:34:43Z</dcterms:created>
  <dcterms:modified xsi:type="dcterms:W3CDTF">2020-09-10T19:56:11Z</dcterms:modified>
</cp:coreProperties>
</file>