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313" r:id="rId3"/>
    <p:sldId id="280" r:id="rId4"/>
    <p:sldId id="316" r:id="rId5"/>
    <p:sldId id="305" r:id="rId6"/>
    <p:sldId id="301" r:id="rId7"/>
    <p:sldId id="303" r:id="rId8"/>
    <p:sldId id="291" r:id="rId9"/>
    <p:sldId id="294" r:id="rId10"/>
    <p:sldId id="314" r:id="rId11"/>
    <p:sldId id="310" r:id="rId12"/>
    <p:sldId id="311" r:id="rId13"/>
    <p:sldId id="295" r:id="rId14"/>
    <p:sldId id="296" r:id="rId15"/>
    <p:sldId id="297" r:id="rId16"/>
    <p:sldId id="298" r:id="rId17"/>
    <p:sldId id="312" r:id="rId18"/>
    <p:sldId id="282" r:id="rId19"/>
    <p:sldId id="277" r:id="rId20"/>
    <p:sldId id="315" r:id="rId21"/>
    <p:sldId id="306" r:id="rId22"/>
    <p:sldId id="308" r:id="rId23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71A"/>
    <a:srgbClr val="6E81D6"/>
    <a:srgbClr val="72A7C0"/>
    <a:srgbClr val="705E5F"/>
    <a:srgbClr val="CC8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6" autoAdjust="0"/>
  </p:normalViewPr>
  <p:slideViewPr>
    <p:cSldViewPr showGuides="1">
      <p:cViewPr varScale="1">
        <p:scale>
          <a:sx n="63" d="100"/>
          <a:sy n="63" d="100"/>
        </p:scale>
        <p:origin x="13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061" tIns="46531" rIns="93061" bIns="46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061" tIns="46531" rIns="93061" bIns="46531" rtlCol="0"/>
          <a:lstStyle>
            <a:lvl1pPr algn="r">
              <a:defRPr sz="1200"/>
            </a:lvl1pPr>
          </a:lstStyle>
          <a:p>
            <a:fld id="{B4A4635E-D03D-4911-95E4-CABA8693E5A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061" tIns="46531" rIns="93061" bIns="46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061" tIns="46531" rIns="93061" bIns="46531" rtlCol="0" anchor="b"/>
          <a:lstStyle>
            <a:lvl1pPr algn="r">
              <a:defRPr sz="1200"/>
            </a:lvl1pPr>
          </a:lstStyle>
          <a:p>
            <a:fld id="{71CA67B8-C6AB-40F9-BEFC-3DDEBBCC9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66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061" tIns="46531" rIns="93061" bIns="46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061" tIns="46531" rIns="93061" bIns="46531" rtlCol="0"/>
          <a:lstStyle>
            <a:lvl1pPr algn="r">
              <a:defRPr sz="1200"/>
            </a:lvl1pPr>
          </a:lstStyle>
          <a:p>
            <a:fld id="{3FC7BB25-EA28-458C-9BEB-E185ECB0320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61" tIns="46531" rIns="93061" bIns="465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vert="horz" lIns="93061" tIns="46531" rIns="93061" bIns="465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061" tIns="46531" rIns="93061" bIns="46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061" tIns="46531" rIns="93061" bIns="46531" rtlCol="0" anchor="b"/>
          <a:lstStyle>
            <a:lvl1pPr algn="r">
              <a:defRPr sz="1200"/>
            </a:lvl1pPr>
          </a:lstStyle>
          <a:p>
            <a:fld id="{DB6C60F1-D9D7-452D-8F51-4FED64DC9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4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31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Debbie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8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Debbie – notes </a:t>
            </a:r>
            <a:r>
              <a:rPr lang="en-US"/>
              <a:t>on attachment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61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Debbie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2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Debbie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54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Debbie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58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16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72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19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67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9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wall during registration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62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Debbie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6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Debbie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98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BreAnn and Debbie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4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Debbie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4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Debbie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3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Debbie/Shaunna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7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58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Debbie</a:t>
            </a:r>
          </a:p>
          <a:p>
            <a:r>
              <a:rPr lang="en-US" dirty="0"/>
              <a:t>1. Friendliness and congeniality</a:t>
            </a:r>
            <a:r>
              <a:rPr lang="en-US" baseline="0" dirty="0"/>
              <a:t>  2. A good personality  3. Deep knowledge and a great education  4. A good communicator  5. A good listener  </a:t>
            </a:r>
          </a:p>
          <a:p>
            <a:r>
              <a:rPr lang="en-US" baseline="0" dirty="0"/>
              <a:t>6. A good sense of humor  7. Kindness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79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69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Debbie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9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750" y="6605588"/>
            <a:ext cx="9080500" cy="252412"/>
          </a:xfrm>
          <a:prstGeom prst="rect">
            <a:avLst/>
          </a:prstGeom>
          <a:solidFill>
            <a:srgbClr val="FBD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1750" y="0"/>
            <a:ext cx="9080500" cy="252413"/>
          </a:xfrm>
          <a:prstGeom prst="rect">
            <a:avLst/>
          </a:prstGeom>
          <a:solidFill>
            <a:srgbClr val="FBD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6" descr="wsu_horizontal_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35909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133600"/>
            <a:ext cx="76200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400" y="4191000"/>
            <a:ext cx="4267200" cy="17526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Title, Department</a:t>
            </a:r>
          </a:p>
          <a:p>
            <a:r>
              <a:rPr lang="en-US" dirty="0"/>
              <a:t>Date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F0F3-24E1-4FEA-9150-3ED778817A4D}" type="datetimeFigureOut">
              <a:rPr lang="en-US"/>
              <a:pPr>
                <a:defRPr/>
              </a:pPr>
              <a:t>8/9/2019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71600" y="3733800"/>
            <a:ext cx="7729538" cy="0"/>
          </a:xfrm>
          <a:prstGeom prst="line">
            <a:avLst/>
          </a:prstGeom>
          <a:ln w="5715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2" y="274638"/>
            <a:ext cx="8499987" cy="8462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4BC7-56F9-4E43-ADAF-DDFD7D739370}" type="datetimeFigureOut">
              <a:rPr lang="en-US"/>
              <a:pPr>
                <a:defRPr/>
              </a:pPr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C88B-1D0C-43DE-B958-659244EAF7DF}" type="datetimeFigureOut">
              <a:rPr lang="en-US"/>
              <a:pPr>
                <a:defRPr/>
              </a:pPr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192A-E72E-4314-BE6A-1F0A319E599B}" type="datetimeFigureOut">
              <a:rPr lang="en-US"/>
              <a:pPr>
                <a:defRPr/>
              </a:pPr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A440-C240-4BC4-A0FF-554628E557D7}" type="datetimeFigureOut">
              <a:rPr lang="en-US"/>
              <a:pPr>
                <a:defRPr/>
              </a:pPr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7" name="Picture 10" descr="wsu_horizontal_color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6356350"/>
            <a:ext cx="15541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52400" y="6432550"/>
            <a:ext cx="838200" cy="5016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2073121-80F2-4A27-A972-3FCE9B2C70D8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274638"/>
            <a:ext cx="84994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4C992-68AD-4F2E-8AAE-90B6BB4DC0D4}" type="datetimeFigureOut">
              <a:rPr lang="en-US"/>
              <a:pPr>
                <a:defRPr/>
              </a:pPr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6200" y="1143000"/>
            <a:ext cx="9067800" cy="0"/>
          </a:xfrm>
          <a:prstGeom prst="line">
            <a:avLst/>
          </a:prstGeom>
          <a:ln w="5715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1750" y="6746875"/>
            <a:ext cx="9080500" cy="111125"/>
          </a:xfrm>
          <a:prstGeom prst="rect">
            <a:avLst/>
          </a:prstGeom>
          <a:solidFill>
            <a:srgbClr val="FBD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7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rgbClr val="FFC000"/>
        </a:buClr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lnSpc>
          <a:spcPct val="90000"/>
        </a:lnSpc>
        <a:spcBef>
          <a:spcPts val="400"/>
        </a:spcBef>
        <a:spcAft>
          <a:spcPts val="400"/>
        </a:spcAft>
        <a:buClr>
          <a:srgbClr val="FFC000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lnSpc>
          <a:spcPct val="90000"/>
        </a:lnSpc>
        <a:spcBef>
          <a:spcPts val="350"/>
        </a:spcBef>
        <a:spcAft>
          <a:spcPts val="350"/>
        </a:spcAft>
        <a:buClr>
          <a:srgbClr val="FFC00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WSUSocialWork" TargetMode="External"/><Relationship Id="rId3" Type="http://schemas.openxmlformats.org/officeDocument/2006/relationships/hyperlink" Target="http://www.wichita.edu/" TargetMode="External"/><Relationship Id="rId7" Type="http://schemas.openxmlformats.org/officeDocument/2006/relationships/hyperlink" Target="https://www.facebook.com/shockerwork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walumni" TargetMode="External"/><Relationship Id="rId5" Type="http://schemas.openxmlformats.org/officeDocument/2006/relationships/hyperlink" Target="https://www.facebook.com/wsusw" TargetMode="External"/><Relationship Id="rId4" Type="http://schemas.openxmlformats.org/officeDocument/2006/relationships/hyperlink" Target="http://www.wichita.edu/socialwork" TargetMode="External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Instructor Training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295400" y="4191000"/>
            <a:ext cx="7239000" cy="1752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Debbie Willsie, LSCSW, and BreAnn Gilkey, LMSW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WSU School of Social Work</a:t>
            </a:r>
          </a:p>
          <a:p>
            <a:r>
              <a:rPr lang="en-US" sz="2400">
                <a:latin typeface="Arial" charset="0"/>
                <a:cs typeface="Arial" charset="0"/>
              </a:rPr>
              <a:t>August 9, 2019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75555"/>
            <a:ext cx="4495800" cy="21413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Field Instructor Quick Start Guide</a:t>
            </a:r>
            <a:br>
              <a:rPr lang="en-US" dirty="0"/>
            </a:br>
            <a:r>
              <a:rPr lang="en-US" dirty="0"/>
              <a:t>Just 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447800"/>
            <a:ext cx="8229600" cy="4525963"/>
          </a:xfrm>
        </p:spPr>
        <p:txBody>
          <a:bodyPr/>
          <a:lstStyle/>
          <a:p>
            <a:r>
              <a:rPr lang="en-US" sz="3200" dirty="0"/>
              <a:t>Supervision</a:t>
            </a:r>
          </a:p>
          <a:p>
            <a:r>
              <a:rPr lang="en-US" sz="3200" dirty="0"/>
              <a:t>Learning Contract</a:t>
            </a:r>
          </a:p>
          <a:p>
            <a:r>
              <a:rPr lang="en-US" sz="3200" dirty="0"/>
              <a:t>Midterm Evaluation</a:t>
            </a:r>
          </a:p>
          <a:p>
            <a:r>
              <a:rPr lang="en-US" sz="3200" dirty="0"/>
              <a:t>Final Evaluation</a:t>
            </a:r>
          </a:p>
          <a:p>
            <a:r>
              <a:rPr lang="en-US" sz="3200" dirty="0"/>
              <a:t>Site Visit</a:t>
            </a:r>
          </a:p>
          <a:p>
            <a:r>
              <a:rPr lang="en-US" sz="3200" dirty="0"/>
              <a:t>Questions or Problems</a:t>
            </a:r>
          </a:p>
          <a:p>
            <a:r>
              <a:rPr lang="en-US" sz="3200" dirty="0"/>
              <a:t>Resources – let us know if you need help!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9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Addressing Challenges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39200" cy="4876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7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Challenges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212" y="1447800"/>
            <a:ext cx="8229600" cy="4525963"/>
          </a:xfrm>
        </p:spPr>
        <p:txBody>
          <a:bodyPr/>
          <a:lstStyle/>
          <a:p>
            <a:r>
              <a:rPr lang="en-US" dirty="0"/>
              <a:t>Examples of situations in practicum that did </a:t>
            </a:r>
            <a:r>
              <a:rPr lang="en-US" b="1" dirty="0"/>
              <a:t>not</a:t>
            </a:r>
            <a:r>
              <a:rPr lang="en-US" dirty="0"/>
              <a:t> turn out well</a:t>
            </a:r>
          </a:p>
          <a:p>
            <a:endParaRPr lang="en-US" dirty="0"/>
          </a:p>
          <a:p>
            <a:r>
              <a:rPr lang="en-US" dirty="0"/>
              <a:t>Examples of difficult student situations that turned out well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371600"/>
            <a:ext cx="8229600" cy="4754563"/>
          </a:xfrm>
        </p:spPr>
        <p:txBody>
          <a:bodyPr/>
          <a:lstStyle/>
          <a:p>
            <a:r>
              <a:rPr lang="en-US" dirty="0"/>
              <a:t>Faculty liaison will visit the student in the agency 1 time each semester</a:t>
            </a:r>
          </a:p>
          <a:p>
            <a:r>
              <a:rPr lang="en-US" dirty="0"/>
              <a:t>If you have more than 1 student, you will likely have visits with different liaisons</a:t>
            </a:r>
          </a:p>
          <a:p>
            <a:r>
              <a:rPr lang="en-US" dirty="0"/>
              <a:t>Phone call if VERY far away</a:t>
            </a:r>
          </a:p>
          <a:p>
            <a:r>
              <a:rPr lang="en-US" dirty="0"/>
              <a:t>Liaison may schedule visit with you, or student may set this up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to review student’s progress and identify any problems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Liaison completes paperwork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6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Practicum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600200"/>
            <a:ext cx="8347588" cy="4525963"/>
          </a:xfrm>
        </p:spPr>
        <p:txBody>
          <a:bodyPr/>
          <a:lstStyle/>
          <a:p>
            <a:r>
              <a:rPr lang="en-US" dirty="0"/>
              <a:t>Taught by faculty Field Liaison</a:t>
            </a:r>
          </a:p>
          <a:p>
            <a:endParaRPr lang="en-US" sz="1800" dirty="0"/>
          </a:p>
          <a:p>
            <a:r>
              <a:rPr lang="en-US" dirty="0"/>
              <a:t>Students attend every-other-week class to support practicum experience</a:t>
            </a:r>
          </a:p>
          <a:p>
            <a:endParaRPr lang="en-US" sz="1800" dirty="0"/>
          </a:p>
          <a:p>
            <a:r>
              <a:rPr lang="en-US" dirty="0"/>
              <a:t>Purpose is to process learning from practicum</a:t>
            </a:r>
          </a:p>
          <a:p>
            <a:endParaRPr lang="en-US" sz="1800" dirty="0"/>
          </a:p>
          <a:p>
            <a:r>
              <a:rPr lang="en-US" dirty="0"/>
              <a:t>Assignments include Learning Contract, Midterm Evaluation, Final Evaluation and other activities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0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Hours, Holidays, Absences,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1" y="1357281"/>
            <a:ext cx="8499987" cy="4525963"/>
          </a:xfrm>
        </p:spPr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Total hours per semester: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BSW / MSW Foundation:  240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MSW Advanced Generalist:  350</a:t>
            </a:r>
          </a:p>
          <a:p>
            <a:r>
              <a:rPr lang="en-US" dirty="0"/>
              <a:t>May start practicum as early as August 1 and January 2 </a:t>
            </a:r>
          </a:p>
          <a:p>
            <a:r>
              <a:rPr lang="en-US" dirty="0"/>
              <a:t>Should continue until December 1 (Fall semester) and May 1 (Spring semester)</a:t>
            </a:r>
          </a:p>
          <a:p>
            <a:r>
              <a:rPr lang="en-US" dirty="0"/>
              <a:t>MSW Advanced Generalist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take optional summer class for 100 hours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begin spring semester hours in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mid-December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4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Hours, Holidays, Absences,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371600"/>
            <a:ext cx="8229600" cy="4754563"/>
          </a:xfrm>
        </p:spPr>
        <p:txBody>
          <a:bodyPr/>
          <a:lstStyle/>
          <a:p>
            <a:r>
              <a:rPr lang="en-US" dirty="0"/>
              <a:t>May take off school and agency holidays but are still responsible to complete total hours</a:t>
            </a:r>
          </a:p>
          <a:p>
            <a:r>
              <a:rPr lang="en-US" dirty="0"/>
              <a:t>Agency should report to Liaison if student misses 3 or more consecutive days, or 5 days in a semester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May be live or online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Requires Field Instructor approval (YOU) to count toward practicum hours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Does not require Liaison (classroom instructor) approval unless training is more than 10% of total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practicum hours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59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447800"/>
            <a:ext cx="8229600" cy="4525963"/>
          </a:xfrm>
        </p:spPr>
        <p:txBody>
          <a:bodyPr/>
          <a:lstStyle/>
          <a:p>
            <a:r>
              <a:rPr lang="en-US" sz="4800" dirty="0"/>
              <a:t>Group picture!</a:t>
            </a:r>
          </a:p>
          <a:p>
            <a:endParaRPr lang="en-US" sz="9600" dirty="0"/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28875"/>
            <a:ext cx="609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12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Contracts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28559"/>
            <a:ext cx="5110547" cy="5477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5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Midterm and end of each semester</a:t>
            </a:r>
          </a:p>
          <a:p>
            <a:r>
              <a:rPr lang="en-US" sz="2400" dirty="0"/>
              <a:t>Rating scale and comments</a:t>
            </a:r>
          </a:p>
          <a:p>
            <a:r>
              <a:rPr lang="en-US" sz="2400" dirty="0"/>
              <a:t>Joint evaluative process</a:t>
            </a:r>
          </a:p>
          <a:p>
            <a:r>
              <a:rPr lang="en-US" sz="2400" dirty="0"/>
              <a:t>Evaluation stays in permanent student record</a:t>
            </a:r>
          </a:p>
          <a:p>
            <a:r>
              <a:rPr lang="en-US" sz="2400" dirty="0"/>
              <a:t>Potential employers sometimes obtain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895"/>
          <a:stretch/>
        </p:blipFill>
        <p:spPr>
          <a:xfrm>
            <a:off x="332180" y="1348581"/>
            <a:ext cx="4123643" cy="50292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7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Field Instructor Training</a:t>
            </a:r>
            <a:br>
              <a:rPr lang="en-US" dirty="0"/>
            </a:br>
            <a:r>
              <a:rPr lang="en-US" dirty="0"/>
              <a:t>August 9, 2019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85" y="1330120"/>
            <a:ext cx="83475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Agenda</a:t>
            </a:r>
          </a:p>
          <a:p>
            <a:pPr marL="0" indent="0">
              <a:buNone/>
            </a:pPr>
            <a:r>
              <a:rPr lang="en-US" sz="2600" dirty="0"/>
              <a:t>8:00 am	Registration and Breakfast</a:t>
            </a:r>
          </a:p>
          <a:p>
            <a:pPr marL="0" indent="0">
              <a:buNone/>
            </a:pPr>
            <a:r>
              <a:rPr lang="en-US" sz="2600" dirty="0"/>
              <a:t>8:30 am	Welcome &amp; Introductions 				Announcements &amp; Ice Breaker</a:t>
            </a:r>
          </a:p>
          <a:p>
            <a:pPr marL="0" indent="0">
              <a:buNone/>
            </a:pPr>
            <a:r>
              <a:rPr lang="en-US" sz="2600" dirty="0"/>
              <a:t>9:30 am	Field Instructor of the Year Awards</a:t>
            </a:r>
          </a:p>
          <a:p>
            <a:pPr marL="0" indent="0">
              <a:buNone/>
            </a:pPr>
            <a:r>
              <a:rPr lang="en-US" sz="2600" dirty="0"/>
              <a:t>9:45 am	Field Practicum Manual</a:t>
            </a:r>
          </a:p>
          <a:p>
            <a:pPr marL="0" indent="0">
              <a:buNone/>
            </a:pPr>
            <a:r>
              <a:rPr lang="en-US" sz="2600" dirty="0"/>
              <a:t>		Group Picture </a:t>
            </a:r>
          </a:p>
          <a:p>
            <a:pPr marL="0" indent="0">
              <a:buNone/>
            </a:pPr>
            <a:r>
              <a:rPr lang="en-US" sz="2600" dirty="0"/>
              <a:t>		Field Practicum Manual</a:t>
            </a:r>
          </a:p>
          <a:p>
            <a:pPr marL="0" indent="0">
              <a:buNone/>
            </a:pPr>
            <a:r>
              <a:rPr lang="en-US" sz="2600" dirty="0"/>
              <a:t>11:15 am	Wrap Up/Drawing/Evaluations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3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Ratings of “Zero/Not Applicable”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375387"/>
            <a:ext cx="8229600" cy="4525963"/>
          </a:xfrm>
        </p:spPr>
        <p:txBody>
          <a:bodyPr/>
          <a:lstStyle/>
          <a:p>
            <a:r>
              <a:rPr lang="en-US" sz="3200" dirty="0"/>
              <a:t>Rating of “N/A” on Evaluation means: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Not applicable to student’s learning at 	this time.</a:t>
            </a:r>
          </a:p>
          <a:p>
            <a:pPr marL="457200" lvl="1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Acceptable for first semester/midterm evaluation</a:t>
            </a:r>
          </a:p>
          <a:p>
            <a:pPr marL="457200" lvl="1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Avoid on second semester Evaluation </a:t>
            </a:r>
          </a:p>
          <a:p>
            <a:pPr marL="457200" lvl="1" indent="0">
              <a:buNone/>
            </a:pPr>
            <a:r>
              <a:rPr lang="en-US" sz="36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37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Core Competency #4:  Engage in Practice-Informed Research and Research-Informed Practice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212" y="1366334"/>
            <a:ext cx="8229600" cy="4525963"/>
          </a:xfrm>
        </p:spPr>
        <p:txBody>
          <a:bodyPr/>
          <a:lstStyle/>
          <a:p>
            <a:r>
              <a:rPr lang="en-US" dirty="0"/>
              <a:t>Social work students must all develop this competency</a:t>
            </a:r>
          </a:p>
          <a:p>
            <a:r>
              <a:rPr lang="en-US" dirty="0"/>
              <a:t>Does not mean students must conduct research</a:t>
            </a:r>
          </a:p>
          <a:p>
            <a:r>
              <a:rPr lang="en-US" dirty="0"/>
              <a:t>Examples of activities to develop skills: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 about evidence-based practice and treatment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trauma-informed practices and present information to agency staff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agency assessment tools which were developed from research/best practices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a client survey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9212" y="1348227"/>
            <a:ext cx="8229600" cy="4525963"/>
          </a:xfrm>
        </p:spPr>
        <p:txBody>
          <a:bodyPr/>
          <a:lstStyle/>
          <a:p>
            <a:r>
              <a:rPr lang="en-US" dirty="0"/>
              <a:t>Drawing for prizes</a:t>
            </a:r>
          </a:p>
          <a:p>
            <a:r>
              <a:rPr lang="en-US" dirty="0"/>
              <a:t>Please complete evaluations</a:t>
            </a:r>
          </a:p>
          <a:p>
            <a:r>
              <a:rPr lang="en-US" dirty="0"/>
              <a:t>Pick up CEUs at the door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b="1" dirty="0"/>
              <a:t>Thank you for your service to WSU students!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9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371600"/>
            <a:ext cx="8229600" cy="4724400"/>
          </a:xfrm>
        </p:spPr>
        <p:txBody>
          <a:bodyPr numCol="2"/>
          <a:lstStyle/>
          <a:p>
            <a:r>
              <a:rPr lang="en-US" sz="2400" dirty="0"/>
              <a:t>Dr. Kyoung Lee, </a:t>
            </a:r>
            <a:br>
              <a:rPr lang="en-US" sz="2400" dirty="0"/>
            </a:br>
            <a:r>
              <a:rPr lang="en-US" sz="2400" dirty="0"/>
              <a:t>School of Social Work Director</a:t>
            </a:r>
          </a:p>
          <a:p>
            <a:r>
              <a:rPr lang="en-US" sz="2400" dirty="0"/>
              <a:t>Shaunna Millar,          MSW Program Director</a:t>
            </a:r>
          </a:p>
          <a:p>
            <a:r>
              <a:rPr lang="en-US" sz="2400" dirty="0"/>
              <a:t>Dr. Amy Kalb,              BSW Program Director</a:t>
            </a:r>
          </a:p>
          <a:p>
            <a:r>
              <a:rPr lang="en-US" sz="2400" dirty="0"/>
              <a:t>Trisha Wenrich, </a:t>
            </a:r>
            <a:br>
              <a:rPr lang="en-US" sz="2400" dirty="0"/>
            </a:br>
            <a:r>
              <a:rPr lang="en-US" sz="2400" dirty="0"/>
              <a:t>Senior Administrative Assistant</a:t>
            </a:r>
          </a:p>
          <a:p>
            <a:r>
              <a:rPr lang="en-US" sz="2400" dirty="0"/>
              <a:t>Michelle Calhoun, Administrative Assistant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	Field Liaisons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Debbie Willsie, Practicum Director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BreAnn Gilkey, Associate Practicum Director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Zane May, Adjunct/Practicum Liaison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Connie Mayes,  Adjunct/Practicum Liaison</a:t>
            </a:r>
          </a:p>
          <a:p>
            <a:pPr marL="457200" lvl="1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5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Practicum Advisory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375387"/>
            <a:ext cx="8229600" cy="4525963"/>
          </a:xfrm>
        </p:spPr>
        <p:txBody>
          <a:bodyPr/>
          <a:lstStyle/>
          <a:p>
            <a:r>
              <a:rPr lang="en-US" sz="3200" dirty="0"/>
              <a:t>Meets once each semester</a:t>
            </a:r>
          </a:p>
          <a:p>
            <a:r>
              <a:rPr lang="en-US" sz="3200" dirty="0"/>
              <a:t>Representatives from agencies who host our students (10-12)</a:t>
            </a:r>
          </a:p>
          <a:p>
            <a:r>
              <a:rPr lang="en-US" sz="3200" dirty="0"/>
              <a:t>Updates from WSU and from member agencies</a:t>
            </a:r>
          </a:p>
          <a:p>
            <a:r>
              <a:rPr lang="en-US" sz="3200" dirty="0"/>
              <a:t>Advises BreAnn and Debbie about training topics, program suggestions</a:t>
            </a:r>
          </a:p>
          <a:p>
            <a:r>
              <a:rPr lang="en-US" sz="3200" dirty="0"/>
              <a:t>We appreciate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3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&amp; Save the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348227"/>
            <a:ext cx="8229600" cy="4525963"/>
          </a:xfrm>
        </p:spPr>
        <p:txBody>
          <a:bodyPr/>
          <a:lstStyle/>
          <a:p>
            <a:r>
              <a:rPr lang="en-US" sz="2400" dirty="0"/>
              <a:t>All sign in; drawing tickets; evaluation at end</a:t>
            </a:r>
          </a:p>
          <a:p>
            <a:r>
              <a:rPr lang="en-US" sz="2400" dirty="0"/>
              <a:t>Help yourself to food and coffee anytime</a:t>
            </a:r>
          </a:p>
          <a:p>
            <a:endParaRPr lang="en-US" sz="2200" dirty="0"/>
          </a:p>
          <a:p>
            <a:r>
              <a:rPr lang="en-US" sz="2200" dirty="0"/>
              <a:t>Field Instructor Mini Trainings: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Friday, October 11, 2019, noon - 1:00 pm,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Metroplex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#138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Friday, March 13, 2020, noon - 1:00 pm,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Metroplex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#138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lvl="1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POWER Conference</a:t>
            </a:r>
          </a:p>
          <a:p>
            <a:pPr marL="858838" lvl="2" indent="-342900">
              <a:buFont typeface="Arial" panose="020B0604020202020204" pitchFamily="34" charset="0"/>
              <a:buChar char="̶"/>
              <a:tabLst>
                <a:tab pos="91440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March 5 &amp; 6, 2019, Kansas Star Casino, Mulvane, KS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2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Breaker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1"/>
            <a:ext cx="6400800" cy="221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835951"/>
            <a:ext cx="708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Purple: If you could live in any sitcom, which one would it be?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Yellow: If you could be an expert in something, what would it be?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Orange: What is one thing (bad habit) you would eliminate from your daily routine.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Red: You have to wear a t-shirt with one word on it for one year, what is that word?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Blue: If you could rid the world of one thing, what would it be?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Green: Would you rather go without internet or your</a:t>
            </a:r>
          </a:p>
          <a:p>
            <a:r>
              <a:rPr lang="en-US" dirty="0"/>
              <a:t> 	cell phone for a week?  </a:t>
            </a:r>
          </a:p>
        </p:txBody>
      </p:sp>
    </p:spTree>
    <p:extLst>
      <p:ext uri="{BB962C8B-B14F-4D97-AF65-F5344CB8AC3E}">
        <p14:creationId xmlns:p14="http://schemas.microsoft.com/office/powerpoint/2010/main" val="398212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BSW and MSW </a:t>
            </a:r>
            <a:br>
              <a:rPr lang="en-US" dirty="0"/>
            </a:br>
            <a:r>
              <a:rPr lang="en-US" dirty="0"/>
              <a:t>Field Instructor of the Year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375387"/>
            <a:ext cx="8229600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/>
              <a:t>In Recognition of Excellence in </a:t>
            </a:r>
          </a:p>
          <a:p>
            <a:pPr marL="0" indent="0" algn="ctr">
              <a:buNone/>
            </a:pPr>
            <a:r>
              <a:rPr lang="en-US" sz="3200" dirty="0"/>
              <a:t>Supervision and Continuous Partnership in</a:t>
            </a:r>
          </a:p>
          <a:p>
            <a:pPr marL="0" indent="0" algn="ctr">
              <a:buNone/>
            </a:pPr>
            <a:r>
              <a:rPr lang="en-US" sz="3200" dirty="0"/>
              <a:t> Social Work Field Education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Embodies the role of teacher and mentor</a:t>
            </a:r>
          </a:p>
          <a:p>
            <a:r>
              <a:rPr lang="en-US" dirty="0"/>
              <a:t>Fosters student learning and professional development</a:t>
            </a:r>
          </a:p>
          <a:p>
            <a:r>
              <a:rPr lang="en-US" dirty="0"/>
              <a:t>Demonstrates commitment to social justice and social work values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7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371600"/>
            <a:ext cx="8229600" cy="4953000"/>
          </a:xfrm>
        </p:spPr>
        <p:txBody>
          <a:bodyPr/>
          <a:lstStyle/>
          <a:p>
            <a:r>
              <a:rPr lang="en-US" sz="2400" dirty="0"/>
              <a:t>WSU Website – </a:t>
            </a:r>
            <a:r>
              <a:rPr lang="en-US" sz="2400" dirty="0">
                <a:hlinkClick r:id="rId3"/>
              </a:rPr>
              <a:t>www.wichita.edu</a:t>
            </a:r>
            <a:endParaRPr lang="en-US" sz="2400" dirty="0"/>
          </a:p>
          <a:p>
            <a:r>
              <a:rPr lang="en-US" sz="2400" dirty="0"/>
              <a:t>WSU School of Social Work – </a:t>
            </a:r>
            <a:r>
              <a:rPr lang="en-US" sz="2400" dirty="0">
                <a:hlinkClick r:id="rId4"/>
              </a:rPr>
              <a:t>www.wichita.edu/socialwork</a:t>
            </a:r>
            <a:r>
              <a:rPr lang="en-US" sz="2400" dirty="0"/>
              <a:t> </a:t>
            </a:r>
          </a:p>
          <a:p>
            <a:r>
              <a:rPr lang="en-US" sz="2400" dirty="0"/>
              <a:t>Facebook: Wichita State University School of Social Work - </a:t>
            </a:r>
            <a:r>
              <a:rPr lang="en-US" sz="2400" dirty="0">
                <a:hlinkClick r:id="rId5"/>
              </a:rPr>
              <a:t>https://www.facebook.com/wsusw</a:t>
            </a:r>
            <a:endParaRPr lang="en-US" sz="2400" dirty="0"/>
          </a:p>
          <a:p>
            <a:r>
              <a:rPr lang="en-US" sz="2400" dirty="0"/>
              <a:t>Facebook: Alumni of Wichita State University School of Social Work - </a:t>
            </a:r>
            <a:r>
              <a:rPr lang="en-US" sz="2400" dirty="0">
                <a:hlinkClick r:id="rId6"/>
              </a:rPr>
              <a:t>https://www.facebook.com/swalumni</a:t>
            </a:r>
            <a:endParaRPr lang="en-US" sz="2400" dirty="0"/>
          </a:p>
          <a:p>
            <a:r>
              <a:rPr lang="en-US" sz="2400" dirty="0"/>
              <a:t>Facebook: Wichita State University Social Work Employment &amp; Volunteerism – </a:t>
            </a:r>
            <a:r>
              <a:rPr lang="en-US" sz="2400" dirty="0">
                <a:hlinkClick r:id="rId7"/>
              </a:rPr>
              <a:t>https://www.facebook.com/shockerworks/</a:t>
            </a:r>
            <a:r>
              <a:rPr lang="en-US" sz="2400" dirty="0"/>
              <a:t>  </a:t>
            </a:r>
          </a:p>
          <a:p>
            <a:r>
              <a:rPr lang="en-US" sz="2400" dirty="0"/>
              <a:t>Twitter - </a:t>
            </a:r>
            <a:r>
              <a:rPr lang="en-US" sz="2400" dirty="0">
                <a:hlinkClick r:id="rId8"/>
              </a:rPr>
              <a:t>https://twitter.com/WSUSocialWork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terms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2" y="1371600"/>
            <a:ext cx="8229600" cy="5486400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Director of Field Practicum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Associate Director of Field Practicum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Field Instructor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LBSW, LMSW, or LSCSW (license must be at level of student or higher)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Supervises educational experience, usually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/week</a:t>
            </a: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US" dirty="0">
                <a:solidFill>
                  <a:prstClr val="black"/>
                </a:solidFill>
              </a:rPr>
              <a:t>On-Site Supervisor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daily instruction but no social work degree </a:t>
            </a:r>
            <a:b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is not licensed as a social worker</a:t>
            </a: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en-US" dirty="0">
                <a:solidFill>
                  <a:prstClr val="black"/>
                </a:solidFill>
              </a:rPr>
              <a:t>Field Liaison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member who teaches practicum </a:t>
            </a:r>
            <a:b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 and provides one on-site visit </a:t>
            </a:r>
            <a:b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semester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r="7124" b="17062"/>
          <a:stretch/>
        </p:blipFill>
        <p:spPr>
          <a:xfrm>
            <a:off x="6553200" y="5867400"/>
            <a:ext cx="25081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67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FEB71A"/>
      </a:accent1>
      <a:accent2>
        <a:srgbClr val="6E81D6"/>
      </a:accent2>
      <a:accent3>
        <a:srgbClr val="705E5F"/>
      </a:accent3>
      <a:accent4>
        <a:srgbClr val="CC823D"/>
      </a:accent4>
      <a:accent5>
        <a:srgbClr val="72A7C0"/>
      </a:accent5>
      <a:accent6>
        <a:srgbClr val="BECC8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958</Words>
  <Application>Microsoft Office PowerPoint</Application>
  <PresentationFormat>On-screen Show (4:3)</PresentationFormat>
  <Paragraphs>206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Georgia</vt:lpstr>
      <vt:lpstr>Arial</vt:lpstr>
      <vt:lpstr>Office Theme</vt:lpstr>
      <vt:lpstr>Field Instructor Training</vt:lpstr>
      <vt:lpstr>Field Instructor Training August 9, 2019 </vt:lpstr>
      <vt:lpstr>Welcome &amp; Introductions</vt:lpstr>
      <vt:lpstr>Practicum Advisory Committee</vt:lpstr>
      <vt:lpstr>Announcements &amp; Save the Date</vt:lpstr>
      <vt:lpstr>Ice Breaker</vt:lpstr>
      <vt:lpstr>BSW and MSW  Field Instructor of the Year Awards</vt:lpstr>
      <vt:lpstr>Online Resources</vt:lpstr>
      <vt:lpstr>What do these terms mean?</vt:lpstr>
      <vt:lpstr>Field Instructor Quick Start Guide Just the Basics</vt:lpstr>
      <vt:lpstr> Addressing Challenges</vt:lpstr>
      <vt:lpstr>Addressing Challenges</vt:lpstr>
      <vt:lpstr>Site Visits</vt:lpstr>
      <vt:lpstr>Practicum Courses</vt:lpstr>
      <vt:lpstr>Hours, Holidays, Absences, Training</vt:lpstr>
      <vt:lpstr>Hours, Holidays, Absences, Training</vt:lpstr>
      <vt:lpstr>Transition</vt:lpstr>
      <vt:lpstr>Learning Contracts</vt:lpstr>
      <vt:lpstr>Evaluations</vt:lpstr>
      <vt:lpstr>Ratings of “Zero/Not Applicable”</vt:lpstr>
      <vt:lpstr>Core Competency #4:  Engage in Practice-Informed Research and Research-Informed Practice</vt:lpstr>
      <vt:lpstr>Wrap Up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Presentation Tree</dc:creator>
  <cp:lastModifiedBy>Wenrich, Trisha</cp:lastModifiedBy>
  <cp:revision>135</cp:revision>
  <cp:lastPrinted>2019-08-08T14:15:43Z</cp:lastPrinted>
  <dcterms:created xsi:type="dcterms:W3CDTF">2009-12-04T23:34:43Z</dcterms:created>
  <dcterms:modified xsi:type="dcterms:W3CDTF">2019-08-09T15:21:06Z</dcterms:modified>
</cp:coreProperties>
</file>