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20"/>
  </p:notesMasterIdLst>
  <p:sldIdLst>
    <p:sldId id="291" r:id="rId3"/>
    <p:sldId id="292" r:id="rId4"/>
    <p:sldId id="328" r:id="rId5"/>
    <p:sldId id="330" r:id="rId6"/>
    <p:sldId id="323" r:id="rId7"/>
    <p:sldId id="326" r:id="rId8"/>
    <p:sldId id="325" r:id="rId9"/>
    <p:sldId id="329" r:id="rId10"/>
    <p:sldId id="327" r:id="rId11"/>
    <p:sldId id="321" r:id="rId12"/>
    <p:sldId id="331" r:id="rId13"/>
    <p:sldId id="332" r:id="rId14"/>
    <p:sldId id="335" r:id="rId15"/>
    <p:sldId id="336" r:id="rId16"/>
    <p:sldId id="337" r:id="rId17"/>
    <p:sldId id="334" r:id="rId18"/>
    <p:sldId id="33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948"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28348C-DF1C-449B-8CB1-A912A031876E}" type="datetimeFigureOut">
              <a:rPr lang="en-US" smtClean="0"/>
              <a:t>5/15/2020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ED4A4B-C1DE-4FDB-B5A1-10BF40A492B8}" type="slidenum">
              <a:rPr lang="en-US" smtClean="0"/>
              <a:t>‹#›</a:t>
            </a:fld>
            <a:endParaRPr lang="en-US"/>
          </a:p>
        </p:txBody>
      </p:sp>
    </p:spTree>
    <p:extLst>
      <p:ext uri="{BB962C8B-B14F-4D97-AF65-F5344CB8AC3E}">
        <p14:creationId xmlns:p14="http://schemas.microsoft.com/office/powerpoint/2010/main" val="395909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t>As your full-service career center, we provide a wide range of services, workshops, programs and events to complement your academic program.</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568C9A-3A1A-406C-8EAF-0094C1727F2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2346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t>As your full-service career center, we provide a wide range of services, workshops, programs and events to complement your academic program.</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568C9A-3A1A-406C-8EAF-0094C1727F2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35054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t>As your full-service career center, we provide a wide range of services, workshops, programs and events to complement your academic program.</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568C9A-3A1A-406C-8EAF-0094C1727F2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0378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t>As your full-service career center, we provide a wide range of services, workshops, programs and events to complement your academic program.</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568C9A-3A1A-406C-8EAF-0094C1727F2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8365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t>As your full-service career center, we provide a wide range of services, workshops, programs and events to complement your academic program.</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568C9A-3A1A-406C-8EAF-0094C1727F2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95605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105F59E-72CC-4351-BB3D-280766D3C49B}"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4028034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05F59E-72CC-4351-BB3D-280766D3C49B}"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4172976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05F59E-72CC-4351-BB3D-280766D3C49B}"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2216460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3DCA5B4-6AE2-E44E-9A17-5294ED09C146}"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140137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DCA5B4-6AE2-E44E-9A17-5294ED09C146}"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14482392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DCA5B4-6AE2-E44E-9A17-5294ED09C146}"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458273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DCA5B4-6AE2-E44E-9A17-5294ED09C146}"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40828299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DCA5B4-6AE2-E44E-9A17-5294ED09C146}" type="datetimeFigureOut">
              <a:rPr lang="en-US" smtClean="0"/>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30600050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DCA5B4-6AE2-E44E-9A17-5294ED09C146}" type="datetimeFigureOut">
              <a:rPr lang="en-US" smtClean="0"/>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24168570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CA5B4-6AE2-E44E-9A17-5294ED09C146}" type="datetimeFigureOut">
              <a:rPr lang="en-US" smtClean="0"/>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41614120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DCA5B4-6AE2-E44E-9A17-5294ED09C146}"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3802666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05F59E-72CC-4351-BB3D-280766D3C49B}"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3686004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DCA5B4-6AE2-E44E-9A17-5294ED09C146}"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31354935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DCA5B4-6AE2-E44E-9A17-5294ED09C146}"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2910357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DCA5B4-6AE2-E44E-9A17-5294ED09C146}"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5E4AF-AE98-614F-A396-8C76229BCFE1}" type="slidenum">
              <a:rPr lang="en-US" smtClean="0"/>
              <a:t>‹#›</a:t>
            </a:fld>
            <a:endParaRPr lang="en-US"/>
          </a:p>
        </p:txBody>
      </p:sp>
    </p:spTree>
    <p:extLst>
      <p:ext uri="{BB962C8B-B14F-4D97-AF65-F5344CB8AC3E}">
        <p14:creationId xmlns:p14="http://schemas.microsoft.com/office/powerpoint/2010/main" val="3750792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5F59E-72CC-4351-BB3D-280766D3C49B}"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1498181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05F59E-72CC-4351-BB3D-280766D3C49B}"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1505773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05F59E-72CC-4351-BB3D-280766D3C49B}" type="datetimeFigureOut">
              <a:rPr lang="en-US" smtClean="0"/>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165437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05F59E-72CC-4351-BB3D-280766D3C49B}" type="datetimeFigureOut">
              <a:rPr lang="en-US" smtClean="0"/>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2435587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05F59E-72CC-4351-BB3D-280766D3C49B}" type="datetimeFigureOut">
              <a:rPr lang="en-US" smtClean="0"/>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705202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05F59E-72CC-4351-BB3D-280766D3C49B}"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17986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05F59E-72CC-4351-BB3D-280766D3C49B}"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C2E93-3AD5-4D33-9A06-DD38BDD1D229}" type="slidenum">
              <a:rPr lang="en-US" smtClean="0"/>
              <a:t>‹#›</a:t>
            </a:fld>
            <a:endParaRPr lang="en-US"/>
          </a:p>
        </p:txBody>
      </p:sp>
    </p:spTree>
    <p:extLst>
      <p:ext uri="{BB962C8B-B14F-4D97-AF65-F5344CB8AC3E}">
        <p14:creationId xmlns:p14="http://schemas.microsoft.com/office/powerpoint/2010/main" val="3314798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05F59E-72CC-4351-BB3D-280766D3C49B}" type="datetimeFigureOut">
              <a:rPr lang="en-US" smtClean="0"/>
              <a:t>5/15/2020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C2E93-3AD5-4D33-9A06-DD38BDD1D229}" type="slidenum">
              <a:rPr lang="en-US" smtClean="0"/>
              <a:t>‹#›</a:t>
            </a:fld>
            <a:endParaRPr lang="en-US"/>
          </a:p>
        </p:txBody>
      </p:sp>
    </p:spTree>
    <p:extLst>
      <p:ext uri="{BB962C8B-B14F-4D97-AF65-F5344CB8AC3E}">
        <p14:creationId xmlns:p14="http://schemas.microsoft.com/office/powerpoint/2010/main" val="4229506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CA5B4-6AE2-E44E-9A17-5294ED09C146}" type="datetimeFigureOut">
              <a:rPr lang="en-US" smtClean="0"/>
              <a:t>5/15/2020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5E4AF-AE98-614F-A396-8C76229BCFE1}" type="slidenum">
              <a:rPr lang="en-US" smtClean="0"/>
              <a:t>‹#›</a:t>
            </a:fld>
            <a:endParaRPr lang="en-US"/>
          </a:p>
        </p:txBody>
      </p:sp>
    </p:spTree>
    <p:extLst>
      <p:ext uri="{BB962C8B-B14F-4D97-AF65-F5344CB8AC3E}">
        <p14:creationId xmlns:p14="http://schemas.microsoft.com/office/powerpoint/2010/main" val="368354796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hyperlink" Target="https://www.wichita.edu/services/mrc/instructional_technology/index.php" TargetMode="Externa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hyperlink" Target="https://www.wichita.edu/services/mrc/instructional_technology/Hybrid/index.php" TargetMode="External"/><Relationship Id="rId2" Type="http://schemas.openxmlformats.org/officeDocument/2006/relationships/hyperlink" Target="https://www.wichita.edu/academics/honors_college/Faculty_Portal.php" TargetMode="External"/><Relationship Id="rId1" Type="http://schemas.openxmlformats.org/officeDocument/2006/relationships/slideLayout" Target="../slideLayouts/slideLayout9.xml"/><Relationship Id="rId5" Type="http://schemas.openxmlformats.org/officeDocument/2006/relationships/hyperlink" Target="https://www.wichita.edu/services/disability-services/" TargetMode="External"/><Relationship Id="rId4" Type="http://schemas.openxmlformats.org/officeDocument/2006/relationships/hyperlink" Target="https://www.wichita.edu/services/mrc/instructional_technology/"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wsu.wichita.edu/the-shocker/story.php?eid=33&amp;id=957#.XfzuGUdKiUk"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8" Type="http://schemas.openxmlformats.org/officeDocument/2006/relationships/hyperlink" Target="https://m.youtube.com/watch?v=M3Ips18RR-8&amp;feature=youtu.be" TargetMode="Externa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hyperlink" Target="https://www.youtube.com/watch?v=15bviUOuE3I&amp;feature=youtu.be"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38848"/>
          <a:stretch/>
        </p:blipFill>
        <p:spPr>
          <a:xfrm>
            <a:off x="972589" y="2708030"/>
            <a:ext cx="10319999" cy="4083467"/>
          </a:xfrm>
          <a:prstGeom prst="rect">
            <a:avLst/>
          </a:prstGeom>
        </p:spPr>
      </p:pic>
      <p:sp>
        <p:nvSpPr>
          <p:cNvPr id="2" name="TextBox 1">
            <a:extLst>
              <a:ext uri="{FF2B5EF4-FFF2-40B4-BE49-F238E27FC236}">
                <a16:creationId xmlns:a16="http://schemas.microsoft.com/office/drawing/2014/main" id="{582331A7-3786-46EF-8567-C096A18C21C2}"/>
              </a:ext>
            </a:extLst>
          </p:cNvPr>
          <p:cNvSpPr txBox="1"/>
          <p:nvPr/>
        </p:nvSpPr>
        <p:spPr>
          <a:xfrm>
            <a:off x="1260441" y="584372"/>
            <a:ext cx="9744293" cy="2123658"/>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dirty="0">
                <a:solidFill>
                  <a:schemeClr val="bg1"/>
                </a:solidFill>
                <a:latin typeface="Arial" panose="020B0604020202020204" pitchFamily="34" charset="0"/>
                <a:cs typeface="Arial" panose="020B0604020202020204" pitchFamily="34" charset="0"/>
              </a:rPr>
              <a:t>The Dorothy and Bill Cohen Honors College</a:t>
            </a:r>
          </a:p>
          <a:p>
            <a:pPr algn="ctr"/>
            <a:r>
              <a:rPr lang="en-US" sz="2400" dirty="0">
                <a:solidFill>
                  <a:schemeClr val="bg1"/>
                </a:solidFill>
                <a:latin typeface="Arial" panose="020B0604020202020204" pitchFamily="34" charset="0"/>
                <a:cs typeface="Arial" panose="020B0604020202020204" pitchFamily="34" charset="0"/>
              </a:rPr>
              <a:t>General Faculty Meeting</a:t>
            </a:r>
          </a:p>
          <a:p>
            <a:pPr algn="ctr"/>
            <a:r>
              <a:rPr lang="en-US" sz="2400" dirty="0">
                <a:solidFill>
                  <a:schemeClr val="bg1"/>
                </a:solidFill>
                <a:latin typeface="Arial" panose="020B0604020202020204" pitchFamily="34" charset="0"/>
                <a:cs typeface="Arial" panose="020B0604020202020204" pitchFamily="34" charset="0"/>
              </a:rPr>
              <a:t>March 14, 2020</a:t>
            </a:r>
          </a:p>
          <a:p>
            <a:pPr algn="ctr"/>
            <a:r>
              <a:rPr lang="en-US" sz="2400" dirty="0">
                <a:solidFill>
                  <a:schemeClr val="bg1"/>
                </a:solidFill>
                <a:latin typeface="Arial" panose="020B0604020202020204" pitchFamily="34" charset="0"/>
                <a:cs typeface="Arial" panose="020B0604020202020204" pitchFamily="34" charset="0"/>
              </a:rPr>
              <a:t>3:00-4:30</a:t>
            </a:r>
          </a:p>
          <a:p>
            <a:pPr algn="ctr"/>
            <a:endParaRPr lang="en-US" dirty="0"/>
          </a:p>
          <a:p>
            <a:pPr algn="ctr"/>
            <a:endParaRPr lang="en-US" dirty="0"/>
          </a:p>
        </p:txBody>
      </p:sp>
    </p:spTree>
    <p:extLst>
      <p:ext uri="{BB962C8B-B14F-4D97-AF65-F5344CB8AC3E}">
        <p14:creationId xmlns:p14="http://schemas.microsoft.com/office/powerpoint/2010/main" val="897116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27BC08-7F41-4904-B41E-D20E259FB89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8848"/>
          <a:stretch/>
        </p:blipFill>
        <p:spPr>
          <a:xfrm>
            <a:off x="972589" y="2708030"/>
            <a:ext cx="10319999" cy="4083467"/>
          </a:xfrm>
          <a:prstGeom prst="rect">
            <a:avLst/>
          </a:prstGeom>
        </p:spPr>
      </p:pic>
      <p:sp>
        <p:nvSpPr>
          <p:cNvPr id="7" name="Title 6">
            <a:extLst>
              <a:ext uri="{FF2B5EF4-FFF2-40B4-BE49-F238E27FC236}">
                <a16:creationId xmlns:a16="http://schemas.microsoft.com/office/drawing/2014/main" id="{48AEFA20-024C-42F4-8CCA-15F904EC1F61}"/>
              </a:ext>
            </a:extLst>
          </p:cNvPr>
          <p:cNvSpPr>
            <a:spLocks noGrp="1"/>
          </p:cNvSpPr>
          <p:nvPr>
            <p:ph type="title"/>
          </p:nvPr>
        </p:nvSpPr>
        <p:spPr>
          <a:xfrm>
            <a:off x="1146915" y="457200"/>
            <a:ext cx="9232572" cy="1600200"/>
          </a:xfrm>
        </p:spPr>
        <p:txBody>
          <a:bodyPr/>
          <a:lstStyle/>
          <a:p>
            <a:r>
              <a:rPr lang="en-US" dirty="0"/>
              <a:t>Academic Programs: Pathways and New Initiatives</a:t>
            </a:r>
          </a:p>
        </p:txBody>
      </p:sp>
    </p:spTree>
    <p:extLst>
      <p:ext uri="{BB962C8B-B14F-4D97-AF65-F5344CB8AC3E}">
        <p14:creationId xmlns:p14="http://schemas.microsoft.com/office/powerpoint/2010/main" val="3502494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27BC08-7F41-4904-B41E-D20E259FB89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8848"/>
          <a:stretch/>
        </p:blipFill>
        <p:spPr>
          <a:xfrm>
            <a:off x="972589" y="2708030"/>
            <a:ext cx="10319999" cy="4083467"/>
          </a:xfrm>
          <a:prstGeom prst="rect">
            <a:avLst/>
          </a:prstGeom>
        </p:spPr>
      </p:pic>
      <p:sp>
        <p:nvSpPr>
          <p:cNvPr id="7" name="Title 6">
            <a:extLst>
              <a:ext uri="{FF2B5EF4-FFF2-40B4-BE49-F238E27FC236}">
                <a16:creationId xmlns:a16="http://schemas.microsoft.com/office/drawing/2014/main" id="{48AEFA20-024C-42F4-8CCA-15F904EC1F61}"/>
              </a:ext>
            </a:extLst>
          </p:cNvPr>
          <p:cNvSpPr>
            <a:spLocks noGrp="1"/>
          </p:cNvSpPr>
          <p:nvPr>
            <p:ph type="title"/>
          </p:nvPr>
        </p:nvSpPr>
        <p:spPr>
          <a:xfrm>
            <a:off x="1146915" y="457200"/>
            <a:ext cx="9232572" cy="1600200"/>
          </a:xfrm>
        </p:spPr>
        <p:txBody>
          <a:bodyPr/>
          <a:lstStyle/>
          <a:p>
            <a:r>
              <a:rPr lang="en-US" dirty="0"/>
              <a:t>Honors College Student and Faculty Council Reports</a:t>
            </a:r>
          </a:p>
        </p:txBody>
      </p:sp>
    </p:spTree>
    <p:extLst>
      <p:ext uri="{BB962C8B-B14F-4D97-AF65-F5344CB8AC3E}">
        <p14:creationId xmlns:p14="http://schemas.microsoft.com/office/powerpoint/2010/main" val="4274949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27BC08-7F41-4904-B41E-D20E259FB89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8848"/>
          <a:stretch/>
        </p:blipFill>
        <p:spPr>
          <a:xfrm>
            <a:off x="972589" y="2708030"/>
            <a:ext cx="10319999" cy="4083467"/>
          </a:xfrm>
          <a:prstGeom prst="rect">
            <a:avLst/>
          </a:prstGeom>
        </p:spPr>
      </p:pic>
      <p:sp>
        <p:nvSpPr>
          <p:cNvPr id="7" name="Title 6">
            <a:extLst>
              <a:ext uri="{FF2B5EF4-FFF2-40B4-BE49-F238E27FC236}">
                <a16:creationId xmlns:a16="http://schemas.microsoft.com/office/drawing/2014/main" id="{48AEFA20-024C-42F4-8CCA-15F904EC1F61}"/>
              </a:ext>
            </a:extLst>
          </p:cNvPr>
          <p:cNvSpPr>
            <a:spLocks noGrp="1"/>
          </p:cNvSpPr>
          <p:nvPr>
            <p:ph type="title"/>
          </p:nvPr>
        </p:nvSpPr>
        <p:spPr>
          <a:xfrm>
            <a:off x="1146915" y="457200"/>
            <a:ext cx="9232572" cy="1600200"/>
          </a:xfrm>
        </p:spPr>
        <p:txBody>
          <a:bodyPr/>
          <a:lstStyle/>
          <a:p>
            <a:r>
              <a:rPr lang="en-US" dirty="0"/>
              <a:t>Fall Planning Open Discussion</a:t>
            </a:r>
          </a:p>
        </p:txBody>
      </p:sp>
    </p:spTree>
    <p:extLst>
      <p:ext uri="{BB962C8B-B14F-4D97-AF65-F5344CB8AC3E}">
        <p14:creationId xmlns:p14="http://schemas.microsoft.com/office/powerpoint/2010/main" val="3667816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BE4808E-2420-4AA4-B37C-948662CD27CF}"/>
              </a:ext>
            </a:extLst>
          </p:cNvPr>
          <p:cNvSpPr>
            <a:spLocks noGrp="1"/>
          </p:cNvSpPr>
          <p:nvPr>
            <p:ph type="body" sz="half" idx="2"/>
          </p:nvPr>
        </p:nvSpPr>
        <p:spPr>
          <a:xfrm>
            <a:off x="814341" y="1026458"/>
            <a:ext cx="10563318" cy="5141259"/>
          </a:xfrm>
        </p:spPr>
        <p:txBody>
          <a:bodyPr>
            <a:noAutofit/>
          </a:bodyPr>
          <a:lstStyle/>
          <a:p>
            <a:r>
              <a:rPr lang="en-US" sz="2400" b="1" dirty="0"/>
              <a:t>Fall Course Planning</a:t>
            </a:r>
          </a:p>
          <a:p>
            <a:r>
              <a:rPr lang="en-US" sz="2400" b="1" dirty="0"/>
              <a:t>A</a:t>
            </a:r>
            <a:r>
              <a:rPr lang="en-US" sz="2400" b="1" i="1" dirty="0"/>
              <a:t>n email to be sent from the Faculty Curricular Design Working Group tomorrow</a:t>
            </a:r>
            <a:endParaRPr lang="en-US" sz="2400" i="1" dirty="0"/>
          </a:p>
          <a:p>
            <a:r>
              <a:rPr lang="en-US" sz="2400" dirty="0"/>
              <a:t> </a:t>
            </a:r>
          </a:p>
          <a:p>
            <a:r>
              <a:rPr lang="en-US" sz="2400" b="1" dirty="0"/>
              <a:t>Framework for course delivery for the fall semester:</a:t>
            </a:r>
            <a:endParaRPr lang="en-US" sz="2400" dirty="0"/>
          </a:p>
          <a:p>
            <a:r>
              <a:rPr lang="en-US" sz="2400" dirty="0"/>
              <a:t>Our goal is to resume limited, in-person instruction for this fall, as long as public health mandates allow.</a:t>
            </a:r>
          </a:p>
          <a:p>
            <a:r>
              <a:rPr lang="en-US" sz="2400" dirty="0"/>
              <a:t>We will be observing the Kansas Department of Health and Environment (KDHE) guidelines</a:t>
            </a:r>
          </a:p>
          <a:p>
            <a:pPr lvl="1"/>
            <a:r>
              <a:rPr lang="en-US" sz="2400" dirty="0"/>
              <a:t>Phase 1 - no more than 10 people meeting together</a:t>
            </a:r>
          </a:p>
          <a:p>
            <a:pPr lvl="1"/>
            <a:r>
              <a:rPr lang="en-US" sz="2400" dirty="0"/>
              <a:t>Phase 2 - no more than 30 people meeting together</a:t>
            </a:r>
          </a:p>
          <a:p>
            <a:pPr lvl="1"/>
            <a:r>
              <a:rPr lang="en-US" sz="2400" dirty="0"/>
              <a:t>Phase 3 - no more than 90 people meeting together</a:t>
            </a:r>
          </a:p>
          <a:p>
            <a:pPr lvl="1"/>
            <a:r>
              <a:rPr lang="en-US" sz="2400" dirty="0"/>
              <a:t>&gt; </a:t>
            </a:r>
            <a:r>
              <a:rPr lang="en-US" sz="2400" i="1" dirty="0"/>
              <a:t>It is prudent to plan on Phase 1 or 2 capacities for the Fall</a:t>
            </a:r>
            <a:r>
              <a:rPr lang="en-US" sz="2400" dirty="0"/>
              <a:t>.    </a:t>
            </a:r>
          </a:p>
          <a:p>
            <a:endParaRPr lang="en-US" sz="2400" dirty="0"/>
          </a:p>
        </p:txBody>
      </p:sp>
    </p:spTree>
    <p:extLst>
      <p:ext uri="{BB962C8B-B14F-4D97-AF65-F5344CB8AC3E}">
        <p14:creationId xmlns:p14="http://schemas.microsoft.com/office/powerpoint/2010/main" val="3172153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BE4808E-2420-4AA4-B37C-948662CD27CF}"/>
              </a:ext>
            </a:extLst>
          </p:cNvPr>
          <p:cNvSpPr>
            <a:spLocks noGrp="1"/>
          </p:cNvSpPr>
          <p:nvPr>
            <p:ph type="body" sz="half" idx="2"/>
          </p:nvPr>
        </p:nvSpPr>
        <p:spPr>
          <a:xfrm>
            <a:off x="814341" y="1026459"/>
            <a:ext cx="10563318" cy="3811588"/>
          </a:xfrm>
        </p:spPr>
        <p:txBody>
          <a:bodyPr>
            <a:noAutofit/>
          </a:bodyPr>
          <a:lstStyle/>
          <a:p>
            <a:pPr marL="342900" indent="-342900">
              <a:buFont typeface="Arial" panose="020B0604020202020204" pitchFamily="34" charset="0"/>
              <a:buChar char="•"/>
            </a:pPr>
            <a:r>
              <a:rPr lang="en-US" sz="2400" dirty="0"/>
              <a:t>Everyone is expected to observe physical distancing in the classroom, which will reduce classroom capacities. </a:t>
            </a:r>
          </a:p>
          <a:p>
            <a:pPr lvl="1"/>
            <a:r>
              <a:rPr lang="en-US" sz="2400" i="1" dirty="0"/>
              <a:t>Adjusted capacities and classroom assignment will be shared by email next week. </a:t>
            </a:r>
            <a:endParaRPr lang="en-US" sz="2400" dirty="0"/>
          </a:p>
          <a:p>
            <a:pPr marL="342900" indent="-342900">
              <a:buFont typeface="Arial" panose="020B0604020202020204" pitchFamily="34" charset="0"/>
              <a:buChar char="•"/>
            </a:pPr>
            <a:r>
              <a:rPr lang="en-US" sz="2400" dirty="0"/>
              <a:t>Because we may be required to transition back to remote delivery at some point, all classes will be listed as either HYB (hybrid) or IIE (fully online).  </a:t>
            </a:r>
          </a:p>
          <a:p>
            <a:pPr lvl="1"/>
            <a:r>
              <a:rPr lang="en-US" sz="2400" i="1" dirty="0"/>
              <a:t>All TCI (traditional classroom instruction) classes will be changed to HYB.</a:t>
            </a:r>
          </a:p>
          <a:p>
            <a:endParaRPr lang="en-US" sz="2400" dirty="0"/>
          </a:p>
        </p:txBody>
      </p:sp>
    </p:spTree>
    <p:extLst>
      <p:ext uri="{BB962C8B-B14F-4D97-AF65-F5344CB8AC3E}">
        <p14:creationId xmlns:p14="http://schemas.microsoft.com/office/powerpoint/2010/main" val="278217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0172A43-9812-40B7-8C84-7700876528F9}"/>
              </a:ext>
            </a:extLst>
          </p:cNvPr>
          <p:cNvSpPr>
            <a:spLocks noGrp="1"/>
          </p:cNvSpPr>
          <p:nvPr>
            <p:ph type="body" sz="half" idx="2"/>
          </p:nvPr>
        </p:nvSpPr>
        <p:spPr>
          <a:xfrm>
            <a:off x="839788" y="1524000"/>
            <a:ext cx="11101200" cy="4344988"/>
          </a:xfrm>
        </p:spPr>
        <p:txBody>
          <a:bodyPr>
            <a:normAutofit/>
          </a:bodyPr>
          <a:lstStyle/>
          <a:p>
            <a:r>
              <a:rPr lang="en-US" sz="2400" b="1" dirty="0"/>
              <a:t>Recommended Next Steps:</a:t>
            </a:r>
            <a:endParaRPr lang="en-US" sz="2400" dirty="0"/>
          </a:p>
          <a:p>
            <a:r>
              <a:rPr lang="en-US" sz="2400" u="sng" dirty="0"/>
              <a:t>Take advantage of the many training sessions</a:t>
            </a:r>
            <a:r>
              <a:rPr lang="en-US" sz="2400" dirty="0"/>
              <a:t> and materials available through </a:t>
            </a:r>
            <a:r>
              <a:rPr lang="en-US" sz="2400" dirty="0">
                <a:hlinkClick r:id="rId2"/>
              </a:rPr>
              <a:t>Instructional Design and Access (IDA)</a:t>
            </a:r>
            <a:r>
              <a:rPr lang="en-US" sz="2400" dirty="0"/>
              <a:t> to transform your courses into robust online delivery while there is time to do so.  Quality online course design takes time and planning, so begin now to prepare.</a:t>
            </a:r>
          </a:p>
          <a:p>
            <a:endParaRPr lang="en-US" sz="2400" dirty="0"/>
          </a:p>
        </p:txBody>
      </p:sp>
    </p:spTree>
    <p:extLst>
      <p:ext uri="{BB962C8B-B14F-4D97-AF65-F5344CB8AC3E}">
        <p14:creationId xmlns:p14="http://schemas.microsoft.com/office/powerpoint/2010/main" val="3487389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27BC08-7F41-4904-B41E-D20E259FB89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8848"/>
          <a:stretch/>
        </p:blipFill>
        <p:spPr>
          <a:xfrm>
            <a:off x="972589" y="2708030"/>
            <a:ext cx="10319999" cy="4083467"/>
          </a:xfrm>
          <a:prstGeom prst="rect">
            <a:avLst/>
          </a:prstGeom>
        </p:spPr>
      </p:pic>
      <p:sp>
        <p:nvSpPr>
          <p:cNvPr id="7" name="Title 6">
            <a:extLst>
              <a:ext uri="{FF2B5EF4-FFF2-40B4-BE49-F238E27FC236}">
                <a16:creationId xmlns:a16="http://schemas.microsoft.com/office/drawing/2014/main" id="{48AEFA20-024C-42F4-8CCA-15F904EC1F61}"/>
              </a:ext>
            </a:extLst>
          </p:cNvPr>
          <p:cNvSpPr>
            <a:spLocks noGrp="1"/>
          </p:cNvSpPr>
          <p:nvPr>
            <p:ph type="title"/>
          </p:nvPr>
        </p:nvSpPr>
        <p:spPr>
          <a:xfrm>
            <a:off x="1146915" y="457200"/>
            <a:ext cx="9232572" cy="1600200"/>
          </a:xfrm>
        </p:spPr>
        <p:txBody>
          <a:bodyPr/>
          <a:lstStyle/>
          <a:p>
            <a:r>
              <a:rPr lang="en-US" dirty="0"/>
              <a:t>As May Arise and Announcements</a:t>
            </a:r>
          </a:p>
        </p:txBody>
      </p:sp>
    </p:spTree>
    <p:extLst>
      <p:ext uri="{BB962C8B-B14F-4D97-AF65-F5344CB8AC3E}">
        <p14:creationId xmlns:p14="http://schemas.microsoft.com/office/powerpoint/2010/main" val="1269218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9B21-76A4-470C-9795-EAB79DDF3068}"/>
              </a:ext>
            </a:extLst>
          </p:cNvPr>
          <p:cNvSpPr>
            <a:spLocks noGrp="1"/>
          </p:cNvSpPr>
          <p:nvPr>
            <p:ph type="title"/>
          </p:nvPr>
        </p:nvSpPr>
        <p:spPr/>
        <p:txBody>
          <a:bodyPr/>
          <a:lstStyle/>
          <a:p>
            <a:r>
              <a:rPr lang="en-US" dirty="0"/>
              <a:t>Resources</a:t>
            </a:r>
          </a:p>
        </p:txBody>
      </p:sp>
      <p:sp>
        <p:nvSpPr>
          <p:cNvPr id="4" name="Text Placeholder 3">
            <a:extLst>
              <a:ext uri="{FF2B5EF4-FFF2-40B4-BE49-F238E27FC236}">
                <a16:creationId xmlns:a16="http://schemas.microsoft.com/office/drawing/2014/main" id="{58652382-B9FA-4DC8-BC67-13AB4ECD0CBD}"/>
              </a:ext>
            </a:extLst>
          </p:cNvPr>
          <p:cNvSpPr>
            <a:spLocks noGrp="1"/>
          </p:cNvSpPr>
          <p:nvPr>
            <p:ph type="body" sz="half" idx="2"/>
          </p:nvPr>
        </p:nvSpPr>
        <p:spPr>
          <a:xfrm>
            <a:off x="839788" y="2057400"/>
            <a:ext cx="10385931" cy="3811588"/>
          </a:xfrm>
        </p:spPr>
        <p:txBody>
          <a:bodyPr/>
          <a:lstStyle/>
          <a:p>
            <a:endParaRPr lang="en-US" dirty="0"/>
          </a:p>
          <a:p>
            <a:r>
              <a:rPr lang="en-US" dirty="0"/>
              <a:t>How to get involved </a:t>
            </a:r>
            <a:r>
              <a:rPr lang="en-US"/>
              <a:t>in Honors </a:t>
            </a:r>
            <a:r>
              <a:rPr lang="en-US" dirty="0"/>
              <a:t>Teaching </a:t>
            </a:r>
            <a:r>
              <a:rPr lang="en-US" dirty="0">
                <a:hlinkClick r:id="rId2"/>
              </a:rPr>
              <a:t>https://www.wichita.edu/academics/honors_college/Faculty_Portal.php</a:t>
            </a:r>
            <a:endParaRPr lang="en-US" dirty="0"/>
          </a:p>
          <a:p>
            <a:endParaRPr lang="en-US" dirty="0"/>
          </a:p>
          <a:p>
            <a:r>
              <a:rPr lang="en-US" dirty="0">
                <a:hlinkClick r:id="rId3"/>
              </a:rPr>
              <a:t>Hybrid Course information </a:t>
            </a:r>
            <a:r>
              <a:rPr lang="en-US" dirty="0"/>
              <a:t>wichita.edu/hybrid</a:t>
            </a:r>
          </a:p>
          <a:p>
            <a:endParaRPr lang="en-US" dirty="0"/>
          </a:p>
          <a:p>
            <a:r>
              <a:rPr lang="en-US" dirty="0"/>
              <a:t>Instructional Design and Access </a:t>
            </a:r>
            <a:r>
              <a:rPr lang="en-US" dirty="0">
                <a:hlinkClick r:id="rId4"/>
              </a:rPr>
              <a:t>https://www.wichita.edu/services/mrc/instructional_technology/</a:t>
            </a:r>
            <a:endParaRPr lang="en-US" dirty="0"/>
          </a:p>
          <a:p>
            <a:endParaRPr lang="en-US" dirty="0"/>
          </a:p>
          <a:p>
            <a:r>
              <a:rPr lang="en-US" dirty="0"/>
              <a:t>Office of Disability Services </a:t>
            </a:r>
            <a:r>
              <a:rPr lang="en-US" dirty="0">
                <a:hlinkClick r:id="rId5"/>
              </a:rPr>
              <a:t>https://www.wichita.edu/services/disability-services/</a:t>
            </a:r>
            <a:endParaRPr lang="en-US" dirty="0"/>
          </a:p>
          <a:p>
            <a:endParaRPr lang="en-US" dirty="0"/>
          </a:p>
          <a:p>
            <a:r>
              <a:rPr lang="en-US" dirty="0"/>
              <a:t>Coming Soon! A link to include in your syllabus with university policies and resources students need to know.</a:t>
            </a:r>
          </a:p>
          <a:p>
            <a:endParaRPr lang="en-US" dirty="0"/>
          </a:p>
          <a:p>
            <a:endParaRPr lang="en-US" dirty="0"/>
          </a:p>
        </p:txBody>
      </p:sp>
    </p:spTree>
    <p:extLst>
      <p:ext uri="{BB962C8B-B14F-4D97-AF65-F5344CB8AC3E}">
        <p14:creationId xmlns:p14="http://schemas.microsoft.com/office/powerpoint/2010/main" val="2085207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27BC08-7F41-4904-B41E-D20E259FB89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8848"/>
          <a:stretch/>
        </p:blipFill>
        <p:spPr>
          <a:xfrm>
            <a:off x="972589" y="2708030"/>
            <a:ext cx="10319999" cy="4083467"/>
          </a:xfrm>
          <a:prstGeom prst="rect">
            <a:avLst/>
          </a:prstGeom>
        </p:spPr>
      </p:pic>
      <p:sp>
        <p:nvSpPr>
          <p:cNvPr id="7" name="Title 6">
            <a:extLst>
              <a:ext uri="{FF2B5EF4-FFF2-40B4-BE49-F238E27FC236}">
                <a16:creationId xmlns:a16="http://schemas.microsoft.com/office/drawing/2014/main" id="{48AEFA20-024C-42F4-8CCA-15F904EC1F61}"/>
              </a:ext>
            </a:extLst>
          </p:cNvPr>
          <p:cNvSpPr>
            <a:spLocks noGrp="1"/>
          </p:cNvSpPr>
          <p:nvPr>
            <p:ph type="title"/>
          </p:nvPr>
        </p:nvSpPr>
        <p:spPr>
          <a:xfrm>
            <a:off x="1132955" y="638684"/>
            <a:ext cx="8122728" cy="1600200"/>
          </a:xfrm>
        </p:spPr>
        <p:txBody>
          <a:bodyPr/>
          <a:lstStyle/>
          <a:p>
            <a:r>
              <a:rPr lang="en-US" dirty="0"/>
              <a:t>Welcome</a:t>
            </a:r>
          </a:p>
        </p:txBody>
      </p:sp>
    </p:spTree>
    <p:extLst>
      <p:ext uri="{BB962C8B-B14F-4D97-AF65-F5344CB8AC3E}">
        <p14:creationId xmlns:p14="http://schemas.microsoft.com/office/powerpoint/2010/main" val="1699940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1">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a:extLst>
              <a:ext uri="{FF2B5EF4-FFF2-40B4-BE49-F238E27FC236}">
                <a16:creationId xmlns:a16="http://schemas.microsoft.com/office/drawing/2014/main" id="{443ACF1F-82F0-45C5-BA6A-860BB2FFCA82}"/>
              </a:ext>
            </a:extLst>
          </p:cNvPr>
          <p:cNvSpPr>
            <a:spLocks noGrp="1"/>
          </p:cNvSpPr>
          <p:nvPr>
            <p:ph type="title"/>
          </p:nvPr>
        </p:nvSpPr>
        <p:spPr>
          <a:xfrm>
            <a:off x="1014141" y="1450655"/>
            <a:ext cx="3932030" cy="3956690"/>
          </a:xfrm>
        </p:spPr>
        <p:txBody>
          <a:bodyPr vert="horz" lIns="91440" tIns="45720" rIns="91440" bIns="45720" rtlCol="0" anchor="ctr">
            <a:normAutofit/>
          </a:bodyPr>
          <a:lstStyle/>
          <a:p>
            <a:r>
              <a:rPr lang="en-US" sz="6800" kern="1200" dirty="0">
                <a:solidFill>
                  <a:schemeClr val="bg1"/>
                </a:solidFill>
                <a:latin typeface="+mj-lt"/>
                <a:ea typeface="+mj-ea"/>
                <a:cs typeface="+mj-cs"/>
              </a:rPr>
              <a:t>Innovation is our Tradition</a:t>
            </a:r>
          </a:p>
        </p:txBody>
      </p:sp>
      <p:cxnSp>
        <p:nvCxnSpPr>
          <p:cNvPr id="18" name="Straight Connector 13">
            <a:extLst>
              <a:ext uri="{FF2B5EF4-FFF2-40B4-BE49-F238E27FC236}">
                <a16:creationId xmlns:a16="http://schemas.microsoft.com/office/drawing/2014/main" id="{067633D1-6EE6-4118-B9F0-B363477BEE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1450655"/>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AD7FFC6-42A9-49CB-B5E9-B3F6B03833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5408571"/>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ADFA0E30-32D5-4C95-8967-A2B5240EFEEA}"/>
              </a:ext>
            </a:extLst>
          </p:cNvPr>
          <p:cNvSpPr>
            <a:spLocks noGrp="1"/>
          </p:cNvSpPr>
          <p:nvPr>
            <p:ph type="body" sz="half" idx="2"/>
          </p:nvPr>
        </p:nvSpPr>
        <p:spPr>
          <a:xfrm>
            <a:off x="5746459" y="1108061"/>
            <a:ext cx="5890484" cy="4571972"/>
          </a:xfrm>
        </p:spPr>
        <p:txBody>
          <a:bodyPr vert="horz" lIns="91440" tIns="45720" rIns="91440" bIns="45720" rtlCol="0" anchor="ctr">
            <a:normAutofit/>
          </a:bodyPr>
          <a:lstStyle/>
          <a:p>
            <a:r>
              <a:rPr lang="en-US" sz="2400" i="1" dirty="0">
                <a:solidFill>
                  <a:schemeClr val="bg1"/>
                </a:solidFill>
              </a:rPr>
              <a:t>"Our university has the rich sense of belonging to the past, and the exciting feeling that the future is heavy with the promise of better things. It is a place where the present is sometimes a difficult reality but it harbors great dreams about the future." </a:t>
            </a:r>
          </a:p>
          <a:p>
            <a:endParaRPr lang="en-US" sz="2400" i="1" dirty="0">
              <a:solidFill>
                <a:schemeClr val="bg1"/>
              </a:solidFill>
            </a:endParaRPr>
          </a:p>
          <a:p>
            <a:r>
              <a:rPr lang="en-US" sz="2400" dirty="0">
                <a:solidFill>
                  <a:schemeClr val="bg1"/>
                </a:solidFill>
              </a:rPr>
              <a:t>- T</a:t>
            </a:r>
            <a:r>
              <a:rPr lang="en-US" sz="2400" i="1" dirty="0">
                <a:solidFill>
                  <a:schemeClr val="bg1"/>
                </a:solidFill>
              </a:rPr>
              <a:t>he Idea of the University </a:t>
            </a:r>
            <a:r>
              <a:rPr lang="en-US" sz="2400" dirty="0">
                <a:solidFill>
                  <a:schemeClr val="bg1"/>
                </a:solidFill>
              </a:rPr>
              <a:t>by</a:t>
            </a:r>
            <a:r>
              <a:rPr lang="en-US" sz="2400" i="1" dirty="0">
                <a:solidFill>
                  <a:schemeClr val="bg1"/>
                </a:solidFill>
              </a:rPr>
              <a:t> </a:t>
            </a:r>
            <a:r>
              <a:rPr lang="en-US" sz="2400" dirty="0">
                <a:solidFill>
                  <a:schemeClr val="bg1"/>
                </a:solidFill>
                <a:hlinkClick r:id="rId2" tooltip="Link to more information about President Emory K. Lindquist"/>
              </a:rPr>
              <a:t>Emory K. Lindquist </a:t>
            </a:r>
            <a:r>
              <a:rPr lang="en-US" sz="2400" dirty="0">
                <a:solidFill>
                  <a:schemeClr val="bg1"/>
                </a:solidFill>
              </a:rPr>
              <a:t> </a:t>
            </a:r>
            <a:r>
              <a:rPr lang="en-US" sz="2000" dirty="0">
                <a:solidFill>
                  <a:schemeClr val="bg1"/>
                </a:solidFill>
              </a:rPr>
              <a:t> </a:t>
            </a:r>
          </a:p>
          <a:p>
            <a:pPr indent="-2286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4184915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6F608-E49E-45F4-A652-62BC9FCF3923}"/>
              </a:ext>
            </a:extLst>
          </p:cNvPr>
          <p:cNvSpPr>
            <a:spLocks noGrp="1"/>
          </p:cNvSpPr>
          <p:nvPr>
            <p:ph type="title"/>
          </p:nvPr>
        </p:nvSpPr>
        <p:spPr>
          <a:xfrm>
            <a:off x="839787" y="457200"/>
            <a:ext cx="7928827" cy="1294598"/>
          </a:xfrm>
        </p:spPr>
        <p:txBody>
          <a:bodyPr/>
          <a:lstStyle/>
          <a:p>
            <a:r>
              <a:rPr lang="en-US" i="1" dirty="0"/>
              <a:t>Preamble to the Honors College Charter</a:t>
            </a:r>
            <a:endParaRPr lang="en-US" dirty="0"/>
          </a:p>
        </p:txBody>
      </p:sp>
      <p:sp>
        <p:nvSpPr>
          <p:cNvPr id="4" name="Text Placeholder 3">
            <a:extLst>
              <a:ext uri="{FF2B5EF4-FFF2-40B4-BE49-F238E27FC236}">
                <a16:creationId xmlns:a16="http://schemas.microsoft.com/office/drawing/2014/main" id="{152D03CE-25D7-454F-B33E-74FF21811A27}"/>
              </a:ext>
            </a:extLst>
          </p:cNvPr>
          <p:cNvSpPr>
            <a:spLocks noGrp="1"/>
          </p:cNvSpPr>
          <p:nvPr>
            <p:ph type="body" sz="half" idx="2"/>
          </p:nvPr>
        </p:nvSpPr>
        <p:spPr>
          <a:xfrm>
            <a:off x="839787" y="2057400"/>
            <a:ext cx="10854907" cy="4208646"/>
          </a:xfrm>
        </p:spPr>
        <p:txBody>
          <a:bodyPr>
            <a:noAutofit/>
          </a:bodyPr>
          <a:lstStyle/>
          <a:p>
            <a:r>
              <a:rPr lang="en-US" sz="2400" dirty="0"/>
              <a:t>We, the students and faculty who value the life of the mind, the execution of good work for its own sake, and the common threads uniting every discipline; who share a passion for rigor over ease, for creativity over uniformity, for debate over compliance, for inquiry over recitation, for knowledge over ignorance, for wisdom over conceit; and who aspire to enlivened minds, to connected understanding, to professional collegiality, to innovative collaboration, to inspired action, to distinguished service, to enriched lives, and to self-determination; do hereby establish an Honors College at Wichita State University.</a:t>
            </a:r>
            <a:r>
              <a:rPr lang="en-US" sz="2400" i="1" dirty="0"/>
              <a:t>  </a:t>
            </a:r>
          </a:p>
          <a:p>
            <a:endParaRPr lang="en-US" sz="2400" i="1" dirty="0"/>
          </a:p>
          <a:p>
            <a:r>
              <a:rPr lang="en-US" sz="2400" i="1" dirty="0"/>
              <a:t>Written by the Honors Student Council and approved by the Honors Faculty Council - December 2, 2014</a:t>
            </a:r>
            <a:endParaRPr lang="en-US" sz="2400" dirty="0"/>
          </a:p>
          <a:p>
            <a:endParaRPr lang="en-US" sz="2400" dirty="0"/>
          </a:p>
        </p:txBody>
      </p:sp>
    </p:spTree>
    <p:extLst>
      <p:ext uri="{BB962C8B-B14F-4D97-AF65-F5344CB8AC3E}">
        <p14:creationId xmlns:p14="http://schemas.microsoft.com/office/powerpoint/2010/main" val="1626493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137" y="202425"/>
            <a:ext cx="12282274" cy="68580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9029" y="3696684"/>
            <a:ext cx="6790779" cy="5093084"/>
          </a:xfrm>
          <a:prstGeom prst="rect">
            <a:avLst/>
          </a:prstGeom>
        </p:spPr>
      </p:pic>
      <p:sp>
        <p:nvSpPr>
          <p:cNvPr id="8" name="Rectangle 7"/>
          <p:cNvSpPr/>
          <p:nvPr/>
        </p:nvSpPr>
        <p:spPr>
          <a:xfrm>
            <a:off x="-33868" y="391776"/>
            <a:ext cx="12284107" cy="944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5818469">
            <a:off x="-295148" y="-1567809"/>
            <a:ext cx="3632455" cy="2724341"/>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1006725">
            <a:off x="3047539" y="-104709"/>
            <a:ext cx="2095353" cy="1571515"/>
          </a:xfrm>
          <a:prstGeom prst="rect">
            <a:avLst/>
          </a:prstGeom>
        </p:spPr>
      </p:pic>
      <p:sp>
        <p:nvSpPr>
          <p:cNvPr id="14" name="TextBox 13"/>
          <p:cNvSpPr txBox="1"/>
          <p:nvPr/>
        </p:nvSpPr>
        <p:spPr>
          <a:xfrm>
            <a:off x="4019453" y="382188"/>
            <a:ext cx="8825121" cy="9387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dirty="0">
                <a:ln>
                  <a:noFill/>
                </a:ln>
                <a:solidFill>
                  <a:prstClr val="black"/>
                </a:solidFill>
                <a:effectLst/>
                <a:uLnTx/>
                <a:uFillTx/>
                <a:latin typeface="Calibri" charset="0"/>
                <a:ea typeface="Calibri" charset="0"/>
                <a:cs typeface="Calibri" charset="0"/>
              </a:rPr>
              <a:t>Strengths</a:t>
            </a:r>
          </a:p>
        </p:txBody>
      </p:sp>
      <p:pic>
        <p:nvPicPr>
          <p:cNvPr id="3" name="Pictur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4678652">
            <a:off x="1462708" y="-334603"/>
            <a:ext cx="2479484" cy="1859613"/>
          </a:xfrm>
          <a:prstGeom prst="rect">
            <a:avLst/>
          </a:prstGeom>
        </p:spPr>
      </p:pic>
      <p:sp>
        <p:nvSpPr>
          <p:cNvPr id="10" name="TextBox 9"/>
          <p:cNvSpPr txBox="1"/>
          <p:nvPr/>
        </p:nvSpPr>
        <p:spPr>
          <a:xfrm>
            <a:off x="-33867" y="6077723"/>
            <a:ext cx="8568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a:t>
            </a:r>
          </a:p>
        </p:txBody>
      </p:sp>
      <p:sp>
        <p:nvSpPr>
          <p:cNvPr id="2" name="TextBox 1">
            <a:extLst>
              <a:ext uri="{FF2B5EF4-FFF2-40B4-BE49-F238E27FC236}">
                <a16:creationId xmlns:a16="http://schemas.microsoft.com/office/drawing/2014/main" id="{C361B84A-ED90-4DB3-8DA8-B166CC9887E0}"/>
              </a:ext>
            </a:extLst>
          </p:cNvPr>
          <p:cNvSpPr txBox="1"/>
          <p:nvPr/>
        </p:nvSpPr>
        <p:spPr>
          <a:xfrm>
            <a:off x="1221526" y="1939634"/>
            <a:ext cx="9646571" cy="4708981"/>
          </a:xfrm>
          <a:prstGeom prst="rect">
            <a:avLst/>
          </a:prstGeom>
          <a:noFill/>
        </p:spPr>
        <p:txBody>
          <a:bodyPr wrap="square" rtlCol="0">
            <a:spAutoFit/>
          </a:bodyPr>
          <a:lstStyle/>
          <a:p>
            <a:r>
              <a:rPr lang="en-US" sz="2400" b="1" dirty="0"/>
              <a:t>Recruitment</a:t>
            </a:r>
          </a:p>
          <a:p>
            <a:pPr marL="342900" indent="-342900">
              <a:buFont typeface="Arial" panose="020B0604020202020204" pitchFamily="34" charset="0"/>
              <a:buChar char="•"/>
            </a:pPr>
            <a:r>
              <a:rPr lang="en-US" sz="2400" dirty="0"/>
              <a:t>Applications increased more than 100% from 202 for fall 2017 to 420 for fall 2019.</a:t>
            </a:r>
          </a:p>
          <a:p>
            <a:pPr marL="342900" indent="-342900">
              <a:buFont typeface="Arial" panose="020B0604020202020204" pitchFamily="34" charset="0"/>
              <a:buChar char="•"/>
            </a:pPr>
            <a:r>
              <a:rPr lang="en-US" sz="2400" dirty="0"/>
              <a:t>Enrollment of Hispanic students increased 72.7% from 44 in fall 2018 to 76 in fall 2019. Hispanic students are 11.1% of the total Honors student population.</a:t>
            </a:r>
          </a:p>
          <a:p>
            <a:pPr marL="342900" indent="-342900">
              <a:buFont typeface="Arial" panose="020B0604020202020204" pitchFamily="34" charset="0"/>
              <a:buChar char="•"/>
            </a:pPr>
            <a:r>
              <a:rPr lang="en-US" sz="2400" dirty="0"/>
              <a:t>325 students accepted to date for fall 2020; 200 expected to enroll</a:t>
            </a:r>
          </a:p>
          <a:p>
            <a:pPr marL="342900" indent="-342900">
              <a:buFont typeface="Arial" panose="020B0604020202020204" pitchFamily="34" charset="0"/>
              <a:buChar char="•"/>
            </a:pPr>
            <a:endParaRPr lang="en-US" sz="2400" dirty="0"/>
          </a:p>
          <a:p>
            <a:r>
              <a:rPr lang="en-US" sz="2000" b="1" dirty="0"/>
              <a:t>Recent Initiatives: </a:t>
            </a:r>
            <a:r>
              <a:rPr lang="en-US" sz="2000" dirty="0"/>
              <a:t>Virtual opportunities hosted for incoming Honors students include an </a:t>
            </a:r>
          </a:p>
          <a:p>
            <a:r>
              <a:rPr lang="en-US" sz="2000" dirty="0"/>
              <a:t>Honors </a:t>
            </a:r>
            <a:r>
              <a:rPr lang="en-US" sz="2000" dirty="0">
                <a:hlinkClick r:id="rId8"/>
              </a:rPr>
              <a:t>Faculty Virtual Event</a:t>
            </a:r>
            <a:r>
              <a:rPr lang="en-US" sz="2000" dirty="0"/>
              <a:t> and </a:t>
            </a:r>
            <a:r>
              <a:rPr lang="en-US" sz="2000" dirty="0">
                <a:hlinkClick r:id="rId9"/>
              </a:rPr>
              <a:t>Cohen Enhancement Scholarship Virtual Event</a:t>
            </a:r>
            <a:r>
              <a:rPr lang="en-US" sz="2000" dirty="0"/>
              <a:t>. With thanks to the Office of Admissions for their help with these events. </a:t>
            </a:r>
          </a:p>
          <a:p>
            <a:endParaRPr lang="en-US" sz="2400" dirty="0"/>
          </a:p>
          <a:p>
            <a:endParaRPr lang="en-US" sz="2400" dirty="0"/>
          </a:p>
        </p:txBody>
      </p:sp>
    </p:spTree>
    <p:extLst>
      <p:ext uri="{BB962C8B-B14F-4D97-AF65-F5344CB8AC3E}">
        <p14:creationId xmlns:p14="http://schemas.microsoft.com/office/powerpoint/2010/main" val="1396461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31" y="-216579"/>
            <a:ext cx="12282274" cy="68580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9029" y="3696684"/>
            <a:ext cx="6790779" cy="5093084"/>
          </a:xfrm>
          <a:prstGeom prst="rect">
            <a:avLst/>
          </a:prstGeom>
        </p:spPr>
      </p:pic>
      <p:sp>
        <p:nvSpPr>
          <p:cNvPr id="8" name="Rectangle 7"/>
          <p:cNvSpPr/>
          <p:nvPr/>
        </p:nvSpPr>
        <p:spPr>
          <a:xfrm>
            <a:off x="-33868" y="391776"/>
            <a:ext cx="12284107" cy="944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5818469">
            <a:off x="-295148" y="-1567809"/>
            <a:ext cx="3632455" cy="2724341"/>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1006725">
            <a:off x="3047539" y="-104709"/>
            <a:ext cx="2095353" cy="1571515"/>
          </a:xfrm>
          <a:prstGeom prst="rect">
            <a:avLst/>
          </a:prstGeom>
        </p:spPr>
      </p:pic>
      <p:pic>
        <p:nvPicPr>
          <p:cNvPr id="3" name="Pictur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4678652">
            <a:off x="1462708" y="-334603"/>
            <a:ext cx="2479484" cy="1859613"/>
          </a:xfrm>
          <a:prstGeom prst="rect">
            <a:avLst/>
          </a:prstGeom>
        </p:spPr>
      </p:pic>
      <p:sp>
        <p:nvSpPr>
          <p:cNvPr id="10" name="TextBox 9"/>
          <p:cNvSpPr txBox="1"/>
          <p:nvPr/>
        </p:nvSpPr>
        <p:spPr>
          <a:xfrm>
            <a:off x="-33867" y="6077723"/>
            <a:ext cx="8568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a:t>
            </a:r>
          </a:p>
        </p:txBody>
      </p:sp>
      <p:sp>
        <p:nvSpPr>
          <p:cNvPr id="6" name="Rectangle 5">
            <a:extLst>
              <a:ext uri="{FF2B5EF4-FFF2-40B4-BE49-F238E27FC236}">
                <a16:creationId xmlns:a16="http://schemas.microsoft.com/office/drawing/2014/main" id="{96CFEC0B-0A8B-464B-8CA8-ECFA156C55EB}"/>
              </a:ext>
            </a:extLst>
          </p:cNvPr>
          <p:cNvSpPr/>
          <p:nvPr/>
        </p:nvSpPr>
        <p:spPr>
          <a:xfrm>
            <a:off x="378432" y="1797424"/>
            <a:ext cx="10923941" cy="4154984"/>
          </a:xfrm>
          <a:prstGeom prst="rect">
            <a:avLst/>
          </a:prstGeom>
        </p:spPr>
        <p:txBody>
          <a:bodyPr wrap="square">
            <a:spAutoFit/>
          </a:bodyPr>
          <a:lstStyle/>
          <a:p>
            <a:r>
              <a:rPr lang="en-US" sz="2400" b="1" dirty="0"/>
              <a:t>Flexibility</a:t>
            </a:r>
            <a:r>
              <a:rPr lang="en-US" sz="2400" dirty="0"/>
              <a:t>: Multiple paths to earn an honors distinction on the transcript or diploma including the general scholar track and</a:t>
            </a:r>
          </a:p>
          <a:p>
            <a:pPr marL="342900" indent="-342900">
              <a:buFont typeface="Arial" panose="020B0604020202020204" pitchFamily="34" charset="0"/>
              <a:buChar char="•"/>
            </a:pPr>
            <a:r>
              <a:rPr lang="en-US" sz="2400" dirty="0"/>
              <a:t>interdisciplinary honors tracks in leadership and law and public that culminate in applied learning </a:t>
            </a:r>
          </a:p>
          <a:p>
            <a:pPr marL="342900" indent="-342900">
              <a:buFont typeface="Arial" panose="020B0604020202020204" pitchFamily="34" charset="0"/>
              <a:buChar char="•"/>
            </a:pPr>
            <a:r>
              <a:rPr lang="en-US" sz="2400" dirty="0"/>
              <a:t>the Honors Baccalaureate degree, a self-designed interdisciplinary degree that requires students to work closely with faculty mentors to create their own course of study leading to a thesis or capstone project.</a:t>
            </a:r>
          </a:p>
          <a:p>
            <a:endParaRPr lang="en-US" sz="2400" b="1" dirty="0"/>
          </a:p>
          <a:p>
            <a:r>
              <a:rPr lang="en-US" sz="2400" b="1" dirty="0"/>
              <a:t>Developmental Advising: </a:t>
            </a:r>
            <a:r>
              <a:rPr lang="en-US" sz="2400" dirty="0"/>
              <a:t>A dedicated honors advisor supports the flexible honors curriculum and honors values engage students in conversation about their short-term and long-term goals, research interests as well as interests outside the major.</a:t>
            </a:r>
          </a:p>
        </p:txBody>
      </p:sp>
    </p:spTree>
    <p:extLst>
      <p:ext uri="{BB962C8B-B14F-4D97-AF65-F5344CB8AC3E}">
        <p14:creationId xmlns:p14="http://schemas.microsoft.com/office/powerpoint/2010/main" val="2500151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68" y="30187"/>
            <a:ext cx="12282274" cy="68580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9029" y="3696684"/>
            <a:ext cx="6790779" cy="5093084"/>
          </a:xfrm>
          <a:prstGeom prst="rect">
            <a:avLst/>
          </a:prstGeom>
        </p:spPr>
      </p:pic>
      <p:sp>
        <p:nvSpPr>
          <p:cNvPr id="8" name="Rectangle 7"/>
          <p:cNvSpPr/>
          <p:nvPr/>
        </p:nvSpPr>
        <p:spPr>
          <a:xfrm>
            <a:off x="-33868" y="391776"/>
            <a:ext cx="12284107" cy="944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5818469">
            <a:off x="-295148" y="-1567809"/>
            <a:ext cx="3632455" cy="2724341"/>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1006725">
            <a:off x="3047539" y="-104709"/>
            <a:ext cx="2095353" cy="1571515"/>
          </a:xfrm>
          <a:prstGeom prst="rect">
            <a:avLst/>
          </a:prstGeom>
        </p:spPr>
      </p:pic>
      <p:sp>
        <p:nvSpPr>
          <p:cNvPr id="10" name="TextBox 9"/>
          <p:cNvSpPr txBox="1"/>
          <p:nvPr/>
        </p:nvSpPr>
        <p:spPr>
          <a:xfrm>
            <a:off x="-33867" y="6077723"/>
            <a:ext cx="8568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a:t>
            </a:r>
          </a:p>
        </p:txBody>
      </p:sp>
      <p:sp>
        <p:nvSpPr>
          <p:cNvPr id="6" name="Rectangle 5">
            <a:extLst>
              <a:ext uri="{FF2B5EF4-FFF2-40B4-BE49-F238E27FC236}">
                <a16:creationId xmlns:a16="http://schemas.microsoft.com/office/drawing/2014/main" id="{96CFEC0B-0A8B-464B-8CA8-ECFA156C55EB}"/>
              </a:ext>
            </a:extLst>
          </p:cNvPr>
          <p:cNvSpPr/>
          <p:nvPr/>
        </p:nvSpPr>
        <p:spPr>
          <a:xfrm>
            <a:off x="523511" y="1374256"/>
            <a:ext cx="10142162" cy="3416320"/>
          </a:xfrm>
          <a:prstGeom prst="rect">
            <a:avLst/>
          </a:prstGeom>
        </p:spPr>
        <p:txBody>
          <a:bodyPr wrap="square">
            <a:spAutoFit/>
          </a:bodyPr>
          <a:lstStyle/>
          <a:p>
            <a:endParaRPr lang="en-US" sz="2400" dirty="0"/>
          </a:p>
          <a:p>
            <a:r>
              <a:rPr lang="en-US" sz="2400" b="1" dirty="0"/>
              <a:t>Scholarship Funding</a:t>
            </a:r>
          </a:p>
          <a:p>
            <a:endParaRPr lang="en-US" sz="2400" dirty="0"/>
          </a:p>
          <a:p>
            <a:pPr marL="342900" indent="-342900">
              <a:buFont typeface="Arial" panose="020B0604020202020204" pitchFamily="34" charset="0"/>
              <a:buChar char="•"/>
            </a:pPr>
            <a:r>
              <a:rPr lang="en-US" sz="2400" dirty="0"/>
              <a:t>~200 incoming and ~250 current students are awarded scholarships through Honors each year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~$90,000 of the total funding supports Cohen Enhancement Scholarships for applied learning including study abroad, research, conference travel, National Student Exchange, and unpaid nonprofit or public sector internships </a:t>
            </a:r>
          </a:p>
        </p:txBody>
      </p:sp>
    </p:spTree>
    <p:extLst>
      <p:ext uri="{BB962C8B-B14F-4D97-AF65-F5344CB8AC3E}">
        <p14:creationId xmlns:p14="http://schemas.microsoft.com/office/powerpoint/2010/main" val="908362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68" y="30187"/>
            <a:ext cx="12282274" cy="68580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9029" y="3696684"/>
            <a:ext cx="6790779" cy="5093084"/>
          </a:xfrm>
          <a:prstGeom prst="rect">
            <a:avLst/>
          </a:prstGeom>
        </p:spPr>
      </p:pic>
      <p:sp>
        <p:nvSpPr>
          <p:cNvPr id="8" name="Rectangle 7"/>
          <p:cNvSpPr/>
          <p:nvPr/>
        </p:nvSpPr>
        <p:spPr>
          <a:xfrm>
            <a:off x="-33868" y="391776"/>
            <a:ext cx="12284107" cy="944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Calibri" panose="020F0502020204030204"/>
                <a:ea typeface="+mn-ea"/>
                <a:cs typeface="+mn-cs"/>
              </a:rPr>
              <a:t>Cohen Scholars in Service</a:t>
            </a: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5818469">
            <a:off x="-295148" y="-1567809"/>
            <a:ext cx="3632455" cy="2724341"/>
          </a:xfrm>
          <a:prstGeom prst="rect">
            <a:avLst/>
          </a:prstGeom>
        </p:spPr>
      </p:pic>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4678652">
            <a:off x="1515786" y="-518863"/>
            <a:ext cx="2479484" cy="1859613"/>
          </a:xfrm>
          <a:prstGeom prst="rect">
            <a:avLst/>
          </a:prstGeom>
        </p:spPr>
      </p:pic>
      <p:sp>
        <p:nvSpPr>
          <p:cNvPr id="10" name="TextBox 9"/>
          <p:cNvSpPr txBox="1"/>
          <p:nvPr/>
        </p:nvSpPr>
        <p:spPr>
          <a:xfrm>
            <a:off x="-33867" y="6077723"/>
            <a:ext cx="8568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a:t>
            </a:r>
          </a:p>
        </p:txBody>
      </p:sp>
      <p:sp>
        <p:nvSpPr>
          <p:cNvPr id="6" name="Rectangle 5">
            <a:extLst>
              <a:ext uri="{FF2B5EF4-FFF2-40B4-BE49-F238E27FC236}">
                <a16:creationId xmlns:a16="http://schemas.microsoft.com/office/drawing/2014/main" id="{96CFEC0B-0A8B-464B-8CA8-ECFA156C55EB}"/>
              </a:ext>
            </a:extLst>
          </p:cNvPr>
          <p:cNvSpPr/>
          <p:nvPr/>
        </p:nvSpPr>
        <p:spPr>
          <a:xfrm>
            <a:off x="1024919" y="2195577"/>
            <a:ext cx="10142162" cy="3046988"/>
          </a:xfrm>
          <a:prstGeom prst="rect">
            <a:avLst/>
          </a:prstGeom>
        </p:spPr>
        <p:txBody>
          <a:bodyPr wrap="square">
            <a:spAutoFit/>
          </a:bodyPr>
          <a:lstStyle/>
          <a:p>
            <a:endParaRPr lang="en-US" sz="2400" dirty="0"/>
          </a:p>
          <a:p>
            <a:r>
              <a:rPr lang="en-US" sz="2400" b="1" dirty="0"/>
              <a:t>Madeline Spurlock</a:t>
            </a:r>
            <a:r>
              <a:rPr lang="en-US" sz="2400" dirty="0"/>
              <a:t>:  Topeka Intern for Rep. Jim Ward (D-Wichita), and the Jim Ward for Kansas Senate Campaign.  The work for the Senate campaign, focused on social media, is continuing through the Fall 2020 election.</a:t>
            </a:r>
          </a:p>
          <a:p>
            <a:br>
              <a:rPr lang="en-US" sz="2400" dirty="0"/>
            </a:br>
            <a:endParaRPr lang="en-US" sz="2400" dirty="0"/>
          </a:p>
          <a:p>
            <a:r>
              <a:rPr lang="en-US" sz="2400" b="1" dirty="0"/>
              <a:t>Mackenzie Gibson</a:t>
            </a:r>
            <a:r>
              <a:rPr lang="en-US" sz="2400" dirty="0"/>
              <a:t>:  D.C. Intern for the Cancer Support Network, a global nonprofit based in D.C.</a:t>
            </a:r>
          </a:p>
        </p:txBody>
      </p:sp>
    </p:spTree>
    <p:extLst>
      <p:ext uri="{BB962C8B-B14F-4D97-AF65-F5344CB8AC3E}">
        <p14:creationId xmlns:p14="http://schemas.microsoft.com/office/powerpoint/2010/main" val="1531120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137" y="202425"/>
            <a:ext cx="12282274" cy="68580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9029" y="3696684"/>
            <a:ext cx="6790779" cy="5093084"/>
          </a:xfrm>
          <a:prstGeom prst="rect">
            <a:avLst/>
          </a:prstGeom>
        </p:spPr>
      </p:pic>
      <p:sp>
        <p:nvSpPr>
          <p:cNvPr id="8" name="Rectangle 7"/>
          <p:cNvSpPr/>
          <p:nvPr/>
        </p:nvSpPr>
        <p:spPr>
          <a:xfrm>
            <a:off x="-33868" y="391776"/>
            <a:ext cx="12284107" cy="944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1006725">
            <a:off x="3047539" y="-104709"/>
            <a:ext cx="2095353" cy="1571515"/>
          </a:xfrm>
          <a:prstGeom prst="rect">
            <a:avLst/>
          </a:prstGeom>
        </p:spPr>
      </p:pic>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4678652">
            <a:off x="1462708" y="-334603"/>
            <a:ext cx="2479484" cy="1859613"/>
          </a:xfrm>
          <a:prstGeom prst="rect">
            <a:avLst/>
          </a:prstGeom>
        </p:spPr>
      </p:pic>
      <p:sp>
        <p:nvSpPr>
          <p:cNvPr id="10" name="TextBox 9"/>
          <p:cNvSpPr txBox="1"/>
          <p:nvPr/>
        </p:nvSpPr>
        <p:spPr>
          <a:xfrm>
            <a:off x="-33867" y="6077723"/>
            <a:ext cx="8568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a:t>
            </a:r>
          </a:p>
        </p:txBody>
      </p:sp>
      <p:sp>
        <p:nvSpPr>
          <p:cNvPr id="2" name="TextBox 1">
            <a:extLst>
              <a:ext uri="{FF2B5EF4-FFF2-40B4-BE49-F238E27FC236}">
                <a16:creationId xmlns:a16="http://schemas.microsoft.com/office/drawing/2014/main" id="{4EADE4BE-9B03-4AAD-96F1-3310F78B552B}"/>
              </a:ext>
            </a:extLst>
          </p:cNvPr>
          <p:cNvSpPr txBox="1"/>
          <p:nvPr/>
        </p:nvSpPr>
        <p:spPr>
          <a:xfrm>
            <a:off x="1458852" y="2422113"/>
            <a:ext cx="9213801" cy="1938992"/>
          </a:xfrm>
          <a:prstGeom prst="rect">
            <a:avLst/>
          </a:prstGeom>
          <a:noFill/>
        </p:spPr>
        <p:txBody>
          <a:bodyPr wrap="square" rtlCol="0">
            <a:spAutoFit/>
          </a:bodyPr>
          <a:lstStyle/>
          <a:p>
            <a:r>
              <a:rPr lang="en-US" sz="2400" b="1" dirty="0"/>
              <a:t>Research pathway programs </a:t>
            </a:r>
            <a:r>
              <a:rPr lang="en-US" sz="2400" dirty="0"/>
              <a:t>have increased through collaboration among Honors, Academic Affairs, College of Engineering, College of Applied Studies, and STEM faculty. New programs hosted by the Honors College and designed specifically to develop self-efficacy and STEM identity in first-year and underserved minority students </a:t>
            </a:r>
          </a:p>
        </p:txBody>
      </p:sp>
    </p:spTree>
    <p:extLst>
      <p:ext uri="{BB962C8B-B14F-4D97-AF65-F5344CB8AC3E}">
        <p14:creationId xmlns:p14="http://schemas.microsoft.com/office/powerpoint/2010/main" val="3749289601"/>
      </p:ext>
    </p:extLst>
  </p:cSld>
  <p:clrMapOvr>
    <a:masterClrMapping/>
  </p:clrMapOvr>
</p:sld>
</file>

<file path=ppt/theme/theme1.xml><?xml version="1.0" encoding="utf-8"?>
<a:theme xmlns:a="http://schemas.openxmlformats.org/drawingml/2006/main" name="Office Theme">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1053</TotalTime>
  <Words>757</Words>
  <Application>Microsoft Office PowerPoint</Application>
  <PresentationFormat>Widescreen</PresentationFormat>
  <Paragraphs>84</Paragraphs>
  <Slides>17</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Office Theme</vt:lpstr>
      <vt:lpstr>2_Office Theme</vt:lpstr>
      <vt:lpstr>PowerPoint Presentation</vt:lpstr>
      <vt:lpstr>Welcome</vt:lpstr>
      <vt:lpstr>Innovation is our Tradition</vt:lpstr>
      <vt:lpstr>Preamble to the Honors College Charter</vt:lpstr>
      <vt:lpstr>PowerPoint Presentation</vt:lpstr>
      <vt:lpstr>PowerPoint Presentation</vt:lpstr>
      <vt:lpstr>PowerPoint Presentation</vt:lpstr>
      <vt:lpstr>PowerPoint Presentation</vt:lpstr>
      <vt:lpstr>PowerPoint Presentation</vt:lpstr>
      <vt:lpstr>Academic Programs: Pathways and New Initiatives</vt:lpstr>
      <vt:lpstr>Honors College Student and Faculty Council Reports</vt:lpstr>
      <vt:lpstr>Fall Planning Open Discussion</vt:lpstr>
      <vt:lpstr>PowerPoint Presentation</vt:lpstr>
      <vt:lpstr>PowerPoint Presentation</vt:lpstr>
      <vt:lpstr>PowerPoint Presentation</vt:lpstr>
      <vt:lpstr>As May Arise and Announcements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Kimberly Engber</dc:creator>
  <cp:lastModifiedBy>Carla Mann</cp:lastModifiedBy>
  <cp:revision>8</cp:revision>
  <dcterms:created xsi:type="dcterms:W3CDTF">2020-05-14T19:36:03Z</dcterms:created>
  <dcterms:modified xsi:type="dcterms:W3CDTF">2020-05-15T21:28:22Z</dcterms:modified>
</cp:coreProperties>
</file>