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333" r:id="rId2"/>
    <p:sldId id="418" r:id="rId3"/>
    <p:sldId id="391" r:id="rId4"/>
    <p:sldId id="422" r:id="rId5"/>
    <p:sldId id="423" r:id="rId6"/>
    <p:sldId id="425" r:id="rId7"/>
    <p:sldId id="426" r:id="rId8"/>
    <p:sldId id="420" r:id="rId9"/>
    <p:sldId id="427" r:id="rId10"/>
    <p:sldId id="428" r:id="rId11"/>
    <p:sldId id="429" r:id="rId12"/>
    <p:sldId id="424" r:id="rId13"/>
    <p:sldId id="430" r:id="rId14"/>
    <p:sldId id="40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rry Wilks" initials="KW" lastIdx="1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D031"/>
    <a:srgbClr val="FFCF07"/>
    <a:srgbClr val="009193"/>
    <a:srgbClr val="404040"/>
    <a:srgbClr val="E0AE00"/>
    <a:srgbClr val="0432FF"/>
    <a:srgbClr val="2F5597"/>
    <a:srgbClr val="323E4F"/>
    <a:srgbClr val="FF2600"/>
    <a:srgbClr val="9420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54"/>
    <p:restoredTop sz="86081"/>
  </p:normalViewPr>
  <p:slideViewPr>
    <p:cSldViewPr snapToGrid="0" snapToObjects="1">
      <p:cViewPr varScale="1">
        <p:scale>
          <a:sx n="94" d="100"/>
          <a:sy n="94" d="100"/>
        </p:scale>
        <p:origin x="232" y="872"/>
      </p:cViewPr>
      <p:guideLst>
        <p:guide orient="horz" pos="2160"/>
        <p:guide pos="3840"/>
      </p:guideLst>
    </p:cSldViewPr>
  </p:slideViewPr>
  <p:outlineViewPr>
    <p:cViewPr>
      <p:scale>
        <a:sx n="40" d="100"/>
        <a:sy n="40"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64B841-8682-5944-9A9F-A027AA0DD71F}" type="datetimeFigureOut">
              <a:rPr lang="en-US" smtClean="0"/>
              <a:pPr/>
              <a:t>11/6/20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E8D19A-4A94-0740-8F8A-A959E1152EE5}" type="slidenum">
              <a:rPr lang="en-US" smtClean="0"/>
              <a:pPr/>
              <a:t>‹#›</a:t>
            </a:fld>
            <a:endParaRPr lang="en-US"/>
          </a:p>
        </p:txBody>
      </p:sp>
    </p:spTree>
    <p:extLst>
      <p:ext uri="{BB962C8B-B14F-4D97-AF65-F5344CB8AC3E}">
        <p14:creationId xmlns:p14="http://schemas.microsoft.com/office/powerpoint/2010/main" val="2228410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E8D19A-4A94-0740-8F8A-A959E1152EE5}" type="slidenum">
              <a:rPr lang="en-US" smtClean="0"/>
              <a:pPr/>
              <a:t>1</a:t>
            </a:fld>
            <a:endParaRPr lang="en-US"/>
          </a:p>
        </p:txBody>
      </p:sp>
    </p:spTree>
    <p:extLst>
      <p:ext uri="{BB962C8B-B14F-4D97-AF65-F5344CB8AC3E}">
        <p14:creationId xmlns:p14="http://schemas.microsoft.com/office/powerpoint/2010/main" val="18828008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E8D19A-4A94-0740-8F8A-A959E1152EE5}" type="slidenum">
              <a:rPr lang="en-US" smtClean="0"/>
              <a:pPr/>
              <a:t>10</a:t>
            </a:fld>
            <a:endParaRPr lang="en-US"/>
          </a:p>
        </p:txBody>
      </p:sp>
    </p:spTree>
    <p:extLst>
      <p:ext uri="{BB962C8B-B14F-4D97-AF65-F5344CB8AC3E}">
        <p14:creationId xmlns:p14="http://schemas.microsoft.com/office/powerpoint/2010/main" val="3004725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E8D19A-4A94-0740-8F8A-A959E1152EE5}" type="slidenum">
              <a:rPr lang="en-US" smtClean="0"/>
              <a:pPr/>
              <a:t>11</a:t>
            </a:fld>
            <a:endParaRPr lang="en-US"/>
          </a:p>
        </p:txBody>
      </p:sp>
    </p:spTree>
    <p:extLst>
      <p:ext uri="{BB962C8B-B14F-4D97-AF65-F5344CB8AC3E}">
        <p14:creationId xmlns:p14="http://schemas.microsoft.com/office/powerpoint/2010/main" val="29726896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Every response should suggest a research career</a:t>
            </a:r>
          </a:p>
        </p:txBody>
      </p:sp>
      <p:sp>
        <p:nvSpPr>
          <p:cNvPr id="4" name="Slide Number Placeholder 3"/>
          <p:cNvSpPr>
            <a:spLocks noGrp="1"/>
          </p:cNvSpPr>
          <p:nvPr>
            <p:ph type="sldNum" sz="quarter" idx="5"/>
          </p:nvPr>
        </p:nvSpPr>
        <p:spPr/>
        <p:txBody>
          <a:bodyPr/>
          <a:lstStyle/>
          <a:p>
            <a:fld id="{27E8D19A-4A94-0740-8F8A-A959E1152EE5}" type="slidenum">
              <a:rPr lang="en-US" smtClean="0"/>
              <a:pPr/>
              <a:t>12</a:t>
            </a:fld>
            <a:endParaRPr lang="en-US"/>
          </a:p>
        </p:txBody>
      </p:sp>
    </p:spTree>
    <p:extLst>
      <p:ext uri="{BB962C8B-B14F-4D97-AF65-F5344CB8AC3E}">
        <p14:creationId xmlns:p14="http://schemas.microsoft.com/office/powerpoint/2010/main" val="21262202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E8D19A-4A94-0740-8F8A-A959E1152EE5}" type="slidenum">
              <a:rPr lang="en-US" smtClean="0"/>
              <a:pPr/>
              <a:t>13</a:t>
            </a:fld>
            <a:endParaRPr lang="en-US"/>
          </a:p>
        </p:txBody>
      </p:sp>
    </p:spTree>
    <p:extLst>
      <p:ext uri="{BB962C8B-B14F-4D97-AF65-F5344CB8AC3E}">
        <p14:creationId xmlns:p14="http://schemas.microsoft.com/office/powerpoint/2010/main" val="3002027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E8D19A-4A94-0740-8F8A-A959E1152EE5}" type="slidenum">
              <a:rPr lang="en-US" smtClean="0"/>
              <a:pPr/>
              <a:t>14</a:t>
            </a:fld>
            <a:endParaRPr lang="en-US"/>
          </a:p>
        </p:txBody>
      </p:sp>
    </p:spTree>
    <p:extLst>
      <p:ext uri="{BB962C8B-B14F-4D97-AF65-F5344CB8AC3E}">
        <p14:creationId xmlns:p14="http://schemas.microsoft.com/office/powerpoint/2010/main" val="582357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Federally endowed through Public Law 99-661</a:t>
            </a:r>
          </a:p>
          <a:p>
            <a:r>
              <a:rPr lang="en-US" dirty="0"/>
              <a:t>Established 14 November 1986</a:t>
            </a:r>
          </a:p>
        </p:txBody>
      </p:sp>
      <p:sp>
        <p:nvSpPr>
          <p:cNvPr id="4" name="Slide Number Placeholder 3"/>
          <p:cNvSpPr>
            <a:spLocks noGrp="1"/>
          </p:cNvSpPr>
          <p:nvPr>
            <p:ph type="sldNum" sz="quarter" idx="5"/>
          </p:nvPr>
        </p:nvSpPr>
        <p:spPr/>
        <p:txBody>
          <a:bodyPr/>
          <a:lstStyle/>
          <a:p>
            <a:fld id="{27E8D19A-4A94-0740-8F8A-A959E1152EE5}" type="slidenum">
              <a:rPr lang="en-US" smtClean="0"/>
              <a:pPr/>
              <a:t>2</a:t>
            </a:fld>
            <a:endParaRPr lang="en-US"/>
          </a:p>
        </p:txBody>
      </p:sp>
    </p:spTree>
    <p:extLst>
      <p:ext uri="{BB962C8B-B14F-4D97-AF65-F5344CB8AC3E}">
        <p14:creationId xmlns:p14="http://schemas.microsoft.com/office/powerpoint/2010/main" val="3272631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394 or 396 (numbers don’t all add up the same)</a:t>
            </a:r>
          </a:p>
        </p:txBody>
      </p:sp>
      <p:sp>
        <p:nvSpPr>
          <p:cNvPr id="4" name="Slide Number Placeholder 3"/>
          <p:cNvSpPr>
            <a:spLocks noGrp="1"/>
          </p:cNvSpPr>
          <p:nvPr>
            <p:ph type="sldNum" sz="quarter" idx="5"/>
          </p:nvPr>
        </p:nvSpPr>
        <p:spPr/>
        <p:txBody>
          <a:bodyPr/>
          <a:lstStyle/>
          <a:p>
            <a:fld id="{27E8D19A-4A94-0740-8F8A-A959E1152EE5}" type="slidenum">
              <a:rPr lang="en-US" smtClean="0"/>
              <a:pPr/>
              <a:t>3</a:t>
            </a:fld>
            <a:endParaRPr lang="en-US"/>
          </a:p>
        </p:txBody>
      </p:sp>
    </p:spTree>
    <p:extLst>
      <p:ext uri="{BB962C8B-B14F-4D97-AF65-F5344CB8AC3E}">
        <p14:creationId xmlns:p14="http://schemas.microsoft.com/office/powerpoint/2010/main" val="20200572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mn-lt"/>
                <a:ea typeface="+mn-ea"/>
                <a:cs typeface="+mn-cs"/>
              </a:rPr>
              <a:t>But GPA is not the emphasis…</a:t>
            </a:r>
          </a:p>
          <a:p>
            <a:r>
              <a:rPr lang="en-US" sz="1200" b="0" i="0" u="none" strike="noStrike" kern="1200" dirty="0" err="1">
                <a:solidFill>
                  <a:schemeClr val="tx1"/>
                </a:solidFill>
                <a:effectLst/>
                <a:latin typeface="+mn-lt"/>
                <a:ea typeface="+mn-ea"/>
                <a:cs typeface="+mn-cs"/>
              </a:rPr>
              <a:t>Covid</a:t>
            </a:r>
            <a:r>
              <a:rPr lang="en-US" sz="1200" b="0" i="0" u="none" strike="noStrike" kern="1200" dirty="0">
                <a:solidFill>
                  <a:schemeClr val="tx1"/>
                </a:solidFill>
                <a:effectLst/>
                <a:latin typeface="+mn-lt"/>
                <a:ea typeface="+mn-ea"/>
                <a:cs typeface="+mn-cs"/>
              </a:rPr>
              <a:t> restrictions:  The foundation see this as an opportunity to help students understand that research does not just exist within a traditional research laboratory, but that research encompasses all the steps that create and disseminate new knowledge. Students are encouraged to participate in any faculty-mentored research experiences that are still open to them, including literature reviews, design of experimental protocols, analysis of existing data sets, computational studies, and writing research proposals. The dissemination of this work in virtual or online conferences is a recognized milestone in students’ scholarly development. We anticipate that there will be students who use this opportunity to pursue independent research e.g., a student who is developing a data-driven website that tracks global COVID cases to study the impact of travel restrictions or the student who is investigating the efficacy of novel cleaning methods for N95 masks.</a:t>
            </a:r>
            <a:endParaRPr lang="en-US" dirty="0"/>
          </a:p>
        </p:txBody>
      </p:sp>
      <p:sp>
        <p:nvSpPr>
          <p:cNvPr id="4" name="Slide Number Placeholder 3"/>
          <p:cNvSpPr>
            <a:spLocks noGrp="1"/>
          </p:cNvSpPr>
          <p:nvPr>
            <p:ph type="sldNum" sz="quarter" idx="5"/>
          </p:nvPr>
        </p:nvSpPr>
        <p:spPr/>
        <p:txBody>
          <a:bodyPr/>
          <a:lstStyle/>
          <a:p>
            <a:fld id="{27E8D19A-4A94-0740-8F8A-A959E1152EE5}" type="slidenum">
              <a:rPr lang="en-US" smtClean="0"/>
              <a:pPr/>
              <a:t>4</a:t>
            </a:fld>
            <a:endParaRPr lang="en-US"/>
          </a:p>
        </p:txBody>
      </p:sp>
    </p:spTree>
    <p:extLst>
      <p:ext uri="{BB962C8B-B14F-4D97-AF65-F5344CB8AC3E}">
        <p14:creationId xmlns:p14="http://schemas.microsoft.com/office/powerpoint/2010/main" val="1531331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Minimum GPA 3.0</a:t>
            </a:r>
          </a:p>
          <a:p>
            <a:endParaRPr lang="en-US" dirty="0"/>
          </a:p>
          <a:p>
            <a:r>
              <a:rPr lang="en-US" sz="1200" b="0" i="0" u="none" strike="noStrike" kern="1200" dirty="0">
                <a:solidFill>
                  <a:schemeClr val="tx1"/>
                </a:solidFill>
                <a:effectLst/>
                <a:latin typeface="+mn-lt"/>
                <a:ea typeface="+mn-ea"/>
                <a:cs typeface="+mn-cs"/>
              </a:rPr>
              <a:t>Because of COVID-19, some students may not be enrolled full-time during the 2020-2021 academic year. Schools may nominate these students as part of the 2021 Goldwater competition. For the purposes of the 2021 review, the assumption will be made that all students will be enrolled full-time during the 2021-2022 academic year.</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While research in medicine is not supported by the National Science Foundation, students interested in pursuing careers in medicine or veterinary medicine are eligible for a Goldwater Scholarship IF RESEARCH IS A CENTRAL PART OF THE STUDENT’S CAREER GOALS.</a:t>
            </a:r>
            <a:endParaRPr lang="en-US" dirty="0"/>
          </a:p>
        </p:txBody>
      </p:sp>
      <p:sp>
        <p:nvSpPr>
          <p:cNvPr id="4" name="Slide Number Placeholder 3"/>
          <p:cNvSpPr>
            <a:spLocks noGrp="1"/>
          </p:cNvSpPr>
          <p:nvPr>
            <p:ph type="sldNum" sz="quarter" idx="5"/>
          </p:nvPr>
        </p:nvSpPr>
        <p:spPr/>
        <p:txBody>
          <a:bodyPr/>
          <a:lstStyle/>
          <a:p>
            <a:fld id="{27E8D19A-4A94-0740-8F8A-A959E1152EE5}" type="slidenum">
              <a:rPr lang="en-US" smtClean="0"/>
              <a:pPr/>
              <a:t>5</a:t>
            </a:fld>
            <a:endParaRPr lang="en-US"/>
          </a:p>
        </p:txBody>
      </p:sp>
    </p:spTree>
    <p:extLst>
      <p:ext uri="{BB962C8B-B14F-4D97-AF65-F5344CB8AC3E}">
        <p14:creationId xmlns:p14="http://schemas.microsoft.com/office/powerpoint/2010/main" val="2947518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err="1">
                <a:solidFill>
                  <a:schemeClr val="tx1"/>
                </a:solidFill>
                <a:effectLst/>
                <a:latin typeface="+mn-lt"/>
                <a:ea typeface="+mn-ea"/>
                <a:cs typeface="+mn-cs"/>
              </a:rPr>
              <a:t>Covid</a:t>
            </a:r>
            <a:r>
              <a:rPr lang="en-US" sz="1200" b="0" i="0" u="none" strike="noStrike" kern="1200" dirty="0">
                <a:solidFill>
                  <a:schemeClr val="tx1"/>
                </a:solidFill>
                <a:effectLst/>
                <a:latin typeface="+mn-lt"/>
                <a:ea typeface="+mn-ea"/>
                <a:cs typeface="+mn-cs"/>
              </a:rPr>
              <a:t> restrictions:  The foundation see this as an opportunity to help students understand that research does not just exist within a traditional research laboratory, but that research encompasses all the steps that create and disseminate new knowledge. Students are encouraged to participate in any faculty-mentored research experiences that are still open to them, including literature reviews, design of experimental protocols, analysis of existing data sets, computational studies, and writing research proposals. The dissemination of this work in virtual or online conferences is a recognized milestone in students’ scholarly development. </a:t>
            </a:r>
            <a:r>
              <a:rPr lang="en-US" sz="1200" b="0" i="0" u="none" strike="noStrike" kern="1200">
                <a:solidFill>
                  <a:schemeClr val="tx1"/>
                </a:solidFill>
                <a:effectLst/>
                <a:latin typeface="+mn-lt"/>
                <a:ea typeface="+mn-ea"/>
                <a:cs typeface="+mn-cs"/>
              </a:rPr>
              <a:t>We anticipate that there will be students who use this opportunity to pursue independent research e.g., a student who is developing a data-driven website that tracks global COVID cases to study the impact of travel restrictions or the student who is investigating the efficacy of novel cleaning methods for N95 masks.</a:t>
            </a:r>
            <a:endParaRPr lang="en-US"/>
          </a:p>
        </p:txBody>
      </p:sp>
      <p:sp>
        <p:nvSpPr>
          <p:cNvPr id="4" name="Slide Number Placeholder 3"/>
          <p:cNvSpPr>
            <a:spLocks noGrp="1"/>
          </p:cNvSpPr>
          <p:nvPr>
            <p:ph type="sldNum" sz="quarter" idx="5"/>
          </p:nvPr>
        </p:nvSpPr>
        <p:spPr/>
        <p:txBody>
          <a:bodyPr/>
          <a:lstStyle/>
          <a:p>
            <a:fld id="{27E8D19A-4A94-0740-8F8A-A959E1152EE5}" type="slidenum">
              <a:rPr lang="en-US" smtClean="0"/>
              <a:pPr/>
              <a:t>6</a:t>
            </a:fld>
            <a:endParaRPr lang="en-US"/>
          </a:p>
        </p:txBody>
      </p:sp>
    </p:spTree>
    <p:extLst>
      <p:ext uri="{BB962C8B-B14F-4D97-AF65-F5344CB8AC3E}">
        <p14:creationId xmlns:p14="http://schemas.microsoft.com/office/powerpoint/2010/main" val="3151581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E8D19A-4A94-0740-8F8A-A959E1152EE5}" type="slidenum">
              <a:rPr lang="en-US" smtClean="0"/>
              <a:pPr/>
              <a:t>7</a:t>
            </a:fld>
            <a:endParaRPr lang="en-US"/>
          </a:p>
        </p:txBody>
      </p:sp>
    </p:spTree>
    <p:extLst>
      <p:ext uri="{BB962C8B-B14F-4D97-AF65-F5344CB8AC3E}">
        <p14:creationId xmlns:p14="http://schemas.microsoft.com/office/powerpoint/2010/main" val="1257779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E8D19A-4A94-0740-8F8A-A959E1152EE5}" type="slidenum">
              <a:rPr lang="en-US" smtClean="0"/>
              <a:pPr/>
              <a:t>8</a:t>
            </a:fld>
            <a:endParaRPr lang="en-US"/>
          </a:p>
        </p:txBody>
      </p:sp>
    </p:spTree>
    <p:extLst>
      <p:ext uri="{BB962C8B-B14F-4D97-AF65-F5344CB8AC3E}">
        <p14:creationId xmlns:p14="http://schemas.microsoft.com/office/powerpoint/2010/main" val="32406766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E8D19A-4A94-0740-8F8A-A959E1152EE5}" type="slidenum">
              <a:rPr lang="en-US" smtClean="0"/>
              <a:pPr/>
              <a:t>9</a:t>
            </a:fld>
            <a:endParaRPr lang="en-US"/>
          </a:p>
        </p:txBody>
      </p:sp>
    </p:spTree>
    <p:extLst>
      <p:ext uri="{BB962C8B-B14F-4D97-AF65-F5344CB8AC3E}">
        <p14:creationId xmlns:p14="http://schemas.microsoft.com/office/powerpoint/2010/main" val="3416188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EC9AB-D3EE-7D41-8991-7FF0691CC4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A2D9F17-EEE0-9C4A-9B5C-65A5097804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7D188B-5D54-2448-8DA9-3BC87CF8F20A}"/>
              </a:ext>
            </a:extLst>
          </p:cNvPr>
          <p:cNvSpPr>
            <a:spLocks noGrp="1"/>
          </p:cNvSpPr>
          <p:nvPr>
            <p:ph type="dt" sz="half" idx="10"/>
          </p:nvPr>
        </p:nvSpPr>
        <p:spPr/>
        <p:txBody>
          <a:bodyPr/>
          <a:lstStyle/>
          <a:p>
            <a:fld id="{42E5B201-0598-E74B-8D90-EB1F5E125C17}" type="datetimeFigureOut">
              <a:rPr lang="en-US" smtClean="0"/>
              <a:pPr/>
              <a:t>11/6/20</a:t>
            </a:fld>
            <a:endParaRPr lang="en-US"/>
          </a:p>
        </p:txBody>
      </p:sp>
      <p:sp>
        <p:nvSpPr>
          <p:cNvPr id="5" name="Footer Placeholder 4">
            <a:extLst>
              <a:ext uri="{FF2B5EF4-FFF2-40B4-BE49-F238E27FC236}">
                <a16:creationId xmlns:a16="http://schemas.microsoft.com/office/drawing/2014/main" id="{802BD635-99ED-CB49-8FC1-54C11165E8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7FE456-B2B6-C147-A787-D8CDA845F775}"/>
              </a:ext>
            </a:extLst>
          </p:cNvPr>
          <p:cNvSpPr>
            <a:spLocks noGrp="1"/>
          </p:cNvSpPr>
          <p:nvPr>
            <p:ph type="sldNum" sz="quarter" idx="12"/>
          </p:nvPr>
        </p:nvSpPr>
        <p:spPr/>
        <p:txBody>
          <a:bodyPr/>
          <a:lstStyle/>
          <a:p>
            <a:fld id="{798A33F3-654A-5545-9308-1B220FBE272A}" type="slidenum">
              <a:rPr lang="en-US" smtClean="0"/>
              <a:pPr/>
              <a:t>‹#›</a:t>
            </a:fld>
            <a:endParaRPr lang="en-US"/>
          </a:p>
        </p:txBody>
      </p:sp>
    </p:spTree>
    <p:extLst>
      <p:ext uri="{BB962C8B-B14F-4D97-AF65-F5344CB8AC3E}">
        <p14:creationId xmlns:p14="http://schemas.microsoft.com/office/powerpoint/2010/main" val="263298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A6B0-A9DA-C84D-B32F-AC52391B5D6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DA1816-DF09-B547-B857-82E0743A1EA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CE92B9-D94E-C24A-A90C-71F98935C765}"/>
              </a:ext>
            </a:extLst>
          </p:cNvPr>
          <p:cNvSpPr>
            <a:spLocks noGrp="1"/>
          </p:cNvSpPr>
          <p:nvPr>
            <p:ph type="dt" sz="half" idx="10"/>
          </p:nvPr>
        </p:nvSpPr>
        <p:spPr/>
        <p:txBody>
          <a:bodyPr/>
          <a:lstStyle/>
          <a:p>
            <a:fld id="{42E5B201-0598-E74B-8D90-EB1F5E125C17}" type="datetimeFigureOut">
              <a:rPr lang="en-US" smtClean="0"/>
              <a:pPr/>
              <a:t>11/6/20</a:t>
            </a:fld>
            <a:endParaRPr lang="en-US"/>
          </a:p>
        </p:txBody>
      </p:sp>
      <p:sp>
        <p:nvSpPr>
          <p:cNvPr id="5" name="Footer Placeholder 4">
            <a:extLst>
              <a:ext uri="{FF2B5EF4-FFF2-40B4-BE49-F238E27FC236}">
                <a16:creationId xmlns:a16="http://schemas.microsoft.com/office/drawing/2014/main" id="{AC7D64EC-8B6E-8C4D-AC5D-1FB905B19F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7943A4-9545-7D4A-8821-2BDCA8771973}"/>
              </a:ext>
            </a:extLst>
          </p:cNvPr>
          <p:cNvSpPr>
            <a:spLocks noGrp="1"/>
          </p:cNvSpPr>
          <p:nvPr>
            <p:ph type="sldNum" sz="quarter" idx="12"/>
          </p:nvPr>
        </p:nvSpPr>
        <p:spPr/>
        <p:txBody>
          <a:bodyPr/>
          <a:lstStyle/>
          <a:p>
            <a:fld id="{798A33F3-654A-5545-9308-1B220FBE272A}" type="slidenum">
              <a:rPr lang="en-US" smtClean="0"/>
              <a:pPr/>
              <a:t>‹#›</a:t>
            </a:fld>
            <a:endParaRPr lang="en-US"/>
          </a:p>
        </p:txBody>
      </p:sp>
    </p:spTree>
    <p:extLst>
      <p:ext uri="{BB962C8B-B14F-4D97-AF65-F5344CB8AC3E}">
        <p14:creationId xmlns:p14="http://schemas.microsoft.com/office/powerpoint/2010/main" val="3653466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E1D92D-86FC-1046-8065-AE6D03D5C9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097483C-0756-1D46-B396-D38AC59B625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DFCFFB-7F2F-FC49-A8FE-D09CFF3DD9F4}"/>
              </a:ext>
            </a:extLst>
          </p:cNvPr>
          <p:cNvSpPr>
            <a:spLocks noGrp="1"/>
          </p:cNvSpPr>
          <p:nvPr>
            <p:ph type="dt" sz="half" idx="10"/>
          </p:nvPr>
        </p:nvSpPr>
        <p:spPr/>
        <p:txBody>
          <a:bodyPr/>
          <a:lstStyle/>
          <a:p>
            <a:fld id="{42E5B201-0598-E74B-8D90-EB1F5E125C17}" type="datetimeFigureOut">
              <a:rPr lang="en-US" smtClean="0"/>
              <a:pPr/>
              <a:t>11/6/20</a:t>
            </a:fld>
            <a:endParaRPr lang="en-US"/>
          </a:p>
        </p:txBody>
      </p:sp>
      <p:sp>
        <p:nvSpPr>
          <p:cNvPr id="5" name="Footer Placeholder 4">
            <a:extLst>
              <a:ext uri="{FF2B5EF4-FFF2-40B4-BE49-F238E27FC236}">
                <a16:creationId xmlns:a16="http://schemas.microsoft.com/office/drawing/2014/main" id="{99FB76E4-2900-F049-A755-01C2780039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A703DE-3381-BC4F-AE90-082F16924E94}"/>
              </a:ext>
            </a:extLst>
          </p:cNvPr>
          <p:cNvSpPr>
            <a:spLocks noGrp="1"/>
          </p:cNvSpPr>
          <p:nvPr>
            <p:ph type="sldNum" sz="quarter" idx="12"/>
          </p:nvPr>
        </p:nvSpPr>
        <p:spPr/>
        <p:txBody>
          <a:bodyPr/>
          <a:lstStyle/>
          <a:p>
            <a:fld id="{798A33F3-654A-5545-9308-1B220FBE272A}" type="slidenum">
              <a:rPr lang="en-US" smtClean="0"/>
              <a:pPr/>
              <a:t>‹#›</a:t>
            </a:fld>
            <a:endParaRPr lang="en-US"/>
          </a:p>
        </p:txBody>
      </p:sp>
    </p:spTree>
    <p:extLst>
      <p:ext uri="{BB962C8B-B14F-4D97-AF65-F5344CB8AC3E}">
        <p14:creationId xmlns:p14="http://schemas.microsoft.com/office/powerpoint/2010/main" val="323933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E4E6B-F313-604C-9583-0BA9AA0439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13EBD2-A25B-3149-AFC3-00B7F4BE0F4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3766ED-72EE-754C-A2DC-67325DBF4A8F}"/>
              </a:ext>
            </a:extLst>
          </p:cNvPr>
          <p:cNvSpPr>
            <a:spLocks noGrp="1"/>
          </p:cNvSpPr>
          <p:nvPr>
            <p:ph type="dt" sz="half" idx="10"/>
          </p:nvPr>
        </p:nvSpPr>
        <p:spPr/>
        <p:txBody>
          <a:bodyPr/>
          <a:lstStyle/>
          <a:p>
            <a:fld id="{42E5B201-0598-E74B-8D90-EB1F5E125C17}" type="datetimeFigureOut">
              <a:rPr lang="en-US" smtClean="0"/>
              <a:pPr/>
              <a:t>11/6/20</a:t>
            </a:fld>
            <a:endParaRPr lang="en-US"/>
          </a:p>
        </p:txBody>
      </p:sp>
      <p:sp>
        <p:nvSpPr>
          <p:cNvPr id="5" name="Footer Placeholder 4">
            <a:extLst>
              <a:ext uri="{FF2B5EF4-FFF2-40B4-BE49-F238E27FC236}">
                <a16:creationId xmlns:a16="http://schemas.microsoft.com/office/drawing/2014/main" id="{6DDC772D-DE56-2542-B438-9EF56775EE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DFD2FD-C83D-BC47-B88F-3B7DBB1869C8}"/>
              </a:ext>
            </a:extLst>
          </p:cNvPr>
          <p:cNvSpPr>
            <a:spLocks noGrp="1"/>
          </p:cNvSpPr>
          <p:nvPr>
            <p:ph type="sldNum" sz="quarter" idx="12"/>
          </p:nvPr>
        </p:nvSpPr>
        <p:spPr/>
        <p:txBody>
          <a:bodyPr/>
          <a:lstStyle/>
          <a:p>
            <a:fld id="{798A33F3-654A-5545-9308-1B220FBE272A}" type="slidenum">
              <a:rPr lang="en-US" smtClean="0"/>
              <a:pPr/>
              <a:t>‹#›</a:t>
            </a:fld>
            <a:endParaRPr lang="en-US"/>
          </a:p>
        </p:txBody>
      </p:sp>
    </p:spTree>
    <p:extLst>
      <p:ext uri="{BB962C8B-B14F-4D97-AF65-F5344CB8AC3E}">
        <p14:creationId xmlns:p14="http://schemas.microsoft.com/office/powerpoint/2010/main" val="2334515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6D9DD-1100-7C4F-BB30-00CCFC5DA3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2B8FE0-3139-534A-86EF-640E3342B5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3AC2991-0C70-0E47-BA25-278536592F71}"/>
              </a:ext>
            </a:extLst>
          </p:cNvPr>
          <p:cNvSpPr>
            <a:spLocks noGrp="1"/>
          </p:cNvSpPr>
          <p:nvPr>
            <p:ph type="dt" sz="half" idx="10"/>
          </p:nvPr>
        </p:nvSpPr>
        <p:spPr/>
        <p:txBody>
          <a:bodyPr/>
          <a:lstStyle/>
          <a:p>
            <a:fld id="{42E5B201-0598-E74B-8D90-EB1F5E125C17}" type="datetimeFigureOut">
              <a:rPr lang="en-US" smtClean="0"/>
              <a:pPr/>
              <a:t>11/6/20</a:t>
            </a:fld>
            <a:endParaRPr lang="en-US"/>
          </a:p>
        </p:txBody>
      </p:sp>
      <p:sp>
        <p:nvSpPr>
          <p:cNvPr id="5" name="Footer Placeholder 4">
            <a:extLst>
              <a:ext uri="{FF2B5EF4-FFF2-40B4-BE49-F238E27FC236}">
                <a16:creationId xmlns:a16="http://schemas.microsoft.com/office/drawing/2014/main" id="{7499140D-C03C-4E4F-B47F-4CDA7F677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6442F2-C81E-CF4E-B8E1-B4BEF34AEEFA}"/>
              </a:ext>
            </a:extLst>
          </p:cNvPr>
          <p:cNvSpPr>
            <a:spLocks noGrp="1"/>
          </p:cNvSpPr>
          <p:nvPr>
            <p:ph type="sldNum" sz="quarter" idx="12"/>
          </p:nvPr>
        </p:nvSpPr>
        <p:spPr/>
        <p:txBody>
          <a:bodyPr/>
          <a:lstStyle/>
          <a:p>
            <a:fld id="{798A33F3-654A-5545-9308-1B220FBE272A}" type="slidenum">
              <a:rPr lang="en-US" smtClean="0"/>
              <a:pPr/>
              <a:t>‹#›</a:t>
            </a:fld>
            <a:endParaRPr lang="en-US"/>
          </a:p>
        </p:txBody>
      </p:sp>
    </p:spTree>
    <p:extLst>
      <p:ext uri="{BB962C8B-B14F-4D97-AF65-F5344CB8AC3E}">
        <p14:creationId xmlns:p14="http://schemas.microsoft.com/office/powerpoint/2010/main" val="1638288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1816F-11A5-8E48-BC96-B2C075824E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6FBBCB-E689-AE4C-8DF0-D4945E0D665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F18E2C1-E96F-AE40-86E1-87646687A33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029F0B9-09B1-9A4D-A056-E14C2B2B02A6}"/>
              </a:ext>
            </a:extLst>
          </p:cNvPr>
          <p:cNvSpPr>
            <a:spLocks noGrp="1"/>
          </p:cNvSpPr>
          <p:nvPr>
            <p:ph type="dt" sz="half" idx="10"/>
          </p:nvPr>
        </p:nvSpPr>
        <p:spPr/>
        <p:txBody>
          <a:bodyPr/>
          <a:lstStyle/>
          <a:p>
            <a:fld id="{42E5B201-0598-E74B-8D90-EB1F5E125C17}" type="datetimeFigureOut">
              <a:rPr lang="en-US" smtClean="0"/>
              <a:pPr/>
              <a:t>11/6/20</a:t>
            </a:fld>
            <a:endParaRPr lang="en-US"/>
          </a:p>
        </p:txBody>
      </p:sp>
      <p:sp>
        <p:nvSpPr>
          <p:cNvPr id="6" name="Footer Placeholder 5">
            <a:extLst>
              <a:ext uri="{FF2B5EF4-FFF2-40B4-BE49-F238E27FC236}">
                <a16:creationId xmlns:a16="http://schemas.microsoft.com/office/drawing/2014/main" id="{C32B8169-0EEB-5248-B5E7-0FFBC4499A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2AA7DF-B7D1-684D-A6BC-BE2CE01E3686}"/>
              </a:ext>
            </a:extLst>
          </p:cNvPr>
          <p:cNvSpPr>
            <a:spLocks noGrp="1"/>
          </p:cNvSpPr>
          <p:nvPr>
            <p:ph type="sldNum" sz="quarter" idx="12"/>
          </p:nvPr>
        </p:nvSpPr>
        <p:spPr/>
        <p:txBody>
          <a:bodyPr/>
          <a:lstStyle/>
          <a:p>
            <a:fld id="{798A33F3-654A-5545-9308-1B220FBE272A}" type="slidenum">
              <a:rPr lang="en-US" smtClean="0"/>
              <a:pPr/>
              <a:t>‹#›</a:t>
            </a:fld>
            <a:endParaRPr lang="en-US"/>
          </a:p>
        </p:txBody>
      </p:sp>
    </p:spTree>
    <p:extLst>
      <p:ext uri="{BB962C8B-B14F-4D97-AF65-F5344CB8AC3E}">
        <p14:creationId xmlns:p14="http://schemas.microsoft.com/office/powerpoint/2010/main" val="1096919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5299F-F20D-E84E-9331-A737FD1942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2B58A93-A4BD-464B-96F5-E6E0F50D46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7F427BE-FBBB-1E4C-BA8E-0816D264212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689A7C-1D74-C94F-83E2-A2A8F100F6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E0D644F-C80D-5047-843D-BFCB24E27A5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2F70C0D-4B60-564C-9921-404C37389BC1}"/>
              </a:ext>
            </a:extLst>
          </p:cNvPr>
          <p:cNvSpPr>
            <a:spLocks noGrp="1"/>
          </p:cNvSpPr>
          <p:nvPr>
            <p:ph type="dt" sz="half" idx="10"/>
          </p:nvPr>
        </p:nvSpPr>
        <p:spPr/>
        <p:txBody>
          <a:bodyPr/>
          <a:lstStyle/>
          <a:p>
            <a:fld id="{42E5B201-0598-E74B-8D90-EB1F5E125C17}" type="datetimeFigureOut">
              <a:rPr lang="en-US" smtClean="0"/>
              <a:pPr/>
              <a:t>11/6/20</a:t>
            </a:fld>
            <a:endParaRPr lang="en-US"/>
          </a:p>
        </p:txBody>
      </p:sp>
      <p:sp>
        <p:nvSpPr>
          <p:cNvPr id="8" name="Footer Placeholder 7">
            <a:extLst>
              <a:ext uri="{FF2B5EF4-FFF2-40B4-BE49-F238E27FC236}">
                <a16:creationId xmlns:a16="http://schemas.microsoft.com/office/drawing/2014/main" id="{27C36700-19BA-884C-A910-189E79A7F6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068511-92FC-8044-9D82-F8D08746CBEB}"/>
              </a:ext>
            </a:extLst>
          </p:cNvPr>
          <p:cNvSpPr>
            <a:spLocks noGrp="1"/>
          </p:cNvSpPr>
          <p:nvPr>
            <p:ph type="sldNum" sz="quarter" idx="12"/>
          </p:nvPr>
        </p:nvSpPr>
        <p:spPr/>
        <p:txBody>
          <a:bodyPr/>
          <a:lstStyle/>
          <a:p>
            <a:fld id="{798A33F3-654A-5545-9308-1B220FBE272A}" type="slidenum">
              <a:rPr lang="en-US" smtClean="0"/>
              <a:pPr/>
              <a:t>‹#›</a:t>
            </a:fld>
            <a:endParaRPr lang="en-US"/>
          </a:p>
        </p:txBody>
      </p:sp>
    </p:spTree>
    <p:extLst>
      <p:ext uri="{BB962C8B-B14F-4D97-AF65-F5344CB8AC3E}">
        <p14:creationId xmlns:p14="http://schemas.microsoft.com/office/powerpoint/2010/main" val="3440746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9A2F2-F84C-8544-9C97-0ECB6CCA811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6A3AAC5-F080-2C4D-9C68-0F7728895013}"/>
              </a:ext>
            </a:extLst>
          </p:cNvPr>
          <p:cNvSpPr>
            <a:spLocks noGrp="1"/>
          </p:cNvSpPr>
          <p:nvPr>
            <p:ph type="dt" sz="half" idx="10"/>
          </p:nvPr>
        </p:nvSpPr>
        <p:spPr/>
        <p:txBody>
          <a:bodyPr/>
          <a:lstStyle/>
          <a:p>
            <a:fld id="{42E5B201-0598-E74B-8D90-EB1F5E125C17}" type="datetimeFigureOut">
              <a:rPr lang="en-US" smtClean="0"/>
              <a:pPr/>
              <a:t>11/6/20</a:t>
            </a:fld>
            <a:endParaRPr lang="en-US"/>
          </a:p>
        </p:txBody>
      </p:sp>
      <p:sp>
        <p:nvSpPr>
          <p:cNvPr id="4" name="Footer Placeholder 3">
            <a:extLst>
              <a:ext uri="{FF2B5EF4-FFF2-40B4-BE49-F238E27FC236}">
                <a16:creationId xmlns:a16="http://schemas.microsoft.com/office/drawing/2014/main" id="{0DF1B69E-C71B-2A4F-A933-8DB3EFA75B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5602F79-6F5E-0449-AAEF-4390B2DC7DD9}"/>
              </a:ext>
            </a:extLst>
          </p:cNvPr>
          <p:cNvSpPr>
            <a:spLocks noGrp="1"/>
          </p:cNvSpPr>
          <p:nvPr>
            <p:ph type="sldNum" sz="quarter" idx="12"/>
          </p:nvPr>
        </p:nvSpPr>
        <p:spPr/>
        <p:txBody>
          <a:bodyPr/>
          <a:lstStyle/>
          <a:p>
            <a:fld id="{798A33F3-654A-5545-9308-1B220FBE272A}" type="slidenum">
              <a:rPr lang="en-US" smtClean="0"/>
              <a:pPr/>
              <a:t>‹#›</a:t>
            </a:fld>
            <a:endParaRPr lang="en-US"/>
          </a:p>
        </p:txBody>
      </p:sp>
    </p:spTree>
    <p:extLst>
      <p:ext uri="{BB962C8B-B14F-4D97-AF65-F5344CB8AC3E}">
        <p14:creationId xmlns:p14="http://schemas.microsoft.com/office/powerpoint/2010/main" val="965056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C04CCB-B381-AD4D-A5A2-2D256626F4F1}"/>
              </a:ext>
            </a:extLst>
          </p:cNvPr>
          <p:cNvSpPr>
            <a:spLocks noGrp="1"/>
          </p:cNvSpPr>
          <p:nvPr>
            <p:ph type="dt" sz="half" idx="10"/>
          </p:nvPr>
        </p:nvSpPr>
        <p:spPr/>
        <p:txBody>
          <a:bodyPr/>
          <a:lstStyle/>
          <a:p>
            <a:fld id="{42E5B201-0598-E74B-8D90-EB1F5E125C17}" type="datetimeFigureOut">
              <a:rPr lang="en-US" smtClean="0"/>
              <a:pPr/>
              <a:t>11/6/20</a:t>
            </a:fld>
            <a:endParaRPr lang="en-US"/>
          </a:p>
        </p:txBody>
      </p:sp>
      <p:sp>
        <p:nvSpPr>
          <p:cNvPr id="3" name="Footer Placeholder 2">
            <a:extLst>
              <a:ext uri="{FF2B5EF4-FFF2-40B4-BE49-F238E27FC236}">
                <a16:creationId xmlns:a16="http://schemas.microsoft.com/office/drawing/2014/main" id="{DFAA6E41-0DDB-2A4B-B633-B746DD1F163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34B22C0-EDD6-ED4A-B125-B154516E5E01}"/>
              </a:ext>
            </a:extLst>
          </p:cNvPr>
          <p:cNvSpPr>
            <a:spLocks noGrp="1"/>
          </p:cNvSpPr>
          <p:nvPr>
            <p:ph type="sldNum" sz="quarter" idx="12"/>
          </p:nvPr>
        </p:nvSpPr>
        <p:spPr/>
        <p:txBody>
          <a:bodyPr/>
          <a:lstStyle/>
          <a:p>
            <a:fld id="{798A33F3-654A-5545-9308-1B220FBE272A}" type="slidenum">
              <a:rPr lang="en-US" smtClean="0"/>
              <a:pPr/>
              <a:t>‹#›</a:t>
            </a:fld>
            <a:endParaRPr lang="en-US"/>
          </a:p>
        </p:txBody>
      </p:sp>
    </p:spTree>
    <p:extLst>
      <p:ext uri="{BB962C8B-B14F-4D97-AF65-F5344CB8AC3E}">
        <p14:creationId xmlns:p14="http://schemas.microsoft.com/office/powerpoint/2010/main" val="4130258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2219F-6279-5846-959B-092A07A413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749ED2-A211-4842-BD1F-56B586393F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1001D-51A0-BB43-A75B-0B24519DBF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8CF6808-8337-EA48-88B2-037BC0B3805A}"/>
              </a:ext>
            </a:extLst>
          </p:cNvPr>
          <p:cNvSpPr>
            <a:spLocks noGrp="1"/>
          </p:cNvSpPr>
          <p:nvPr>
            <p:ph type="dt" sz="half" idx="10"/>
          </p:nvPr>
        </p:nvSpPr>
        <p:spPr/>
        <p:txBody>
          <a:bodyPr/>
          <a:lstStyle/>
          <a:p>
            <a:fld id="{42E5B201-0598-E74B-8D90-EB1F5E125C17}" type="datetimeFigureOut">
              <a:rPr lang="en-US" smtClean="0"/>
              <a:pPr/>
              <a:t>11/6/20</a:t>
            </a:fld>
            <a:endParaRPr lang="en-US"/>
          </a:p>
        </p:txBody>
      </p:sp>
      <p:sp>
        <p:nvSpPr>
          <p:cNvPr id="6" name="Footer Placeholder 5">
            <a:extLst>
              <a:ext uri="{FF2B5EF4-FFF2-40B4-BE49-F238E27FC236}">
                <a16:creationId xmlns:a16="http://schemas.microsoft.com/office/drawing/2014/main" id="{9C6BDD4D-015A-DE42-8A46-23FE305E4C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658F12-ACA2-DA44-9629-AED7FCC43EB1}"/>
              </a:ext>
            </a:extLst>
          </p:cNvPr>
          <p:cNvSpPr>
            <a:spLocks noGrp="1"/>
          </p:cNvSpPr>
          <p:nvPr>
            <p:ph type="sldNum" sz="quarter" idx="12"/>
          </p:nvPr>
        </p:nvSpPr>
        <p:spPr/>
        <p:txBody>
          <a:bodyPr/>
          <a:lstStyle/>
          <a:p>
            <a:fld id="{798A33F3-654A-5545-9308-1B220FBE272A}" type="slidenum">
              <a:rPr lang="en-US" smtClean="0"/>
              <a:pPr/>
              <a:t>‹#›</a:t>
            </a:fld>
            <a:endParaRPr lang="en-US"/>
          </a:p>
        </p:txBody>
      </p:sp>
    </p:spTree>
    <p:extLst>
      <p:ext uri="{BB962C8B-B14F-4D97-AF65-F5344CB8AC3E}">
        <p14:creationId xmlns:p14="http://schemas.microsoft.com/office/powerpoint/2010/main" val="2255480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1692D-564B-3341-9B5C-6AD57FACAF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EA41D4A-D121-8A42-95F9-6E90C12705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3F0CFF-4ED7-A44F-899E-5F1683A8FE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02E0FD9-E089-2A49-A3C3-1548F12FB261}"/>
              </a:ext>
            </a:extLst>
          </p:cNvPr>
          <p:cNvSpPr>
            <a:spLocks noGrp="1"/>
          </p:cNvSpPr>
          <p:nvPr>
            <p:ph type="dt" sz="half" idx="10"/>
          </p:nvPr>
        </p:nvSpPr>
        <p:spPr/>
        <p:txBody>
          <a:bodyPr/>
          <a:lstStyle/>
          <a:p>
            <a:fld id="{42E5B201-0598-E74B-8D90-EB1F5E125C17}" type="datetimeFigureOut">
              <a:rPr lang="en-US" smtClean="0"/>
              <a:pPr/>
              <a:t>11/6/20</a:t>
            </a:fld>
            <a:endParaRPr lang="en-US"/>
          </a:p>
        </p:txBody>
      </p:sp>
      <p:sp>
        <p:nvSpPr>
          <p:cNvPr id="6" name="Footer Placeholder 5">
            <a:extLst>
              <a:ext uri="{FF2B5EF4-FFF2-40B4-BE49-F238E27FC236}">
                <a16:creationId xmlns:a16="http://schemas.microsoft.com/office/drawing/2014/main" id="{80CE3183-FF8A-9C4F-9A63-8D9314F4A0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97C295-EC79-4341-98C7-5271A7490580}"/>
              </a:ext>
            </a:extLst>
          </p:cNvPr>
          <p:cNvSpPr>
            <a:spLocks noGrp="1"/>
          </p:cNvSpPr>
          <p:nvPr>
            <p:ph type="sldNum" sz="quarter" idx="12"/>
          </p:nvPr>
        </p:nvSpPr>
        <p:spPr/>
        <p:txBody>
          <a:bodyPr/>
          <a:lstStyle/>
          <a:p>
            <a:fld id="{798A33F3-654A-5545-9308-1B220FBE272A}" type="slidenum">
              <a:rPr lang="en-US" smtClean="0"/>
              <a:pPr/>
              <a:t>‹#›</a:t>
            </a:fld>
            <a:endParaRPr lang="en-US"/>
          </a:p>
        </p:txBody>
      </p:sp>
    </p:spTree>
    <p:extLst>
      <p:ext uri="{BB962C8B-B14F-4D97-AF65-F5344CB8AC3E}">
        <p14:creationId xmlns:p14="http://schemas.microsoft.com/office/powerpoint/2010/main" val="828140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4EFF9-D0AA-4148-8F7A-A624BA4660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EFABD5-C954-6347-ABDA-4A9199F284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AE846D-B73F-0E44-A335-7E9765160D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5B201-0598-E74B-8D90-EB1F5E125C17}" type="datetimeFigureOut">
              <a:rPr lang="en-US" smtClean="0"/>
              <a:pPr/>
              <a:t>11/6/20</a:t>
            </a:fld>
            <a:endParaRPr lang="en-US"/>
          </a:p>
        </p:txBody>
      </p:sp>
      <p:sp>
        <p:nvSpPr>
          <p:cNvPr id="5" name="Footer Placeholder 4">
            <a:extLst>
              <a:ext uri="{FF2B5EF4-FFF2-40B4-BE49-F238E27FC236}">
                <a16:creationId xmlns:a16="http://schemas.microsoft.com/office/drawing/2014/main" id="{35C8816D-57FB-EF41-B0E4-AFDDF16F53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B3CE18-10F3-714F-8F68-47A0ABB27F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8A33F3-654A-5545-9308-1B220FBE272A}" type="slidenum">
              <a:rPr lang="en-US" smtClean="0"/>
              <a:pPr/>
              <a:t>‹#›</a:t>
            </a:fld>
            <a:endParaRPr lang="en-US"/>
          </a:p>
        </p:txBody>
      </p:sp>
    </p:spTree>
    <p:extLst>
      <p:ext uri="{BB962C8B-B14F-4D97-AF65-F5344CB8AC3E}">
        <p14:creationId xmlns:p14="http://schemas.microsoft.com/office/powerpoint/2010/main" val="575970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carol.mccall@Wichita.edu"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41">
            <a:extLst>
              <a:ext uri="{FF2B5EF4-FFF2-40B4-BE49-F238E27FC236}">
                <a16:creationId xmlns:a16="http://schemas.microsoft.com/office/drawing/2014/main" id="{8FB04F83-6D5D-0B42-9990-25B3878C5179}"/>
              </a:ext>
            </a:extLst>
          </p:cNvPr>
          <p:cNvSpPr>
            <a:spLocks noChangeArrowheads="1"/>
          </p:cNvSpPr>
          <p:nvPr/>
        </p:nvSpPr>
        <p:spPr bwMode="auto">
          <a:xfrm>
            <a:off x="-1" y="0"/>
            <a:ext cx="12191999" cy="1661275"/>
          </a:xfrm>
          <a:prstGeom prst="rect">
            <a:avLst/>
          </a:prstGeom>
          <a:solidFill>
            <a:schemeClr val="tx1">
              <a:lumMod val="75000"/>
              <a:lumOff val="25000"/>
            </a:schemeClr>
          </a:solidFill>
          <a:ln w="9525">
            <a:noFill/>
            <a:miter lim="800000"/>
            <a:headEnd/>
            <a:tailEnd/>
          </a:ln>
        </p:spPr>
        <p:txBody>
          <a:bodyPr anchor="ctr">
            <a:prstTxWarp prst="textNoShape">
              <a:avLst/>
            </a:prstTxWarp>
          </a:bodyPr>
          <a:lstStyle/>
          <a:p>
            <a:pPr algn="ctr"/>
            <a:endParaRPr lang="en-US" sz="2400" b="1" dirty="0">
              <a:solidFill>
                <a:schemeClr val="bg1">
                  <a:lumMod val="75000"/>
                </a:schemeClr>
              </a:solidFill>
              <a:latin typeface="Avenir" panose="02000503020000020003" pitchFamily="2" charset="0"/>
              <a:ea typeface="Arial" charset="0"/>
              <a:cs typeface="Arial" charset="0"/>
            </a:endParaRPr>
          </a:p>
        </p:txBody>
      </p:sp>
      <p:sp>
        <p:nvSpPr>
          <p:cNvPr id="17" name="Rectangle 16">
            <a:extLst>
              <a:ext uri="{FF2B5EF4-FFF2-40B4-BE49-F238E27FC236}">
                <a16:creationId xmlns:a16="http://schemas.microsoft.com/office/drawing/2014/main" id="{AFF928D7-AC3D-8945-8382-29014F4C5756}"/>
              </a:ext>
            </a:extLst>
          </p:cNvPr>
          <p:cNvSpPr/>
          <p:nvPr/>
        </p:nvSpPr>
        <p:spPr>
          <a:xfrm>
            <a:off x="0" y="1637321"/>
            <a:ext cx="12191999" cy="185352"/>
          </a:xfrm>
          <a:prstGeom prst="rect">
            <a:avLst/>
          </a:prstGeom>
          <a:solidFill>
            <a:srgbClr val="F7C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DFD7F8F-82AA-2D4C-A7C7-642C1AAD3FB4}"/>
              </a:ext>
            </a:extLst>
          </p:cNvPr>
          <p:cNvPicPr>
            <a:picLocks noChangeAspect="1"/>
          </p:cNvPicPr>
          <p:nvPr/>
        </p:nvPicPr>
        <p:blipFill>
          <a:blip r:embed="rId3"/>
          <a:stretch>
            <a:fillRect/>
          </a:stretch>
        </p:blipFill>
        <p:spPr>
          <a:xfrm>
            <a:off x="349996" y="373437"/>
            <a:ext cx="6946900" cy="914400"/>
          </a:xfrm>
          <a:prstGeom prst="rect">
            <a:avLst/>
          </a:prstGeom>
        </p:spPr>
      </p:pic>
      <p:sp>
        <p:nvSpPr>
          <p:cNvPr id="7" name="Rectangle 6">
            <a:extLst>
              <a:ext uri="{FF2B5EF4-FFF2-40B4-BE49-F238E27FC236}">
                <a16:creationId xmlns:a16="http://schemas.microsoft.com/office/drawing/2014/main" id="{30E8511F-29F6-AE47-AE05-6A23DC929DD9}"/>
              </a:ext>
            </a:extLst>
          </p:cNvPr>
          <p:cNvSpPr/>
          <p:nvPr/>
        </p:nvSpPr>
        <p:spPr>
          <a:xfrm>
            <a:off x="0" y="2010759"/>
            <a:ext cx="12191998" cy="4262705"/>
          </a:xfrm>
          <a:prstGeom prst="rect">
            <a:avLst/>
          </a:prstGeom>
        </p:spPr>
        <p:txBody>
          <a:bodyPr wrap="square">
            <a:spAutoFit/>
          </a:bodyPr>
          <a:lstStyle/>
          <a:p>
            <a:pPr marL="7938" indent="-7938" algn="ctr">
              <a:spcAft>
                <a:spcPts val="1500"/>
              </a:spcAft>
            </a:pPr>
            <a:r>
              <a:rPr lang="en-US" sz="4400" b="1" dirty="0">
                <a:latin typeface="Avenir Book" panose="02000503020000020003" pitchFamily="2" charset="0"/>
                <a:ea typeface="Garamond" charset="0"/>
                <a:cs typeface="Garamond" charset="0"/>
              </a:rPr>
              <a:t>Barry M. Goldwater 2021 Scholarship Program</a:t>
            </a:r>
          </a:p>
          <a:p>
            <a:pPr marL="7938" indent="-7938">
              <a:spcAft>
                <a:spcPts val="1500"/>
              </a:spcAft>
            </a:pPr>
            <a:endParaRPr lang="en-US" sz="2400" dirty="0">
              <a:latin typeface="Avenir Book" panose="02000503020000020003" pitchFamily="2" charset="0"/>
              <a:ea typeface="Garamond" charset="0"/>
              <a:cs typeface="Garamond" charset="0"/>
            </a:endParaRPr>
          </a:p>
          <a:p>
            <a:pPr marL="7938" indent="-7938" algn="ctr">
              <a:spcAft>
                <a:spcPts val="1500"/>
              </a:spcAft>
            </a:pPr>
            <a:r>
              <a:rPr lang="en-US" sz="3200" b="1" dirty="0">
                <a:latin typeface="Avenir Book" panose="02000503020000020003" pitchFamily="2" charset="0"/>
                <a:ea typeface="Garamond" charset="0"/>
                <a:cs typeface="Garamond" charset="0"/>
              </a:rPr>
              <a:t>Campus Representative:  Dr. Coleen Pugh</a:t>
            </a:r>
          </a:p>
          <a:p>
            <a:pPr marL="7938" indent="-7938">
              <a:spcAft>
                <a:spcPts val="1500"/>
              </a:spcAft>
            </a:pPr>
            <a:endParaRPr lang="en-US" sz="2400" dirty="0">
              <a:latin typeface="Avenir Book" panose="02000503020000020003" pitchFamily="2" charset="0"/>
              <a:ea typeface="Garamond" charset="0"/>
              <a:cs typeface="Garamond" charset="0"/>
            </a:endParaRPr>
          </a:p>
          <a:p>
            <a:pPr marL="7938" indent="-7938" algn="ctr">
              <a:spcAft>
                <a:spcPts val="1500"/>
              </a:spcAft>
            </a:pPr>
            <a:r>
              <a:rPr lang="en-US" sz="2400" dirty="0">
                <a:latin typeface="Avenir Book" panose="02000503020000020003" pitchFamily="2" charset="0"/>
                <a:ea typeface="Garamond" charset="0"/>
                <a:cs typeface="Garamond" charset="0"/>
              </a:rPr>
              <a:t>Dean of the Graduate School, AVP for Research</a:t>
            </a:r>
          </a:p>
          <a:p>
            <a:pPr marL="7938" indent="-7938" algn="ctr">
              <a:spcAft>
                <a:spcPts val="1500"/>
              </a:spcAft>
            </a:pPr>
            <a:r>
              <a:rPr lang="en-US" sz="2400" dirty="0">
                <a:latin typeface="Avenir Book" panose="02000503020000020003" pitchFamily="2" charset="0"/>
                <a:ea typeface="Garamond" charset="0"/>
                <a:cs typeface="Garamond" charset="0"/>
              </a:rPr>
              <a:t>Graduate School, Jardine Hall</a:t>
            </a:r>
          </a:p>
          <a:p>
            <a:pPr marL="7938" indent="-7938" algn="ctr">
              <a:spcAft>
                <a:spcPts val="1500"/>
              </a:spcAft>
            </a:pPr>
            <a:r>
              <a:rPr lang="en-US" sz="2400" dirty="0" err="1">
                <a:latin typeface="Avenir Book" panose="02000503020000020003" pitchFamily="2" charset="0"/>
                <a:ea typeface="Garamond" charset="0"/>
                <a:cs typeface="Garamond" charset="0"/>
              </a:rPr>
              <a:t>coleen.pugh@wichita.edu</a:t>
            </a:r>
            <a:endParaRPr lang="en-US" sz="2400" dirty="0">
              <a:latin typeface="Avenir Book" panose="02000503020000020003" pitchFamily="2" charset="0"/>
              <a:ea typeface="Garamond" charset="0"/>
              <a:cs typeface="Garamond" charset="0"/>
            </a:endParaRPr>
          </a:p>
        </p:txBody>
      </p:sp>
    </p:spTree>
    <p:extLst>
      <p:ext uri="{BB962C8B-B14F-4D97-AF65-F5344CB8AC3E}">
        <p14:creationId xmlns:p14="http://schemas.microsoft.com/office/powerpoint/2010/main" val="4007417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41">
            <a:extLst>
              <a:ext uri="{FF2B5EF4-FFF2-40B4-BE49-F238E27FC236}">
                <a16:creationId xmlns:a16="http://schemas.microsoft.com/office/drawing/2014/main" id="{8FB04F83-6D5D-0B42-9990-25B3878C5179}"/>
              </a:ext>
            </a:extLst>
          </p:cNvPr>
          <p:cNvSpPr>
            <a:spLocks noChangeArrowheads="1"/>
          </p:cNvSpPr>
          <p:nvPr/>
        </p:nvSpPr>
        <p:spPr bwMode="auto">
          <a:xfrm>
            <a:off x="0" y="1"/>
            <a:ext cx="12191999" cy="1661275"/>
          </a:xfrm>
          <a:prstGeom prst="rect">
            <a:avLst/>
          </a:prstGeom>
          <a:solidFill>
            <a:schemeClr val="tx1">
              <a:lumMod val="75000"/>
              <a:lumOff val="25000"/>
            </a:schemeClr>
          </a:solidFill>
          <a:ln w="9525">
            <a:noFill/>
            <a:miter lim="800000"/>
            <a:headEnd/>
            <a:tailEnd/>
          </a:ln>
        </p:spPr>
        <p:txBody>
          <a:bodyPr anchor="ctr">
            <a:prstTxWarp prst="textNoShape">
              <a:avLst/>
            </a:prstTxWarp>
          </a:bodyPr>
          <a:lstStyle/>
          <a:p>
            <a:pPr algn="ctr"/>
            <a:r>
              <a:rPr lang="en-US" sz="4000" b="1" dirty="0">
                <a:solidFill>
                  <a:schemeClr val="bg1"/>
                </a:solidFill>
                <a:latin typeface="Arial" charset="0"/>
                <a:ea typeface="Arial" charset="0"/>
                <a:cs typeface="Arial" charset="0"/>
              </a:rPr>
              <a:t>Research Essay:  current or prior experience</a:t>
            </a:r>
            <a:endParaRPr lang="en-US" sz="2400" b="1" dirty="0">
              <a:solidFill>
                <a:schemeClr val="bg1">
                  <a:lumMod val="75000"/>
                </a:schemeClr>
              </a:solidFill>
              <a:latin typeface="Avenir" panose="02000503020000020003" pitchFamily="2" charset="0"/>
              <a:ea typeface="Arial" charset="0"/>
              <a:cs typeface="Arial" charset="0"/>
            </a:endParaRPr>
          </a:p>
        </p:txBody>
      </p:sp>
      <p:sp>
        <p:nvSpPr>
          <p:cNvPr id="17" name="Rectangle 16">
            <a:extLst>
              <a:ext uri="{FF2B5EF4-FFF2-40B4-BE49-F238E27FC236}">
                <a16:creationId xmlns:a16="http://schemas.microsoft.com/office/drawing/2014/main" id="{AFF928D7-AC3D-8945-8382-29014F4C5756}"/>
              </a:ext>
            </a:extLst>
          </p:cNvPr>
          <p:cNvSpPr/>
          <p:nvPr/>
        </p:nvSpPr>
        <p:spPr>
          <a:xfrm>
            <a:off x="0" y="1637321"/>
            <a:ext cx="12191999" cy="185352"/>
          </a:xfrm>
          <a:prstGeom prst="rect">
            <a:avLst/>
          </a:prstGeom>
          <a:solidFill>
            <a:srgbClr val="F7C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22DBDD6-2D50-2249-B1AE-D96A8D4F1670}"/>
              </a:ext>
            </a:extLst>
          </p:cNvPr>
          <p:cNvSpPr/>
          <p:nvPr/>
        </p:nvSpPr>
        <p:spPr>
          <a:xfrm>
            <a:off x="288746" y="1865842"/>
            <a:ext cx="11784722" cy="4993675"/>
          </a:xfrm>
          <a:prstGeom prst="rect">
            <a:avLst/>
          </a:prstGeom>
        </p:spPr>
        <p:txBody>
          <a:bodyPr wrap="square">
            <a:spAutoFit/>
          </a:bodyPr>
          <a:lstStyle/>
          <a:p>
            <a:pPr marL="342900" indent="-342900">
              <a:spcAft>
                <a:spcPts val="600"/>
              </a:spcAft>
              <a:buFont typeface="Arial" charset="0"/>
              <a:buChar char="•"/>
            </a:pPr>
            <a:r>
              <a:rPr lang="en-US" sz="2400" dirty="0">
                <a:latin typeface="Avenir Book" panose="02000503020000020003" pitchFamily="2" charset="0"/>
                <a:ea typeface="Garamond" charset="0"/>
                <a:cs typeface="Garamond" charset="0"/>
              </a:rPr>
              <a:t>Must demonstrate base knowledge by including</a:t>
            </a:r>
          </a:p>
          <a:p>
            <a:pPr marL="800100" lvl="1" indent="-342900">
              <a:spcAft>
                <a:spcPts val="600"/>
              </a:spcAft>
              <a:buFont typeface="Arial" charset="0"/>
              <a:buChar char="•"/>
            </a:pPr>
            <a:r>
              <a:rPr lang="en-US" sz="2000" dirty="0">
                <a:latin typeface="Avenir Book" panose="02000503020000020003" pitchFamily="2" charset="0"/>
                <a:ea typeface="Garamond" charset="0"/>
                <a:cs typeface="Garamond" charset="0"/>
              </a:rPr>
              <a:t>Description of the issue or problem, explaining the relevance of the problem to the field and to science</a:t>
            </a:r>
          </a:p>
          <a:p>
            <a:pPr marL="800100" lvl="1" indent="-342900">
              <a:spcAft>
                <a:spcPts val="600"/>
              </a:spcAft>
              <a:buFont typeface="Arial" charset="0"/>
              <a:buChar char="•"/>
            </a:pPr>
            <a:r>
              <a:rPr lang="en-US" sz="2000" dirty="0">
                <a:latin typeface="Avenir Book" panose="02000503020000020003" pitchFamily="2" charset="0"/>
                <a:ea typeface="Garamond" charset="0"/>
                <a:cs typeface="Garamond" charset="0"/>
              </a:rPr>
              <a:t>Discussion of research methodology</a:t>
            </a:r>
          </a:p>
          <a:p>
            <a:pPr marL="800100" lvl="1" indent="-342900">
              <a:spcAft>
                <a:spcPts val="600"/>
              </a:spcAft>
              <a:buFont typeface="Arial" charset="0"/>
              <a:buChar char="•"/>
            </a:pPr>
            <a:r>
              <a:rPr lang="en-US" sz="2000" dirty="0">
                <a:latin typeface="Avenir Book" panose="02000503020000020003" pitchFamily="2" charset="0"/>
                <a:ea typeface="Garamond" charset="0"/>
                <a:cs typeface="Garamond" charset="0"/>
              </a:rPr>
              <a:t>Discussion and interpretation of your research results</a:t>
            </a:r>
          </a:p>
          <a:p>
            <a:pPr marL="800100" lvl="1" indent="-342900">
              <a:spcAft>
                <a:spcPts val="600"/>
              </a:spcAft>
              <a:buFont typeface="Arial" charset="0"/>
              <a:buChar char="•"/>
            </a:pPr>
            <a:r>
              <a:rPr lang="en-US" sz="2000" dirty="0">
                <a:latin typeface="Avenir Book" panose="02000503020000020003" pitchFamily="2" charset="0"/>
                <a:ea typeface="Garamond" charset="0"/>
                <a:cs typeface="Garamond" charset="0"/>
              </a:rPr>
              <a:t>Details of your specific contributions to the project, and the skills/expertise you developed</a:t>
            </a:r>
          </a:p>
          <a:p>
            <a:pPr marL="800100" lvl="1" indent="-342900">
              <a:spcAft>
                <a:spcPts val="600"/>
              </a:spcAft>
              <a:buFont typeface="Arial" charset="0"/>
              <a:buChar char="•"/>
            </a:pPr>
            <a:r>
              <a:rPr lang="en-US" sz="2000" dirty="0">
                <a:latin typeface="Avenir Book" panose="02000503020000020003" pitchFamily="2" charset="0"/>
                <a:ea typeface="Garamond" charset="0"/>
                <a:cs typeface="Garamond" charset="0"/>
              </a:rPr>
              <a:t>Future work suggested by the results or still needed</a:t>
            </a:r>
          </a:p>
          <a:p>
            <a:pPr marL="342900" indent="-342900">
              <a:spcAft>
                <a:spcPts val="1200"/>
              </a:spcAft>
              <a:buFont typeface="Arial" charset="0"/>
              <a:buChar char="•"/>
            </a:pPr>
            <a:r>
              <a:rPr lang="en-US" sz="2400" dirty="0">
                <a:effectLst/>
                <a:latin typeface="Avenir Book" panose="02000503020000020003" pitchFamily="2" charset="0"/>
                <a:ea typeface="Garamond" charset="0"/>
                <a:cs typeface="Garamond" charset="0"/>
              </a:rPr>
              <a:t>Write to the expertise of a reviewer in your </a:t>
            </a:r>
            <a:r>
              <a:rPr lang="en-US" sz="2400" i="1" dirty="0">
                <a:effectLst/>
                <a:latin typeface="Avenir Book" panose="02000503020000020003" pitchFamily="2" charset="0"/>
                <a:ea typeface="Garamond" charset="0"/>
                <a:cs typeface="Garamond" charset="0"/>
              </a:rPr>
              <a:t>general</a:t>
            </a:r>
            <a:r>
              <a:rPr lang="en-US" sz="2400" dirty="0">
                <a:effectLst/>
                <a:latin typeface="Avenir Book" panose="02000503020000020003" pitchFamily="2" charset="0"/>
                <a:ea typeface="Garamond" charset="0"/>
                <a:cs typeface="Garamond" charset="0"/>
              </a:rPr>
              <a:t> field</a:t>
            </a:r>
          </a:p>
          <a:p>
            <a:pPr marL="800100" lvl="1" indent="-342900">
              <a:spcAft>
                <a:spcPts val="1200"/>
              </a:spcAft>
              <a:buFont typeface="Arial" charset="0"/>
              <a:buChar char="•"/>
            </a:pPr>
            <a:r>
              <a:rPr lang="en-US" sz="2000" dirty="0">
                <a:latin typeface="Avenir Book" panose="02000503020000020003" pitchFamily="2" charset="0"/>
                <a:ea typeface="Garamond" charset="0"/>
                <a:cs typeface="Garamond" charset="0"/>
              </a:rPr>
              <a:t>Detailed technical language is expected, but should be accessible to someone in your general field, not just in your specific field</a:t>
            </a:r>
            <a:endParaRPr lang="en-US" sz="2000" dirty="0">
              <a:effectLst/>
              <a:latin typeface="Avenir Book" panose="02000503020000020003" pitchFamily="2" charset="0"/>
              <a:ea typeface="Garamond" charset="0"/>
              <a:cs typeface="Garamond" charset="0"/>
            </a:endParaRPr>
          </a:p>
          <a:p>
            <a:pPr marL="342900" indent="-342900">
              <a:spcAft>
                <a:spcPts val="1500"/>
              </a:spcAft>
              <a:buFont typeface="Arial" charset="0"/>
              <a:buChar char="•"/>
            </a:pPr>
            <a:r>
              <a:rPr lang="en-US" sz="2400" dirty="0">
                <a:effectLst/>
                <a:latin typeface="Avenir Book" panose="02000503020000020003" pitchFamily="2" charset="0"/>
                <a:ea typeface="Garamond" charset="0"/>
                <a:cs typeface="Garamond" charset="0"/>
              </a:rPr>
              <a:t>Background to give the work context;  not to exceed 50% of essay</a:t>
            </a:r>
          </a:p>
          <a:p>
            <a:pPr marL="342900" indent="-342900">
              <a:spcAft>
                <a:spcPts val="1500"/>
              </a:spcAft>
              <a:buFont typeface="Arial" charset="0"/>
              <a:buChar char="•"/>
            </a:pPr>
            <a:r>
              <a:rPr lang="en-US" sz="2400" dirty="0">
                <a:latin typeface="Avenir Book" panose="02000503020000020003" pitchFamily="2" charset="0"/>
                <a:ea typeface="Garamond" charset="0"/>
                <a:cs typeface="Garamond" charset="0"/>
              </a:rPr>
              <a:t>PI, GA, lab supervisor involved in feedback</a:t>
            </a:r>
            <a:endParaRPr lang="en-US" sz="2400" dirty="0">
              <a:effectLst/>
              <a:latin typeface="Avenir Book" panose="02000503020000020003" pitchFamily="2" charset="0"/>
              <a:ea typeface="Garamond" charset="0"/>
              <a:cs typeface="Garamond" charset="0"/>
            </a:endParaRPr>
          </a:p>
        </p:txBody>
      </p:sp>
    </p:spTree>
    <p:extLst>
      <p:ext uri="{BB962C8B-B14F-4D97-AF65-F5344CB8AC3E}">
        <p14:creationId xmlns:p14="http://schemas.microsoft.com/office/powerpoint/2010/main" val="2242773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41">
            <a:extLst>
              <a:ext uri="{FF2B5EF4-FFF2-40B4-BE49-F238E27FC236}">
                <a16:creationId xmlns:a16="http://schemas.microsoft.com/office/drawing/2014/main" id="{8FB04F83-6D5D-0B42-9990-25B3878C5179}"/>
              </a:ext>
            </a:extLst>
          </p:cNvPr>
          <p:cNvSpPr>
            <a:spLocks noChangeArrowheads="1"/>
          </p:cNvSpPr>
          <p:nvPr/>
        </p:nvSpPr>
        <p:spPr bwMode="auto">
          <a:xfrm>
            <a:off x="0" y="1"/>
            <a:ext cx="12191999" cy="1661275"/>
          </a:xfrm>
          <a:prstGeom prst="rect">
            <a:avLst/>
          </a:prstGeom>
          <a:solidFill>
            <a:schemeClr val="tx1">
              <a:lumMod val="75000"/>
              <a:lumOff val="25000"/>
            </a:schemeClr>
          </a:solidFill>
          <a:ln w="9525">
            <a:noFill/>
            <a:miter lim="800000"/>
            <a:headEnd/>
            <a:tailEnd/>
          </a:ln>
        </p:spPr>
        <p:txBody>
          <a:bodyPr anchor="ctr">
            <a:prstTxWarp prst="textNoShape">
              <a:avLst/>
            </a:prstTxWarp>
          </a:bodyPr>
          <a:lstStyle/>
          <a:p>
            <a:pPr algn="ctr"/>
            <a:r>
              <a:rPr lang="en-US" sz="4000" b="1" dirty="0">
                <a:solidFill>
                  <a:schemeClr val="bg1"/>
                </a:solidFill>
                <a:latin typeface="Arial" charset="0"/>
                <a:ea typeface="Arial" charset="0"/>
                <a:cs typeface="Arial" charset="0"/>
              </a:rPr>
              <a:t>What:  Recommendation Letters</a:t>
            </a:r>
            <a:endParaRPr lang="en-US" sz="2400" b="1" dirty="0">
              <a:solidFill>
                <a:schemeClr val="bg1">
                  <a:lumMod val="75000"/>
                </a:schemeClr>
              </a:solidFill>
              <a:latin typeface="Avenir" panose="02000503020000020003" pitchFamily="2" charset="0"/>
              <a:ea typeface="Arial" charset="0"/>
              <a:cs typeface="Arial" charset="0"/>
            </a:endParaRPr>
          </a:p>
        </p:txBody>
      </p:sp>
      <p:sp>
        <p:nvSpPr>
          <p:cNvPr id="17" name="Rectangle 16">
            <a:extLst>
              <a:ext uri="{FF2B5EF4-FFF2-40B4-BE49-F238E27FC236}">
                <a16:creationId xmlns:a16="http://schemas.microsoft.com/office/drawing/2014/main" id="{AFF928D7-AC3D-8945-8382-29014F4C5756}"/>
              </a:ext>
            </a:extLst>
          </p:cNvPr>
          <p:cNvSpPr/>
          <p:nvPr/>
        </p:nvSpPr>
        <p:spPr>
          <a:xfrm>
            <a:off x="0" y="1637321"/>
            <a:ext cx="12191999" cy="185352"/>
          </a:xfrm>
          <a:prstGeom prst="rect">
            <a:avLst/>
          </a:prstGeom>
          <a:solidFill>
            <a:srgbClr val="F7C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22DBDD6-2D50-2249-B1AE-D96A8D4F1670}"/>
              </a:ext>
            </a:extLst>
          </p:cNvPr>
          <p:cNvSpPr/>
          <p:nvPr/>
        </p:nvSpPr>
        <p:spPr>
          <a:xfrm>
            <a:off x="288746" y="1865842"/>
            <a:ext cx="11784722" cy="4778231"/>
          </a:xfrm>
          <a:prstGeom prst="rect">
            <a:avLst/>
          </a:prstGeom>
        </p:spPr>
        <p:txBody>
          <a:bodyPr wrap="square">
            <a:spAutoFit/>
          </a:bodyPr>
          <a:lstStyle/>
          <a:p>
            <a:pPr marL="342900" indent="-342900" algn="just">
              <a:spcAft>
                <a:spcPts val="2100"/>
              </a:spcAft>
              <a:buFont typeface="Arial" charset="0"/>
              <a:buChar char="•"/>
            </a:pPr>
            <a:r>
              <a:rPr lang="en-US" sz="2800" dirty="0">
                <a:latin typeface="Avenir Book" panose="02000503020000020003" pitchFamily="2" charset="0"/>
                <a:ea typeface="Garamond" charset="0"/>
                <a:cs typeface="Garamond" charset="0"/>
              </a:rPr>
              <a:t>Faculty and mentors who understand your desire and passion to pursue a research career</a:t>
            </a:r>
          </a:p>
          <a:p>
            <a:pPr marL="800100" lvl="1" indent="-342900" algn="just">
              <a:spcAft>
                <a:spcPts val="2100"/>
              </a:spcAft>
              <a:buFont typeface="Arial" charset="0"/>
              <a:buChar char="•"/>
            </a:pPr>
            <a:r>
              <a:rPr lang="en-US" sz="2800" dirty="0">
                <a:latin typeface="Avenir Book" panose="02000503020000020003" pitchFamily="2" charset="0"/>
                <a:ea typeface="Garamond" charset="0"/>
                <a:cs typeface="Garamond" charset="0"/>
              </a:rPr>
              <a:t>know you well and might be able to compare you to previous Goldwater Scholars or with students who have gone on to successful research careers</a:t>
            </a:r>
          </a:p>
          <a:p>
            <a:pPr marL="800100" lvl="1" indent="-342900" algn="just">
              <a:spcAft>
                <a:spcPts val="2100"/>
              </a:spcAft>
              <a:buFont typeface="Arial" charset="0"/>
              <a:buChar char="•"/>
            </a:pPr>
            <a:r>
              <a:rPr lang="en-US" sz="2800" dirty="0">
                <a:latin typeface="Avenir Book" panose="02000503020000020003" pitchFamily="2" charset="0"/>
                <a:ea typeface="Garamond" charset="0"/>
                <a:cs typeface="Garamond" charset="0"/>
              </a:rPr>
              <a:t>seen you demonstrate intellectual boldness, insight, creativity, originality, integrity, tenaciousness</a:t>
            </a:r>
          </a:p>
          <a:p>
            <a:pPr marL="800100" lvl="1" indent="-342900" algn="just">
              <a:spcAft>
                <a:spcPts val="2100"/>
              </a:spcAft>
              <a:buFont typeface="Arial" charset="0"/>
              <a:buChar char="•"/>
            </a:pPr>
            <a:r>
              <a:rPr lang="en-US" sz="2800" dirty="0">
                <a:latin typeface="Avenir Book" panose="02000503020000020003" pitchFamily="2" charset="0"/>
                <a:ea typeface="Garamond" charset="0"/>
                <a:cs typeface="Garamond" charset="0"/>
              </a:rPr>
              <a:t>had you in a class where your performance stood out from your peers, especially in a class that is important to your career goals </a:t>
            </a:r>
          </a:p>
        </p:txBody>
      </p:sp>
    </p:spTree>
    <p:extLst>
      <p:ext uri="{BB962C8B-B14F-4D97-AF65-F5344CB8AC3E}">
        <p14:creationId xmlns:p14="http://schemas.microsoft.com/office/powerpoint/2010/main" val="2253684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41">
            <a:extLst>
              <a:ext uri="{FF2B5EF4-FFF2-40B4-BE49-F238E27FC236}">
                <a16:creationId xmlns:a16="http://schemas.microsoft.com/office/drawing/2014/main" id="{8FB04F83-6D5D-0B42-9990-25B3878C5179}"/>
              </a:ext>
            </a:extLst>
          </p:cNvPr>
          <p:cNvSpPr>
            <a:spLocks noChangeArrowheads="1"/>
          </p:cNvSpPr>
          <p:nvPr/>
        </p:nvSpPr>
        <p:spPr bwMode="auto">
          <a:xfrm>
            <a:off x="0" y="1"/>
            <a:ext cx="12191999" cy="1661275"/>
          </a:xfrm>
          <a:prstGeom prst="rect">
            <a:avLst/>
          </a:prstGeom>
          <a:solidFill>
            <a:schemeClr val="tx1">
              <a:lumMod val="75000"/>
              <a:lumOff val="25000"/>
            </a:schemeClr>
          </a:solidFill>
          <a:ln w="9525">
            <a:noFill/>
            <a:miter lim="800000"/>
            <a:headEnd/>
            <a:tailEnd/>
          </a:ln>
        </p:spPr>
        <p:txBody>
          <a:bodyPr anchor="ctr">
            <a:prstTxWarp prst="textNoShape">
              <a:avLst/>
            </a:prstTxWarp>
          </a:bodyPr>
          <a:lstStyle/>
          <a:p>
            <a:pPr algn="ctr"/>
            <a:r>
              <a:rPr lang="en-US" sz="4000" b="1" dirty="0">
                <a:solidFill>
                  <a:schemeClr val="bg1"/>
                </a:solidFill>
                <a:latin typeface="Arial" charset="0"/>
                <a:ea typeface="Arial" charset="0"/>
                <a:cs typeface="Arial" charset="0"/>
              </a:rPr>
              <a:t>Selection Process</a:t>
            </a:r>
            <a:endParaRPr lang="en-US" sz="2400" b="1" dirty="0">
              <a:solidFill>
                <a:schemeClr val="bg1">
                  <a:lumMod val="75000"/>
                </a:schemeClr>
              </a:solidFill>
              <a:latin typeface="Avenir" panose="02000503020000020003" pitchFamily="2" charset="0"/>
              <a:ea typeface="Arial" charset="0"/>
              <a:cs typeface="Arial" charset="0"/>
            </a:endParaRPr>
          </a:p>
        </p:txBody>
      </p:sp>
      <p:sp>
        <p:nvSpPr>
          <p:cNvPr id="17" name="Rectangle 16">
            <a:extLst>
              <a:ext uri="{FF2B5EF4-FFF2-40B4-BE49-F238E27FC236}">
                <a16:creationId xmlns:a16="http://schemas.microsoft.com/office/drawing/2014/main" id="{AFF928D7-AC3D-8945-8382-29014F4C5756}"/>
              </a:ext>
            </a:extLst>
          </p:cNvPr>
          <p:cNvSpPr/>
          <p:nvPr/>
        </p:nvSpPr>
        <p:spPr>
          <a:xfrm>
            <a:off x="0" y="1637321"/>
            <a:ext cx="12191999" cy="185352"/>
          </a:xfrm>
          <a:prstGeom prst="rect">
            <a:avLst/>
          </a:prstGeom>
          <a:solidFill>
            <a:srgbClr val="F7C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22DBDD6-2D50-2249-B1AE-D96A8D4F1670}"/>
              </a:ext>
            </a:extLst>
          </p:cNvPr>
          <p:cNvSpPr/>
          <p:nvPr/>
        </p:nvSpPr>
        <p:spPr>
          <a:xfrm>
            <a:off x="322171" y="1822673"/>
            <a:ext cx="11869828" cy="4555093"/>
          </a:xfrm>
          <a:prstGeom prst="rect">
            <a:avLst/>
          </a:prstGeom>
        </p:spPr>
        <p:txBody>
          <a:bodyPr wrap="square">
            <a:spAutoFit/>
          </a:bodyPr>
          <a:lstStyle/>
          <a:p>
            <a:pPr>
              <a:spcAft>
                <a:spcPts val="2100"/>
              </a:spcAft>
            </a:pPr>
            <a:r>
              <a:rPr lang="en-US" sz="2800" dirty="0">
                <a:latin typeface="Avenir Book" panose="02000503020000020003" pitchFamily="2" charset="0"/>
                <a:ea typeface="Garamond" charset="0"/>
                <a:cs typeface="Garamond" charset="0"/>
              </a:rPr>
              <a:t>Equal Weight to</a:t>
            </a:r>
          </a:p>
          <a:p>
            <a:pPr marL="800100" lvl="1" indent="-342900">
              <a:spcAft>
                <a:spcPts val="2100"/>
              </a:spcAft>
              <a:buFont typeface="Arial" charset="0"/>
              <a:buChar char="•"/>
            </a:pPr>
            <a:r>
              <a:rPr lang="en-US" sz="2400" b="1" dirty="0">
                <a:latin typeface="Avenir Book" panose="02000503020000020003" pitchFamily="2" charset="0"/>
                <a:ea typeface="Garamond" charset="0"/>
                <a:cs typeface="Garamond" charset="0"/>
              </a:rPr>
              <a:t>Academic Achievement</a:t>
            </a:r>
            <a:r>
              <a:rPr lang="en-US" sz="2400" dirty="0">
                <a:latin typeface="Avenir Book" panose="02000503020000020003" pitchFamily="2" charset="0"/>
                <a:ea typeface="Garamond" charset="0"/>
                <a:cs typeface="Garamond" charset="0"/>
              </a:rPr>
              <a:t>:  course work, grades, level of courses, awards, scholarships, special programs</a:t>
            </a:r>
          </a:p>
          <a:p>
            <a:pPr marL="800100" lvl="1" indent="-342900">
              <a:spcAft>
                <a:spcPts val="2100"/>
              </a:spcAft>
              <a:buFont typeface="Arial" charset="0"/>
              <a:buChar char="•"/>
            </a:pPr>
            <a:r>
              <a:rPr lang="en-US" sz="2400" b="1" dirty="0">
                <a:latin typeface="Avenir Book" panose="02000503020000020003" pitchFamily="2" charset="0"/>
                <a:ea typeface="Garamond" charset="0"/>
                <a:cs typeface="Garamond" charset="0"/>
              </a:rPr>
              <a:t>Progress Toward Research Goals &amp; Demonstration of Potential</a:t>
            </a:r>
            <a:r>
              <a:rPr lang="en-US" sz="2400" dirty="0">
                <a:latin typeface="Avenir Book" panose="02000503020000020003" pitchFamily="2" charset="0"/>
                <a:ea typeface="Garamond" charset="0"/>
                <a:cs typeface="Garamond" charset="0"/>
              </a:rPr>
              <a:t>:  research activities with progressing levels of challenge &amp; independence, career goals, opportunities to learn/share/collaborate</a:t>
            </a:r>
          </a:p>
          <a:p>
            <a:pPr marL="800100" lvl="1" indent="-342900">
              <a:spcAft>
                <a:spcPts val="2100"/>
              </a:spcAft>
              <a:buFont typeface="Arial" charset="0"/>
              <a:buChar char="•"/>
            </a:pPr>
            <a:r>
              <a:rPr lang="en-US" sz="2400" b="1" dirty="0">
                <a:latin typeface="Avenir Book" panose="02000503020000020003" pitchFamily="2" charset="0"/>
                <a:ea typeface="Garamond" charset="0"/>
                <a:cs typeface="Garamond" charset="0"/>
              </a:rPr>
              <a:t>Research Essay</a:t>
            </a:r>
            <a:r>
              <a:rPr lang="en-US" sz="2400" dirty="0">
                <a:latin typeface="Avenir Book" panose="02000503020000020003" pitchFamily="2" charset="0"/>
                <a:ea typeface="Garamond" charset="0"/>
                <a:cs typeface="Garamond" charset="0"/>
              </a:rPr>
              <a:t>:  technical content, bibliography, organization, grammar</a:t>
            </a:r>
          </a:p>
          <a:p>
            <a:pPr marL="800100" lvl="1" indent="-342900">
              <a:spcAft>
                <a:spcPts val="2100"/>
              </a:spcAft>
              <a:buFont typeface="Arial" charset="0"/>
              <a:buChar char="•"/>
            </a:pPr>
            <a:r>
              <a:rPr lang="en-US" sz="2400" b="1" dirty="0">
                <a:latin typeface="Avenir Book" panose="02000503020000020003" pitchFamily="2" charset="0"/>
                <a:ea typeface="Garamond" charset="0"/>
                <a:cs typeface="Garamond" charset="0"/>
              </a:rPr>
              <a:t>Letters of Recommendation</a:t>
            </a:r>
            <a:r>
              <a:rPr lang="en-US" sz="2400" dirty="0">
                <a:latin typeface="Avenir Book" panose="02000503020000020003" pitchFamily="2" charset="0"/>
                <a:ea typeface="Garamond" charset="0"/>
                <a:cs typeface="Garamond" charset="0"/>
              </a:rPr>
              <a:t>:  commitment to research, intellectual curiosity, potential for research contributions</a:t>
            </a:r>
          </a:p>
        </p:txBody>
      </p:sp>
    </p:spTree>
    <p:extLst>
      <p:ext uri="{BB962C8B-B14F-4D97-AF65-F5344CB8AC3E}">
        <p14:creationId xmlns:p14="http://schemas.microsoft.com/office/powerpoint/2010/main" val="616250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41">
            <a:extLst>
              <a:ext uri="{FF2B5EF4-FFF2-40B4-BE49-F238E27FC236}">
                <a16:creationId xmlns:a16="http://schemas.microsoft.com/office/drawing/2014/main" id="{8FB04F83-6D5D-0B42-9990-25B3878C5179}"/>
              </a:ext>
            </a:extLst>
          </p:cNvPr>
          <p:cNvSpPr>
            <a:spLocks noChangeArrowheads="1"/>
          </p:cNvSpPr>
          <p:nvPr/>
        </p:nvSpPr>
        <p:spPr bwMode="auto">
          <a:xfrm>
            <a:off x="0" y="1"/>
            <a:ext cx="12191999" cy="1661275"/>
          </a:xfrm>
          <a:prstGeom prst="rect">
            <a:avLst/>
          </a:prstGeom>
          <a:solidFill>
            <a:schemeClr val="tx1">
              <a:lumMod val="75000"/>
              <a:lumOff val="25000"/>
            </a:schemeClr>
          </a:solidFill>
          <a:ln w="9525">
            <a:noFill/>
            <a:miter lim="800000"/>
            <a:headEnd/>
            <a:tailEnd/>
          </a:ln>
        </p:spPr>
        <p:txBody>
          <a:bodyPr anchor="ctr">
            <a:prstTxWarp prst="textNoShape">
              <a:avLst/>
            </a:prstTxWarp>
          </a:bodyPr>
          <a:lstStyle/>
          <a:p>
            <a:pPr algn="ctr"/>
            <a:r>
              <a:rPr lang="en-US" sz="4000" b="1" dirty="0">
                <a:solidFill>
                  <a:schemeClr val="bg1"/>
                </a:solidFill>
                <a:latin typeface="Arial" charset="0"/>
                <a:ea typeface="Arial" charset="0"/>
                <a:cs typeface="Arial" charset="0"/>
              </a:rPr>
              <a:t>2020 Statistics</a:t>
            </a:r>
            <a:endParaRPr lang="en-US" sz="2400" b="1" dirty="0">
              <a:solidFill>
                <a:schemeClr val="bg1">
                  <a:lumMod val="75000"/>
                </a:schemeClr>
              </a:solidFill>
              <a:latin typeface="Avenir" panose="02000503020000020003" pitchFamily="2" charset="0"/>
              <a:ea typeface="Arial" charset="0"/>
              <a:cs typeface="Arial" charset="0"/>
            </a:endParaRPr>
          </a:p>
        </p:txBody>
      </p:sp>
      <p:sp>
        <p:nvSpPr>
          <p:cNvPr id="17" name="Rectangle 16">
            <a:extLst>
              <a:ext uri="{FF2B5EF4-FFF2-40B4-BE49-F238E27FC236}">
                <a16:creationId xmlns:a16="http://schemas.microsoft.com/office/drawing/2014/main" id="{AFF928D7-AC3D-8945-8382-29014F4C5756}"/>
              </a:ext>
            </a:extLst>
          </p:cNvPr>
          <p:cNvSpPr/>
          <p:nvPr/>
        </p:nvSpPr>
        <p:spPr>
          <a:xfrm>
            <a:off x="0" y="1637321"/>
            <a:ext cx="12191999" cy="185352"/>
          </a:xfrm>
          <a:prstGeom prst="rect">
            <a:avLst/>
          </a:prstGeom>
          <a:solidFill>
            <a:srgbClr val="F7C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22DBDD6-2D50-2249-B1AE-D96A8D4F1670}"/>
              </a:ext>
            </a:extLst>
          </p:cNvPr>
          <p:cNvSpPr/>
          <p:nvPr/>
        </p:nvSpPr>
        <p:spPr>
          <a:xfrm>
            <a:off x="407277" y="2356945"/>
            <a:ext cx="11547656" cy="2977738"/>
          </a:xfrm>
          <a:prstGeom prst="rect">
            <a:avLst/>
          </a:prstGeom>
        </p:spPr>
        <p:txBody>
          <a:bodyPr wrap="square">
            <a:spAutoFit/>
          </a:bodyPr>
          <a:lstStyle/>
          <a:p>
            <a:pPr marL="342900" indent="-342900">
              <a:spcAft>
                <a:spcPts val="2100"/>
              </a:spcAft>
              <a:buFont typeface="Arial" charset="0"/>
              <a:buChar char="•"/>
            </a:pPr>
            <a:r>
              <a:rPr lang="en-US" sz="2800" dirty="0">
                <a:latin typeface="Avenir Book" panose="02000503020000020003" pitchFamily="2" charset="0"/>
                <a:ea typeface="Garamond" charset="0"/>
                <a:cs typeface="Garamond" charset="0"/>
              </a:rPr>
              <a:t>~5000 applications</a:t>
            </a:r>
          </a:p>
          <a:p>
            <a:pPr marL="342900" indent="-342900">
              <a:spcAft>
                <a:spcPts val="1200"/>
              </a:spcAft>
              <a:buFont typeface="Arial" charset="0"/>
              <a:buChar char="•"/>
            </a:pPr>
            <a:r>
              <a:rPr lang="en-US" sz="2800" dirty="0">
                <a:effectLst/>
                <a:latin typeface="Avenir Book" panose="02000503020000020003" pitchFamily="2" charset="0"/>
                <a:ea typeface="Garamond" charset="0"/>
                <a:cs typeface="Garamond" charset="0"/>
              </a:rPr>
              <a:t>396 scholarships</a:t>
            </a:r>
          </a:p>
          <a:p>
            <a:pPr marL="342900" indent="-342900">
              <a:spcAft>
                <a:spcPts val="1200"/>
              </a:spcAft>
              <a:buFont typeface="Arial" charset="0"/>
              <a:buChar char="•"/>
            </a:pPr>
            <a:r>
              <a:rPr lang="en-US" sz="2800" dirty="0">
                <a:latin typeface="Avenir Book" panose="02000503020000020003" pitchFamily="2" charset="0"/>
                <a:ea typeface="Garamond" charset="0"/>
                <a:cs typeface="Garamond" charset="0"/>
              </a:rPr>
              <a:t>191 men, 203 women</a:t>
            </a:r>
          </a:p>
          <a:p>
            <a:pPr marL="342900" indent="-342900">
              <a:spcAft>
                <a:spcPts val="1200"/>
              </a:spcAft>
              <a:buFont typeface="Arial" charset="0"/>
              <a:buChar char="•"/>
            </a:pPr>
            <a:r>
              <a:rPr lang="en-US" sz="2800" dirty="0">
                <a:effectLst/>
                <a:latin typeface="Avenir Book" panose="02000503020000020003" pitchFamily="2" charset="0"/>
                <a:ea typeface="Garamond" charset="0"/>
                <a:cs typeface="Garamond" charset="0"/>
              </a:rPr>
              <a:t>50 math &amp; computer science, 287 natural sciences, 59 engineering</a:t>
            </a:r>
          </a:p>
          <a:p>
            <a:pPr marL="342900" indent="-342900">
              <a:spcAft>
                <a:spcPts val="1500"/>
              </a:spcAft>
              <a:buFont typeface="Arial" charset="0"/>
              <a:buChar char="•"/>
            </a:pPr>
            <a:r>
              <a:rPr lang="en-US" sz="2800" dirty="0">
                <a:latin typeface="Avenir Book" panose="02000503020000020003" pitchFamily="2" charset="0"/>
                <a:ea typeface="Garamond" charset="0"/>
                <a:cs typeface="Garamond" charset="0"/>
              </a:rPr>
              <a:t>GPA  3.3 – 4.0</a:t>
            </a:r>
            <a:endParaRPr lang="en-US" sz="2800" dirty="0">
              <a:effectLst/>
              <a:latin typeface="Avenir Book" panose="02000503020000020003" pitchFamily="2" charset="0"/>
              <a:ea typeface="Garamond" charset="0"/>
              <a:cs typeface="Garamond" charset="0"/>
            </a:endParaRPr>
          </a:p>
        </p:txBody>
      </p:sp>
    </p:spTree>
    <p:extLst>
      <p:ext uri="{BB962C8B-B14F-4D97-AF65-F5344CB8AC3E}">
        <p14:creationId xmlns:p14="http://schemas.microsoft.com/office/powerpoint/2010/main" val="3392163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41">
            <a:extLst>
              <a:ext uri="{FF2B5EF4-FFF2-40B4-BE49-F238E27FC236}">
                <a16:creationId xmlns:a16="http://schemas.microsoft.com/office/drawing/2014/main" id="{8FB04F83-6D5D-0B42-9990-25B3878C5179}"/>
              </a:ext>
            </a:extLst>
          </p:cNvPr>
          <p:cNvSpPr>
            <a:spLocks noChangeArrowheads="1"/>
          </p:cNvSpPr>
          <p:nvPr/>
        </p:nvSpPr>
        <p:spPr bwMode="auto">
          <a:xfrm>
            <a:off x="-1" y="-23954"/>
            <a:ext cx="12191999" cy="1661275"/>
          </a:xfrm>
          <a:prstGeom prst="rect">
            <a:avLst/>
          </a:prstGeom>
          <a:solidFill>
            <a:schemeClr val="tx1">
              <a:lumMod val="75000"/>
              <a:lumOff val="25000"/>
            </a:schemeClr>
          </a:solidFill>
          <a:ln w="9525">
            <a:noFill/>
            <a:miter lim="800000"/>
            <a:headEnd/>
            <a:tailEnd/>
          </a:ln>
        </p:spPr>
        <p:txBody>
          <a:bodyPr anchor="ctr">
            <a:prstTxWarp prst="textNoShape">
              <a:avLst/>
            </a:prstTxWarp>
          </a:bodyPr>
          <a:lstStyle/>
          <a:p>
            <a:pPr algn="ctr"/>
            <a:r>
              <a:rPr lang="en-US" sz="4000" b="1" dirty="0">
                <a:solidFill>
                  <a:schemeClr val="bg1"/>
                </a:solidFill>
                <a:latin typeface="Arial" charset="0"/>
                <a:ea typeface="Arial" charset="0"/>
                <a:cs typeface="Arial" charset="0"/>
              </a:rPr>
              <a:t>Important Advice</a:t>
            </a:r>
          </a:p>
        </p:txBody>
      </p:sp>
      <p:sp>
        <p:nvSpPr>
          <p:cNvPr id="17" name="Rectangle 16">
            <a:extLst>
              <a:ext uri="{FF2B5EF4-FFF2-40B4-BE49-F238E27FC236}">
                <a16:creationId xmlns:a16="http://schemas.microsoft.com/office/drawing/2014/main" id="{AFF928D7-AC3D-8945-8382-29014F4C5756}"/>
              </a:ext>
            </a:extLst>
          </p:cNvPr>
          <p:cNvSpPr/>
          <p:nvPr/>
        </p:nvSpPr>
        <p:spPr>
          <a:xfrm>
            <a:off x="0" y="1637321"/>
            <a:ext cx="12191999" cy="185352"/>
          </a:xfrm>
          <a:prstGeom prst="rect">
            <a:avLst/>
          </a:prstGeom>
          <a:solidFill>
            <a:srgbClr val="F7C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A4B1C62E-525C-EE42-B980-C7C5C10FB1B2}"/>
              </a:ext>
            </a:extLst>
          </p:cNvPr>
          <p:cNvSpPr/>
          <p:nvPr/>
        </p:nvSpPr>
        <p:spPr>
          <a:xfrm>
            <a:off x="609599" y="1964270"/>
            <a:ext cx="10972800" cy="4324261"/>
          </a:xfrm>
          <a:prstGeom prst="rect">
            <a:avLst/>
          </a:prstGeom>
        </p:spPr>
        <p:txBody>
          <a:bodyPr wrap="square">
            <a:spAutoFit/>
          </a:bodyPr>
          <a:lstStyle/>
          <a:p>
            <a:pPr marL="342900" indent="-342900">
              <a:spcAft>
                <a:spcPts val="600"/>
              </a:spcAft>
              <a:buFont typeface="Arial" charset="0"/>
              <a:buChar char="•"/>
            </a:pPr>
            <a:r>
              <a:rPr lang="en-US" sz="2400" dirty="0">
                <a:latin typeface="Avenir" panose="02000503020000020003" pitchFamily="2" charset="0"/>
                <a:ea typeface="Garamond" charset="0"/>
                <a:cs typeface="Garamond" charset="0"/>
              </a:rPr>
              <a:t>Start early </a:t>
            </a:r>
          </a:p>
          <a:p>
            <a:pPr marL="342900" indent="-342900">
              <a:spcAft>
                <a:spcPts val="600"/>
              </a:spcAft>
              <a:buFont typeface="Arial" charset="0"/>
              <a:buChar char="•"/>
            </a:pPr>
            <a:r>
              <a:rPr lang="en-US" sz="2400" dirty="0">
                <a:latin typeface="Avenir" panose="02000503020000020003" pitchFamily="2" charset="0"/>
                <a:ea typeface="Garamond" charset="0"/>
                <a:cs typeface="Garamond" charset="0"/>
              </a:rPr>
              <a:t>Read Goldwater Solicitation, and read it again, </a:t>
            </a:r>
            <a:r>
              <a:rPr lang="mr-IN" sz="2400" dirty="0">
                <a:latin typeface="Avenir" panose="02000503020000020003" pitchFamily="2" charset="0"/>
                <a:ea typeface="Garamond" charset="0"/>
                <a:cs typeface="Garamond" charset="0"/>
              </a:rPr>
              <a:t>…</a:t>
            </a:r>
            <a:r>
              <a:rPr lang="en-US" sz="2400" dirty="0">
                <a:latin typeface="Avenir" panose="02000503020000020003" pitchFamily="2" charset="0"/>
                <a:ea typeface="Garamond" charset="0"/>
                <a:cs typeface="Garamond" charset="0"/>
              </a:rPr>
              <a:t>and read it again </a:t>
            </a:r>
          </a:p>
          <a:p>
            <a:pPr marL="800100" lvl="1" indent="-342900">
              <a:spcAft>
                <a:spcPts val="600"/>
              </a:spcAft>
              <a:buFont typeface="Arial" charset="0"/>
              <a:buChar char="•"/>
            </a:pPr>
            <a:r>
              <a:rPr lang="en-US" sz="2400" dirty="0"/>
              <a:t>https://</a:t>
            </a:r>
            <a:r>
              <a:rPr lang="en-US" sz="2400" dirty="0" err="1"/>
              <a:t>goldwater.scholarsapply.org</a:t>
            </a:r>
            <a:endParaRPr lang="en-US" sz="2400" dirty="0">
              <a:latin typeface="Avenir" panose="02000503020000020003" pitchFamily="2" charset="0"/>
              <a:ea typeface="Garamond" charset="0"/>
              <a:cs typeface="Garamond" charset="0"/>
            </a:endParaRPr>
          </a:p>
          <a:p>
            <a:pPr marL="342900" indent="-342900">
              <a:spcAft>
                <a:spcPts val="600"/>
              </a:spcAft>
              <a:buFont typeface="Arial" charset="0"/>
              <a:buChar char="•"/>
            </a:pPr>
            <a:r>
              <a:rPr lang="en-US" sz="2400" dirty="0">
                <a:latin typeface="Avenir" panose="02000503020000020003" pitchFamily="2" charset="0"/>
                <a:ea typeface="Garamond" charset="0"/>
                <a:cs typeface="Garamond" charset="0"/>
              </a:rPr>
              <a:t>Ask several colleagues to comment on multiple essay drafts </a:t>
            </a:r>
          </a:p>
          <a:p>
            <a:pPr marL="342900" indent="-342900">
              <a:spcAft>
                <a:spcPts val="600"/>
              </a:spcAft>
              <a:buFont typeface="Arial" charset="0"/>
              <a:buChar char="•"/>
            </a:pPr>
            <a:r>
              <a:rPr lang="en-US" sz="2400" dirty="0">
                <a:latin typeface="Avenir" panose="02000503020000020003" pitchFamily="2" charset="0"/>
                <a:ea typeface="Garamond" charset="0"/>
                <a:cs typeface="Garamond" charset="0"/>
              </a:rPr>
              <a:t>Select and confirm your recommenders early </a:t>
            </a:r>
          </a:p>
          <a:p>
            <a:pPr marL="342900" indent="-342900">
              <a:spcAft>
                <a:spcPts val="600"/>
              </a:spcAft>
              <a:buFont typeface="Arial" charset="0"/>
              <a:buChar char="•"/>
            </a:pPr>
            <a:r>
              <a:rPr lang="en-US" sz="2400" dirty="0">
                <a:latin typeface="Avenir" panose="02000503020000020003" pitchFamily="2" charset="0"/>
                <a:ea typeface="Garamond" charset="0"/>
                <a:cs typeface="Garamond" charset="0"/>
              </a:rPr>
              <a:t>Make your list of honors, experiences, presentations, and any publications clear for your recommenders (and the reviewers)</a:t>
            </a:r>
          </a:p>
          <a:p>
            <a:pPr marL="342900" indent="-342900">
              <a:spcAft>
                <a:spcPts val="600"/>
              </a:spcAft>
              <a:buFont typeface="Arial" charset="0"/>
              <a:buChar char="•"/>
            </a:pPr>
            <a:r>
              <a:rPr lang="en-US" sz="2400" dirty="0">
                <a:latin typeface="Avenir" panose="02000503020000020003" pitchFamily="2" charset="0"/>
                <a:ea typeface="Garamond" charset="0"/>
                <a:cs typeface="Garamond" charset="0"/>
              </a:rPr>
              <a:t>Share your application materials and the review criteria with your recommendation writers </a:t>
            </a:r>
          </a:p>
          <a:p>
            <a:pPr marL="342900" indent="-342900">
              <a:spcAft>
                <a:spcPts val="600"/>
              </a:spcAft>
              <a:buFont typeface="Arial" charset="0"/>
              <a:buChar char="•"/>
            </a:pPr>
            <a:r>
              <a:rPr lang="en-US" sz="2400" dirty="0">
                <a:latin typeface="Avenir" panose="02000503020000020003" pitchFamily="2" charset="0"/>
                <a:ea typeface="Garamond" charset="0"/>
                <a:cs typeface="Garamond" charset="0"/>
              </a:rPr>
              <a:t>Monitor receipt of recommendation letters </a:t>
            </a:r>
          </a:p>
        </p:txBody>
      </p:sp>
    </p:spTree>
    <p:extLst>
      <p:ext uri="{BB962C8B-B14F-4D97-AF65-F5344CB8AC3E}">
        <p14:creationId xmlns:p14="http://schemas.microsoft.com/office/powerpoint/2010/main" val="3986327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41">
            <a:extLst>
              <a:ext uri="{FF2B5EF4-FFF2-40B4-BE49-F238E27FC236}">
                <a16:creationId xmlns:a16="http://schemas.microsoft.com/office/drawing/2014/main" id="{8FB04F83-6D5D-0B42-9990-25B3878C5179}"/>
              </a:ext>
            </a:extLst>
          </p:cNvPr>
          <p:cNvSpPr>
            <a:spLocks noChangeArrowheads="1"/>
          </p:cNvSpPr>
          <p:nvPr/>
        </p:nvSpPr>
        <p:spPr bwMode="auto">
          <a:xfrm>
            <a:off x="-1" y="0"/>
            <a:ext cx="12191999" cy="1661275"/>
          </a:xfrm>
          <a:prstGeom prst="rect">
            <a:avLst/>
          </a:prstGeom>
          <a:solidFill>
            <a:schemeClr val="tx1">
              <a:lumMod val="75000"/>
              <a:lumOff val="25000"/>
            </a:schemeClr>
          </a:solidFill>
          <a:ln w="9525">
            <a:noFill/>
            <a:miter lim="800000"/>
            <a:headEnd/>
            <a:tailEnd/>
          </a:ln>
        </p:spPr>
        <p:txBody>
          <a:bodyPr anchor="ctr">
            <a:prstTxWarp prst="textNoShape">
              <a:avLst/>
            </a:prstTxWarp>
          </a:bodyPr>
          <a:lstStyle/>
          <a:p>
            <a:pPr algn="ctr"/>
            <a:endParaRPr lang="en-US" sz="2400" b="1" dirty="0">
              <a:solidFill>
                <a:schemeClr val="bg1">
                  <a:lumMod val="75000"/>
                </a:schemeClr>
              </a:solidFill>
              <a:latin typeface="Avenir" panose="02000503020000020003" pitchFamily="2" charset="0"/>
              <a:ea typeface="Arial" charset="0"/>
              <a:cs typeface="Arial" charset="0"/>
            </a:endParaRPr>
          </a:p>
        </p:txBody>
      </p:sp>
      <p:sp>
        <p:nvSpPr>
          <p:cNvPr id="17" name="Rectangle 16">
            <a:extLst>
              <a:ext uri="{FF2B5EF4-FFF2-40B4-BE49-F238E27FC236}">
                <a16:creationId xmlns:a16="http://schemas.microsoft.com/office/drawing/2014/main" id="{AFF928D7-AC3D-8945-8382-29014F4C5756}"/>
              </a:ext>
            </a:extLst>
          </p:cNvPr>
          <p:cNvSpPr/>
          <p:nvPr/>
        </p:nvSpPr>
        <p:spPr>
          <a:xfrm>
            <a:off x="0" y="1637321"/>
            <a:ext cx="12191999" cy="185352"/>
          </a:xfrm>
          <a:prstGeom prst="rect">
            <a:avLst/>
          </a:prstGeom>
          <a:solidFill>
            <a:srgbClr val="F7C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DFD7F8F-82AA-2D4C-A7C7-642C1AAD3FB4}"/>
              </a:ext>
            </a:extLst>
          </p:cNvPr>
          <p:cNvPicPr>
            <a:picLocks noChangeAspect="1"/>
          </p:cNvPicPr>
          <p:nvPr/>
        </p:nvPicPr>
        <p:blipFill>
          <a:blip r:embed="rId3"/>
          <a:stretch>
            <a:fillRect/>
          </a:stretch>
        </p:blipFill>
        <p:spPr>
          <a:xfrm>
            <a:off x="349996" y="373437"/>
            <a:ext cx="6946900" cy="914400"/>
          </a:xfrm>
          <a:prstGeom prst="rect">
            <a:avLst/>
          </a:prstGeom>
        </p:spPr>
      </p:pic>
      <p:sp>
        <p:nvSpPr>
          <p:cNvPr id="7" name="Rectangle 6">
            <a:extLst>
              <a:ext uri="{FF2B5EF4-FFF2-40B4-BE49-F238E27FC236}">
                <a16:creationId xmlns:a16="http://schemas.microsoft.com/office/drawing/2014/main" id="{30E8511F-29F6-AE47-AE05-6A23DC929DD9}"/>
              </a:ext>
            </a:extLst>
          </p:cNvPr>
          <p:cNvSpPr/>
          <p:nvPr/>
        </p:nvSpPr>
        <p:spPr>
          <a:xfrm>
            <a:off x="388882" y="2099441"/>
            <a:ext cx="11283165" cy="4355038"/>
          </a:xfrm>
          <a:prstGeom prst="rect">
            <a:avLst/>
          </a:prstGeom>
        </p:spPr>
        <p:txBody>
          <a:bodyPr wrap="square">
            <a:spAutoFit/>
          </a:bodyPr>
          <a:lstStyle/>
          <a:p>
            <a:pPr marL="7938" indent="-7938" algn="just">
              <a:spcAft>
                <a:spcPts val="1500"/>
              </a:spcAft>
            </a:pPr>
            <a:r>
              <a:rPr lang="en-US" sz="2800" dirty="0">
                <a:latin typeface="Avenir Book" panose="02000503020000020003" pitchFamily="2" charset="0"/>
                <a:ea typeface="Garamond" charset="0"/>
                <a:cs typeface="Garamond" charset="0"/>
              </a:rPr>
              <a:t>The Barry M. Goldwater Scholarship and Excellence program was established by Congress in 1986 to honor Senator Barry M. Goldwater, who served this country for 56 years as a soldier and statesman. </a:t>
            </a:r>
          </a:p>
          <a:p>
            <a:pPr marL="7938" indent="-7938" algn="just">
              <a:spcAft>
                <a:spcPts val="1500"/>
              </a:spcAft>
            </a:pPr>
            <a:r>
              <a:rPr lang="en-US" sz="2800" dirty="0">
                <a:latin typeface="Avenir Book" panose="02000503020000020003" pitchFamily="2" charset="0"/>
                <a:ea typeface="Garamond" charset="0"/>
                <a:cs typeface="Garamond" charset="0"/>
              </a:rPr>
              <a:t>The Foundation’s mission is to provide a continuing source of highly qualified professionals in areas of critical need.</a:t>
            </a:r>
          </a:p>
          <a:p>
            <a:pPr marL="7938" indent="-7938" algn="just">
              <a:spcAft>
                <a:spcPts val="1500"/>
              </a:spcAft>
            </a:pPr>
            <a:r>
              <a:rPr lang="en-US" sz="2800" dirty="0">
                <a:latin typeface="Avenir Book" panose="02000503020000020003" pitchFamily="2" charset="0"/>
                <a:ea typeface="Garamond" charset="0"/>
                <a:cs typeface="Garamond" charset="0"/>
              </a:rPr>
              <a:t>The Foundation awards scholarships to college students who intend to pursue </a:t>
            </a:r>
            <a:r>
              <a:rPr lang="en-US" sz="2800" b="1" i="1" dirty="0">
                <a:latin typeface="Avenir Book" panose="02000503020000020003" pitchFamily="2" charset="0"/>
                <a:ea typeface="Garamond" charset="0"/>
                <a:cs typeface="Garamond" charset="0"/>
              </a:rPr>
              <a:t>research careers </a:t>
            </a:r>
            <a:r>
              <a:rPr lang="en-US" sz="2800" dirty="0">
                <a:latin typeface="Avenir Book" panose="02000503020000020003" pitchFamily="2" charset="0"/>
                <a:ea typeface="Garamond" charset="0"/>
                <a:cs typeface="Garamond" charset="0"/>
              </a:rPr>
              <a:t>in the natural sciences, mathematics, and engineering.</a:t>
            </a:r>
          </a:p>
        </p:txBody>
      </p:sp>
    </p:spTree>
    <p:extLst>
      <p:ext uri="{BB962C8B-B14F-4D97-AF65-F5344CB8AC3E}">
        <p14:creationId xmlns:p14="http://schemas.microsoft.com/office/powerpoint/2010/main" val="480701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41">
            <a:extLst>
              <a:ext uri="{FF2B5EF4-FFF2-40B4-BE49-F238E27FC236}">
                <a16:creationId xmlns:a16="http://schemas.microsoft.com/office/drawing/2014/main" id="{8FB04F83-6D5D-0B42-9990-25B3878C5179}"/>
              </a:ext>
            </a:extLst>
          </p:cNvPr>
          <p:cNvSpPr>
            <a:spLocks noChangeArrowheads="1"/>
          </p:cNvSpPr>
          <p:nvPr/>
        </p:nvSpPr>
        <p:spPr bwMode="auto">
          <a:xfrm>
            <a:off x="0" y="1"/>
            <a:ext cx="12191999" cy="1661275"/>
          </a:xfrm>
          <a:prstGeom prst="rect">
            <a:avLst/>
          </a:prstGeom>
          <a:solidFill>
            <a:schemeClr val="tx1">
              <a:lumMod val="75000"/>
              <a:lumOff val="25000"/>
            </a:schemeClr>
          </a:solidFill>
          <a:ln w="9525">
            <a:noFill/>
            <a:miter lim="800000"/>
            <a:headEnd/>
            <a:tailEnd/>
          </a:ln>
        </p:spPr>
        <p:txBody>
          <a:bodyPr anchor="ctr">
            <a:prstTxWarp prst="textNoShape">
              <a:avLst/>
            </a:prstTxWarp>
          </a:bodyPr>
          <a:lstStyle/>
          <a:p>
            <a:pPr algn="ctr"/>
            <a:r>
              <a:rPr lang="en-US" sz="4000" b="1" dirty="0">
                <a:solidFill>
                  <a:schemeClr val="bg1"/>
                </a:solidFill>
                <a:latin typeface="Arial" charset="0"/>
                <a:ea typeface="Arial" charset="0"/>
                <a:cs typeface="Arial" charset="0"/>
              </a:rPr>
              <a:t>What</a:t>
            </a:r>
            <a:endParaRPr lang="en-US" sz="2400" b="1" dirty="0">
              <a:solidFill>
                <a:schemeClr val="bg1">
                  <a:lumMod val="75000"/>
                </a:schemeClr>
              </a:solidFill>
              <a:latin typeface="Avenir" panose="02000503020000020003" pitchFamily="2" charset="0"/>
              <a:ea typeface="Arial" charset="0"/>
              <a:cs typeface="Arial" charset="0"/>
            </a:endParaRPr>
          </a:p>
        </p:txBody>
      </p:sp>
      <p:sp>
        <p:nvSpPr>
          <p:cNvPr id="17" name="Rectangle 16">
            <a:extLst>
              <a:ext uri="{FF2B5EF4-FFF2-40B4-BE49-F238E27FC236}">
                <a16:creationId xmlns:a16="http://schemas.microsoft.com/office/drawing/2014/main" id="{AFF928D7-AC3D-8945-8382-29014F4C5756}"/>
              </a:ext>
            </a:extLst>
          </p:cNvPr>
          <p:cNvSpPr/>
          <p:nvPr/>
        </p:nvSpPr>
        <p:spPr>
          <a:xfrm>
            <a:off x="0" y="1637321"/>
            <a:ext cx="12191999" cy="185352"/>
          </a:xfrm>
          <a:prstGeom prst="rect">
            <a:avLst/>
          </a:prstGeom>
          <a:solidFill>
            <a:srgbClr val="F7C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22DBDD6-2D50-2249-B1AE-D96A8D4F1670}"/>
              </a:ext>
            </a:extLst>
          </p:cNvPr>
          <p:cNvSpPr/>
          <p:nvPr/>
        </p:nvSpPr>
        <p:spPr>
          <a:xfrm>
            <a:off x="407277" y="2356944"/>
            <a:ext cx="11547656" cy="5509200"/>
          </a:xfrm>
          <a:prstGeom prst="rect">
            <a:avLst/>
          </a:prstGeom>
        </p:spPr>
        <p:txBody>
          <a:bodyPr wrap="square">
            <a:spAutoFit/>
          </a:bodyPr>
          <a:lstStyle/>
          <a:p>
            <a:pPr marL="342900" indent="-342900">
              <a:spcAft>
                <a:spcPts val="2100"/>
              </a:spcAft>
              <a:buFont typeface="Arial" charset="0"/>
              <a:buChar char="•"/>
            </a:pPr>
            <a:r>
              <a:rPr lang="en-US" sz="2800" dirty="0">
                <a:latin typeface="Avenir Book" panose="02000503020000020003" pitchFamily="2" charset="0"/>
                <a:ea typeface="Garamond" charset="0"/>
                <a:cs typeface="Garamond" charset="0"/>
              </a:rPr>
              <a:t>1-2 </a:t>
            </a:r>
            <a:r>
              <a:rPr lang="en-US" sz="2800" dirty="0" err="1">
                <a:latin typeface="Avenir Book" panose="02000503020000020003" pitchFamily="2" charset="0"/>
                <a:ea typeface="Garamond" charset="0"/>
                <a:cs typeface="Garamond" charset="0"/>
              </a:rPr>
              <a:t>yrs</a:t>
            </a:r>
            <a:r>
              <a:rPr lang="en-US" sz="2800" dirty="0">
                <a:latin typeface="Avenir Book" panose="02000503020000020003" pitchFamily="2" charset="0"/>
                <a:ea typeface="Garamond" charset="0"/>
                <a:cs typeface="Garamond" charset="0"/>
              </a:rPr>
              <a:t> Scholarship – up to $7500 for tuition, fees, books, room/board</a:t>
            </a:r>
          </a:p>
          <a:p>
            <a:pPr marL="342900" indent="-342900">
              <a:spcAft>
                <a:spcPts val="1200"/>
              </a:spcAft>
              <a:buFont typeface="Arial" charset="0"/>
              <a:buChar char="•"/>
            </a:pPr>
            <a:r>
              <a:rPr lang="en-US" sz="2800" dirty="0">
                <a:effectLst/>
                <a:latin typeface="Avenir Book" panose="02000503020000020003" pitchFamily="2" charset="0"/>
                <a:ea typeface="Garamond" charset="0"/>
                <a:cs typeface="Garamond" charset="0"/>
              </a:rPr>
              <a:t>~450 Scholarships awarded</a:t>
            </a:r>
          </a:p>
          <a:p>
            <a:pPr>
              <a:spcAft>
                <a:spcPts val="2100"/>
              </a:spcAft>
            </a:pPr>
            <a:r>
              <a:rPr lang="en-US" sz="2800" dirty="0">
                <a:latin typeface="Avenir Book" panose="02000503020000020003" pitchFamily="2" charset="0"/>
                <a:ea typeface="Garamond" charset="0"/>
                <a:cs typeface="Garamond" charset="0"/>
              </a:rPr>
              <a:t>	(396 awards from 5000 in 2020)</a:t>
            </a:r>
          </a:p>
          <a:p>
            <a:pPr>
              <a:spcAft>
                <a:spcPts val="2100"/>
              </a:spcAft>
            </a:pPr>
            <a:endParaRPr lang="en-US" sz="2800" dirty="0">
              <a:latin typeface="Avenir Book" panose="02000503020000020003" pitchFamily="2" charset="0"/>
              <a:ea typeface="Garamond" charset="0"/>
              <a:cs typeface="Garamond" charset="0"/>
            </a:endParaRPr>
          </a:p>
          <a:p>
            <a:pPr marL="342900" indent="-342900">
              <a:spcAft>
                <a:spcPts val="2100"/>
              </a:spcAft>
              <a:buFont typeface="Arial" charset="0"/>
              <a:buChar char="•"/>
            </a:pPr>
            <a:r>
              <a:rPr lang="en-US" sz="2800" dirty="0">
                <a:latin typeface="Avenir Book" panose="02000503020000020003" pitchFamily="2" charset="0"/>
                <a:ea typeface="Garamond" charset="0"/>
                <a:cs typeface="Garamond" charset="0"/>
              </a:rPr>
              <a:t>Prestige and recognition of your accomplishments and potential</a:t>
            </a:r>
          </a:p>
          <a:p>
            <a:pPr>
              <a:spcAft>
                <a:spcPts val="1200"/>
              </a:spcAft>
            </a:pPr>
            <a:endParaRPr lang="en-US" sz="2800" dirty="0">
              <a:latin typeface="Avenir Book" panose="02000503020000020003" pitchFamily="2" charset="0"/>
              <a:ea typeface="Garamond" charset="0"/>
              <a:cs typeface="Garamond" charset="0"/>
            </a:endParaRPr>
          </a:p>
          <a:p>
            <a:pPr>
              <a:spcAft>
                <a:spcPts val="1200"/>
              </a:spcAft>
            </a:pPr>
            <a:endParaRPr lang="en-US" sz="2800" dirty="0">
              <a:effectLst/>
              <a:latin typeface="Avenir Book" panose="02000503020000020003" pitchFamily="2" charset="0"/>
              <a:ea typeface="Garamond" charset="0"/>
              <a:cs typeface="Garamond" charset="0"/>
            </a:endParaRPr>
          </a:p>
          <a:p>
            <a:pPr>
              <a:spcAft>
                <a:spcPts val="1200"/>
              </a:spcAft>
            </a:pPr>
            <a:endParaRPr lang="en-US" sz="2800" dirty="0">
              <a:effectLst/>
              <a:latin typeface="Avenir Book" panose="02000503020000020003" pitchFamily="2" charset="0"/>
              <a:ea typeface="Garamond" charset="0"/>
              <a:cs typeface="Garamond" charset="0"/>
            </a:endParaRPr>
          </a:p>
        </p:txBody>
      </p:sp>
    </p:spTree>
    <p:extLst>
      <p:ext uri="{BB962C8B-B14F-4D97-AF65-F5344CB8AC3E}">
        <p14:creationId xmlns:p14="http://schemas.microsoft.com/office/powerpoint/2010/main" val="510741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41">
            <a:extLst>
              <a:ext uri="{FF2B5EF4-FFF2-40B4-BE49-F238E27FC236}">
                <a16:creationId xmlns:a16="http://schemas.microsoft.com/office/drawing/2014/main" id="{8FB04F83-6D5D-0B42-9990-25B3878C5179}"/>
              </a:ext>
            </a:extLst>
          </p:cNvPr>
          <p:cNvSpPr>
            <a:spLocks noChangeArrowheads="1"/>
          </p:cNvSpPr>
          <p:nvPr/>
        </p:nvSpPr>
        <p:spPr bwMode="auto">
          <a:xfrm>
            <a:off x="0" y="1"/>
            <a:ext cx="12191999" cy="1661275"/>
          </a:xfrm>
          <a:prstGeom prst="rect">
            <a:avLst/>
          </a:prstGeom>
          <a:solidFill>
            <a:schemeClr val="tx1">
              <a:lumMod val="75000"/>
              <a:lumOff val="25000"/>
            </a:schemeClr>
          </a:solidFill>
          <a:ln w="9525">
            <a:noFill/>
            <a:miter lim="800000"/>
            <a:headEnd/>
            <a:tailEnd/>
          </a:ln>
        </p:spPr>
        <p:txBody>
          <a:bodyPr anchor="ctr">
            <a:prstTxWarp prst="textNoShape">
              <a:avLst/>
            </a:prstTxWarp>
          </a:bodyPr>
          <a:lstStyle/>
          <a:p>
            <a:pPr algn="ctr"/>
            <a:r>
              <a:rPr lang="en-US" sz="4000" b="1" dirty="0">
                <a:solidFill>
                  <a:schemeClr val="bg1"/>
                </a:solidFill>
                <a:latin typeface="Arial" charset="0"/>
                <a:ea typeface="Arial" charset="0"/>
                <a:cs typeface="Arial" charset="0"/>
              </a:rPr>
              <a:t>Who:  Eligibility</a:t>
            </a:r>
            <a:endParaRPr lang="en-US" sz="2400" b="1" dirty="0">
              <a:solidFill>
                <a:schemeClr val="bg1">
                  <a:lumMod val="75000"/>
                </a:schemeClr>
              </a:solidFill>
              <a:latin typeface="Avenir" panose="02000503020000020003" pitchFamily="2" charset="0"/>
              <a:ea typeface="Arial" charset="0"/>
              <a:cs typeface="Arial" charset="0"/>
            </a:endParaRPr>
          </a:p>
        </p:txBody>
      </p:sp>
      <p:sp>
        <p:nvSpPr>
          <p:cNvPr id="17" name="Rectangle 16">
            <a:extLst>
              <a:ext uri="{FF2B5EF4-FFF2-40B4-BE49-F238E27FC236}">
                <a16:creationId xmlns:a16="http://schemas.microsoft.com/office/drawing/2014/main" id="{AFF928D7-AC3D-8945-8382-29014F4C5756}"/>
              </a:ext>
            </a:extLst>
          </p:cNvPr>
          <p:cNvSpPr/>
          <p:nvPr/>
        </p:nvSpPr>
        <p:spPr>
          <a:xfrm>
            <a:off x="0" y="1637321"/>
            <a:ext cx="12191999" cy="185352"/>
          </a:xfrm>
          <a:prstGeom prst="rect">
            <a:avLst/>
          </a:prstGeom>
          <a:solidFill>
            <a:srgbClr val="F7C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22DBDD6-2D50-2249-B1AE-D96A8D4F1670}"/>
              </a:ext>
            </a:extLst>
          </p:cNvPr>
          <p:cNvSpPr/>
          <p:nvPr/>
        </p:nvSpPr>
        <p:spPr>
          <a:xfrm>
            <a:off x="243154" y="1999627"/>
            <a:ext cx="11948845" cy="4185761"/>
          </a:xfrm>
          <a:prstGeom prst="rect">
            <a:avLst/>
          </a:prstGeom>
        </p:spPr>
        <p:txBody>
          <a:bodyPr wrap="square">
            <a:spAutoFit/>
          </a:bodyPr>
          <a:lstStyle/>
          <a:p>
            <a:pPr marL="342900" indent="-342900">
              <a:spcAft>
                <a:spcPts val="1200"/>
              </a:spcAft>
              <a:buFont typeface="Arial" charset="0"/>
              <a:buChar char="•"/>
            </a:pPr>
            <a:r>
              <a:rPr lang="en-US" sz="2800" dirty="0">
                <a:latin typeface="Avenir Book" panose="02000503020000020003" pitchFamily="2" charset="0"/>
                <a:ea typeface="Garamond" charset="0"/>
                <a:cs typeface="Garamond" charset="0"/>
              </a:rPr>
              <a:t>Full-time junior or senior at time of award</a:t>
            </a:r>
          </a:p>
          <a:p>
            <a:pPr marL="800100" lvl="1" indent="-342900">
              <a:spcAft>
                <a:spcPts val="1200"/>
              </a:spcAft>
              <a:buFont typeface="Arial" charset="0"/>
              <a:buChar char="•"/>
            </a:pPr>
            <a:r>
              <a:rPr lang="en-US" sz="2800" dirty="0">
                <a:latin typeface="Avenir Book" panose="02000503020000020003" pitchFamily="2" charset="0"/>
                <a:ea typeface="Garamond" charset="0"/>
                <a:cs typeface="Garamond" charset="0"/>
              </a:rPr>
              <a:t>Junior = 1 </a:t>
            </a:r>
            <a:r>
              <a:rPr lang="en-US" sz="2800" dirty="0" err="1">
                <a:latin typeface="Avenir Book" panose="02000503020000020003" pitchFamily="2" charset="0"/>
                <a:ea typeface="Garamond" charset="0"/>
                <a:cs typeface="Garamond" charset="0"/>
              </a:rPr>
              <a:t>yr</a:t>
            </a:r>
            <a:r>
              <a:rPr lang="en-US" sz="2800" dirty="0">
                <a:latin typeface="Avenir Book" panose="02000503020000020003" pitchFamily="2" charset="0"/>
                <a:ea typeface="Garamond" charset="0"/>
                <a:cs typeface="Garamond" charset="0"/>
              </a:rPr>
              <a:t> (1-2 semesters) remaining as of 9/1/2021</a:t>
            </a:r>
          </a:p>
          <a:p>
            <a:pPr marL="800100" lvl="1" indent="-342900">
              <a:spcAft>
                <a:spcPts val="2100"/>
              </a:spcAft>
              <a:buFont typeface="Arial" charset="0"/>
              <a:buChar char="•"/>
            </a:pPr>
            <a:r>
              <a:rPr lang="en-US" sz="2800" dirty="0">
                <a:latin typeface="Avenir Book" panose="02000503020000020003" pitchFamily="2" charset="0"/>
                <a:ea typeface="Garamond" charset="0"/>
                <a:cs typeface="Garamond" charset="0"/>
              </a:rPr>
              <a:t>Sophomore = 2 </a:t>
            </a:r>
            <a:r>
              <a:rPr lang="en-US" sz="2800" dirty="0" err="1">
                <a:latin typeface="Avenir Book" panose="02000503020000020003" pitchFamily="2" charset="0"/>
                <a:ea typeface="Garamond" charset="0"/>
                <a:cs typeface="Garamond" charset="0"/>
              </a:rPr>
              <a:t>yrs</a:t>
            </a:r>
            <a:r>
              <a:rPr lang="en-US" sz="2800" dirty="0">
                <a:latin typeface="Avenir Book" panose="02000503020000020003" pitchFamily="2" charset="0"/>
                <a:ea typeface="Garamond" charset="0"/>
                <a:cs typeface="Garamond" charset="0"/>
              </a:rPr>
              <a:t> (3-4 semesters) remaining as of 9/1/202</a:t>
            </a:r>
          </a:p>
          <a:p>
            <a:pPr marL="342900" indent="-342900">
              <a:spcAft>
                <a:spcPts val="1200"/>
              </a:spcAft>
              <a:buFont typeface="Arial" charset="0"/>
              <a:buChar char="•"/>
            </a:pPr>
            <a:r>
              <a:rPr lang="en-US" sz="2800" dirty="0">
                <a:effectLst/>
                <a:latin typeface="Avenir Book" panose="02000503020000020003" pitchFamily="2" charset="0"/>
                <a:ea typeface="Garamond" charset="0"/>
                <a:cs typeface="Garamond" charset="0"/>
              </a:rPr>
              <a:t>Highly competitive GPA (minimum 3.00;  recommend </a:t>
            </a:r>
            <a:r>
              <a:rPr lang="en-US" sz="2800" u="sng" dirty="0">
                <a:effectLst/>
                <a:latin typeface="Avenir Book" panose="02000503020000020003" pitchFamily="2" charset="0"/>
                <a:ea typeface="Garamond" charset="0"/>
                <a:cs typeface="Garamond" charset="0"/>
              </a:rPr>
              <a:t>&gt;</a:t>
            </a:r>
            <a:r>
              <a:rPr lang="en-US" sz="2800" dirty="0">
                <a:effectLst/>
                <a:latin typeface="Avenir Book" panose="02000503020000020003" pitchFamily="2" charset="0"/>
                <a:ea typeface="Garamond" charset="0"/>
                <a:cs typeface="Garamond" charset="0"/>
              </a:rPr>
              <a:t>3.5)</a:t>
            </a:r>
          </a:p>
          <a:p>
            <a:pPr marL="342900" indent="-342900">
              <a:spcAft>
                <a:spcPts val="1200"/>
              </a:spcAft>
              <a:buFont typeface="Arial" charset="0"/>
              <a:buChar char="•"/>
            </a:pPr>
            <a:r>
              <a:rPr lang="en-US" sz="2800" dirty="0">
                <a:latin typeface="Avenir Book" panose="02000503020000020003" pitchFamily="2" charset="0"/>
                <a:ea typeface="Garamond" charset="0"/>
                <a:cs typeface="Garamond" charset="0"/>
              </a:rPr>
              <a:t>Majoring in STEM field (https://</a:t>
            </a:r>
            <a:r>
              <a:rPr lang="en-US" sz="2800" dirty="0" err="1">
                <a:latin typeface="Avenir Book" panose="02000503020000020003" pitchFamily="2" charset="0"/>
                <a:ea typeface="Garamond" charset="0"/>
                <a:cs typeface="Garamond" charset="0"/>
              </a:rPr>
              <a:t>goldwater.scholarsapply.org</a:t>
            </a:r>
            <a:r>
              <a:rPr lang="en-US" sz="2800" dirty="0">
                <a:latin typeface="Avenir Book" panose="02000503020000020003" pitchFamily="2" charset="0"/>
                <a:ea typeface="Garamond" charset="0"/>
                <a:cs typeface="Garamond" charset="0"/>
              </a:rPr>
              <a:t>/eligibility/)</a:t>
            </a:r>
            <a:endParaRPr lang="en-US" sz="2400" dirty="0">
              <a:effectLst/>
              <a:latin typeface="Avenir Book" panose="02000503020000020003" pitchFamily="2" charset="0"/>
              <a:ea typeface="Garamond" charset="0"/>
              <a:cs typeface="Garamond" charset="0"/>
            </a:endParaRPr>
          </a:p>
          <a:p>
            <a:pPr marL="342900" indent="-342900">
              <a:spcAft>
                <a:spcPts val="1500"/>
              </a:spcAft>
              <a:buFont typeface="Arial" charset="0"/>
              <a:buChar char="•"/>
            </a:pPr>
            <a:r>
              <a:rPr lang="en-US" sz="2800" dirty="0">
                <a:latin typeface="Avenir Book" panose="02000503020000020003" pitchFamily="2" charset="0"/>
                <a:ea typeface="Garamond" charset="0"/>
                <a:cs typeface="Garamond" charset="0"/>
              </a:rPr>
              <a:t>US citizen, US national, or permanent resident</a:t>
            </a:r>
          </a:p>
          <a:p>
            <a:pPr marL="342900" indent="-342900">
              <a:spcAft>
                <a:spcPts val="1500"/>
              </a:spcAft>
              <a:buFont typeface="Arial" charset="0"/>
              <a:buChar char="•"/>
            </a:pPr>
            <a:r>
              <a:rPr lang="en-US" sz="2800" dirty="0">
                <a:effectLst/>
                <a:latin typeface="Avenir Book" panose="02000503020000020003" pitchFamily="2" charset="0"/>
                <a:ea typeface="Garamond" charset="0"/>
                <a:cs typeface="Garamond" charset="0"/>
              </a:rPr>
              <a:t>One of 4-5 WSU nominees (extra nominee if transfer student)</a:t>
            </a:r>
          </a:p>
        </p:txBody>
      </p:sp>
    </p:spTree>
    <p:extLst>
      <p:ext uri="{BB962C8B-B14F-4D97-AF65-F5344CB8AC3E}">
        <p14:creationId xmlns:p14="http://schemas.microsoft.com/office/powerpoint/2010/main" val="2752034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41">
            <a:extLst>
              <a:ext uri="{FF2B5EF4-FFF2-40B4-BE49-F238E27FC236}">
                <a16:creationId xmlns:a16="http://schemas.microsoft.com/office/drawing/2014/main" id="{8FB04F83-6D5D-0B42-9990-25B3878C5179}"/>
              </a:ext>
            </a:extLst>
          </p:cNvPr>
          <p:cNvSpPr>
            <a:spLocks noChangeArrowheads="1"/>
          </p:cNvSpPr>
          <p:nvPr/>
        </p:nvSpPr>
        <p:spPr bwMode="auto">
          <a:xfrm>
            <a:off x="0" y="1"/>
            <a:ext cx="12191999" cy="1661275"/>
          </a:xfrm>
          <a:prstGeom prst="rect">
            <a:avLst/>
          </a:prstGeom>
          <a:solidFill>
            <a:schemeClr val="tx1">
              <a:lumMod val="75000"/>
              <a:lumOff val="25000"/>
            </a:schemeClr>
          </a:solidFill>
          <a:ln w="9525">
            <a:noFill/>
            <a:miter lim="800000"/>
            <a:headEnd/>
            <a:tailEnd/>
          </a:ln>
        </p:spPr>
        <p:txBody>
          <a:bodyPr anchor="ctr">
            <a:prstTxWarp prst="textNoShape">
              <a:avLst/>
            </a:prstTxWarp>
          </a:bodyPr>
          <a:lstStyle/>
          <a:p>
            <a:pPr algn="ctr"/>
            <a:r>
              <a:rPr lang="en-US" sz="4000" b="1" dirty="0">
                <a:solidFill>
                  <a:schemeClr val="bg1"/>
                </a:solidFill>
                <a:latin typeface="Arial" charset="0"/>
                <a:ea typeface="Arial" charset="0"/>
                <a:cs typeface="Arial" charset="0"/>
              </a:rPr>
              <a:t>Who:  Eligibility</a:t>
            </a:r>
            <a:endParaRPr lang="en-US" sz="2400" b="1" dirty="0">
              <a:solidFill>
                <a:schemeClr val="bg1">
                  <a:lumMod val="75000"/>
                </a:schemeClr>
              </a:solidFill>
              <a:latin typeface="Avenir" panose="02000503020000020003" pitchFamily="2" charset="0"/>
              <a:ea typeface="Arial" charset="0"/>
              <a:cs typeface="Arial" charset="0"/>
            </a:endParaRPr>
          </a:p>
        </p:txBody>
      </p:sp>
      <p:sp>
        <p:nvSpPr>
          <p:cNvPr id="17" name="Rectangle 16">
            <a:extLst>
              <a:ext uri="{FF2B5EF4-FFF2-40B4-BE49-F238E27FC236}">
                <a16:creationId xmlns:a16="http://schemas.microsoft.com/office/drawing/2014/main" id="{AFF928D7-AC3D-8945-8382-29014F4C5756}"/>
              </a:ext>
            </a:extLst>
          </p:cNvPr>
          <p:cNvSpPr/>
          <p:nvPr/>
        </p:nvSpPr>
        <p:spPr>
          <a:xfrm>
            <a:off x="0" y="1637321"/>
            <a:ext cx="12191999" cy="185352"/>
          </a:xfrm>
          <a:prstGeom prst="rect">
            <a:avLst/>
          </a:prstGeom>
          <a:solidFill>
            <a:srgbClr val="F7C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22DBDD6-2D50-2249-B1AE-D96A8D4F1670}"/>
              </a:ext>
            </a:extLst>
          </p:cNvPr>
          <p:cNvSpPr/>
          <p:nvPr/>
        </p:nvSpPr>
        <p:spPr>
          <a:xfrm>
            <a:off x="243154" y="1999627"/>
            <a:ext cx="11948845" cy="4308872"/>
          </a:xfrm>
          <a:prstGeom prst="rect">
            <a:avLst/>
          </a:prstGeom>
        </p:spPr>
        <p:txBody>
          <a:bodyPr wrap="square">
            <a:spAutoFit/>
          </a:bodyPr>
          <a:lstStyle/>
          <a:p>
            <a:pPr marL="342900" indent="-342900">
              <a:spcAft>
                <a:spcPts val="1200"/>
              </a:spcAft>
              <a:buFont typeface="Arial" charset="0"/>
              <a:buChar char="•"/>
            </a:pPr>
            <a:r>
              <a:rPr lang="en-US" sz="2800" dirty="0">
                <a:latin typeface="Avenir Book" panose="02000503020000020003" pitchFamily="2" charset="0"/>
                <a:ea typeface="Garamond" charset="0"/>
                <a:cs typeface="Garamond" charset="0"/>
              </a:rPr>
              <a:t>Strong commitment to a research career in the sciences, mathematics and/or engineering</a:t>
            </a:r>
          </a:p>
          <a:p>
            <a:pPr marL="342900" indent="-342900">
              <a:spcAft>
                <a:spcPts val="1200"/>
              </a:spcAft>
              <a:buFont typeface="Arial" charset="0"/>
              <a:buChar char="•"/>
            </a:pPr>
            <a:r>
              <a:rPr lang="en-US" sz="2800" b="1" dirty="0">
                <a:latin typeface="Avenir Book" panose="02000503020000020003" pitchFamily="2" charset="0"/>
                <a:ea typeface="Garamond" charset="0"/>
                <a:cs typeface="Garamond" charset="0"/>
              </a:rPr>
              <a:t>Research experience </a:t>
            </a:r>
            <a:r>
              <a:rPr lang="en-US" sz="2800" dirty="0">
                <a:latin typeface="Avenir Book" panose="02000503020000020003" pitchFamily="2" charset="0"/>
                <a:ea typeface="Garamond" charset="0"/>
                <a:cs typeface="Garamond" charset="0"/>
              </a:rPr>
              <a:t>(recommend </a:t>
            </a:r>
            <a:r>
              <a:rPr lang="en-US" sz="2800" u="sng" dirty="0">
                <a:latin typeface="Avenir Book" panose="02000503020000020003" pitchFamily="2" charset="0"/>
                <a:ea typeface="Garamond" charset="0"/>
                <a:cs typeface="Garamond" charset="0"/>
              </a:rPr>
              <a:t>&gt;</a:t>
            </a:r>
            <a:r>
              <a:rPr lang="en-US" sz="2800" dirty="0">
                <a:latin typeface="Avenir Book" panose="02000503020000020003" pitchFamily="2" charset="0"/>
                <a:ea typeface="Garamond" charset="0"/>
                <a:cs typeface="Garamond" charset="0"/>
              </a:rPr>
              <a:t>1 </a:t>
            </a:r>
            <a:r>
              <a:rPr lang="en-US" sz="2800" dirty="0" err="1">
                <a:latin typeface="Avenir Book" panose="02000503020000020003" pitchFamily="2" charset="0"/>
                <a:ea typeface="Garamond" charset="0"/>
                <a:cs typeface="Garamond" charset="0"/>
              </a:rPr>
              <a:t>yr</a:t>
            </a:r>
            <a:r>
              <a:rPr lang="en-US" sz="2800" dirty="0">
                <a:latin typeface="Avenir Book" panose="02000503020000020003" pitchFamily="2" charset="0"/>
                <a:ea typeface="Garamond" charset="0"/>
                <a:cs typeface="Garamond" charset="0"/>
              </a:rPr>
              <a:t>)</a:t>
            </a:r>
          </a:p>
          <a:p>
            <a:pPr marL="342900" indent="-342900">
              <a:spcAft>
                <a:spcPts val="1200"/>
              </a:spcAft>
              <a:buFont typeface="Arial" charset="0"/>
              <a:buChar char="•"/>
            </a:pPr>
            <a:r>
              <a:rPr lang="en-US" sz="2800" dirty="0">
                <a:latin typeface="Avenir Book" panose="02000503020000020003" pitchFamily="2" charset="0"/>
                <a:ea typeface="Garamond" charset="0"/>
                <a:cs typeface="Garamond" charset="0"/>
              </a:rPr>
              <a:t>Intend to pursue PhD degree</a:t>
            </a:r>
          </a:p>
          <a:p>
            <a:pPr marL="342900" indent="-342900">
              <a:spcAft>
                <a:spcPts val="1200"/>
              </a:spcAft>
              <a:buFont typeface="Arial" charset="0"/>
              <a:buChar char="•"/>
            </a:pPr>
            <a:r>
              <a:rPr lang="en-US" sz="2800" dirty="0">
                <a:latin typeface="Avenir Book" panose="02000503020000020003" pitchFamily="2" charset="0"/>
                <a:ea typeface="Garamond" charset="0"/>
                <a:cs typeface="Garamond" charset="0"/>
              </a:rPr>
              <a:t>Demonstrated intellectual intensity in the sciences, mathematics and/or engineering</a:t>
            </a:r>
          </a:p>
          <a:p>
            <a:pPr marL="342900" indent="-342900">
              <a:spcAft>
                <a:spcPts val="1200"/>
              </a:spcAft>
              <a:buFont typeface="Arial" charset="0"/>
              <a:buChar char="•"/>
            </a:pPr>
            <a:r>
              <a:rPr lang="en-US" sz="2800" dirty="0">
                <a:latin typeface="Avenir Book" panose="02000503020000020003" pitchFamily="2" charset="0"/>
                <a:ea typeface="Garamond" charset="0"/>
                <a:cs typeface="Garamond" charset="0"/>
              </a:rPr>
              <a:t>Participation in other extracurricular activities</a:t>
            </a:r>
          </a:p>
          <a:p>
            <a:pPr marL="342900" indent="-342900">
              <a:spcAft>
                <a:spcPts val="1200"/>
              </a:spcAft>
              <a:buFont typeface="Arial" charset="0"/>
              <a:buChar char="•"/>
            </a:pPr>
            <a:r>
              <a:rPr lang="en-US" sz="2800" dirty="0">
                <a:latin typeface="Avenir Book" panose="02000503020000020003" pitchFamily="2" charset="0"/>
                <a:ea typeface="Garamond" charset="0"/>
                <a:cs typeface="Garamond" charset="0"/>
              </a:rPr>
              <a:t>Potential for significant contribution in your field</a:t>
            </a:r>
            <a:endParaRPr lang="en-US" sz="2800" dirty="0">
              <a:effectLst/>
              <a:latin typeface="Avenir Book" panose="02000503020000020003" pitchFamily="2" charset="0"/>
              <a:ea typeface="Garamond" charset="0"/>
              <a:cs typeface="Garamond" charset="0"/>
            </a:endParaRPr>
          </a:p>
        </p:txBody>
      </p:sp>
    </p:spTree>
    <p:extLst>
      <p:ext uri="{BB962C8B-B14F-4D97-AF65-F5344CB8AC3E}">
        <p14:creationId xmlns:p14="http://schemas.microsoft.com/office/powerpoint/2010/main" val="4094271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41">
            <a:extLst>
              <a:ext uri="{FF2B5EF4-FFF2-40B4-BE49-F238E27FC236}">
                <a16:creationId xmlns:a16="http://schemas.microsoft.com/office/drawing/2014/main" id="{8FB04F83-6D5D-0B42-9990-25B3878C5179}"/>
              </a:ext>
            </a:extLst>
          </p:cNvPr>
          <p:cNvSpPr>
            <a:spLocks noChangeArrowheads="1"/>
          </p:cNvSpPr>
          <p:nvPr/>
        </p:nvSpPr>
        <p:spPr bwMode="auto">
          <a:xfrm>
            <a:off x="0" y="1"/>
            <a:ext cx="12191999" cy="1661275"/>
          </a:xfrm>
          <a:prstGeom prst="rect">
            <a:avLst/>
          </a:prstGeom>
          <a:solidFill>
            <a:schemeClr val="tx1">
              <a:lumMod val="75000"/>
              <a:lumOff val="25000"/>
            </a:schemeClr>
          </a:solidFill>
          <a:ln w="9525">
            <a:noFill/>
            <a:miter lim="800000"/>
            <a:headEnd/>
            <a:tailEnd/>
          </a:ln>
        </p:spPr>
        <p:txBody>
          <a:bodyPr anchor="ctr">
            <a:prstTxWarp prst="textNoShape">
              <a:avLst/>
            </a:prstTxWarp>
          </a:bodyPr>
          <a:lstStyle/>
          <a:p>
            <a:pPr algn="ctr"/>
            <a:r>
              <a:rPr lang="en-US" sz="4000" b="1" dirty="0">
                <a:solidFill>
                  <a:schemeClr val="bg1"/>
                </a:solidFill>
                <a:latin typeface="Arial" charset="0"/>
                <a:ea typeface="Arial" charset="0"/>
                <a:cs typeface="Arial" charset="0"/>
              </a:rPr>
              <a:t>What: On-line Application Questions</a:t>
            </a:r>
            <a:endParaRPr lang="en-US" sz="2400" b="1" dirty="0">
              <a:solidFill>
                <a:schemeClr val="bg1">
                  <a:lumMod val="75000"/>
                </a:schemeClr>
              </a:solidFill>
              <a:latin typeface="Avenir" panose="02000503020000020003" pitchFamily="2" charset="0"/>
              <a:ea typeface="Arial" charset="0"/>
              <a:cs typeface="Arial" charset="0"/>
            </a:endParaRPr>
          </a:p>
        </p:txBody>
      </p:sp>
      <p:sp>
        <p:nvSpPr>
          <p:cNvPr id="17" name="Rectangle 16">
            <a:extLst>
              <a:ext uri="{FF2B5EF4-FFF2-40B4-BE49-F238E27FC236}">
                <a16:creationId xmlns:a16="http://schemas.microsoft.com/office/drawing/2014/main" id="{AFF928D7-AC3D-8945-8382-29014F4C5756}"/>
              </a:ext>
            </a:extLst>
          </p:cNvPr>
          <p:cNvSpPr/>
          <p:nvPr/>
        </p:nvSpPr>
        <p:spPr>
          <a:xfrm>
            <a:off x="0" y="1637321"/>
            <a:ext cx="12191999" cy="185352"/>
          </a:xfrm>
          <a:prstGeom prst="rect">
            <a:avLst/>
          </a:prstGeom>
          <a:solidFill>
            <a:srgbClr val="F7C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22DBDD6-2D50-2249-B1AE-D96A8D4F1670}"/>
              </a:ext>
            </a:extLst>
          </p:cNvPr>
          <p:cNvSpPr/>
          <p:nvPr/>
        </p:nvSpPr>
        <p:spPr>
          <a:xfrm>
            <a:off x="203637" y="2027394"/>
            <a:ext cx="11988361" cy="4501232"/>
          </a:xfrm>
          <a:prstGeom prst="rect">
            <a:avLst/>
          </a:prstGeom>
        </p:spPr>
        <p:txBody>
          <a:bodyPr wrap="square">
            <a:spAutoFit/>
          </a:bodyPr>
          <a:lstStyle/>
          <a:p>
            <a:pPr marL="342900" indent="-342900">
              <a:spcAft>
                <a:spcPts val="2100"/>
              </a:spcAft>
              <a:buFont typeface="Arial" charset="0"/>
              <a:buChar char="•"/>
            </a:pPr>
            <a:r>
              <a:rPr lang="en-US" sz="2600" dirty="0">
                <a:latin typeface="Avenir Book" panose="02000503020000020003" pitchFamily="2" charset="0"/>
                <a:ea typeface="Garamond" charset="0"/>
                <a:cs typeface="Garamond" charset="0"/>
              </a:rPr>
              <a:t>Career Goals  / Professional Aspirations:  1-2 sentences</a:t>
            </a:r>
          </a:p>
          <a:p>
            <a:pPr marL="342900" indent="-342900">
              <a:spcAft>
                <a:spcPts val="1200"/>
              </a:spcAft>
              <a:buFont typeface="Arial" charset="0"/>
              <a:buChar char="•"/>
            </a:pPr>
            <a:r>
              <a:rPr lang="en-US" sz="2600" dirty="0">
                <a:latin typeface="Avenir Book" panose="02000503020000020003" pitchFamily="2" charset="0"/>
                <a:ea typeface="Garamond" charset="0"/>
                <a:cs typeface="Garamond" charset="0"/>
              </a:rPr>
              <a:t>Professional Aspiration:  how your current academic program and your overall educational plans will assist in achieving this goal</a:t>
            </a:r>
            <a:endParaRPr lang="en-US" sz="2600" dirty="0">
              <a:effectLst/>
              <a:latin typeface="Avenir Book" panose="02000503020000020003" pitchFamily="2" charset="0"/>
              <a:ea typeface="Garamond" charset="0"/>
              <a:cs typeface="Garamond" charset="0"/>
            </a:endParaRPr>
          </a:p>
          <a:p>
            <a:pPr marL="342900" indent="-342900">
              <a:spcAft>
                <a:spcPts val="1500"/>
              </a:spcAft>
              <a:buFont typeface="Arial" charset="0"/>
              <a:buChar char="•"/>
            </a:pPr>
            <a:r>
              <a:rPr lang="en-US" sz="2600" dirty="0">
                <a:latin typeface="Avenir Book" panose="02000503020000020003" pitchFamily="2" charset="0"/>
                <a:ea typeface="Garamond" charset="0"/>
                <a:cs typeface="Garamond" charset="0"/>
              </a:rPr>
              <a:t>Motivation:  describe an activity or experience that has been important in clarifying or strengthening your motivation to pursue a research career in a STEM field</a:t>
            </a:r>
          </a:p>
          <a:p>
            <a:pPr marL="342900" indent="-342900">
              <a:spcAft>
                <a:spcPts val="1500"/>
              </a:spcAft>
              <a:buFont typeface="Arial" charset="0"/>
              <a:buChar char="•"/>
            </a:pPr>
            <a:r>
              <a:rPr lang="en-US" sz="2600" dirty="0">
                <a:latin typeface="Avenir Book" panose="02000503020000020003" pitchFamily="2" charset="0"/>
                <a:ea typeface="Garamond" charset="0"/>
                <a:cs typeface="Garamond" charset="0"/>
              </a:rPr>
              <a:t>Activities:  participation in research and other activities associated with interest in STEM or other areas</a:t>
            </a:r>
          </a:p>
          <a:p>
            <a:pPr marL="342900" indent="-342900">
              <a:spcAft>
                <a:spcPts val="1500"/>
              </a:spcAft>
              <a:buFont typeface="Arial" charset="0"/>
              <a:buChar char="•"/>
            </a:pPr>
            <a:r>
              <a:rPr lang="en-US" sz="2600" dirty="0">
                <a:latin typeface="Avenir Book" panose="02000503020000020003" pitchFamily="2" charset="0"/>
                <a:ea typeface="Garamond" charset="0"/>
                <a:cs typeface="Garamond" charset="0"/>
              </a:rPr>
              <a:t>How covid-19 affected your research career plans</a:t>
            </a:r>
          </a:p>
        </p:txBody>
      </p:sp>
    </p:spTree>
    <p:extLst>
      <p:ext uri="{BB962C8B-B14F-4D97-AF65-F5344CB8AC3E}">
        <p14:creationId xmlns:p14="http://schemas.microsoft.com/office/powerpoint/2010/main" val="3135826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41">
            <a:extLst>
              <a:ext uri="{FF2B5EF4-FFF2-40B4-BE49-F238E27FC236}">
                <a16:creationId xmlns:a16="http://schemas.microsoft.com/office/drawing/2014/main" id="{8FB04F83-6D5D-0B42-9990-25B3878C5179}"/>
              </a:ext>
            </a:extLst>
          </p:cNvPr>
          <p:cNvSpPr>
            <a:spLocks noChangeArrowheads="1"/>
          </p:cNvSpPr>
          <p:nvPr/>
        </p:nvSpPr>
        <p:spPr bwMode="auto">
          <a:xfrm>
            <a:off x="0" y="1"/>
            <a:ext cx="12191999" cy="1661275"/>
          </a:xfrm>
          <a:prstGeom prst="rect">
            <a:avLst/>
          </a:prstGeom>
          <a:solidFill>
            <a:schemeClr val="tx1">
              <a:lumMod val="75000"/>
              <a:lumOff val="25000"/>
            </a:schemeClr>
          </a:solidFill>
          <a:ln w="9525">
            <a:noFill/>
            <a:miter lim="800000"/>
            <a:headEnd/>
            <a:tailEnd/>
          </a:ln>
        </p:spPr>
        <p:txBody>
          <a:bodyPr anchor="ctr">
            <a:prstTxWarp prst="textNoShape">
              <a:avLst/>
            </a:prstTxWarp>
          </a:bodyPr>
          <a:lstStyle/>
          <a:p>
            <a:pPr algn="ctr"/>
            <a:r>
              <a:rPr lang="en-US" sz="4000" b="1" dirty="0">
                <a:solidFill>
                  <a:schemeClr val="bg1"/>
                </a:solidFill>
                <a:latin typeface="Arial" charset="0"/>
                <a:ea typeface="Arial" charset="0"/>
                <a:cs typeface="Arial" charset="0"/>
              </a:rPr>
              <a:t>What:  Supporting Documents and Information</a:t>
            </a:r>
            <a:endParaRPr lang="en-US" sz="2400" b="1" dirty="0">
              <a:solidFill>
                <a:schemeClr val="bg1">
                  <a:lumMod val="75000"/>
                </a:schemeClr>
              </a:solidFill>
              <a:latin typeface="Avenir" panose="02000503020000020003" pitchFamily="2" charset="0"/>
              <a:ea typeface="Arial" charset="0"/>
              <a:cs typeface="Arial" charset="0"/>
            </a:endParaRPr>
          </a:p>
        </p:txBody>
      </p:sp>
      <p:sp>
        <p:nvSpPr>
          <p:cNvPr id="17" name="Rectangle 16">
            <a:extLst>
              <a:ext uri="{FF2B5EF4-FFF2-40B4-BE49-F238E27FC236}">
                <a16:creationId xmlns:a16="http://schemas.microsoft.com/office/drawing/2014/main" id="{AFF928D7-AC3D-8945-8382-29014F4C5756}"/>
              </a:ext>
            </a:extLst>
          </p:cNvPr>
          <p:cNvSpPr/>
          <p:nvPr/>
        </p:nvSpPr>
        <p:spPr>
          <a:xfrm>
            <a:off x="0" y="1637321"/>
            <a:ext cx="12191999" cy="185352"/>
          </a:xfrm>
          <a:prstGeom prst="rect">
            <a:avLst/>
          </a:prstGeom>
          <a:solidFill>
            <a:srgbClr val="F7C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22DBDD6-2D50-2249-B1AE-D96A8D4F1670}"/>
              </a:ext>
            </a:extLst>
          </p:cNvPr>
          <p:cNvSpPr/>
          <p:nvPr/>
        </p:nvSpPr>
        <p:spPr>
          <a:xfrm>
            <a:off x="407277" y="1822673"/>
            <a:ext cx="11784722" cy="5001369"/>
          </a:xfrm>
          <a:prstGeom prst="rect">
            <a:avLst/>
          </a:prstGeom>
        </p:spPr>
        <p:txBody>
          <a:bodyPr wrap="square">
            <a:spAutoFit/>
          </a:bodyPr>
          <a:lstStyle/>
          <a:p>
            <a:pPr marL="342900" indent="-342900">
              <a:spcAft>
                <a:spcPts val="2100"/>
              </a:spcAft>
              <a:buFont typeface="Arial" charset="0"/>
              <a:buChar char="•"/>
            </a:pPr>
            <a:r>
              <a:rPr lang="en-US" sz="2800" dirty="0">
                <a:latin typeface="Avenir Book" panose="02000503020000020003" pitchFamily="2" charset="0"/>
                <a:ea typeface="Garamond" charset="0"/>
                <a:cs typeface="Garamond" charset="0"/>
              </a:rPr>
              <a:t>Personal Information</a:t>
            </a:r>
          </a:p>
          <a:p>
            <a:pPr marL="342900" indent="-342900">
              <a:spcAft>
                <a:spcPts val="2100"/>
              </a:spcAft>
              <a:buFont typeface="Arial" charset="0"/>
              <a:buChar char="•"/>
            </a:pPr>
            <a:r>
              <a:rPr lang="en-US" sz="2800" dirty="0">
                <a:latin typeface="Avenir Book" panose="02000503020000020003" pitchFamily="2" charset="0"/>
                <a:ea typeface="Garamond" charset="0"/>
                <a:cs typeface="Garamond" charset="0"/>
              </a:rPr>
              <a:t>College Transcript(s)</a:t>
            </a:r>
          </a:p>
          <a:p>
            <a:pPr marL="342900" indent="-342900">
              <a:spcAft>
                <a:spcPts val="1200"/>
              </a:spcAft>
              <a:buFont typeface="Arial" charset="0"/>
              <a:buChar char="•"/>
            </a:pPr>
            <a:r>
              <a:rPr lang="en-US" sz="2800" dirty="0">
                <a:effectLst/>
                <a:latin typeface="Avenir Book" panose="02000503020000020003" pitchFamily="2" charset="0"/>
                <a:ea typeface="Garamond" charset="0"/>
                <a:cs typeface="Garamond" charset="0"/>
              </a:rPr>
              <a:t>Three recommenders</a:t>
            </a:r>
            <a:endParaRPr lang="en-US" sz="2000" dirty="0">
              <a:effectLst/>
              <a:latin typeface="Avenir Book" panose="02000503020000020003" pitchFamily="2" charset="0"/>
              <a:ea typeface="Garamond" charset="0"/>
              <a:cs typeface="Garamond" charset="0"/>
            </a:endParaRPr>
          </a:p>
          <a:p>
            <a:pPr marL="342900" indent="-342900">
              <a:spcAft>
                <a:spcPts val="1500"/>
              </a:spcAft>
              <a:buFont typeface="Arial" charset="0"/>
              <a:buChar char="•"/>
            </a:pPr>
            <a:r>
              <a:rPr lang="en-US" sz="2800" dirty="0">
                <a:latin typeface="Avenir Book" panose="02000503020000020003" pitchFamily="2" charset="0"/>
                <a:ea typeface="Garamond" charset="0"/>
                <a:cs typeface="Garamond" charset="0"/>
              </a:rPr>
              <a:t>Research Projects – vs. just activities that develop skills</a:t>
            </a:r>
            <a:endParaRPr lang="en-US" sz="2000" dirty="0">
              <a:latin typeface="Avenir Book" panose="02000503020000020003" pitchFamily="2" charset="0"/>
              <a:ea typeface="Garamond" charset="0"/>
              <a:cs typeface="Garamond" charset="0"/>
            </a:endParaRPr>
          </a:p>
          <a:p>
            <a:pPr marL="342900" indent="-342900">
              <a:spcAft>
                <a:spcPts val="1500"/>
              </a:spcAft>
              <a:buFont typeface="Arial" charset="0"/>
              <a:buChar char="•"/>
            </a:pPr>
            <a:r>
              <a:rPr lang="en-US" sz="2800" dirty="0">
                <a:effectLst/>
                <a:latin typeface="Avenir Book" panose="02000503020000020003" pitchFamily="2" charset="0"/>
                <a:ea typeface="Garamond" charset="0"/>
                <a:cs typeface="Garamond" charset="0"/>
              </a:rPr>
              <a:t>Other Activities</a:t>
            </a:r>
          </a:p>
          <a:p>
            <a:pPr marL="342900" indent="-342900">
              <a:spcAft>
                <a:spcPts val="1500"/>
              </a:spcAft>
              <a:buFont typeface="Arial" charset="0"/>
              <a:buChar char="•"/>
            </a:pPr>
            <a:r>
              <a:rPr lang="en-US" sz="2800" dirty="0">
                <a:latin typeface="Avenir Book" panose="02000503020000020003" pitchFamily="2" charset="0"/>
                <a:ea typeface="Garamond" charset="0"/>
                <a:cs typeface="Garamond" charset="0"/>
              </a:rPr>
              <a:t>Awards, Honors, Scholarships</a:t>
            </a:r>
          </a:p>
          <a:p>
            <a:pPr marL="342900" indent="-342900">
              <a:spcAft>
                <a:spcPts val="1500"/>
              </a:spcAft>
              <a:buFont typeface="Arial" charset="0"/>
              <a:buChar char="•"/>
            </a:pPr>
            <a:r>
              <a:rPr lang="en-US" sz="2800" dirty="0">
                <a:effectLst/>
                <a:latin typeface="Avenir Book" panose="02000503020000020003" pitchFamily="2" charset="0"/>
                <a:ea typeface="Garamond" charset="0"/>
                <a:cs typeface="Garamond" charset="0"/>
              </a:rPr>
              <a:t>Recommender’s information</a:t>
            </a:r>
          </a:p>
          <a:p>
            <a:pPr marL="342900" indent="-342900">
              <a:spcAft>
                <a:spcPts val="1500"/>
              </a:spcAft>
              <a:buFont typeface="Arial" charset="0"/>
              <a:buChar char="•"/>
            </a:pPr>
            <a:r>
              <a:rPr lang="en-US" sz="2800" dirty="0">
                <a:latin typeface="Avenir Book" panose="02000503020000020003" pitchFamily="2" charset="0"/>
                <a:ea typeface="Garamond" charset="0"/>
                <a:cs typeface="Garamond" charset="0"/>
              </a:rPr>
              <a:t>3-page Research Essay</a:t>
            </a:r>
            <a:endParaRPr lang="en-US" sz="2800" dirty="0">
              <a:effectLst/>
              <a:latin typeface="Avenir Book" panose="02000503020000020003" pitchFamily="2" charset="0"/>
              <a:ea typeface="Garamond" charset="0"/>
              <a:cs typeface="Garamond" charset="0"/>
            </a:endParaRPr>
          </a:p>
        </p:txBody>
      </p:sp>
    </p:spTree>
    <p:extLst>
      <p:ext uri="{BB962C8B-B14F-4D97-AF65-F5344CB8AC3E}">
        <p14:creationId xmlns:p14="http://schemas.microsoft.com/office/powerpoint/2010/main" val="2251676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41">
            <a:extLst>
              <a:ext uri="{FF2B5EF4-FFF2-40B4-BE49-F238E27FC236}">
                <a16:creationId xmlns:a16="http://schemas.microsoft.com/office/drawing/2014/main" id="{8FB04F83-6D5D-0B42-9990-25B3878C5179}"/>
              </a:ext>
            </a:extLst>
          </p:cNvPr>
          <p:cNvSpPr>
            <a:spLocks noChangeArrowheads="1"/>
          </p:cNvSpPr>
          <p:nvPr/>
        </p:nvSpPr>
        <p:spPr bwMode="auto">
          <a:xfrm>
            <a:off x="0" y="1"/>
            <a:ext cx="12191999" cy="1661275"/>
          </a:xfrm>
          <a:prstGeom prst="rect">
            <a:avLst/>
          </a:prstGeom>
          <a:solidFill>
            <a:schemeClr val="tx1">
              <a:lumMod val="75000"/>
              <a:lumOff val="25000"/>
            </a:schemeClr>
          </a:solidFill>
          <a:ln w="9525">
            <a:noFill/>
            <a:miter lim="800000"/>
            <a:headEnd/>
            <a:tailEnd/>
          </a:ln>
        </p:spPr>
        <p:txBody>
          <a:bodyPr anchor="ctr">
            <a:prstTxWarp prst="textNoShape">
              <a:avLst/>
            </a:prstTxWarp>
          </a:bodyPr>
          <a:lstStyle/>
          <a:p>
            <a:pPr algn="ctr"/>
            <a:r>
              <a:rPr lang="en-US" sz="4000" b="1" dirty="0">
                <a:solidFill>
                  <a:schemeClr val="bg1"/>
                </a:solidFill>
                <a:latin typeface="Arial" charset="0"/>
                <a:ea typeface="Arial" charset="0"/>
                <a:cs typeface="Arial" charset="0"/>
              </a:rPr>
              <a:t>When:  Deadlines</a:t>
            </a:r>
            <a:endParaRPr lang="en-US" sz="2400" b="1" dirty="0">
              <a:solidFill>
                <a:schemeClr val="bg1">
                  <a:lumMod val="75000"/>
                </a:schemeClr>
              </a:solidFill>
              <a:latin typeface="Avenir" panose="02000503020000020003" pitchFamily="2" charset="0"/>
              <a:ea typeface="Arial" charset="0"/>
              <a:cs typeface="Arial" charset="0"/>
            </a:endParaRPr>
          </a:p>
        </p:txBody>
      </p:sp>
      <p:sp>
        <p:nvSpPr>
          <p:cNvPr id="17" name="Rectangle 16">
            <a:extLst>
              <a:ext uri="{FF2B5EF4-FFF2-40B4-BE49-F238E27FC236}">
                <a16:creationId xmlns:a16="http://schemas.microsoft.com/office/drawing/2014/main" id="{AFF928D7-AC3D-8945-8382-29014F4C5756}"/>
              </a:ext>
            </a:extLst>
          </p:cNvPr>
          <p:cNvSpPr/>
          <p:nvPr/>
        </p:nvSpPr>
        <p:spPr>
          <a:xfrm>
            <a:off x="0" y="1637321"/>
            <a:ext cx="12191999" cy="185352"/>
          </a:xfrm>
          <a:prstGeom prst="rect">
            <a:avLst/>
          </a:prstGeom>
          <a:solidFill>
            <a:srgbClr val="F7C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22DBDD6-2D50-2249-B1AE-D96A8D4F1670}"/>
              </a:ext>
            </a:extLst>
          </p:cNvPr>
          <p:cNvSpPr/>
          <p:nvPr/>
        </p:nvSpPr>
        <p:spPr>
          <a:xfrm>
            <a:off x="407277" y="2165997"/>
            <a:ext cx="11784722" cy="4165243"/>
          </a:xfrm>
          <a:prstGeom prst="rect">
            <a:avLst/>
          </a:prstGeom>
        </p:spPr>
        <p:txBody>
          <a:bodyPr wrap="square">
            <a:spAutoFit/>
          </a:bodyPr>
          <a:lstStyle/>
          <a:p>
            <a:pPr marL="342900" indent="-342900">
              <a:spcAft>
                <a:spcPts val="2100"/>
              </a:spcAft>
              <a:buFont typeface="Arial" charset="0"/>
              <a:buChar char="•"/>
            </a:pPr>
            <a:r>
              <a:rPr lang="en-US" sz="2800" dirty="0">
                <a:latin typeface="Avenir Book" panose="02000503020000020003" pitchFamily="2" charset="0"/>
                <a:ea typeface="Garamond" charset="0"/>
                <a:cs typeface="Garamond" charset="0"/>
              </a:rPr>
              <a:t>November 23:  notify Dean Pugh of your intention to apply</a:t>
            </a:r>
          </a:p>
          <a:p>
            <a:pPr marL="342900" indent="-342900">
              <a:spcAft>
                <a:spcPts val="1200"/>
              </a:spcAft>
              <a:buFont typeface="Arial" charset="0"/>
              <a:buChar char="•"/>
            </a:pPr>
            <a:r>
              <a:rPr lang="en-US" sz="2800" dirty="0">
                <a:effectLst/>
                <a:latin typeface="Avenir Book" panose="02000503020000020003" pitchFamily="2" charset="0"/>
                <a:ea typeface="Garamond" charset="0"/>
                <a:cs typeface="Garamond" charset="0"/>
              </a:rPr>
              <a:t>December 21:  send first draft of research essay to </a:t>
            </a:r>
            <a:r>
              <a:rPr lang="en-US" sz="2000" dirty="0" err="1">
                <a:effectLst/>
                <a:latin typeface="Avenir Book" panose="02000503020000020003" pitchFamily="2" charset="0"/>
                <a:ea typeface="Garamond" charset="0"/>
                <a:cs typeface="Garamond" charset="0"/>
              </a:rPr>
              <a:t>coleen.pugh@wichita.edu</a:t>
            </a:r>
            <a:endParaRPr lang="en-US" sz="2000" dirty="0">
              <a:effectLst/>
              <a:latin typeface="Avenir Book" panose="02000503020000020003" pitchFamily="2" charset="0"/>
              <a:ea typeface="Garamond" charset="0"/>
              <a:cs typeface="Garamond" charset="0"/>
            </a:endParaRPr>
          </a:p>
          <a:p>
            <a:pPr marL="342900" indent="-342900">
              <a:spcAft>
                <a:spcPts val="1500"/>
              </a:spcAft>
              <a:buFont typeface="Arial" charset="0"/>
              <a:buChar char="•"/>
            </a:pPr>
            <a:r>
              <a:rPr lang="en-US" sz="2800" dirty="0">
                <a:latin typeface="Avenir Book" panose="02000503020000020003" pitchFamily="2" charset="0"/>
                <a:ea typeface="Garamond" charset="0"/>
                <a:cs typeface="Garamond" charset="0"/>
              </a:rPr>
              <a:t>January 18, 2021:  recommenders send letters to </a:t>
            </a:r>
            <a:r>
              <a:rPr lang="en-US" sz="2000" dirty="0" err="1">
                <a:latin typeface="Avenir Book" panose="02000503020000020003" pitchFamily="2" charset="0"/>
                <a:ea typeface="Garamond" charset="0"/>
                <a:cs typeface="Garamond" charset="0"/>
              </a:rPr>
              <a:t>coleen.pugh@wichita.edu</a:t>
            </a:r>
            <a:endParaRPr lang="en-US" sz="2000" dirty="0">
              <a:latin typeface="Avenir Book" panose="02000503020000020003" pitchFamily="2" charset="0"/>
              <a:ea typeface="Garamond" charset="0"/>
              <a:cs typeface="Garamond" charset="0"/>
            </a:endParaRPr>
          </a:p>
          <a:p>
            <a:pPr marL="342900" indent="-342900">
              <a:spcAft>
                <a:spcPts val="3400"/>
              </a:spcAft>
              <a:buFont typeface="Arial" charset="0"/>
              <a:buChar char="•"/>
            </a:pPr>
            <a:r>
              <a:rPr lang="en-US" sz="2800" dirty="0">
                <a:latin typeface="Avenir Book" panose="02000503020000020003" pitchFamily="2" charset="0"/>
                <a:ea typeface="Garamond" charset="0"/>
                <a:cs typeface="Garamond" charset="0"/>
              </a:rPr>
              <a:t>January 22:  submit non-WSU transcripts to </a:t>
            </a:r>
            <a:r>
              <a:rPr lang="en-US" sz="2000" dirty="0">
                <a:latin typeface="Avenir Book" panose="02000503020000020003" pitchFamily="2" charset="0"/>
                <a:ea typeface="Garamond" charset="0"/>
                <a:cs typeface="Garamond" charset="0"/>
                <a:hlinkClick r:id="rId3"/>
              </a:rPr>
              <a:t>carol.mccall@Wichita.edu</a:t>
            </a:r>
            <a:endParaRPr lang="en-US" sz="2000" dirty="0">
              <a:latin typeface="Avenir Book" panose="02000503020000020003" pitchFamily="2" charset="0"/>
              <a:ea typeface="Garamond" charset="0"/>
              <a:cs typeface="Garamond" charset="0"/>
            </a:endParaRPr>
          </a:p>
          <a:p>
            <a:pPr marL="342900" indent="-342900">
              <a:spcAft>
                <a:spcPts val="3400"/>
              </a:spcAft>
              <a:buFont typeface="Arial" charset="0"/>
              <a:buChar char="•"/>
            </a:pPr>
            <a:r>
              <a:rPr lang="en-US" sz="2800" b="1" dirty="0">
                <a:effectLst/>
                <a:highlight>
                  <a:srgbClr val="FFFF00"/>
                </a:highlight>
                <a:latin typeface="Avenir Book" panose="02000503020000020003" pitchFamily="2" charset="0"/>
                <a:ea typeface="Garamond" charset="0"/>
                <a:cs typeface="Garamond" charset="0"/>
              </a:rPr>
              <a:t>January 29, 2021at 5:PM </a:t>
            </a:r>
            <a:r>
              <a:rPr lang="en-US" sz="2800" dirty="0">
                <a:effectLst/>
                <a:latin typeface="Avenir Book" panose="02000503020000020003" pitchFamily="2" charset="0"/>
                <a:ea typeface="Garamond" charset="0"/>
                <a:cs typeface="Garamond" charset="0"/>
              </a:rPr>
              <a:t>CT:  application deadline</a:t>
            </a:r>
          </a:p>
          <a:p>
            <a:pPr marL="342900" indent="-342900">
              <a:spcAft>
                <a:spcPts val="1500"/>
              </a:spcAft>
              <a:buFont typeface="Arial" charset="0"/>
              <a:buChar char="•"/>
            </a:pPr>
            <a:r>
              <a:rPr lang="en-US" sz="2800" dirty="0">
                <a:latin typeface="Avenir Book" panose="02000503020000020003" pitchFamily="2" charset="0"/>
                <a:ea typeface="Garamond" charset="0"/>
                <a:cs typeface="Garamond" charset="0"/>
              </a:rPr>
              <a:t>March 26 11:AM CT:  scholars announced</a:t>
            </a:r>
            <a:endParaRPr lang="en-US" sz="2800" dirty="0">
              <a:effectLst/>
              <a:latin typeface="Avenir Book" panose="02000503020000020003" pitchFamily="2" charset="0"/>
              <a:ea typeface="Garamond" charset="0"/>
              <a:cs typeface="Garamond" charset="0"/>
            </a:endParaRPr>
          </a:p>
        </p:txBody>
      </p:sp>
    </p:spTree>
    <p:extLst>
      <p:ext uri="{BB962C8B-B14F-4D97-AF65-F5344CB8AC3E}">
        <p14:creationId xmlns:p14="http://schemas.microsoft.com/office/powerpoint/2010/main" val="498982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41">
            <a:extLst>
              <a:ext uri="{FF2B5EF4-FFF2-40B4-BE49-F238E27FC236}">
                <a16:creationId xmlns:a16="http://schemas.microsoft.com/office/drawing/2014/main" id="{8FB04F83-6D5D-0B42-9990-25B3878C5179}"/>
              </a:ext>
            </a:extLst>
          </p:cNvPr>
          <p:cNvSpPr>
            <a:spLocks noChangeArrowheads="1"/>
          </p:cNvSpPr>
          <p:nvPr/>
        </p:nvSpPr>
        <p:spPr bwMode="auto">
          <a:xfrm>
            <a:off x="0" y="1"/>
            <a:ext cx="12191999" cy="1661275"/>
          </a:xfrm>
          <a:prstGeom prst="rect">
            <a:avLst/>
          </a:prstGeom>
          <a:solidFill>
            <a:schemeClr val="tx1">
              <a:lumMod val="75000"/>
              <a:lumOff val="25000"/>
            </a:schemeClr>
          </a:solidFill>
          <a:ln w="9525">
            <a:noFill/>
            <a:miter lim="800000"/>
            <a:headEnd/>
            <a:tailEnd/>
          </a:ln>
        </p:spPr>
        <p:txBody>
          <a:bodyPr anchor="ctr">
            <a:prstTxWarp prst="textNoShape">
              <a:avLst/>
            </a:prstTxWarp>
          </a:bodyPr>
          <a:lstStyle/>
          <a:p>
            <a:pPr algn="ctr"/>
            <a:r>
              <a:rPr lang="en-US" sz="4000" b="1" dirty="0">
                <a:solidFill>
                  <a:schemeClr val="bg1"/>
                </a:solidFill>
                <a:latin typeface="Arial" charset="0"/>
                <a:ea typeface="Arial" charset="0"/>
                <a:cs typeface="Arial" charset="0"/>
              </a:rPr>
              <a:t>What:  Research Essay</a:t>
            </a:r>
            <a:endParaRPr lang="en-US" sz="2400" b="1" dirty="0">
              <a:solidFill>
                <a:schemeClr val="bg1">
                  <a:lumMod val="75000"/>
                </a:schemeClr>
              </a:solidFill>
              <a:latin typeface="Avenir" panose="02000503020000020003" pitchFamily="2" charset="0"/>
              <a:ea typeface="Arial" charset="0"/>
              <a:cs typeface="Arial" charset="0"/>
            </a:endParaRPr>
          </a:p>
        </p:txBody>
      </p:sp>
      <p:sp>
        <p:nvSpPr>
          <p:cNvPr id="17" name="Rectangle 16">
            <a:extLst>
              <a:ext uri="{FF2B5EF4-FFF2-40B4-BE49-F238E27FC236}">
                <a16:creationId xmlns:a16="http://schemas.microsoft.com/office/drawing/2014/main" id="{AFF928D7-AC3D-8945-8382-29014F4C5756}"/>
              </a:ext>
            </a:extLst>
          </p:cNvPr>
          <p:cNvSpPr/>
          <p:nvPr/>
        </p:nvSpPr>
        <p:spPr>
          <a:xfrm>
            <a:off x="0" y="1637321"/>
            <a:ext cx="12191999" cy="185352"/>
          </a:xfrm>
          <a:prstGeom prst="rect">
            <a:avLst/>
          </a:prstGeom>
          <a:solidFill>
            <a:srgbClr val="F7C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22DBDD6-2D50-2249-B1AE-D96A8D4F1670}"/>
              </a:ext>
            </a:extLst>
          </p:cNvPr>
          <p:cNvSpPr/>
          <p:nvPr/>
        </p:nvSpPr>
        <p:spPr>
          <a:xfrm>
            <a:off x="288746" y="1865842"/>
            <a:ext cx="11784722" cy="4924425"/>
          </a:xfrm>
          <a:prstGeom prst="rect">
            <a:avLst/>
          </a:prstGeom>
        </p:spPr>
        <p:txBody>
          <a:bodyPr wrap="square">
            <a:spAutoFit/>
          </a:bodyPr>
          <a:lstStyle/>
          <a:p>
            <a:pPr marL="342900" indent="-342900">
              <a:spcAft>
                <a:spcPts val="2100"/>
              </a:spcAft>
              <a:buFont typeface="Arial" charset="0"/>
              <a:buChar char="•"/>
            </a:pPr>
            <a:r>
              <a:rPr lang="en-US" sz="2800" dirty="0">
                <a:latin typeface="Avenir Book" panose="02000503020000020003" pitchFamily="2" charset="0"/>
                <a:ea typeface="Garamond" charset="0"/>
                <a:cs typeface="Garamond" charset="0"/>
              </a:rPr>
              <a:t>3-page max</a:t>
            </a:r>
          </a:p>
          <a:p>
            <a:pPr marL="342900" indent="-342900">
              <a:spcAft>
                <a:spcPts val="1200"/>
              </a:spcAft>
              <a:buFont typeface="Arial" charset="0"/>
              <a:buChar char="•"/>
            </a:pPr>
            <a:r>
              <a:rPr lang="en-US" sz="2800" dirty="0">
                <a:effectLst/>
                <a:latin typeface="Avenir Book" panose="02000503020000020003" pitchFamily="2" charset="0"/>
                <a:ea typeface="Garamond" charset="0"/>
                <a:cs typeface="Garamond" charset="0"/>
              </a:rPr>
              <a:t>Single-spaced</a:t>
            </a:r>
            <a:endParaRPr lang="en-US" sz="2000" dirty="0">
              <a:effectLst/>
              <a:latin typeface="Avenir Book" panose="02000503020000020003" pitchFamily="2" charset="0"/>
              <a:ea typeface="Garamond" charset="0"/>
              <a:cs typeface="Garamond" charset="0"/>
            </a:endParaRPr>
          </a:p>
          <a:p>
            <a:pPr marL="342900" indent="-342900">
              <a:spcAft>
                <a:spcPts val="1500"/>
              </a:spcAft>
              <a:buFont typeface="Arial" charset="0"/>
              <a:buChar char="•"/>
            </a:pPr>
            <a:r>
              <a:rPr lang="en-US" sz="2800" dirty="0">
                <a:effectLst/>
                <a:latin typeface="Avenir Book" panose="02000503020000020003" pitchFamily="2" charset="0"/>
                <a:ea typeface="Garamond" charset="0"/>
                <a:cs typeface="Garamond" charset="0"/>
              </a:rPr>
              <a:t>1-inch margins on all sides</a:t>
            </a:r>
          </a:p>
          <a:p>
            <a:pPr marL="342900" indent="-342900">
              <a:spcAft>
                <a:spcPts val="1500"/>
              </a:spcAft>
              <a:buFont typeface="Arial" charset="0"/>
              <a:buChar char="•"/>
            </a:pPr>
            <a:r>
              <a:rPr lang="en-US" sz="2800" dirty="0">
                <a:latin typeface="Avenir Book" panose="02000503020000020003" pitchFamily="2" charset="0"/>
                <a:ea typeface="Garamond" charset="0"/>
                <a:cs typeface="Garamond" charset="0"/>
              </a:rPr>
              <a:t>Single or double column format</a:t>
            </a:r>
          </a:p>
          <a:p>
            <a:pPr marL="342900" indent="-342900">
              <a:spcAft>
                <a:spcPts val="1500"/>
              </a:spcAft>
              <a:buFont typeface="Arial" charset="0"/>
              <a:buChar char="•"/>
            </a:pPr>
            <a:r>
              <a:rPr lang="en-US" sz="2800" dirty="0">
                <a:latin typeface="Avenir Book" panose="02000503020000020003" pitchFamily="2" charset="0"/>
                <a:ea typeface="Garamond" charset="0"/>
                <a:cs typeface="Garamond" charset="0"/>
              </a:rPr>
              <a:t>At least 12-point Arial font</a:t>
            </a:r>
            <a:endParaRPr lang="en-US" sz="2000" dirty="0">
              <a:latin typeface="Avenir Book" panose="02000503020000020003" pitchFamily="2" charset="0"/>
              <a:ea typeface="Garamond" charset="0"/>
              <a:cs typeface="Garamond" charset="0"/>
            </a:endParaRPr>
          </a:p>
          <a:p>
            <a:pPr marL="342900" indent="-342900">
              <a:spcAft>
                <a:spcPts val="1500"/>
              </a:spcAft>
              <a:buFont typeface="Arial" charset="0"/>
              <a:buChar char="•"/>
            </a:pPr>
            <a:r>
              <a:rPr lang="en-US" sz="2800" dirty="0">
                <a:effectLst/>
                <a:latin typeface="Avenir Book" panose="02000503020000020003" pitchFamily="2" charset="0"/>
                <a:ea typeface="Garamond" charset="0"/>
                <a:cs typeface="Garamond" charset="0"/>
              </a:rPr>
              <a:t>Figure captions may use 10-point Arial font</a:t>
            </a:r>
          </a:p>
          <a:p>
            <a:pPr marL="342900" indent="-342900">
              <a:spcAft>
                <a:spcPts val="1500"/>
              </a:spcAft>
              <a:buFont typeface="Arial" charset="0"/>
              <a:buChar char="•"/>
            </a:pPr>
            <a:r>
              <a:rPr lang="en-US" sz="2800" dirty="0">
                <a:latin typeface="Avenir Book" panose="02000503020000020003" pitchFamily="2" charset="0"/>
                <a:ea typeface="Garamond" charset="0"/>
                <a:cs typeface="Garamond" charset="0"/>
              </a:rPr>
              <a:t>Includes bibliographic information and graphics</a:t>
            </a:r>
          </a:p>
          <a:p>
            <a:pPr marL="342900" indent="-342900">
              <a:spcAft>
                <a:spcPts val="1500"/>
              </a:spcAft>
              <a:buFont typeface="Arial" charset="0"/>
              <a:buChar char="•"/>
            </a:pPr>
            <a:r>
              <a:rPr lang="en-US" sz="2800" dirty="0">
                <a:latin typeface="Avenir Book" panose="02000503020000020003" pitchFamily="2" charset="0"/>
                <a:ea typeface="Garamond" charset="0"/>
                <a:cs typeface="Garamond" charset="0"/>
              </a:rPr>
              <a:t>https://</a:t>
            </a:r>
            <a:r>
              <a:rPr lang="en-US" sz="2800" dirty="0" err="1">
                <a:latin typeface="Avenir Book" panose="02000503020000020003" pitchFamily="2" charset="0"/>
                <a:ea typeface="Garamond" charset="0"/>
                <a:cs typeface="Garamond" charset="0"/>
              </a:rPr>
              <a:t>goldwater.scholarsapply.org</a:t>
            </a:r>
            <a:r>
              <a:rPr lang="en-US" sz="2800" dirty="0">
                <a:latin typeface="Avenir Book" panose="02000503020000020003" pitchFamily="2" charset="0"/>
                <a:ea typeface="Garamond" charset="0"/>
                <a:cs typeface="Garamond" charset="0"/>
              </a:rPr>
              <a:t>/developing-the-research-essay/</a:t>
            </a:r>
            <a:endParaRPr lang="en-US" sz="2800" dirty="0">
              <a:effectLst/>
              <a:latin typeface="Avenir Book" panose="02000503020000020003" pitchFamily="2" charset="0"/>
              <a:ea typeface="Garamond" charset="0"/>
              <a:cs typeface="Garamond" charset="0"/>
            </a:endParaRPr>
          </a:p>
        </p:txBody>
      </p:sp>
    </p:spTree>
    <p:extLst>
      <p:ext uri="{BB962C8B-B14F-4D97-AF65-F5344CB8AC3E}">
        <p14:creationId xmlns:p14="http://schemas.microsoft.com/office/powerpoint/2010/main" val="24837937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40798</TotalTime>
  <Words>1386</Words>
  <Application>Microsoft Macintosh PowerPoint</Application>
  <PresentationFormat>Widescreen</PresentationFormat>
  <Paragraphs>126</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Avenir</vt:lpstr>
      <vt:lpstr>Avenir Book</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Livesay, Dennis</dc:creator>
  <cp:lastModifiedBy>Pugh, Coleen</cp:lastModifiedBy>
  <cp:revision>424</cp:revision>
  <cp:lastPrinted>2019-02-14T21:35:16Z</cp:lastPrinted>
  <dcterms:created xsi:type="dcterms:W3CDTF">2018-03-31T19:59:36Z</dcterms:created>
  <dcterms:modified xsi:type="dcterms:W3CDTF">2020-11-06T18:20:01Z</dcterms:modified>
</cp:coreProperties>
</file>