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2" r:id="rId2"/>
    <p:sldId id="301" r:id="rId3"/>
    <p:sldId id="284" r:id="rId4"/>
    <p:sldId id="285" r:id="rId5"/>
    <p:sldId id="266" r:id="rId6"/>
    <p:sldId id="288" r:id="rId7"/>
    <p:sldId id="291" r:id="rId8"/>
    <p:sldId id="292" r:id="rId9"/>
    <p:sldId id="293" r:id="rId10"/>
    <p:sldId id="297" r:id="rId11"/>
    <p:sldId id="315" r:id="rId12"/>
    <p:sldId id="316" r:id="rId13"/>
    <p:sldId id="302" r:id="rId14"/>
    <p:sldId id="306" r:id="rId15"/>
    <p:sldId id="304" r:id="rId16"/>
    <p:sldId id="310" r:id="rId17"/>
    <p:sldId id="311" r:id="rId18"/>
    <p:sldId id="312" r:id="rId19"/>
    <p:sldId id="314" r:id="rId20"/>
    <p:sldId id="313" r:id="rId21"/>
    <p:sldId id="308" r:id="rId22"/>
    <p:sldId id="300" r:id="rId23"/>
    <p:sldId id="272" r:id="rId24"/>
  </p:sldIdLst>
  <p:sldSz cx="24384000" cy="13716000"/>
  <p:notesSz cx="6858000" cy="9144000"/>
  <p:defaultTextStyle>
    <a:lvl1pPr algn="ctr" defTabSz="825500">
      <a:defRPr sz="5000"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79623" autoAdjust="0"/>
  </p:normalViewPr>
  <p:slideViewPr>
    <p:cSldViewPr snapToGrid="0" snapToObjects="1">
      <p:cViewPr varScale="1">
        <p:scale>
          <a:sx n="45" d="100"/>
          <a:sy n="45" d="100"/>
        </p:scale>
        <p:origin x="780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52DF6D-0161-4855-ACBB-F9E10C8F77E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98FC11-03D3-4C4D-A7D8-91D463861C27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Strategic Plan/ Directives</a:t>
          </a:r>
          <a:endParaRPr lang="en-US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8EC809-C0E1-4993-9D5E-28F663AC4A92}" type="parTrans" cxnId="{7DE69A3A-C2D8-4937-88C9-4880AF242FB4}">
      <dgm:prSet/>
      <dgm:spPr/>
      <dgm:t>
        <a:bodyPr/>
        <a:lstStyle/>
        <a:p>
          <a:endParaRPr lang="en-US"/>
        </a:p>
      </dgm:t>
    </dgm:pt>
    <dgm:pt modelId="{89FA31FB-3306-481C-BC27-B72069400957}" type="sibTrans" cxnId="{7DE69A3A-C2D8-4937-88C9-4880AF242FB4}">
      <dgm:prSet/>
      <dgm:spPr>
        <a:solidFill>
          <a:schemeClr val="tx1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CC3A0C40-1BC9-4507-8666-970F92BD3781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Define Department Goals that Link with Strategy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6053D0-E69B-4E09-96FA-EA64004C7AA4}" type="parTrans" cxnId="{62AB3B1C-A763-418C-9E7A-A8AB679FF84A}">
      <dgm:prSet/>
      <dgm:spPr/>
      <dgm:t>
        <a:bodyPr/>
        <a:lstStyle/>
        <a:p>
          <a:endParaRPr lang="en-US"/>
        </a:p>
      </dgm:t>
    </dgm:pt>
    <dgm:pt modelId="{8D871BC8-3EFF-4492-B437-FC950CE1C090}" type="sibTrans" cxnId="{62AB3B1C-A763-418C-9E7A-A8AB679FF84A}">
      <dgm:prSet/>
      <dgm:spPr>
        <a:solidFill>
          <a:schemeClr val="tx1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17922DD4-9529-4A88-B64F-C9AB506318CB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Develop Learning and Operational Outcomes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481093-0664-4043-9419-F0A0080F1329}" type="parTrans" cxnId="{3A8D0A43-CB4F-48DD-905B-526B2FB26991}">
      <dgm:prSet/>
      <dgm:spPr/>
      <dgm:t>
        <a:bodyPr/>
        <a:lstStyle/>
        <a:p>
          <a:endParaRPr lang="en-US"/>
        </a:p>
      </dgm:t>
    </dgm:pt>
    <dgm:pt modelId="{ACA5AD5E-7593-4A2F-BDCE-FDD98A881AE3}" type="sibTrans" cxnId="{3A8D0A43-CB4F-48DD-905B-526B2FB26991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14571D5-5049-4DC7-981F-887C97725C7E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Use Results to Refine and Improve or Change Programs/ Services/ Outcomes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A3C7B3-E84C-44B6-8C81-09F8BFE6E7CC}" type="parTrans" cxnId="{8C3136D6-6F5E-47A7-BE5B-36712F09A4BA}">
      <dgm:prSet/>
      <dgm:spPr/>
      <dgm:t>
        <a:bodyPr/>
        <a:lstStyle/>
        <a:p>
          <a:endParaRPr lang="en-US"/>
        </a:p>
      </dgm:t>
    </dgm:pt>
    <dgm:pt modelId="{E7C2C8E4-B4A5-41F8-A4F9-68CC6E11107C}" type="sibTrans" cxnId="{8C3136D6-6F5E-47A7-BE5B-36712F09A4BA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0548D41-91B4-4B91-8FED-58FD54D76548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Use Results to Inform Ongoing Strategic Planning/ Programming Process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08E6E5-6425-4DB9-AB06-FE9911E3FC04}" type="parTrans" cxnId="{A46A3DC4-48F9-460F-A07B-63E0273490EF}">
      <dgm:prSet/>
      <dgm:spPr/>
      <dgm:t>
        <a:bodyPr/>
        <a:lstStyle/>
        <a:p>
          <a:endParaRPr lang="en-US"/>
        </a:p>
      </dgm:t>
    </dgm:pt>
    <dgm:pt modelId="{71A5BB53-F38C-489E-8AFC-0B39B24BFF02}" type="sibTrans" cxnId="{A46A3DC4-48F9-460F-A07B-63E0273490EF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FE8A0B-1BBA-4624-AF83-A5A45CF892A7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Define Assessment Method, Criteria and Schedule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EA8011-E7DB-4442-A925-DA32B22C9FF0}" type="parTrans" cxnId="{14C307ED-C63E-466F-9A1A-AD77F48ACC68}">
      <dgm:prSet/>
      <dgm:spPr/>
      <dgm:t>
        <a:bodyPr/>
        <a:lstStyle/>
        <a:p>
          <a:endParaRPr lang="en-US"/>
        </a:p>
      </dgm:t>
    </dgm:pt>
    <dgm:pt modelId="{1E25BEE0-AECB-48DE-8AB3-5220486D5BF3}" type="sibTrans" cxnId="{14C307ED-C63E-466F-9A1A-AD77F48ACC68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4318C96-8E97-4B1B-9C39-63868D8ADE3A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Provide Learning Experiences, Perform Assessment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77F1E1-5799-4A8B-B56E-DEDEB7CD250A}" type="parTrans" cxnId="{7798BE29-1A41-4CA2-8C75-296CC52529B2}">
      <dgm:prSet/>
      <dgm:spPr/>
      <dgm:t>
        <a:bodyPr/>
        <a:lstStyle/>
        <a:p>
          <a:endParaRPr lang="en-US"/>
        </a:p>
      </dgm:t>
    </dgm:pt>
    <dgm:pt modelId="{F8A1226B-77FA-4B99-B7FA-83620DEA2C8C}" type="sibTrans" cxnId="{7798BE29-1A41-4CA2-8C75-296CC52529B2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1BB8A5A-D0A3-4C78-B6C6-C2C237429964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Analyze Results (Include Budget Results) and Determine Action Steps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50474D-BFF1-439B-AAD8-F8F545706699}" type="parTrans" cxnId="{0178982E-0A0A-45F7-B29A-2B83FD4D9106}">
      <dgm:prSet/>
      <dgm:spPr/>
      <dgm:t>
        <a:bodyPr/>
        <a:lstStyle/>
        <a:p>
          <a:endParaRPr lang="en-US"/>
        </a:p>
      </dgm:t>
    </dgm:pt>
    <dgm:pt modelId="{6193A747-3399-4DC0-95CF-6D0291CFE9A6}" type="sibTrans" cxnId="{0178982E-0A0A-45F7-B29A-2B83FD4D9106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2A429D3-D504-44F8-AE8C-53B01CDAE068}" type="pres">
      <dgm:prSet presAssocID="{2252DF6D-0161-4855-ACBB-F9E10C8F77E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1B6D87-5E03-495D-852F-D1445C17C09E}" type="pres">
      <dgm:prSet presAssocID="{B598FC11-03D3-4C4D-A7D8-91D463861C27}" presName="node" presStyleLbl="node1" presStyleIdx="0" presStyleCnt="8" custScaleX="128384" custScaleY="130161" custRadScaleRad="95559" custRadScaleInc="16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94642-00CB-493B-9ED1-DC2A75D2D952}" type="pres">
      <dgm:prSet presAssocID="{89FA31FB-3306-481C-BC27-B72069400957}" presName="sibTrans" presStyleLbl="sibTrans2D1" presStyleIdx="0" presStyleCnt="8" custAng="108948" custScaleX="214107" custScaleY="68027" custLinFactNeighborX="64260" custLinFactNeighborY="-93645"/>
      <dgm:spPr/>
      <dgm:t>
        <a:bodyPr/>
        <a:lstStyle/>
        <a:p>
          <a:endParaRPr lang="en-US"/>
        </a:p>
      </dgm:t>
    </dgm:pt>
    <dgm:pt modelId="{B25AF8A3-79A5-4D1B-8106-6CD4D39A67CD}" type="pres">
      <dgm:prSet presAssocID="{89FA31FB-3306-481C-BC27-B72069400957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CD7876B1-B9E0-4CE6-91A0-0B432B20D5B9}" type="pres">
      <dgm:prSet presAssocID="{CC3A0C40-1BC9-4507-8666-970F92BD3781}" presName="node" presStyleLbl="node1" presStyleIdx="1" presStyleCnt="8" custScaleX="132840" custScaleY="127207" custRadScaleRad="109910" custRadScaleInc="48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E73C9-5245-470C-B43E-35AE5F6598E8}" type="pres">
      <dgm:prSet presAssocID="{8D871BC8-3EFF-4492-B437-FC950CE1C090}" presName="sibTrans" presStyleLbl="sibTrans2D1" presStyleIdx="1" presStyleCnt="8" custAng="443492" custScaleX="233380" custScaleY="63893" custLinFactX="102673" custLinFactNeighborX="200000" custLinFactNeighborY="-54215"/>
      <dgm:spPr/>
      <dgm:t>
        <a:bodyPr/>
        <a:lstStyle/>
        <a:p>
          <a:endParaRPr lang="en-US"/>
        </a:p>
      </dgm:t>
    </dgm:pt>
    <dgm:pt modelId="{0CABADF5-4C34-45A9-98EB-4857B83B3286}" type="pres">
      <dgm:prSet presAssocID="{8D871BC8-3EFF-4492-B437-FC950CE1C090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76DBBE3C-1D69-4498-996D-548E3B8AD6F9}" type="pres">
      <dgm:prSet presAssocID="{17922DD4-9529-4A88-B64F-C9AB506318CB}" presName="node" presStyleLbl="node1" presStyleIdx="2" presStyleCnt="8" custScaleX="131009" custScaleY="127479" custRadScaleRad="116447" custRadScaleInc="-19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4702F-DA3C-4E50-A8B2-14A0709C6144}" type="pres">
      <dgm:prSet presAssocID="{ACA5AD5E-7593-4A2F-BDCE-FDD98A881AE3}" presName="sibTrans" presStyleLbl="sibTrans2D1" presStyleIdx="2" presStyleCnt="8" custAng="891408" custScaleX="172823" custScaleY="75546" custLinFactX="100000" custLinFactNeighborX="180765" custLinFactNeighborY="41894"/>
      <dgm:spPr/>
      <dgm:t>
        <a:bodyPr/>
        <a:lstStyle/>
        <a:p>
          <a:endParaRPr lang="en-US"/>
        </a:p>
      </dgm:t>
    </dgm:pt>
    <dgm:pt modelId="{F40DB548-B61D-47E4-B5A2-B8E9F64480BB}" type="pres">
      <dgm:prSet presAssocID="{ACA5AD5E-7593-4A2F-BDCE-FDD98A881AE3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BF07D713-AE37-41D0-B58D-808548988CC2}" type="pres">
      <dgm:prSet presAssocID="{BCFE8A0B-1BBA-4624-AF83-A5A45CF892A7}" presName="node" presStyleLbl="node1" presStyleIdx="3" presStyleCnt="8" custScaleX="129279" custScaleY="127181" custRadScaleRad="112396" custRadScaleInc="-38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613BE-588C-4556-9390-943251997DC8}" type="pres">
      <dgm:prSet presAssocID="{1E25BEE0-AECB-48DE-8AB3-5220486D5BF3}" presName="sibTrans" presStyleLbl="sibTrans2D1" presStyleIdx="3" presStyleCnt="8" custAng="224415" custScaleX="163567" custScaleY="75402" custLinFactY="1039" custLinFactNeighborX="48853" custLinFactNeighborY="100000"/>
      <dgm:spPr/>
      <dgm:t>
        <a:bodyPr/>
        <a:lstStyle/>
        <a:p>
          <a:endParaRPr lang="en-US"/>
        </a:p>
      </dgm:t>
    </dgm:pt>
    <dgm:pt modelId="{B654CC50-1534-440E-8799-D71531742891}" type="pres">
      <dgm:prSet presAssocID="{1E25BEE0-AECB-48DE-8AB3-5220486D5BF3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5A5019AA-389F-4EA4-A9FA-2400F1225F8C}" type="pres">
      <dgm:prSet presAssocID="{A4318C96-8E97-4B1B-9C39-63868D8ADE3A}" presName="node" presStyleLbl="node1" presStyleIdx="4" presStyleCnt="8" custScaleX="130315" custScaleY="133187" custRadScaleRad="90447" custRadScaleInc="-22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5ADD1-2D22-4396-979E-075A61D9816B}" type="pres">
      <dgm:prSet presAssocID="{F8A1226B-77FA-4B99-B7FA-83620DEA2C8C}" presName="sibTrans" presStyleLbl="sibTrans2D1" presStyleIdx="4" presStyleCnt="8" custScaleX="190902" custScaleY="78682" custLinFactNeighborX="-42837" custLinFactNeighborY="88716"/>
      <dgm:spPr/>
      <dgm:t>
        <a:bodyPr/>
        <a:lstStyle/>
        <a:p>
          <a:endParaRPr lang="en-US"/>
        </a:p>
      </dgm:t>
    </dgm:pt>
    <dgm:pt modelId="{422F3A81-D3AE-4091-8EDF-783FE1D847FE}" type="pres">
      <dgm:prSet presAssocID="{F8A1226B-77FA-4B99-B7FA-83620DEA2C8C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E52CD41B-8F80-4C00-9741-BBF619958473}" type="pres">
      <dgm:prSet presAssocID="{21BB8A5A-D0A3-4C78-B6C6-C2C237429964}" presName="node" presStyleLbl="node1" presStyleIdx="5" presStyleCnt="8" custScaleX="132010" custScaleY="136793" custRadScaleRad="100045" custRadScaleInc="7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10B34-9812-479A-A208-4C738FF8F1DD}" type="pres">
      <dgm:prSet presAssocID="{6193A747-3399-4DC0-95CF-6D0291CFE9A6}" presName="sibTrans" presStyleLbl="sibTrans2D1" presStyleIdx="5" presStyleCnt="8" custAng="99865" custScaleX="274603" custScaleY="73318" custLinFactX="-100000" custLinFactNeighborX="-183705" custLinFactNeighborY="46823"/>
      <dgm:spPr/>
      <dgm:t>
        <a:bodyPr/>
        <a:lstStyle/>
        <a:p>
          <a:endParaRPr lang="en-US"/>
        </a:p>
      </dgm:t>
    </dgm:pt>
    <dgm:pt modelId="{18BE2571-F147-4E66-9C96-A4CB7EE078A5}" type="pres">
      <dgm:prSet presAssocID="{6193A747-3399-4DC0-95CF-6D0291CFE9A6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BF76A303-147A-4511-8C07-8BCB6DB63FDE}" type="pres">
      <dgm:prSet presAssocID="{E14571D5-5049-4DC7-981F-887C97725C7E}" presName="node" presStyleLbl="node1" presStyleIdx="6" presStyleCnt="8" custScaleX="130473" custScaleY="125245" custRadScaleRad="108054" custRadScaleInc="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8D6C6-69CF-43B7-9B97-BE28B552D042}" type="pres">
      <dgm:prSet presAssocID="{E7C2C8E4-B4A5-41F8-A4F9-68CC6E11107C}" presName="sibTrans" presStyleLbl="sibTrans2D1" presStyleIdx="6" presStyleCnt="8" custScaleX="271823" custScaleY="81041" custLinFactX="-100000" custLinFactNeighborX="-181761" custLinFactNeighborY="-54216"/>
      <dgm:spPr/>
      <dgm:t>
        <a:bodyPr/>
        <a:lstStyle/>
        <a:p>
          <a:endParaRPr lang="en-US"/>
        </a:p>
      </dgm:t>
    </dgm:pt>
    <dgm:pt modelId="{10CC3A35-A66D-4A26-808A-FA10209996D3}" type="pres">
      <dgm:prSet presAssocID="{E7C2C8E4-B4A5-41F8-A4F9-68CC6E11107C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B2908885-0136-410A-AEE0-75AE435F0862}" type="pres">
      <dgm:prSet presAssocID="{80548D41-91B4-4B91-8FED-58FD54D76548}" presName="node" presStyleLbl="node1" presStyleIdx="7" presStyleCnt="8" custScaleX="133904" custScaleY="125543" custRadScaleRad="101862" custRadScaleInc="-8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F63EB-934B-4DAA-8E1F-7981A6737C5E}" type="pres">
      <dgm:prSet presAssocID="{71A5BB53-F38C-489E-8AFC-0B39B24BFF02}" presName="sibTrans" presStyleLbl="sibTrans2D1" presStyleIdx="7" presStyleCnt="8" custAng="517458" custScaleX="249804" custScaleY="74649" custLinFactY="-8431" custLinFactNeighborX="-86552" custLinFactNeighborY="-100000"/>
      <dgm:spPr/>
      <dgm:t>
        <a:bodyPr/>
        <a:lstStyle/>
        <a:p>
          <a:endParaRPr lang="en-US"/>
        </a:p>
      </dgm:t>
    </dgm:pt>
    <dgm:pt modelId="{1177B4BD-0FB9-47C8-9A20-F6A350A31406}" type="pres">
      <dgm:prSet presAssocID="{71A5BB53-F38C-489E-8AFC-0B39B24BFF02}" presName="connectorText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F7AECF42-C5FD-4824-8DBE-A2CC0EC4504C}" type="presOf" srcId="{F8A1226B-77FA-4B99-B7FA-83620DEA2C8C}" destId="{C4B5ADD1-2D22-4396-979E-075A61D9816B}" srcOrd="0" destOrd="0" presId="urn:microsoft.com/office/officeart/2005/8/layout/cycle2"/>
    <dgm:cxn modelId="{AA5989DE-E8BE-4982-A639-A211D0612244}" type="presOf" srcId="{B598FC11-03D3-4C4D-A7D8-91D463861C27}" destId="{711B6D87-5E03-495D-852F-D1445C17C09E}" srcOrd="0" destOrd="0" presId="urn:microsoft.com/office/officeart/2005/8/layout/cycle2"/>
    <dgm:cxn modelId="{AE392233-1493-440C-AF4A-3553DC710D81}" type="presOf" srcId="{89FA31FB-3306-481C-BC27-B72069400957}" destId="{B8194642-00CB-493B-9ED1-DC2A75D2D952}" srcOrd="0" destOrd="0" presId="urn:microsoft.com/office/officeart/2005/8/layout/cycle2"/>
    <dgm:cxn modelId="{C193A6E8-AEA6-4753-B9BF-07A8D32DB422}" type="presOf" srcId="{71A5BB53-F38C-489E-8AFC-0B39B24BFF02}" destId="{1177B4BD-0FB9-47C8-9A20-F6A350A31406}" srcOrd="1" destOrd="0" presId="urn:microsoft.com/office/officeart/2005/8/layout/cycle2"/>
    <dgm:cxn modelId="{D24F8EB3-521F-4A76-97FF-E0C5CFDF95CC}" type="presOf" srcId="{CC3A0C40-1BC9-4507-8666-970F92BD3781}" destId="{CD7876B1-B9E0-4CE6-91A0-0B432B20D5B9}" srcOrd="0" destOrd="0" presId="urn:microsoft.com/office/officeart/2005/8/layout/cycle2"/>
    <dgm:cxn modelId="{E7A837D0-9DF7-4EEC-8613-C585F2271241}" type="presOf" srcId="{BCFE8A0B-1BBA-4624-AF83-A5A45CF892A7}" destId="{BF07D713-AE37-41D0-B58D-808548988CC2}" srcOrd="0" destOrd="0" presId="urn:microsoft.com/office/officeart/2005/8/layout/cycle2"/>
    <dgm:cxn modelId="{7DE69A3A-C2D8-4937-88C9-4880AF242FB4}" srcId="{2252DF6D-0161-4855-ACBB-F9E10C8F77E3}" destId="{B598FC11-03D3-4C4D-A7D8-91D463861C27}" srcOrd="0" destOrd="0" parTransId="{198EC809-C0E1-4993-9D5E-28F663AC4A92}" sibTransId="{89FA31FB-3306-481C-BC27-B72069400957}"/>
    <dgm:cxn modelId="{0F8BB4C3-65E5-40B8-AAB0-C5EFCC0993B3}" type="presOf" srcId="{E14571D5-5049-4DC7-981F-887C97725C7E}" destId="{BF76A303-147A-4511-8C07-8BCB6DB63FDE}" srcOrd="0" destOrd="0" presId="urn:microsoft.com/office/officeart/2005/8/layout/cycle2"/>
    <dgm:cxn modelId="{A00AD491-9074-4750-987D-FFD36E5AAB61}" type="presOf" srcId="{17922DD4-9529-4A88-B64F-C9AB506318CB}" destId="{76DBBE3C-1D69-4498-996D-548E3B8AD6F9}" srcOrd="0" destOrd="0" presId="urn:microsoft.com/office/officeart/2005/8/layout/cycle2"/>
    <dgm:cxn modelId="{75C6C2C0-C230-461C-A5C1-E4C6E4227E71}" type="presOf" srcId="{A4318C96-8E97-4B1B-9C39-63868D8ADE3A}" destId="{5A5019AA-389F-4EA4-A9FA-2400F1225F8C}" srcOrd="0" destOrd="0" presId="urn:microsoft.com/office/officeart/2005/8/layout/cycle2"/>
    <dgm:cxn modelId="{A8C2A28F-C3A6-4E42-86B4-6AA746EC3C29}" type="presOf" srcId="{ACA5AD5E-7593-4A2F-BDCE-FDD98A881AE3}" destId="{81B4702F-DA3C-4E50-A8B2-14A0709C6144}" srcOrd="0" destOrd="0" presId="urn:microsoft.com/office/officeart/2005/8/layout/cycle2"/>
    <dgm:cxn modelId="{81C7BCBE-C1FF-40E0-AE73-B855947E7CB5}" type="presOf" srcId="{8D871BC8-3EFF-4492-B437-FC950CE1C090}" destId="{0CABADF5-4C34-45A9-98EB-4857B83B3286}" srcOrd="1" destOrd="0" presId="urn:microsoft.com/office/officeart/2005/8/layout/cycle2"/>
    <dgm:cxn modelId="{59789A6F-3E39-44BE-9043-6D0C28DDA185}" type="presOf" srcId="{1E25BEE0-AECB-48DE-8AB3-5220486D5BF3}" destId="{445613BE-588C-4556-9390-943251997DC8}" srcOrd="0" destOrd="0" presId="urn:microsoft.com/office/officeart/2005/8/layout/cycle2"/>
    <dgm:cxn modelId="{D76FD95E-62A7-476D-A430-9806653887DC}" type="presOf" srcId="{21BB8A5A-D0A3-4C78-B6C6-C2C237429964}" destId="{E52CD41B-8F80-4C00-9741-BBF619958473}" srcOrd="0" destOrd="0" presId="urn:microsoft.com/office/officeart/2005/8/layout/cycle2"/>
    <dgm:cxn modelId="{76B7A440-05AB-4BAC-9BA9-77863E607400}" type="presOf" srcId="{1E25BEE0-AECB-48DE-8AB3-5220486D5BF3}" destId="{B654CC50-1534-440E-8799-D71531742891}" srcOrd="1" destOrd="0" presId="urn:microsoft.com/office/officeart/2005/8/layout/cycle2"/>
    <dgm:cxn modelId="{4FA9B483-B62C-4F30-9F8A-CE58704EE5D9}" type="presOf" srcId="{6193A747-3399-4DC0-95CF-6D0291CFE9A6}" destId="{18BE2571-F147-4E66-9C96-A4CB7EE078A5}" srcOrd="1" destOrd="0" presId="urn:microsoft.com/office/officeart/2005/8/layout/cycle2"/>
    <dgm:cxn modelId="{F46C5163-5C67-44A3-BAAF-2D468D01A8AC}" type="presOf" srcId="{89FA31FB-3306-481C-BC27-B72069400957}" destId="{B25AF8A3-79A5-4D1B-8106-6CD4D39A67CD}" srcOrd="1" destOrd="0" presId="urn:microsoft.com/office/officeart/2005/8/layout/cycle2"/>
    <dgm:cxn modelId="{8C3136D6-6F5E-47A7-BE5B-36712F09A4BA}" srcId="{2252DF6D-0161-4855-ACBB-F9E10C8F77E3}" destId="{E14571D5-5049-4DC7-981F-887C97725C7E}" srcOrd="6" destOrd="0" parTransId="{B1A3C7B3-E84C-44B6-8C81-09F8BFE6E7CC}" sibTransId="{E7C2C8E4-B4A5-41F8-A4F9-68CC6E11107C}"/>
    <dgm:cxn modelId="{0A473C97-99F9-4576-AD7A-D4D49C1DFD36}" type="presOf" srcId="{F8A1226B-77FA-4B99-B7FA-83620DEA2C8C}" destId="{422F3A81-D3AE-4091-8EDF-783FE1D847FE}" srcOrd="1" destOrd="0" presId="urn:microsoft.com/office/officeart/2005/8/layout/cycle2"/>
    <dgm:cxn modelId="{B0C15789-F5FF-4920-8427-1ED7E30081E9}" type="presOf" srcId="{8D871BC8-3EFF-4492-B437-FC950CE1C090}" destId="{5FFE73C9-5245-470C-B43E-35AE5F6598E8}" srcOrd="0" destOrd="0" presId="urn:microsoft.com/office/officeart/2005/8/layout/cycle2"/>
    <dgm:cxn modelId="{7AE8D6B4-4045-4CE4-95C5-6C5F97F063AE}" type="presOf" srcId="{E7C2C8E4-B4A5-41F8-A4F9-68CC6E11107C}" destId="{10CC3A35-A66D-4A26-808A-FA10209996D3}" srcOrd="1" destOrd="0" presId="urn:microsoft.com/office/officeart/2005/8/layout/cycle2"/>
    <dgm:cxn modelId="{523E4FC3-906D-4823-A517-DC2D814EB468}" type="presOf" srcId="{6193A747-3399-4DC0-95CF-6D0291CFE9A6}" destId="{0B410B34-9812-479A-A208-4C738FF8F1DD}" srcOrd="0" destOrd="0" presId="urn:microsoft.com/office/officeart/2005/8/layout/cycle2"/>
    <dgm:cxn modelId="{FC8863E3-D5C6-48F7-B19E-CEE2808F8184}" type="presOf" srcId="{E7C2C8E4-B4A5-41F8-A4F9-68CC6E11107C}" destId="{26C8D6C6-69CF-43B7-9B97-BE28B552D042}" srcOrd="0" destOrd="0" presId="urn:microsoft.com/office/officeart/2005/8/layout/cycle2"/>
    <dgm:cxn modelId="{A46A3DC4-48F9-460F-A07B-63E0273490EF}" srcId="{2252DF6D-0161-4855-ACBB-F9E10C8F77E3}" destId="{80548D41-91B4-4B91-8FED-58FD54D76548}" srcOrd="7" destOrd="0" parTransId="{D808E6E5-6425-4DB9-AB06-FE9911E3FC04}" sibTransId="{71A5BB53-F38C-489E-8AFC-0B39B24BFF02}"/>
    <dgm:cxn modelId="{7798BE29-1A41-4CA2-8C75-296CC52529B2}" srcId="{2252DF6D-0161-4855-ACBB-F9E10C8F77E3}" destId="{A4318C96-8E97-4B1B-9C39-63868D8ADE3A}" srcOrd="4" destOrd="0" parTransId="{D377F1E1-5799-4A8B-B56E-DEDEB7CD250A}" sibTransId="{F8A1226B-77FA-4B99-B7FA-83620DEA2C8C}"/>
    <dgm:cxn modelId="{88346851-6862-475B-B239-071CB3155B35}" type="presOf" srcId="{ACA5AD5E-7593-4A2F-BDCE-FDD98A881AE3}" destId="{F40DB548-B61D-47E4-B5A2-B8E9F64480BB}" srcOrd="1" destOrd="0" presId="urn:microsoft.com/office/officeart/2005/8/layout/cycle2"/>
    <dgm:cxn modelId="{62AB3B1C-A763-418C-9E7A-A8AB679FF84A}" srcId="{2252DF6D-0161-4855-ACBB-F9E10C8F77E3}" destId="{CC3A0C40-1BC9-4507-8666-970F92BD3781}" srcOrd="1" destOrd="0" parTransId="{5F6053D0-E69B-4E09-96FA-EA64004C7AA4}" sibTransId="{8D871BC8-3EFF-4492-B437-FC950CE1C090}"/>
    <dgm:cxn modelId="{0178982E-0A0A-45F7-B29A-2B83FD4D9106}" srcId="{2252DF6D-0161-4855-ACBB-F9E10C8F77E3}" destId="{21BB8A5A-D0A3-4C78-B6C6-C2C237429964}" srcOrd="5" destOrd="0" parTransId="{4C50474D-BFF1-439B-AAD8-F8F545706699}" sibTransId="{6193A747-3399-4DC0-95CF-6D0291CFE9A6}"/>
    <dgm:cxn modelId="{391B9D45-7474-49B1-BCDB-584FBD79CA40}" type="presOf" srcId="{71A5BB53-F38C-489E-8AFC-0B39B24BFF02}" destId="{9A1F63EB-934B-4DAA-8E1F-7981A6737C5E}" srcOrd="0" destOrd="0" presId="urn:microsoft.com/office/officeart/2005/8/layout/cycle2"/>
    <dgm:cxn modelId="{E7756F2D-1B19-4C0D-B2B7-39AB4A271F9E}" type="presOf" srcId="{2252DF6D-0161-4855-ACBB-F9E10C8F77E3}" destId="{42A429D3-D504-44F8-AE8C-53B01CDAE068}" srcOrd="0" destOrd="0" presId="urn:microsoft.com/office/officeart/2005/8/layout/cycle2"/>
    <dgm:cxn modelId="{3A8D0A43-CB4F-48DD-905B-526B2FB26991}" srcId="{2252DF6D-0161-4855-ACBB-F9E10C8F77E3}" destId="{17922DD4-9529-4A88-B64F-C9AB506318CB}" srcOrd="2" destOrd="0" parTransId="{CE481093-0664-4043-9419-F0A0080F1329}" sibTransId="{ACA5AD5E-7593-4A2F-BDCE-FDD98A881AE3}"/>
    <dgm:cxn modelId="{14C307ED-C63E-466F-9A1A-AD77F48ACC68}" srcId="{2252DF6D-0161-4855-ACBB-F9E10C8F77E3}" destId="{BCFE8A0B-1BBA-4624-AF83-A5A45CF892A7}" srcOrd="3" destOrd="0" parTransId="{57EA8011-E7DB-4442-A925-DA32B22C9FF0}" sibTransId="{1E25BEE0-AECB-48DE-8AB3-5220486D5BF3}"/>
    <dgm:cxn modelId="{2D096C4C-D21D-469F-9EBA-D04651770F4C}" type="presOf" srcId="{80548D41-91B4-4B91-8FED-58FD54D76548}" destId="{B2908885-0136-410A-AEE0-75AE435F0862}" srcOrd="0" destOrd="0" presId="urn:microsoft.com/office/officeart/2005/8/layout/cycle2"/>
    <dgm:cxn modelId="{AD4A39F3-8BF0-4D7D-9ED9-99E67E098185}" type="presParOf" srcId="{42A429D3-D504-44F8-AE8C-53B01CDAE068}" destId="{711B6D87-5E03-495D-852F-D1445C17C09E}" srcOrd="0" destOrd="0" presId="urn:microsoft.com/office/officeart/2005/8/layout/cycle2"/>
    <dgm:cxn modelId="{BBDD7E53-5C0E-41E7-ABAD-A1424EC56C9B}" type="presParOf" srcId="{42A429D3-D504-44F8-AE8C-53B01CDAE068}" destId="{B8194642-00CB-493B-9ED1-DC2A75D2D952}" srcOrd="1" destOrd="0" presId="urn:microsoft.com/office/officeart/2005/8/layout/cycle2"/>
    <dgm:cxn modelId="{A3F21368-2A59-4649-8969-A376A96AFAF1}" type="presParOf" srcId="{B8194642-00CB-493B-9ED1-DC2A75D2D952}" destId="{B25AF8A3-79A5-4D1B-8106-6CD4D39A67CD}" srcOrd="0" destOrd="0" presId="urn:microsoft.com/office/officeart/2005/8/layout/cycle2"/>
    <dgm:cxn modelId="{DB21BE43-2F16-4279-ABD6-803E7C4AA4B7}" type="presParOf" srcId="{42A429D3-D504-44F8-AE8C-53B01CDAE068}" destId="{CD7876B1-B9E0-4CE6-91A0-0B432B20D5B9}" srcOrd="2" destOrd="0" presId="urn:microsoft.com/office/officeart/2005/8/layout/cycle2"/>
    <dgm:cxn modelId="{8FB62417-3709-4B28-96AC-253F366C36B3}" type="presParOf" srcId="{42A429D3-D504-44F8-AE8C-53B01CDAE068}" destId="{5FFE73C9-5245-470C-B43E-35AE5F6598E8}" srcOrd="3" destOrd="0" presId="urn:microsoft.com/office/officeart/2005/8/layout/cycle2"/>
    <dgm:cxn modelId="{8A1DC85E-C0FE-4172-A6E3-33B0A23FC9A2}" type="presParOf" srcId="{5FFE73C9-5245-470C-B43E-35AE5F6598E8}" destId="{0CABADF5-4C34-45A9-98EB-4857B83B3286}" srcOrd="0" destOrd="0" presId="urn:microsoft.com/office/officeart/2005/8/layout/cycle2"/>
    <dgm:cxn modelId="{04680C62-97E3-430D-9686-49C7581F7902}" type="presParOf" srcId="{42A429D3-D504-44F8-AE8C-53B01CDAE068}" destId="{76DBBE3C-1D69-4498-996D-548E3B8AD6F9}" srcOrd="4" destOrd="0" presId="urn:microsoft.com/office/officeart/2005/8/layout/cycle2"/>
    <dgm:cxn modelId="{E2724479-027B-4C36-A504-ED5D32305BC7}" type="presParOf" srcId="{42A429D3-D504-44F8-AE8C-53B01CDAE068}" destId="{81B4702F-DA3C-4E50-A8B2-14A0709C6144}" srcOrd="5" destOrd="0" presId="urn:microsoft.com/office/officeart/2005/8/layout/cycle2"/>
    <dgm:cxn modelId="{DF6DCA16-E01F-4C3A-9B16-9A2125118502}" type="presParOf" srcId="{81B4702F-DA3C-4E50-A8B2-14A0709C6144}" destId="{F40DB548-B61D-47E4-B5A2-B8E9F64480BB}" srcOrd="0" destOrd="0" presId="urn:microsoft.com/office/officeart/2005/8/layout/cycle2"/>
    <dgm:cxn modelId="{F397F4C6-22D0-4C8C-94BA-FDDC79B2D553}" type="presParOf" srcId="{42A429D3-D504-44F8-AE8C-53B01CDAE068}" destId="{BF07D713-AE37-41D0-B58D-808548988CC2}" srcOrd="6" destOrd="0" presId="urn:microsoft.com/office/officeart/2005/8/layout/cycle2"/>
    <dgm:cxn modelId="{E67AC033-AFEA-4D38-8956-9E7E15531158}" type="presParOf" srcId="{42A429D3-D504-44F8-AE8C-53B01CDAE068}" destId="{445613BE-588C-4556-9390-943251997DC8}" srcOrd="7" destOrd="0" presId="urn:microsoft.com/office/officeart/2005/8/layout/cycle2"/>
    <dgm:cxn modelId="{D34C2991-4C7D-49DD-994A-2DD06B837BE0}" type="presParOf" srcId="{445613BE-588C-4556-9390-943251997DC8}" destId="{B654CC50-1534-440E-8799-D71531742891}" srcOrd="0" destOrd="0" presId="urn:microsoft.com/office/officeart/2005/8/layout/cycle2"/>
    <dgm:cxn modelId="{5D22506F-CE0E-4841-AFBB-B288E5F313A9}" type="presParOf" srcId="{42A429D3-D504-44F8-AE8C-53B01CDAE068}" destId="{5A5019AA-389F-4EA4-A9FA-2400F1225F8C}" srcOrd="8" destOrd="0" presId="urn:microsoft.com/office/officeart/2005/8/layout/cycle2"/>
    <dgm:cxn modelId="{7532455A-B7D1-4732-BF3C-5BABA2C1186D}" type="presParOf" srcId="{42A429D3-D504-44F8-AE8C-53B01CDAE068}" destId="{C4B5ADD1-2D22-4396-979E-075A61D9816B}" srcOrd="9" destOrd="0" presId="urn:microsoft.com/office/officeart/2005/8/layout/cycle2"/>
    <dgm:cxn modelId="{33F675D5-3066-4044-A91B-9EC646D54409}" type="presParOf" srcId="{C4B5ADD1-2D22-4396-979E-075A61D9816B}" destId="{422F3A81-D3AE-4091-8EDF-783FE1D847FE}" srcOrd="0" destOrd="0" presId="urn:microsoft.com/office/officeart/2005/8/layout/cycle2"/>
    <dgm:cxn modelId="{2C6D5B84-186F-4DA3-9247-28068BD11732}" type="presParOf" srcId="{42A429D3-D504-44F8-AE8C-53B01CDAE068}" destId="{E52CD41B-8F80-4C00-9741-BBF619958473}" srcOrd="10" destOrd="0" presId="urn:microsoft.com/office/officeart/2005/8/layout/cycle2"/>
    <dgm:cxn modelId="{DFC46C75-1106-4A23-8E55-AEFA66B9A6EE}" type="presParOf" srcId="{42A429D3-D504-44F8-AE8C-53B01CDAE068}" destId="{0B410B34-9812-479A-A208-4C738FF8F1DD}" srcOrd="11" destOrd="0" presId="urn:microsoft.com/office/officeart/2005/8/layout/cycle2"/>
    <dgm:cxn modelId="{B08CFAB8-B506-4F78-85C9-B3F3374D4A2F}" type="presParOf" srcId="{0B410B34-9812-479A-A208-4C738FF8F1DD}" destId="{18BE2571-F147-4E66-9C96-A4CB7EE078A5}" srcOrd="0" destOrd="0" presId="urn:microsoft.com/office/officeart/2005/8/layout/cycle2"/>
    <dgm:cxn modelId="{D4EBC4C6-A07D-48BA-9091-E53860046B91}" type="presParOf" srcId="{42A429D3-D504-44F8-AE8C-53B01CDAE068}" destId="{BF76A303-147A-4511-8C07-8BCB6DB63FDE}" srcOrd="12" destOrd="0" presId="urn:microsoft.com/office/officeart/2005/8/layout/cycle2"/>
    <dgm:cxn modelId="{BFEE4192-C151-4298-A201-7AB2DC0E4CA5}" type="presParOf" srcId="{42A429D3-D504-44F8-AE8C-53B01CDAE068}" destId="{26C8D6C6-69CF-43B7-9B97-BE28B552D042}" srcOrd="13" destOrd="0" presId="urn:microsoft.com/office/officeart/2005/8/layout/cycle2"/>
    <dgm:cxn modelId="{BFCB703F-C3BC-465D-8D1D-E9FF139709F4}" type="presParOf" srcId="{26C8D6C6-69CF-43B7-9B97-BE28B552D042}" destId="{10CC3A35-A66D-4A26-808A-FA10209996D3}" srcOrd="0" destOrd="0" presId="urn:microsoft.com/office/officeart/2005/8/layout/cycle2"/>
    <dgm:cxn modelId="{76153604-5626-4464-B089-9788E666F2D6}" type="presParOf" srcId="{42A429D3-D504-44F8-AE8C-53B01CDAE068}" destId="{B2908885-0136-410A-AEE0-75AE435F0862}" srcOrd="14" destOrd="0" presId="urn:microsoft.com/office/officeart/2005/8/layout/cycle2"/>
    <dgm:cxn modelId="{197FBF26-2D72-4E23-B43F-D3939B7AE42B}" type="presParOf" srcId="{42A429D3-D504-44F8-AE8C-53B01CDAE068}" destId="{9A1F63EB-934B-4DAA-8E1F-7981A6737C5E}" srcOrd="15" destOrd="0" presId="urn:microsoft.com/office/officeart/2005/8/layout/cycle2"/>
    <dgm:cxn modelId="{4DDA757A-D1F6-49B8-98FB-23A5705FC510}" type="presParOf" srcId="{9A1F63EB-934B-4DAA-8E1F-7981A6737C5E}" destId="{1177B4BD-0FB9-47C8-9A20-F6A350A3140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B6D87-5E03-495D-852F-D1445C17C09E}">
      <dsp:nvSpPr>
        <dsp:cNvPr id="0" name=""/>
        <dsp:cNvSpPr/>
      </dsp:nvSpPr>
      <dsp:spPr>
        <a:xfrm>
          <a:off x="10082156" y="-159546"/>
          <a:ext cx="3003145" cy="3044713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Strategic Plan/ Directives</a:t>
          </a:r>
          <a:endParaRPr lang="en-US" sz="2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21956" y="286342"/>
        <a:ext cx="2123545" cy="2152937"/>
      </dsp:txXfrm>
    </dsp:sp>
    <dsp:sp modelId="{B8194642-00CB-493B-9ED1-DC2A75D2D952}">
      <dsp:nvSpPr>
        <dsp:cNvPr id="0" name=""/>
        <dsp:cNvSpPr/>
      </dsp:nvSpPr>
      <dsp:spPr>
        <a:xfrm rot="938692">
          <a:off x="13204199" y="790758"/>
          <a:ext cx="749698" cy="53705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tx1"/>
            </a:solidFill>
          </a:endParaRPr>
        </a:p>
      </dsp:txBody>
      <dsp:txXfrm>
        <a:off x="13207184" y="876444"/>
        <a:ext cx="588581" cy="322235"/>
      </dsp:txXfrm>
    </dsp:sp>
    <dsp:sp modelId="{CD7876B1-B9E0-4CE6-91A0-0B432B20D5B9}">
      <dsp:nvSpPr>
        <dsp:cNvPr id="0" name=""/>
        <dsp:cNvSpPr/>
      </dsp:nvSpPr>
      <dsp:spPr>
        <a:xfrm>
          <a:off x="13635497" y="762528"/>
          <a:ext cx="3107380" cy="2975613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Define Department Goals that Link with Strategy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90562" y="1198296"/>
        <a:ext cx="2197250" cy="2104077"/>
      </dsp:txXfrm>
    </dsp:sp>
    <dsp:sp modelId="{5FFE73C9-5245-470C-B43E-35AE5F6598E8}">
      <dsp:nvSpPr>
        <dsp:cNvPr id="0" name=""/>
        <dsp:cNvSpPr/>
      </dsp:nvSpPr>
      <dsp:spPr>
        <a:xfrm rot="4119025">
          <a:off x="16547246" y="3109093"/>
          <a:ext cx="645059" cy="50442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>
            <a:solidFill>
              <a:schemeClr val="tx1"/>
            </a:solidFill>
          </a:endParaRPr>
        </a:p>
      </dsp:txBody>
      <dsp:txXfrm>
        <a:off x="16595363" y="3139506"/>
        <a:ext cx="493733" cy="302652"/>
      </dsp:txXfrm>
    </dsp:sp>
    <dsp:sp modelId="{76DBBE3C-1D69-4498-996D-548E3B8AD6F9}">
      <dsp:nvSpPr>
        <dsp:cNvPr id="0" name=""/>
        <dsp:cNvSpPr/>
      </dsp:nvSpPr>
      <dsp:spPr>
        <a:xfrm>
          <a:off x="15351456" y="3849228"/>
          <a:ext cx="3064549" cy="2981976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Develop Learning and Operational Outcomes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00249" y="4285928"/>
        <a:ext cx="2166963" cy="2108576"/>
      </dsp:txXfrm>
    </dsp:sp>
    <dsp:sp modelId="{81B4702F-DA3C-4E50-A8B2-14A0709C6144}">
      <dsp:nvSpPr>
        <dsp:cNvPr id="0" name=""/>
        <dsp:cNvSpPr/>
      </dsp:nvSpPr>
      <dsp:spPr>
        <a:xfrm rot="7411806">
          <a:off x="16988356" y="7095487"/>
          <a:ext cx="610755" cy="59641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>
            <a:solidFill>
              <a:schemeClr val="tx1"/>
            </a:solidFill>
          </a:endParaRPr>
        </a:p>
      </dsp:txBody>
      <dsp:txXfrm rot="10800000">
        <a:off x="17127235" y="7140195"/>
        <a:ext cx="431830" cy="357850"/>
      </dsp:txXfrm>
    </dsp:sp>
    <dsp:sp modelId="{BF07D713-AE37-41D0-B58D-808548988CC2}">
      <dsp:nvSpPr>
        <dsp:cNvPr id="0" name=""/>
        <dsp:cNvSpPr/>
      </dsp:nvSpPr>
      <dsp:spPr>
        <a:xfrm>
          <a:off x="14202480" y="7312302"/>
          <a:ext cx="3024081" cy="2975005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Define Assessment Method, Criteria and Schedule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45346" y="7747981"/>
        <a:ext cx="2138349" cy="2103647"/>
      </dsp:txXfrm>
    </dsp:sp>
    <dsp:sp modelId="{445613BE-588C-4556-9390-943251997DC8}">
      <dsp:nvSpPr>
        <dsp:cNvPr id="0" name=""/>
        <dsp:cNvSpPr/>
      </dsp:nvSpPr>
      <dsp:spPr>
        <a:xfrm rot="10066230">
          <a:off x="13684845" y="9835648"/>
          <a:ext cx="781679" cy="59528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>
            <a:solidFill>
              <a:schemeClr val="tx1"/>
            </a:solidFill>
          </a:endParaRPr>
        </a:p>
      </dsp:txBody>
      <dsp:txXfrm rot="10800000">
        <a:off x="13861403" y="9935789"/>
        <a:ext cx="603095" cy="357169"/>
      </dsp:txXfrm>
    </dsp:sp>
    <dsp:sp modelId="{5A5019AA-389F-4EA4-A9FA-2400F1225F8C}">
      <dsp:nvSpPr>
        <dsp:cNvPr id="0" name=""/>
        <dsp:cNvSpPr/>
      </dsp:nvSpPr>
      <dsp:spPr>
        <a:xfrm>
          <a:off x="10403904" y="8325643"/>
          <a:ext cx="3048315" cy="3115497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Provide Learning Experiences, Perform Assessment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50319" y="8781897"/>
        <a:ext cx="2155485" cy="2202989"/>
      </dsp:txXfrm>
    </dsp:sp>
    <dsp:sp modelId="{C4B5ADD1-2D22-4396-979E-075A61D9816B}">
      <dsp:nvSpPr>
        <dsp:cNvPr id="0" name=""/>
        <dsp:cNvSpPr/>
      </dsp:nvSpPr>
      <dsp:spPr>
        <a:xfrm rot="11691816">
          <a:off x="9526059" y="9785722"/>
          <a:ext cx="780304" cy="621176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solidFill>
              <a:schemeClr val="tx1"/>
            </a:solidFill>
          </a:endParaRPr>
        </a:p>
      </dsp:txBody>
      <dsp:txXfrm rot="10800000">
        <a:off x="9709294" y="9933859"/>
        <a:ext cx="593951" cy="372706"/>
      </dsp:txXfrm>
    </dsp:sp>
    <dsp:sp modelId="{E52CD41B-8F80-4C00-9741-BBF619958473}">
      <dsp:nvSpPr>
        <dsp:cNvPr id="0" name=""/>
        <dsp:cNvSpPr/>
      </dsp:nvSpPr>
      <dsp:spPr>
        <a:xfrm>
          <a:off x="6667731" y="7297151"/>
          <a:ext cx="3087964" cy="3199848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Analyze Results (Include Budget Results) and Determine Action Steps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19953" y="7765758"/>
        <a:ext cx="2183520" cy="2262634"/>
      </dsp:txXfrm>
    </dsp:sp>
    <dsp:sp modelId="{0B410B34-9812-479A-A208-4C738FF8F1DD}">
      <dsp:nvSpPr>
        <dsp:cNvPr id="0" name=""/>
        <dsp:cNvSpPr/>
      </dsp:nvSpPr>
      <dsp:spPr>
        <a:xfrm rot="14677562">
          <a:off x="6284393" y="7350603"/>
          <a:ext cx="715583" cy="57882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solidFill>
              <a:schemeClr val="tx1"/>
            </a:solidFill>
          </a:endParaRPr>
        </a:p>
      </dsp:txBody>
      <dsp:txXfrm rot="10800000">
        <a:off x="6408423" y="7544817"/>
        <a:ext cx="541935" cy="347296"/>
      </dsp:txXfrm>
    </dsp:sp>
    <dsp:sp modelId="{BF76A303-147A-4511-8C07-8BCB6DB63FDE}">
      <dsp:nvSpPr>
        <dsp:cNvPr id="0" name=""/>
        <dsp:cNvSpPr/>
      </dsp:nvSpPr>
      <dsp:spPr>
        <a:xfrm>
          <a:off x="5068998" y="4264492"/>
          <a:ext cx="3052011" cy="2929718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Use Results to Refine and Improve or Change Programs/ Services/ Outcomes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15955" y="4693539"/>
        <a:ext cx="2158097" cy="2071624"/>
      </dsp:txXfrm>
    </dsp:sp>
    <dsp:sp modelId="{26C8D6C6-69CF-43B7-9B97-BE28B552D042}">
      <dsp:nvSpPr>
        <dsp:cNvPr id="0" name=""/>
        <dsp:cNvSpPr/>
      </dsp:nvSpPr>
      <dsp:spPr>
        <a:xfrm rot="17754619">
          <a:off x="6118562" y="3409439"/>
          <a:ext cx="807068" cy="63979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>
            <a:solidFill>
              <a:schemeClr val="tx1"/>
            </a:solidFill>
          </a:endParaRPr>
        </a:p>
      </dsp:txBody>
      <dsp:txXfrm>
        <a:off x="6172597" y="3623722"/>
        <a:ext cx="615128" cy="383879"/>
      </dsp:txXfrm>
    </dsp:sp>
    <dsp:sp modelId="{B2908885-0136-410A-AEE0-75AE435F0862}">
      <dsp:nvSpPr>
        <dsp:cNvPr id="0" name=""/>
        <dsp:cNvSpPr/>
      </dsp:nvSpPr>
      <dsp:spPr>
        <a:xfrm>
          <a:off x="6567759" y="1093242"/>
          <a:ext cx="3132269" cy="2936689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Use Results to Inform Ongoing Strategic Planning/ Programming Process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26469" y="1523310"/>
        <a:ext cx="2214849" cy="2076553"/>
      </dsp:txXfrm>
    </dsp:sp>
    <dsp:sp modelId="{9A1F63EB-934B-4DAA-8E1F-7981A6737C5E}">
      <dsp:nvSpPr>
        <dsp:cNvPr id="0" name=""/>
        <dsp:cNvSpPr/>
      </dsp:nvSpPr>
      <dsp:spPr>
        <a:xfrm rot="20967754">
          <a:off x="9208997" y="806065"/>
          <a:ext cx="786115" cy="589336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solidFill>
              <a:schemeClr val="tx1"/>
            </a:solidFill>
          </a:endParaRPr>
        </a:p>
      </dsp:txBody>
      <dsp:txXfrm>
        <a:off x="9210488" y="940098"/>
        <a:ext cx="609314" cy="353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532F6-0554-484B-9647-07B4698ADBF5}" type="datetimeFigureOut">
              <a:rPr lang="en-US" smtClean="0"/>
              <a:t>12/1/2015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1153E-1177-C14C-A9E1-E7F5C3408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742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10" name="Shape 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8843838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Nancy</a:t>
            </a:r>
          </a:p>
          <a:p>
            <a:endParaRPr lang="en-US" dirty="0" smtClean="0"/>
          </a:p>
          <a:p>
            <a:r>
              <a:rPr lang="en-US" dirty="0" smtClean="0"/>
              <a:t>Why did</a:t>
            </a:r>
            <a:r>
              <a:rPr lang="en-US" baseline="0" dirty="0" smtClean="0"/>
              <a:t> they come- cards as they come in.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Folders</a:t>
            </a:r>
          </a:p>
          <a:p>
            <a:r>
              <a:rPr lang="en-US" baseline="0" dirty="0" smtClean="0"/>
              <a:t>Info Card</a:t>
            </a:r>
          </a:p>
          <a:p>
            <a:r>
              <a:rPr lang="en-US" baseline="0" dirty="0" smtClean="0"/>
              <a:t>Pens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41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Chelsea</a:t>
            </a:r>
          </a:p>
          <a:p>
            <a:endParaRPr lang="en-US" dirty="0" smtClean="0"/>
          </a:p>
          <a:p>
            <a:r>
              <a:rPr lang="en-US" dirty="0" smtClean="0"/>
              <a:t>Assessment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941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Chelsea</a:t>
            </a:r>
          </a:p>
          <a:p>
            <a:endParaRPr lang="en-US" dirty="0" smtClean="0"/>
          </a:p>
          <a:p>
            <a:r>
              <a:rPr lang="en-US" dirty="0" smtClean="0"/>
              <a:t>Handout Assessment Schedule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312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925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Chelsea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24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Chelsea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55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Nancy</a:t>
            </a:r>
          </a:p>
          <a:p>
            <a:endParaRPr lang="en-US" dirty="0" smtClean="0"/>
          </a:p>
          <a:p>
            <a:r>
              <a:rPr lang="en-US" dirty="0" smtClean="0"/>
              <a:t>Member survey</a:t>
            </a:r>
          </a:p>
          <a:p>
            <a:r>
              <a:rPr lang="en-US" dirty="0" smtClean="0"/>
              <a:t>Onboarding survey’s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Lyston</a:t>
            </a:r>
          </a:p>
          <a:p>
            <a:endParaRPr lang="en-US" dirty="0" smtClean="0"/>
          </a:p>
          <a:p>
            <a:r>
              <a:rPr lang="en-US" dirty="0" smtClean="0"/>
              <a:t>Grad</a:t>
            </a:r>
            <a:r>
              <a:rPr lang="en-US" baseline="0" dirty="0" smtClean="0"/>
              <a:t> students as facilitators- can minimize bias</a:t>
            </a:r>
          </a:p>
          <a:p>
            <a:r>
              <a:rPr lang="en-US" baseline="0" dirty="0" smtClean="0"/>
              <a:t>Should be used as supplemental not an end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32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Lyston</a:t>
            </a:r>
          </a:p>
          <a:p>
            <a:endParaRPr lang="en-US" dirty="0" smtClean="0"/>
          </a:p>
          <a:p>
            <a:r>
              <a:rPr lang="en-US" dirty="0" smtClean="0"/>
              <a:t>Pass out yellow</a:t>
            </a:r>
            <a:r>
              <a:rPr lang="en-US" baseline="0" dirty="0" smtClean="0"/>
              <a:t> cards (both versions)</a:t>
            </a:r>
          </a:p>
          <a:p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53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Lyston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144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Lyston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281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370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Lyston</a:t>
            </a:r>
          </a:p>
          <a:p>
            <a:endParaRPr lang="en-US" dirty="0" smtClean="0"/>
          </a:p>
          <a:p>
            <a:r>
              <a:rPr lang="en-US" dirty="0" smtClean="0"/>
              <a:t>Think</a:t>
            </a:r>
            <a:r>
              <a:rPr lang="en-US" baseline="0" dirty="0" smtClean="0"/>
              <a:t> ahead, part of program planning, keep track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541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Nancy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Coordinating Student Affairs Divisional Assessment: A Practical Guide, coming in November 2015?</a:t>
            </a:r>
          </a:p>
          <a:p>
            <a:endParaRPr lang="en-US" sz="2200" b="1" u="sng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US" sz="2200" b="1" u="sng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b="1" u="sng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Peer Institutions</a:t>
            </a:r>
          </a:p>
          <a:p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New Mexico State University</a:t>
            </a:r>
          </a:p>
          <a:p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University of Massachusetts – Lowell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University of Nevada Reno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University of North Dakota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Wright State University</a:t>
            </a:r>
          </a:p>
          <a:p>
            <a:endParaRPr lang="en-US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u="sng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Aspirational Institutions</a:t>
            </a:r>
          </a:p>
          <a:p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Clemson University</a:t>
            </a:r>
          </a:p>
          <a:p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Oklahoma State University</a:t>
            </a:r>
          </a:p>
          <a:p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University of Akron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Auburn University</a:t>
            </a:r>
          </a:p>
          <a:p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University of Texas El Paso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016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7987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67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82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Nancy</a:t>
            </a:r>
          </a:p>
          <a:p>
            <a:endParaRPr lang="en-US" dirty="0" smtClean="0"/>
          </a:p>
          <a:p>
            <a:r>
              <a:rPr lang="en-US" dirty="0" smtClean="0"/>
              <a:t>Major changes????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678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Chelsea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738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Chelsea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Handout- Learning Outcome and Pre/Post</a:t>
            </a:r>
          </a:p>
        </p:txBody>
      </p:sp>
    </p:spTree>
    <p:extLst>
      <p:ext uri="{BB962C8B-B14F-4D97-AF65-F5344CB8AC3E}">
        <p14:creationId xmlns:p14="http://schemas.microsoft.com/office/powerpoint/2010/main" val="808923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Chelsea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Skyfactor Handout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This next</a:t>
            </a:r>
            <a:r>
              <a:rPr lang="en-US" b="0" baseline="0" dirty="0" smtClean="0"/>
              <a:t> few figures are from institutional specific questions that we were able to add to this survey. We were very interested in students’ sense of community, connection and experiences. 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774262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Chelsea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When we get to 2</a:t>
            </a:r>
            <a:r>
              <a:rPr lang="en-US" b="0" baseline="30000" dirty="0" smtClean="0"/>
              <a:t>nd</a:t>
            </a:r>
            <a:r>
              <a:rPr lang="en-US" b="0" dirty="0" smtClean="0"/>
              <a:t> bullet</a:t>
            </a:r>
            <a:r>
              <a:rPr lang="en-US" b="0" baseline="0" dirty="0" smtClean="0"/>
              <a:t> point- highlight a few specific examples from handout. 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Backside of Skyfactor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710242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Chelsea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Highlight Academic</a:t>
            </a:r>
            <a:r>
              <a:rPr lang="en-US" b="1" baseline="0" dirty="0" smtClean="0"/>
              <a:t> Mission handout. 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Refer</a:t>
            </a:r>
            <a:r>
              <a:rPr lang="en-US" sz="2200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to &gt; 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Academic Mission/University Mission: </a:t>
            </a:r>
            <a:r>
              <a:rPr lang="en-US" sz="2200" b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The mission of Wichita State University is to be an essential educational, cultural, and economic driver for Kansas and the greater public good. </a:t>
            </a:r>
            <a:endParaRPr lang="en-US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r>
              <a:rPr lang="en-US" sz="2400" b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Student Involvement Interpretation/Areas of Focus of Academic Mission</a:t>
            </a:r>
            <a:endParaRPr lang="en-US" sz="20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/>
            <a:r>
              <a:rPr lang="en-US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Enable students to live a rich, meaningful life by developing: </a:t>
            </a:r>
            <a:endParaRPr lang="en-US" sz="20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1"/>
            <a:r>
              <a:rPr lang="en-US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An informed appreciation and knowledge of the arts, humanities, and natural and social sciences</a:t>
            </a:r>
            <a:endParaRPr lang="en-US" sz="20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1"/>
            <a:r>
              <a:rPr lang="en-US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An ability to intelligently follow and participate in current events </a:t>
            </a:r>
            <a:endParaRPr lang="en-US" sz="20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1"/>
            <a:r>
              <a:rPr lang="en-US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 sensitive and tutored appreciation of diverse cultures and ways of living</a:t>
            </a:r>
            <a:endParaRPr lang="en-US" sz="20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/>
            <a:r>
              <a:rPr lang="en-US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Think critically and independently</a:t>
            </a:r>
            <a:endParaRPr lang="en-US" sz="20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/>
            <a:r>
              <a:rPr lang="en-US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Write and speak effectively</a:t>
            </a:r>
            <a:endParaRPr lang="en-US" sz="20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/>
            <a:r>
              <a:rPr lang="en-US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Employ analytical reasoning and problem solving techniques</a:t>
            </a:r>
            <a:endParaRPr lang="en-US" sz="20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224192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9" y="-4165"/>
            <a:ext cx="24388340" cy="13727968"/>
          </a:xfrm>
          <a:prstGeom prst="rect">
            <a:avLst/>
          </a:prstGeom>
        </p:spPr>
      </p:pic>
      <p:pic>
        <p:nvPicPr>
          <p:cNvPr id="7" name="dot-long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29305" y="10341891"/>
            <a:ext cx="19685001" cy="5818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149916" y="8353777"/>
            <a:ext cx="18438179" cy="1854053"/>
          </a:xfrm>
          <a:prstGeom prst="rect">
            <a:avLst/>
          </a:prstGeom>
        </p:spPr>
        <p:txBody>
          <a:bodyPr anchor="b"/>
          <a:lstStyle>
            <a:lvl1pPr>
              <a:defRPr lang="en-US" baseline="0" dirty="0"/>
            </a:lvl1pPr>
          </a:lstStyle>
          <a:p>
            <a:pPr lvl="0" algn="l"/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96484" y="10722610"/>
            <a:ext cx="10999293" cy="86177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2800" b="1" cap="all" spc="300" baseline="0" dirty="0">
                <a:solidFill>
                  <a:srgbClr val="1A1718"/>
                </a:solidFill>
                <a:latin typeface="Verdana"/>
                <a:ea typeface="Klavika"/>
                <a:cs typeface="Verdana"/>
              </a:defRPr>
            </a:lvl1pPr>
          </a:lstStyle>
          <a:p>
            <a:pPr marL="0" lvl="0" indent="0" algn="l">
              <a:spcBef>
                <a:spcPts val="0"/>
              </a:spcBef>
              <a:buFontTx/>
              <a:buNone/>
            </a:pPr>
            <a:r>
              <a:rPr lang="en-US" dirty="0" smtClean="0"/>
              <a:t>This area is reserved for subtitle text that supports or defines the area above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149916" y="7467614"/>
            <a:ext cx="18438179" cy="8156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b">
            <a:spAutoFit/>
          </a:bodyPr>
          <a:lstStyle>
            <a:lvl1pPr marL="0" indent="0">
              <a:buNone/>
              <a:defRPr lang="en-US" sz="5200" b="1" i="1" cap="none" spc="200" dirty="0">
                <a:solidFill>
                  <a:schemeClr val="tx1"/>
                </a:solidFill>
                <a:latin typeface="Georgia"/>
                <a:ea typeface="Klavika Bold"/>
                <a:cs typeface="Klavika Bold"/>
              </a:defRPr>
            </a:lvl1pPr>
          </a:lstStyle>
          <a:p>
            <a:pPr lvl="0" algn="l"/>
            <a:r>
              <a:rPr lang="en-US" dirty="0" smtClean="0"/>
              <a:t>Student Involvement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32742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2799006" y="993869"/>
            <a:ext cx="19358393" cy="2884636"/>
          </a:xfrm>
          <a:prstGeom prst="rect">
            <a:avLst/>
          </a:prstGeom>
        </p:spPr>
        <p:txBody>
          <a:bodyPr anchor="b"/>
          <a:lstStyle>
            <a:lvl1pPr>
              <a:defRPr lang="en-US" dirty="0"/>
            </a:lvl1pPr>
          </a:lstStyle>
          <a:p>
            <a:pPr lvl="0" algn="l"/>
            <a:r>
              <a:rPr lang="en-US" dirty="0" smtClean="0"/>
              <a:t>Headline for the Comparison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99007" y="4814767"/>
            <a:ext cx="9251283" cy="86177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2800" b="1" cap="all" spc="300" baseline="0" dirty="0" smtClean="0">
                <a:solidFill>
                  <a:srgbClr val="1A1718"/>
                </a:solidFill>
                <a:latin typeface="Verdana"/>
                <a:ea typeface="Klavika"/>
                <a:cs typeface="Verdana"/>
              </a:defRPr>
            </a:lvl1pPr>
          </a:lstStyle>
          <a:p>
            <a:pPr marL="0" lvl="0" indent="0" algn="l">
              <a:spcBef>
                <a:spcPts val="0"/>
              </a:spcBef>
              <a:buFontTx/>
              <a:buNone/>
            </a:pPr>
            <a:r>
              <a:rPr lang="en-US" dirty="0" smtClean="0"/>
              <a:t>This is the subtitle for the first item of comparison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2906117" y="4814767"/>
            <a:ext cx="9251283" cy="86177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2800" b="1" cap="all" spc="300" baseline="0" dirty="0" smtClean="0">
                <a:solidFill>
                  <a:srgbClr val="1A1718"/>
                </a:solidFill>
                <a:latin typeface="Verdana"/>
                <a:ea typeface="Klavika"/>
                <a:cs typeface="Verdana"/>
              </a:defRPr>
            </a:lvl1pPr>
          </a:lstStyle>
          <a:p>
            <a:pPr marL="0" lvl="0" indent="0" algn="l">
              <a:spcBef>
                <a:spcPts val="0"/>
              </a:spcBef>
              <a:buFontTx/>
              <a:buNone/>
            </a:pPr>
            <a:r>
              <a:rPr lang="en-US" dirty="0" smtClean="0"/>
              <a:t>This is the subtitle for the second item of comparison</a:t>
            </a:r>
          </a:p>
        </p:txBody>
      </p:sp>
      <p:pic>
        <p:nvPicPr>
          <p:cNvPr id="10" name="dot-long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782296" y="11306504"/>
            <a:ext cx="19685001" cy="58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dot-v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700" y="4562869"/>
            <a:ext cx="57912" cy="641858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727222" y="11782275"/>
            <a:ext cx="3428999" cy="61555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b">
            <a:spAutoFit/>
          </a:bodyPr>
          <a:lstStyle>
            <a:lvl1pPr marL="0" lvl="0" indent="0" algn="l">
              <a:spcBef>
                <a:spcPts val="5200"/>
              </a:spcBef>
              <a:buSzPct val="75000"/>
              <a:buNone/>
              <a:defRPr sz="3600" b="1" cap="all" spc="140" baseline="0">
                <a:solidFill>
                  <a:srgbClr val="1A1718"/>
                </a:solidFill>
                <a:latin typeface="KlavikaBold-CapsTF"/>
                <a:ea typeface="Klavika"/>
                <a:cs typeface="Klavika"/>
              </a:defRPr>
            </a:lvl1pPr>
            <a:lvl2pPr marL="1270000" indent="-635000">
              <a:spcBef>
                <a:spcPts val="5200"/>
              </a:spcBef>
              <a:buSzPct val="75000"/>
              <a:buChar char="•"/>
              <a:defRPr sz="5200"/>
            </a:lvl2pPr>
            <a:lvl3pPr marL="1905000" indent="-635000">
              <a:spcBef>
                <a:spcPts val="5200"/>
              </a:spcBef>
              <a:buSzPct val="75000"/>
              <a:buChar char="•"/>
              <a:defRPr sz="5200"/>
            </a:lvl3pPr>
            <a:lvl4pPr marL="2540000" indent="-635000">
              <a:spcBef>
                <a:spcPts val="5200"/>
              </a:spcBef>
              <a:buSzPct val="75000"/>
              <a:buChar char="•"/>
              <a:defRPr sz="5200"/>
            </a:lvl4pPr>
            <a:lvl5pPr marL="3175000" indent="-635000">
              <a:spcBef>
                <a:spcPts val="5200"/>
              </a:spcBef>
              <a:buSzPct val="75000"/>
              <a:buChar char="•"/>
              <a:defRPr sz="5200"/>
            </a:lvl5pPr>
            <a:lvl6pPr marL="3810000" indent="-635000">
              <a:spcBef>
                <a:spcPts val="5200"/>
              </a:spcBef>
              <a:buSzPct val="75000"/>
              <a:buChar char="•"/>
              <a:defRPr sz="5200"/>
            </a:lvl6pPr>
            <a:lvl7pPr marL="4445000" indent="-635000">
              <a:spcBef>
                <a:spcPts val="5200"/>
              </a:spcBef>
              <a:buSzPct val="75000"/>
              <a:buChar char="•"/>
              <a:defRPr sz="5200"/>
            </a:lvl7pPr>
            <a:lvl8pPr marL="5080000" indent="-635000">
              <a:spcBef>
                <a:spcPts val="5200"/>
              </a:spcBef>
              <a:buSzPct val="75000"/>
              <a:buChar char="•"/>
              <a:defRPr sz="5200"/>
            </a:lvl8pPr>
            <a:lvl9pPr marL="5715000" indent="-635000">
              <a:spcBef>
                <a:spcPts val="5200"/>
              </a:spcBef>
              <a:buSzPct val="75000"/>
              <a:buChar char="•"/>
              <a:defRPr sz="5200"/>
            </a:lvl9pPr>
          </a:lstStyle>
          <a:p>
            <a:pPr lvl="0"/>
            <a:r>
              <a:rPr lang="en-US" sz="4000" b="1" i="1" cap="none" dirty="0" smtClean="0">
                <a:latin typeface="Georgia"/>
                <a:cs typeface="Georgia"/>
                <a:sym typeface="Helvetica Light"/>
              </a:rPr>
              <a:t>Conclusion</a:t>
            </a:r>
            <a:endParaRPr lang="en-US" sz="4000" b="1" i="1" cap="none" dirty="0">
              <a:latin typeface="Georgia"/>
              <a:cs typeface="Georgia"/>
              <a:sym typeface="Helvetica Light"/>
            </a:endParaRPr>
          </a:p>
        </p:txBody>
      </p:sp>
      <p:pic>
        <p:nvPicPr>
          <p:cNvPr id="5" name="Picture 4" descr="arrow-blac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04" y="11910678"/>
            <a:ext cx="341968" cy="48060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255000" y="11756282"/>
            <a:ext cx="13902399" cy="12700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4000" i="1" cap="none" baseline="0"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Summary describing conclusion or outcome.</a:t>
            </a:r>
          </a:p>
          <a:p>
            <a:pPr lvl="0"/>
            <a:r>
              <a:rPr lang="en-US" dirty="0" smtClean="0"/>
              <a:t>May be up to two lines.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2782296" y="6105976"/>
            <a:ext cx="9267994" cy="4875473"/>
          </a:xfrm>
          <a:prstGeom prst="rect">
            <a:avLst/>
          </a:prstGeom>
        </p:spPr>
        <p:txBody>
          <a:bodyPr vert="horz"/>
          <a:lstStyle>
            <a:lvl1pPr marL="630936" indent="-571500">
              <a:buFontTx/>
              <a:buBlip>
                <a:blip r:embed="rId5"/>
              </a:buBlip>
              <a:defRPr lang="en-US" sz="3600" b="1" cap="none" baseline="0" dirty="0" smtClean="0">
                <a:latin typeface="Georgia"/>
                <a:cs typeface="Georgia"/>
              </a:defRPr>
            </a:lvl1pPr>
            <a:lvl2pPr>
              <a:defRPr lang="en-US" sz="3200" b="1" cap="none" baseline="0" dirty="0" smtClean="0">
                <a:latin typeface="Georgia"/>
                <a:cs typeface="Georgia"/>
              </a:defRPr>
            </a:lvl2pPr>
            <a:lvl3pPr>
              <a:defRPr lang="en-US" sz="3200" b="1" cap="none" baseline="0" dirty="0" smtClean="0">
                <a:latin typeface="Georgia"/>
                <a:cs typeface="Georgia"/>
              </a:defRPr>
            </a:lvl3pPr>
            <a:lvl4pPr>
              <a:defRPr lang="en-US" sz="3200" b="1" cap="none" baseline="0" dirty="0" smtClean="0">
                <a:latin typeface="Georgia"/>
                <a:cs typeface="Georgia"/>
              </a:defRPr>
            </a:lvl4pPr>
            <a:lvl5pPr>
              <a:defRPr lang="en-US" sz="3200" b="1" cap="none" baseline="0" dirty="0">
                <a:latin typeface="Georgia"/>
                <a:cs typeface="Georgia"/>
              </a:defRPr>
            </a:lvl5pPr>
          </a:lstStyle>
          <a:p>
            <a:pPr lvl="0" indent="-402336">
              <a:spcBef>
                <a:spcPts val="2200"/>
              </a:spcBef>
              <a:buSzPct val="89000"/>
              <a:buFontTx/>
              <a:buBlip>
                <a:blip r:embed="rId5"/>
              </a:buBlip>
            </a:pPr>
            <a:r>
              <a:rPr lang="en-US" dirty="0" smtClean="0"/>
              <a:t>Click to edit master text styles</a:t>
            </a:r>
          </a:p>
          <a:p>
            <a:pPr lvl="1" indent="-265176">
              <a:spcBef>
                <a:spcPts val="400"/>
              </a:spcBef>
              <a:spcAft>
                <a:spcPts val="600"/>
              </a:spcAft>
            </a:pPr>
            <a:r>
              <a:rPr lang="en-US" dirty="0" smtClean="0"/>
              <a:t>Second level</a:t>
            </a:r>
          </a:p>
          <a:p>
            <a:pPr lvl="2" indent="-265176">
              <a:spcBef>
                <a:spcPts val="400"/>
              </a:spcBef>
              <a:spcAft>
                <a:spcPts val="600"/>
              </a:spcAft>
            </a:pPr>
            <a:r>
              <a:rPr lang="en-US" dirty="0" smtClean="0"/>
              <a:t>Third level</a:t>
            </a:r>
          </a:p>
          <a:p>
            <a:pPr lvl="3" indent="-265176">
              <a:spcBef>
                <a:spcPts val="400"/>
              </a:spcBef>
              <a:spcAft>
                <a:spcPts val="600"/>
              </a:spcAft>
            </a:pPr>
            <a:r>
              <a:rPr lang="en-US" dirty="0" smtClean="0"/>
              <a:t>Fourth level</a:t>
            </a:r>
          </a:p>
          <a:p>
            <a:pPr lvl="4" indent="-265176">
              <a:spcBef>
                <a:spcPts val="400"/>
              </a:spcBef>
              <a:spcAft>
                <a:spcPts val="600"/>
              </a:spcAft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12906117" y="6105976"/>
            <a:ext cx="9267994" cy="4875473"/>
          </a:xfrm>
          <a:prstGeom prst="rect">
            <a:avLst/>
          </a:prstGeom>
        </p:spPr>
        <p:txBody>
          <a:bodyPr vert="horz"/>
          <a:lstStyle>
            <a:lvl1pPr marL="630936" indent="-571500">
              <a:buSzPct val="89000"/>
              <a:buFontTx/>
              <a:buBlip>
                <a:blip r:embed="rId5"/>
              </a:buBlip>
              <a:defRPr lang="en-US" sz="3600" b="1" cap="none" baseline="0" dirty="0" smtClean="0">
                <a:latin typeface="Georgia"/>
                <a:cs typeface="Georgia"/>
              </a:defRPr>
            </a:lvl1pPr>
            <a:lvl2pPr>
              <a:defRPr lang="en-US" sz="3200" b="1" cap="none" baseline="0" dirty="0" smtClean="0">
                <a:latin typeface="Georgia"/>
                <a:cs typeface="Georgia"/>
              </a:defRPr>
            </a:lvl2pPr>
            <a:lvl3pPr>
              <a:defRPr lang="en-US" sz="3200" b="1" cap="none" baseline="0" dirty="0" smtClean="0">
                <a:latin typeface="Georgia"/>
                <a:cs typeface="Georgia"/>
              </a:defRPr>
            </a:lvl3pPr>
            <a:lvl4pPr>
              <a:defRPr lang="en-US" sz="3200" b="1" cap="none" baseline="0" dirty="0" smtClean="0">
                <a:latin typeface="Georgia"/>
                <a:cs typeface="Georgia"/>
              </a:defRPr>
            </a:lvl4pPr>
            <a:lvl5pPr>
              <a:defRPr lang="en-US" sz="3200" b="1" cap="none" baseline="0" dirty="0">
                <a:latin typeface="Georgia"/>
                <a:cs typeface="Georgia"/>
              </a:defRPr>
            </a:lvl5pPr>
          </a:lstStyle>
          <a:p>
            <a:pPr lvl="0" indent="-402336">
              <a:spcBef>
                <a:spcPts val="2200"/>
              </a:spcBef>
              <a:buSzPct val="89000"/>
              <a:buFontTx/>
              <a:buBlip>
                <a:blip r:embed="rId5"/>
              </a:buBlip>
            </a:pPr>
            <a:r>
              <a:rPr lang="en-US" dirty="0" smtClean="0"/>
              <a:t>Click to edit master text styles</a:t>
            </a:r>
          </a:p>
          <a:p>
            <a:pPr lvl="1" indent="-265176">
              <a:spcBef>
                <a:spcPts val="400"/>
              </a:spcBef>
              <a:spcAft>
                <a:spcPts val="600"/>
              </a:spcAft>
            </a:pPr>
            <a:r>
              <a:rPr lang="en-US" dirty="0" smtClean="0"/>
              <a:t>Second level</a:t>
            </a:r>
          </a:p>
          <a:p>
            <a:pPr lvl="2" indent="-265176">
              <a:spcBef>
                <a:spcPts val="400"/>
              </a:spcBef>
              <a:spcAft>
                <a:spcPts val="600"/>
              </a:spcAft>
            </a:pPr>
            <a:r>
              <a:rPr lang="en-US" dirty="0" smtClean="0"/>
              <a:t>Third level</a:t>
            </a:r>
          </a:p>
          <a:p>
            <a:pPr lvl="3" indent="-265176">
              <a:spcBef>
                <a:spcPts val="400"/>
              </a:spcBef>
              <a:spcAft>
                <a:spcPts val="600"/>
              </a:spcAft>
            </a:pPr>
            <a:r>
              <a:rPr lang="en-US" dirty="0" smtClean="0"/>
              <a:t>Fourth level</a:t>
            </a:r>
          </a:p>
          <a:p>
            <a:pPr lvl="4" indent="-265176">
              <a:spcBef>
                <a:spcPts val="400"/>
              </a:spcBef>
              <a:spcAft>
                <a:spcPts val="600"/>
              </a:spcAft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33533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-phot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47" y="733778"/>
            <a:ext cx="22642349" cy="1283808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57142" y="571862"/>
            <a:ext cx="20984194" cy="323165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2800" cap="all" spc="300" baseline="0" dirty="0">
                <a:solidFill>
                  <a:srgbClr val="1A1718"/>
                </a:solidFill>
                <a:latin typeface="Verdana"/>
                <a:cs typeface="Verdana"/>
              </a:defRPr>
            </a:lvl1pPr>
          </a:lstStyle>
          <a:p>
            <a:pPr marL="0" lvl="0" indent="0" algn="r">
              <a:spcBef>
                <a:spcPts val="0"/>
              </a:spcBef>
              <a:buSzPct val="75000"/>
              <a:buFontTx/>
              <a:buNone/>
            </a:pPr>
            <a:r>
              <a:rPr lang="en-US" dirty="0" smtClean="0"/>
              <a:t>| Caption for the image (type a vertical line at its beginning please)</a:t>
            </a:r>
            <a:endParaRPr lang="en-US" dirty="0"/>
          </a:p>
        </p:txBody>
      </p:sp>
      <p:pic>
        <p:nvPicPr>
          <p:cNvPr id="5" name="Picture 4" descr="page-numb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052" y="11459855"/>
            <a:ext cx="2278059" cy="2278059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3584222" y="1961444"/>
            <a:ext cx="19374556" cy="10315224"/>
          </a:xfrm>
          <a:prstGeom prst="rect">
            <a:avLst/>
          </a:prstGeom>
          <a:effectLst/>
        </p:spPr>
        <p:txBody>
          <a:bodyPr vert="horz"/>
          <a:lstStyle>
            <a:lvl1pPr>
              <a:defRPr lang="en-US" b="1" cap="none" baseline="0">
                <a:latin typeface="Georgia"/>
                <a:cs typeface="Georgia"/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23207132" y="12813389"/>
            <a:ext cx="11529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25500">
              <a:defRPr sz="4800" b="0" i="0">
                <a:solidFill>
                  <a:schemeClr val="bg1"/>
                </a:solidFill>
                <a:latin typeface="Knockout-HTF47-Bantamweigh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B4248846-83F3-B44C-96F3-1EEA89008C15}" type="slidenum">
              <a:rPr lang="en-US" sz="3600" b="1" smtClean="0">
                <a:latin typeface="Verdana"/>
                <a:cs typeface="Verdana"/>
              </a:rPr>
              <a:pPr/>
              <a:t>‹#›</a:t>
            </a:fld>
            <a:endParaRPr lang="en-US" sz="3600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0195619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-lig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143" y="1419965"/>
            <a:ext cx="20984194" cy="1229603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57141" y="571862"/>
            <a:ext cx="20984195" cy="323165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2800" cap="all" spc="300" baseline="0" dirty="0">
                <a:solidFill>
                  <a:srgbClr val="1A1718"/>
                </a:solidFill>
                <a:latin typeface="Verdana"/>
                <a:cs typeface="Verdana"/>
              </a:defRPr>
            </a:lvl1pPr>
          </a:lstStyle>
          <a:p>
            <a:pPr marL="0" lvl="0" indent="0" algn="r">
              <a:spcBef>
                <a:spcPts val="0"/>
              </a:spcBef>
              <a:buSzPct val="75000"/>
              <a:buFontTx/>
              <a:buNone/>
            </a:pPr>
            <a:r>
              <a:rPr lang="en-US" dirty="0" smtClean="0"/>
              <a:t>| Caption for the content (type a vertical line at its beginning please)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492380" y="2356328"/>
            <a:ext cx="19332695" cy="1034367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cap="none" baseline="0"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Use this space for charts, graphs, or tables</a:t>
            </a:r>
            <a:endParaRPr lang="en-US" dirty="0"/>
          </a:p>
        </p:txBody>
      </p:sp>
      <p:pic>
        <p:nvPicPr>
          <p:cNvPr id="8" name="Picture 7" descr="page-numb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052" y="11459855"/>
            <a:ext cx="2278059" cy="2278059"/>
          </a:xfrm>
          <a:prstGeom prst="rect">
            <a:avLst/>
          </a:prstGeom>
        </p:spPr>
      </p:pic>
      <p:sp>
        <p:nvSpPr>
          <p:cNvPr id="10" name="Slide Number Placeholder 1"/>
          <p:cNvSpPr txBox="1">
            <a:spLocks/>
          </p:cNvSpPr>
          <p:nvPr userDrawn="1"/>
        </p:nvSpPr>
        <p:spPr>
          <a:xfrm>
            <a:off x="23207132" y="12813389"/>
            <a:ext cx="11529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25500">
              <a:defRPr sz="4800" b="0" i="0">
                <a:solidFill>
                  <a:schemeClr val="bg1"/>
                </a:solidFill>
                <a:latin typeface="Knockout-HTF47-Bantamweigh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B4248846-83F3-B44C-96F3-1EEA89008C15}" type="slidenum">
              <a:rPr lang="en-US" sz="3600" b="1" smtClean="0">
                <a:latin typeface="Verdana"/>
                <a:cs typeface="Verdana"/>
              </a:rPr>
              <a:pPr/>
              <a:t>‹#›</a:t>
            </a:fld>
            <a:endParaRPr lang="en-US" sz="3600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7779293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592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9" y="-4165"/>
            <a:ext cx="24388340" cy="13727968"/>
          </a:xfrm>
          <a:prstGeom prst="rect">
            <a:avLst/>
          </a:prstGeom>
        </p:spPr>
      </p:pic>
      <p:pic>
        <p:nvPicPr>
          <p:cNvPr id="7" name="dot-long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29305" y="10341891"/>
            <a:ext cx="19685001" cy="5818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149916" y="7323195"/>
            <a:ext cx="18438179" cy="2884636"/>
          </a:xfrm>
          <a:prstGeom prst="rect">
            <a:avLst/>
          </a:prstGeom>
        </p:spPr>
        <p:txBody>
          <a:bodyPr anchor="b"/>
          <a:lstStyle>
            <a:lvl1pPr>
              <a:defRPr lang="en-US" baseline="0" dirty="0"/>
            </a:lvl1pPr>
          </a:lstStyle>
          <a:p>
            <a:pPr lvl="0" algn="l"/>
            <a:r>
              <a:rPr lang="en-US" dirty="0" smtClean="0"/>
              <a:t>A Title that is Two Lines Long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96484" y="10722610"/>
            <a:ext cx="10999294" cy="86177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2800" b="1" cap="all" spc="300" baseline="0" dirty="0">
                <a:solidFill>
                  <a:srgbClr val="1A1718"/>
                </a:solidFill>
                <a:latin typeface="Verdana"/>
                <a:ea typeface="Klavika"/>
                <a:cs typeface="Verdana"/>
              </a:defRPr>
            </a:lvl1pPr>
          </a:lstStyle>
          <a:p>
            <a:pPr marL="0" lvl="0" indent="0" algn="l">
              <a:spcBef>
                <a:spcPts val="0"/>
              </a:spcBef>
              <a:buNone/>
            </a:pPr>
            <a:r>
              <a:rPr lang="en-US" dirty="0" smtClean="0"/>
              <a:t>This area is reserved for subtitle text that supports or defines the area above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149916" y="6056854"/>
            <a:ext cx="18438179" cy="80021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b">
            <a:spAutoFit/>
          </a:bodyPr>
          <a:lstStyle>
            <a:lvl1pPr>
              <a:defRPr lang="en-US" b="1" i="1" cap="none" spc="200" baseline="0" dirty="0">
                <a:solidFill>
                  <a:schemeClr val="tx1"/>
                </a:solidFill>
                <a:latin typeface="Georgia"/>
                <a:ea typeface="Klavika Bold"/>
                <a:cs typeface="Klavika Bold"/>
              </a:defRPr>
            </a:lvl1pPr>
          </a:lstStyle>
          <a:p>
            <a:pPr marL="0" lvl="0" indent="0" algn="l">
              <a:buNone/>
            </a:pPr>
            <a:r>
              <a:rPr lang="en-US" dirty="0" smtClean="0"/>
              <a:t>This is an optional lead-in to the title</a:t>
            </a:r>
          </a:p>
        </p:txBody>
      </p:sp>
    </p:spTree>
    <p:extLst>
      <p:ext uri="{BB962C8B-B14F-4D97-AF65-F5344CB8AC3E}">
        <p14:creationId xmlns:p14="http://schemas.microsoft.com/office/powerpoint/2010/main" val="238656891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- 3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9" y="-4165"/>
            <a:ext cx="24388340" cy="13727968"/>
          </a:xfrm>
          <a:prstGeom prst="rect">
            <a:avLst/>
          </a:prstGeom>
        </p:spPr>
      </p:pic>
      <p:pic>
        <p:nvPicPr>
          <p:cNvPr id="7" name="dot-long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29305" y="10341891"/>
            <a:ext cx="19685001" cy="5818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149916" y="5587072"/>
            <a:ext cx="18438179" cy="4620759"/>
          </a:xfrm>
          <a:prstGeom prst="rect">
            <a:avLst/>
          </a:prstGeom>
        </p:spPr>
        <p:txBody>
          <a:bodyPr anchor="b"/>
          <a:lstStyle>
            <a:lvl1pPr>
              <a:defRPr lang="en-US" dirty="0"/>
            </a:lvl1pPr>
          </a:lstStyle>
          <a:p>
            <a:pPr lvl="0" algn="l"/>
            <a:r>
              <a:rPr lang="en-US" dirty="0" smtClean="0"/>
              <a:t>A Long Title that takes up Three Lines Long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96484" y="10722610"/>
            <a:ext cx="10999294" cy="86177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2800" b="1" cap="all" spc="300" baseline="0" dirty="0">
                <a:solidFill>
                  <a:srgbClr val="1A1718"/>
                </a:solidFill>
                <a:latin typeface="Verdana"/>
                <a:ea typeface="Klavika"/>
                <a:cs typeface="Verdana"/>
              </a:defRPr>
            </a:lvl1pPr>
          </a:lstStyle>
          <a:p>
            <a:pPr marL="0" lvl="0" indent="0" algn="l">
              <a:spcBef>
                <a:spcPts val="0"/>
              </a:spcBef>
              <a:buFontTx/>
              <a:buNone/>
            </a:pPr>
            <a:r>
              <a:rPr lang="en-US" dirty="0" smtClean="0"/>
              <a:t>This area is reserved for subtitle text that supports or defines the area above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149916" y="4575188"/>
            <a:ext cx="18438179" cy="80021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b">
            <a:spAutoFit/>
          </a:bodyPr>
          <a:lstStyle>
            <a:lvl1pPr>
              <a:defRPr lang="en-US" b="1" i="1" cap="none" spc="200" baseline="0" dirty="0">
                <a:solidFill>
                  <a:schemeClr val="tx1"/>
                </a:solidFill>
                <a:latin typeface="Georgia"/>
                <a:ea typeface="Klavika Bold"/>
                <a:cs typeface="Klavika Bold"/>
              </a:defRPr>
            </a:lvl1pPr>
          </a:lstStyle>
          <a:p>
            <a:pPr marL="0" lvl="0" indent="0" algn="l">
              <a:buNone/>
            </a:pPr>
            <a:r>
              <a:rPr lang="en-US" dirty="0" smtClean="0"/>
              <a:t>This is an optional lead-in to the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7461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2799006" y="945919"/>
            <a:ext cx="19358393" cy="2884636"/>
          </a:xfrm>
          <a:prstGeom prst="rect">
            <a:avLst/>
          </a:prstGeom>
        </p:spPr>
        <p:txBody>
          <a:bodyPr anchor="b"/>
          <a:lstStyle>
            <a:lvl1pPr>
              <a:defRPr lang="en-US" dirty="0"/>
            </a:lvl1pPr>
          </a:lstStyle>
          <a:p>
            <a:pPr lvl="0" algn="l"/>
            <a:r>
              <a:rPr lang="en-US" dirty="0" smtClean="0"/>
              <a:t>The Title for a Standard Slide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8"/>
          </p:nvPr>
        </p:nvSpPr>
        <p:spPr>
          <a:xfrm>
            <a:off x="2799005" y="4333608"/>
            <a:ext cx="19358393" cy="8493392"/>
          </a:xfrm>
          <a:prstGeom prst="rect">
            <a:avLst/>
          </a:prstGeom>
        </p:spPr>
        <p:txBody>
          <a:bodyPr vert="horz"/>
          <a:lstStyle>
            <a:lvl1pPr marL="635000" indent="-585216">
              <a:spcBef>
                <a:spcPts val="2200"/>
              </a:spcBef>
              <a:buSzPct val="89000"/>
              <a:buFontTx/>
              <a:buBlip>
                <a:blip r:embed="rId2"/>
              </a:buBlip>
              <a:defRPr sz="6000" b="1" cap="none" baseline="0">
                <a:latin typeface="Georgia"/>
                <a:cs typeface="Georgia"/>
              </a:defRPr>
            </a:lvl1pPr>
            <a:lvl2pPr indent="-356616">
              <a:spcBef>
                <a:spcPts val="1000"/>
              </a:spcBef>
              <a:defRPr sz="5400" b="1" cap="none" baseline="0">
                <a:latin typeface="Georgia"/>
                <a:cs typeface="Georgia"/>
              </a:defRPr>
            </a:lvl2pPr>
            <a:lvl3pPr indent="-356616">
              <a:spcBef>
                <a:spcPts val="1000"/>
              </a:spcBef>
              <a:defRPr sz="5400" b="1" cap="none" baseline="0">
                <a:latin typeface="Georgia"/>
                <a:cs typeface="Georgia"/>
              </a:defRPr>
            </a:lvl3pPr>
            <a:lvl4pPr indent="-356616">
              <a:spcBef>
                <a:spcPts val="1000"/>
              </a:spcBef>
              <a:defRPr sz="5400" b="1" cap="none" baseline="0">
                <a:latin typeface="Georgia"/>
                <a:cs typeface="Georgia"/>
              </a:defRPr>
            </a:lvl4pPr>
            <a:lvl5pPr indent="-356616">
              <a:spcBef>
                <a:spcPts val="1000"/>
              </a:spcBef>
              <a:defRPr sz="5400" b="1" cap="none" baseline="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00959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16" y="8518628"/>
            <a:ext cx="17449897" cy="57402"/>
          </a:xfrm>
          <a:prstGeom prst="rect">
            <a:avLst/>
          </a:prstGeom>
        </p:spPr>
      </p:pic>
      <p:pic>
        <p:nvPicPr>
          <p:cNvPr id="8" name="Picture 7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16" y="4826869"/>
            <a:ext cx="17449897" cy="5740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20837" y="5283453"/>
            <a:ext cx="17243778" cy="3079305"/>
          </a:xfrm>
        </p:spPr>
        <p:txBody>
          <a:bodyPr anchor="b"/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The Title of the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09395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Lead 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15" y="8167180"/>
            <a:ext cx="17449897" cy="57402"/>
          </a:xfrm>
          <a:prstGeom prst="rect">
            <a:avLst/>
          </a:prstGeom>
        </p:spPr>
      </p:pic>
      <p:pic>
        <p:nvPicPr>
          <p:cNvPr id="8" name="Picture 7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16" y="5063750"/>
            <a:ext cx="17449897" cy="5740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17275" y="6460764"/>
            <a:ext cx="17349637" cy="1551195"/>
          </a:xfrm>
        </p:spPr>
        <p:txBody>
          <a:bodyPr anchor="b"/>
          <a:lstStyle>
            <a:lvl1pPr>
              <a:defRPr lang="en-US" baseline="0" dirty="0"/>
            </a:lvl1pPr>
          </a:lstStyle>
          <a:p>
            <a:pPr lvl="0"/>
            <a:r>
              <a:rPr lang="en-US" dirty="0" smtClean="0"/>
              <a:t>The Section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417276" y="5311226"/>
            <a:ext cx="17349637" cy="80021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en-US" sz="5200" b="1" i="1" cap="none" spc="372" dirty="0" smtClean="0">
                <a:latin typeface="Georgia"/>
                <a:ea typeface="Klavika Bold"/>
                <a:cs typeface="Georgia"/>
              </a:defRPr>
            </a:lvl1pPr>
          </a:lstStyle>
          <a:p>
            <a:pPr lvl="0" algn="ctr"/>
            <a:r>
              <a:rPr lang="en-US" dirty="0" smtClean="0"/>
              <a:t>Optional lead-in to the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6265263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Lead In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16" y="8927849"/>
            <a:ext cx="17449897" cy="57402"/>
          </a:xfrm>
          <a:prstGeom prst="rect">
            <a:avLst/>
          </a:prstGeom>
        </p:spPr>
      </p:pic>
      <p:pic>
        <p:nvPicPr>
          <p:cNvPr id="8" name="Picture 7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16" y="4361348"/>
            <a:ext cx="17449897" cy="5740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17276" y="5885361"/>
            <a:ext cx="17349638" cy="2884636"/>
          </a:xfrm>
        </p:spPr>
        <p:txBody>
          <a:bodyPr anchor="b"/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A Two Line Section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417276" y="4679379"/>
            <a:ext cx="17349637" cy="80021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en-US" sz="5200" b="1" i="1" cap="none" spc="372" dirty="0" smtClean="0">
                <a:latin typeface="Georgia"/>
                <a:ea typeface="Klavika Bold"/>
                <a:cs typeface="Georgia"/>
              </a:defRPr>
            </a:lvl1pPr>
          </a:lstStyle>
          <a:p>
            <a:pPr lvl="0" algn="ctr"/>
            <a:r>
              <a:rPr lang="en-US" dirty="0" smtClean="0"/>
              <a:t>Optional lead-in to the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9874468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16" y="9545605"/>
            <a:ext cx="17449897" cy="57402"/>
          </a:xfrm>
          <a:prstGeom prst="rect">
            <a:avLst/>
          </a:prstGeom>
        </p:spPr>
      </p:pic>
      <p:pic>
        <p:nvPicPr>
          <p:cNvPr id="8" name="Picture 7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16" y="4261393"/>
            <a:ext cx="17449897" cy="5740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317016" y="4820324"/>
            <a:ext cx="17449898" cy="4565865"/>
          </a:xfrm>
        </p:spPr>
        <p:txBody>
          <a:bodyPr anchor="b"/>
          <a:lstStyle>
            <a:lvl1pPr>
              <a:defRPr lang="en-US" baseline="0" dirty="0"/>
            </a:lvl1pPr>
          </a:lstStyle>
          <a:p>
            <a:pPr lvl="0"/>
            <a:r>
              <a:rPr lang="en-US" dirty="0" smtClean="0"/>
              <a:t>A Plain Title that can be Three Lines Long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67759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2799007" y="1069584"/>
            <a:ext cx="17236228" cy="4265014"/>
          </a:xfrm>
          <a:prstGeom prst="rect">
            <a:avLst/>
          </a:prstGeom>
        </p:spPr>
        <p:txBody>
          <a:bodyPr anchor="b"/>
          <a:lstStyle>
            <a:lvl1pPr>
              <a:defRPr lang="en-US" dirty="0"/>
            </a:lvl1pPr>
          </a:lstStyle>
          <a:p>
            <a:pPr lvl="0" algn="l"/>
            <a:r>
              <a:rPr lang="en-US" dirty="0" smtClean="0"/>
              <a:t>Title for the Two Column Layout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99007" y="6254100"/>
            <a:ext cx="9251283" cy="86177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2800" b="1" cap="all" spc="300" baseline="0" dirty="0" smtClean="0">
                <a:solidFill>
                  <a:srgbClr val="1A1718"/>
                </a:solidFill>
                <a:latin typeface="Verdana"/>
                <a:ea typeface="Klavika"/>
                <a:cs typeface="Verdana"/>
              </a:defRPr>
            </a:lvl1pPr>
          </a:lstStyle>
          <a:p>
            <a:pPr marL="0" lvl="0" indent="0" algn="l">
              <a:spcBef>
                <a:spcPts val="0"/>
              </a:spcBef>
              <a:buFontTx/>
              <a:buNone/>
            </a:pPr>
            <a:r>
              <a:rPr lang="en-US" dirty="0" smtClean="0"/>
              <a:t>This is the subtitle for the following bulleted list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2906117" y="6254100"/>
            <a:ext cx="9251283" cy="86177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2800" b="1" cap="all" spc="300" baseline="0" dirty="0" smtClean="0">
                <a:solidFill>
                  <a:srgbClr val="1A1718"/>
                </a:solidFill>
                <a:latin typeface="Verdana"/>
                <a:ea typeface="Klavika"/>
                <a:cs typeface="Verdana"/>
              </a:defRPr>
            </a:lvl1pPr>
          </a:lstStyle>
          <a:p>
            <a:pPr marL="0" lvl="0" indent="0" algn="l">
              <a:spcBef>
                <a:spcPts val="0"/>
              </a:spcBef>
              <a:buFontTx/>
              <a:buNone/>
            </a:pPr>
            <a:r>
              <a:rPr lang="en-US" dirty="0" smtClean="0"/>
              <a:t>This is the subtitle for the following bulleted list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2799007" y="7565053"/>
            <a:ext cx="9251284" cy="5233725"/>
          </a:xfrm>
          <a:prstGeom prst="rect">
            <a:avLst/>
          </a:prstGeom>
        </p:spPr>
        <p:txBody>
          <a:bodyPr vert="horz"/>
          <a:lstStyle>
            <a:lvl1pPr marL="635000" indent="-402336">
              <a:spcBef>
                <a:spcPts val="2200"/>
              </a:spcBef>
              <a:buSzPct val="89000"/>
              <a:buFontTx/>
              <a:buBlip>
                <a:blip r:embed="rId2"/>
              </a:buBlip>
              <a:defRPr sz="3600" b="1" cap="none" baseline="0">
                <a:latin typeface="Georgia"/>
                <a:cs typeface="Georgia"/>
              </a:defRPr>
            </a:lvl1pPr>
            <a:lvl2pPr indent="-265176">
              <a:spcBef>
                <a:spcPts val="400"/>
              </a:spcBef>
              <a:spcAft>
                <a:spcPts val="600"/>
              </a:spcAft>
              <a:defRPr sz="3200" b="1" cap="none" baseline="0">
                <a:latin typeface="Georgia"/>
                <a:cs typeface="Georgia"/>
              </a:defRPr>
            </a:lvl2pPr>
            <a:lvl3pPr indent="-265176">
              <a:spcBef>
                <a:spcPts val="400"/>
              </a:spcBef>
              <a:spcAft>
                <a:spcPts val="600"/>
              </a:spcAft>
              <a:defRPr sz="3200" b="1" cap="none" baseline="0">
                <a:latin typeface="Georgia"/>
                <a:cs typeface="Georgia"/>
              </a:defRPr>
            </a:lvl3pPr>
            <a:lvl4pPr indent="-265176">
              <a:spcBef>
                <a:spcPts val="400"/>
              </a:spcBef>
              <a:spcAft>
                <a:spcPts val="600"/>
              </a:spcAft>
              <a:defRPr sz="3200" b="1" cap="none" baseline="0">
                <a:latin typeface="Georgia"/>
                <a:cs typeface="Georgia"/>
              </a:defRPr>
            </a:lvl4pPr>
            <a:lvl5pPr indent="-265176">
              <a:spcBef>
                <a:spcPts val="400"/>
              </a:spcBef>
              <a:spcAft>
                <a:spcPts val="600"/>
              </a:spcAft>
              <a:defRPr sz="3200" b="1" cap="none" baseline="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12906116" y="7565053"/>
            <a:ext cx="9251284" cy="5233725"/>
          </a:xfrm>
          <a:prstGeom prst="rect">
            <a:avLst/>
          </a:prstGeom>
        </p:spPr>
        <p:txBody>
          <a:bodyPr vert="horz"/>
          <a:lstStyle>
            <a:lvl1pPr marL="635000" indent="-402336">
              <a:spcBef>
                <a:spcPts val="2200"/>
              </a:spcBef>
              <a:buSzPct val="89000"/>
              <a:buFontTx/>
              <a:buBlip>
                <a:blip r:embed="rId2"/>
              </a:buBlip>
              <a:defRPr sz="3600" b="1" cap="none" baseline="0">
                <a:latin typeface="Georgia"/>
                <a:cs typeface="Georgia"/>
              </a:defRPr>
            </a:lvl1pPr>
            <a:lvl2pPr indent="-265176">
              <a:spcBef>
                <a:spcPts val="400"/>
              </a:spcBef>
              <a:spcAft>
                <a:spcPts val="600"/>
              </a:spcAft>
              <a:defRPr sz="3200" b="1" cap="none" baseline="0">
                <a:latin typeface="Georgia"/>
                <a:cs typeface="Georgia"/>
              </a:defRPr>
            </a:lvl2pPr>
            <a:lvl3pPr indent="-265176">
              <a:spcBef>
                <a:spcPts val="400"/>
              </a:spcBef>
              <a:spcAft>
                <a:spcPts val="600"/>
              </a:spcAft>
              <a:defRPr sz="3200" b="1" cap="none" baseline="0">
                <a:latin typeface="Georgia"/>
                <a:cs typeface="Georgia"/>
              </a:defRPr>
            </a:lvl3pPr>
            <a:lvl4pPr indent="-265176">
              <a:spcBef>
                <a:spcPts val="400"/>
              </a:spcBef>
              <a:spcAft>
                <a:spcPts val="600"/>
              </a:spcAft>
              <a:defRPr sz="3200" b="1" cap="none" baseline="0">
                <a:latin typeface="Georgia"/>
                <a:cs typeface="Georgia"/>
              </a:defRPr>
            </a:lvl4pPr>
            <a:lvl5pPr indent="-265176">
              <a:spcBef>
                <a:spcPts val="400"/>
              </a:spcBef>
              <a:spcAft>
                <a:spcPts val="600"/>
              </a:spcAft>
              <a:defRPr sz="3200" b="1" cap="none" baseline="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2103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9" y="-4165"/>
            <a:ext cx="24388340" cy="13727968"/>
          </a:xfrm>
          <a:prstGeom prst="rect">
            <a:avLst/>
          </a:prstGeom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2539912" y="915484"/>
            <a:ext cx="20624887" cy="2884636"/>
          </a:xfrm>
          <a:prstGeom prst="rect">
            <a:avLst/>
          </a:prstGeom>
        </p:spPr>
        <p:txBody>
          <a:bodyPr anchor="b"/>
          <a:lstStyle/>
          <a:p>
            <a:pPr lvl="0" algn="l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page-number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052" y="11459855"/>
            <a:ext cx="2278059" cy="2278059"/>
          </a:xfrm>
          <a:prstGeom prst="rect">
            <a:avLst/>
          </a:prstGeom>
        </p:spPr>
      </p:pic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23207132" y="12813389"/>
            <a:ext cx="11529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25500">
              <a:defRPr sz="4800" b="0" i="0">
                <a:solidFill>
                  <a:schemeClr val="bg1"/>
                </a:solidFill>
                <a:latin typeface="Knockout-HTF47-Bantamweigh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B4248846-83F3-B44C-96F3-1EEA89008C15}" type="slidenum">
              <a:rPr lang="en-US" sz="3600" b="1" smtClean="0">
                <a:latin typeface="Verdana"/>
                <a:cs typeface="Verdana"/>
              </a:rPr>
              <a:pPr/>
              <a:t>‹#›</a:t>
            </a:fld>
            <a:endParaRPr lang="en-US" sz="3600" b="1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59" r:id="rId4"/>
    <p:sldLayoutId id="2147483652" r:id="rId5"/>
    <p:sldLayoutId id="2147483654" r:id="rId6"/>
    <p:sldLayoutId id="2147483663" r:id="rId7"/>
    <p:sldLayoutId id="2147483653" r:id="rId8"/>
    <p:sldLayoutId id="2147483655" r:id="rId9"/>
    <p:sldLayoutId id="2147483658" r:id="rId10"/>
    <p:sldLayoutId id="2147483656" r:id="rId11"/>
    <p:sldLayoutId id="2147483657" r:id="rId12"/>
    <p:sldLayoutId id="2147483651" r:id="rId13"/>
  </p:sldLayoutIdLst>
  <p:transition spd="slow">
    <p:push dir="u"/>
  </p:transition>
  <p:hf hdr="0" ftr="0" dt="0"/>
  <p:txStyles>
    <p:titleStyle>
      <a:lvl1pPr algn="ctr" defTabSz="825500">
        <a:lnSpc>
          <a:spcPct val="70000"/>
        </a:lnSpc>
        <a:defRPr lang="en-US" sz="13800" b="1" i="0" cap="none" spc="760" dirty="0">
          <a:solidFill>
            <a:srgbClr val="FFFFFF"/>
          </a:solidFill>
          <a:latin typeface="Georgia"/>
          <a:ea typeface="Klavika"/>
          <a:cs typeface="Georgia"/>
          <a:sym typeface="Helvetica Light"/>
        </a:defRPr>
      </a:lvl1pPr>
      <a:lvl2pPr indent="228600" algn="ctr" defTabSz="825500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35000" indent="-635000" defTabSz="825500">
        <a:spcBef>
          <a:spcPts val="52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1pPr>
      <a:lvl2pPr marL="1270000" indent="-635000" defTabSz="825500">
        <a:spcBef>
          <a:spcPts val="52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2pPr>
      <a:lvl3pPr marL="1905000" indent="-635000" defTabSz="825500">
        <a:spcBef>
          <a:spcPts val="52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3pPr>
      <a:lvl4pPr marL="2540000" indent="-635000" defTabSz="825500">
        <a:spcBef>
          <a:spcPts val="52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4pPr>
      <a:lvl5pPr marL="3175000" indent="-635000" defTabSz="825500">
        <a:spcBef>
          <a:spcPts val="52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5pPr>
      <a:lvl6pPr marL="3810000" indent="-635000" defTabSz="825500">
        <a:spcBef>
          <a:spcPts val="52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6pPr>
      <a:lvl7pPr marL="4445000" indent="-635000" defTabSz="825500">
        <a:spcBef>
          <a:spcPts val="52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7pPr>
      <a:lvl8pPr marL="5080000" indent="-635000" defTabSz="825500">
        <a:spcBef>
          <a:spcPts val="52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8pPr>
      <a:lvl9pPr marL="5715000" indent="-635000" defTabSz="825500">
        <a:spcBef>
          <a:spcPts val="52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chita.edu/thisis/home/?u=shockerassessme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6484" y="6952971"/>
            <a:ext cx="18438179" cy="3042209"/>
          </a:xfrm>
        </p:spPr>
        <p:txBody>
          <a:bodyPr/>
          <a:lstStyle/>
          <a:p>
            <a:pPr algn="l">
              <a:lnSpc>
                <a:spcPct val="65000"/>
              </a:lnSpc>
            </a:pPr>
            <a:r>
              <a:rPr lang="en-US" sz="11500" dirty="0" smtClean="0">
                <a:latin typeface="Klavika"/>
              </a:rPr>
              <a:t>Assessment: </a:t>
            </a:r>
            <a:br>
              <a:rPr lang="en-US" sz="11500" dirty="0" smtClean="0">
                <a:latin typeface="Klavika"/>
              </a:rPr>
            </a:br>
            <a:r>
              <a:rPr lang="en-US" sz="11500" dirty="0" smtClean="0">
                <a:latin typeface="Klavika"/>
              </a:rPr>
              <a:t>Student Experience </a:t>
            </a:r>
            <a:endParaRPr lang="en-US" sz="11500" cap="none" dirty="0">
              <a:latin typeface="Klavik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6484" y="10722610"/>
            <a:ext cx="17132967" cy="2811026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Garamond" panose="02020404030301010803" pitchFamily="18" charset="0"/>
              </a:rPr>
              <a:t>A look at student involvement through an assessment Lens</a:t>
            </a:r>
          </a:p>
          <a:p>
            <a:pPr marL="0" indent="0">
              <a:buNone/>
            </a:pPr>
            <a:endParaRPr lang="en-US" sz="32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Garamond" panose="02020404030301010803" pitchFamily="18" charset="0"/>
              </a:rPr>
              <a:t>LIVE TWEET at #GetWuInvolved </a:t>
            </a:r>
            <a:endParaRPr lang="en-US" sz="3200" dirty="0">
              <a:latin typeface="Garamond" panose="020204040303010108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49916" y="6350014"/>
            <a:ext cx="18438179" cy="815608"/>
          </a:xfrm>
        </p:spPr>
        <p:txBody>
          <a:bodyPr/>
          <a:lstStyle/>
          <a:p>
            <a:r>
              <a:rPr lang="en-US" dirty="0" smtClean="0">
                <a:latin typeface="Bodoni MT" panose="02070603080606020203" pitchFamily="18" charset="0"/>
              </a:rPr>
              <a:t>Student Involvement</a:t>
            </a:r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12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3000" dirty="0" smtClean="0">
                <a:latin typeface="Klavika"/>
              </a:rPr>
              <a:t>Assessment Planning</a:t>
            </a:r>
            <a:endParaRPr lang="en-US" sz="13000" dirty="0">
              <a:latin typeface="Klavika"/>
            </a:endParaRPr>
          </a:p>
        </p:txBody>
      </p:sp>
    </p:spTree>
    <p:extLst>
      <p:ext uri="{BB962C8B-B14F-4D97-AF65-F5344CB8AC3E}">
        <p14:creationId xmlns:p14="http://schemas.microsoft.com/office/powerpoint/2010/main" val="1174010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3000" dirty="0" smtClean="0">
                <a:latin typeface="Klavika"/>
              </a:rPr>
              <a:t>Assessment Schedule</a:t>
            </a:r>
            <a:endParaRPr lang="en-US" sz="13000" dirty="0">
              <a:latin typeface="Klavik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sz="5000" b="0" dirty="0" smtClean="0">
                <a:latin typeface="Garamond" panose="02020404030301010803" pitchFamily="18" charset="0"/>
              </a:rPr>
              <a:t>In Student Involvement we try very hard to have an assessment plan that allows us to look at our department on a variety of levels</a:t>
            </a:r>
          </a:p>
          <a:p>
            <a:pPr lvl="1"/>
            <a:r>
              <a:rPr lang="en-US" sz="5000" b="0" dirty="0" smtClean="0">
                <a:latin typeface="Garamond" panose="02020404030301010803" pitchFamily="18" charset="0"/>
              </a:rPr>
              <a:t>Variety of approaches</a:t>
            </a:r>
          </a:p>
          <a:p>
            <a:pPr lvl="1"/>
            <a:r>
              <a:rPr lang="en-US" sz="5000" b="0" dirty="0" smtClean="0">
                <a:latin typeface="Garamond" panose="02020404030301010803" pitchFamily="18" charset="0"/>
              </a:rPr>
              <a:t>Intentional timeline</a:t>
            </a:r>
          </a:p>
          <a:p>
            <a:pPr lvl="1"/>
            <a:r>
              <a:rPr lang="en-US" sz="5000" b="0" dirty="0" smtClean="0">
                <a:latin typeface="Garamond" panose="02020404030301010803" pitchFamily="18" charset="0"/>
              </a:rPr>
              <a:t>Transparent plan of action</a:t>
            </a:r>
          </a:p>
          <a:p>
            <a:pPr lvl="1"/>
            <a:r>
              <a:rPr lang="en-US" sz="5000" b="0" dirty="0" smtClean="0">
                <a:latin typeface="Garamond" panose="02020404030301010803" pitchFamily="18" charset="0"/>
              </a:rPr>
              <a:t>Team approach</a:t>
            </a:r>
          </a:p>
          <a:p>
            <a:endParaRPr lang="en-US" sz="5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273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1032" y="126295"/>
            <a:ext cx="22502968" cy="1616064"/>
          </a:xfrm>
        </p:spPr>
        <p:txBody>
          <a:bodyPr>
            <a:normAutofit/>
          </a:bodyPr>
          <a:lstStyle/>
          <a:p>
            <a:pPr algn="ctr"/>
            <a:r>
              <a:rPr lang="en-US" sz="4800" b="0" dirty="0">
                <a:latin typeface="Klavika"/>
                <a:cs typeface="Times New Roman" panose="02020603050405020304" pitchFamily="18" charset="0"/>
              </a:rPr>
              <a:t>Planning/Assessment Cycle Creating a Culture of Evidence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06814686"/>
              </p:ext>
            </p:extLst>
          </p:nvPr>
        </p:nvGraphicFramePr>
        <p:xfrm>
          <a:off x="-203141" y="2002497"/>
          <a:ext cx="23115374" cy="11532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599286" y="9130767"/>
            <a:ext cx="3488724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Groups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Data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Rubrics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Data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Benchmark Data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101225" y="10700426"/>
            <a:ext cx="14980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7354146" y="3219687"/>
            <a:ext cx="3229584" cy="22394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 Budget Supports Department Goals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6556478" y="4234480"/>
            <a:ext cx="7976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194560" y="12930277"/>
            <a:ext cx="5262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*University of North Carolina Ashville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420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lavika"/>
              </a:rPr>
              <a:t>Types of Assessment</a:t>
            </a:r>
            <a:endParaRPr lang="en-US" dirty="0">
              <a:latin typeface="Klavika"/>
            </a:endParaRPr>
          </a:p>
        </p:txBody>
      </p:sp>
    </p:spTree>
    <p:extLst>
      <p:ext uri="{BB962C8B-B14F-4D97-AF65-F5344CB8AC3E}">
        <p14:creationId xmlns:p14="http://schemas.microsoft.com/office/powerpoint/2010/main" val="498776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006" y="386081"/>
            <a:ext cx="19358393" cy="2966720"/>
          </a:xfrm>
        </p:spPr>
        <p:txBody>
          <a:bodyPr/>
          <a:lstStyle/>
          <a:p>
            <a:r>
              <a:rPr lang="en-US" sz="13000" dirty="0" smtClean="0">
                <a:latin typeface="Klavika"/>
              </a:rPr>
              <a:t>University Assessment</a:t>
            </a:r>
            <a:endParaRPr lang="en-US" sz="13000" dirty="0">
              <a:latin typeface="Klavik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2799005" y="3352801"/>
            <a:ext cx="19358393" cy="9474199"/>
          </a:xfrm>
        </p:spPr>
        <p:txBody>
          <a:bodyPr/>
          <a:lstStyle/>
          <a:p>
            <a:r>
              <a:rPr lang="en-US" sz="4800" b="0" dirty="0" smtClean="0">
                <a:latin typeface="Garamond" panose="02020404030301010803" pitchFamily="18" charset="0"/>
              </a:rPr>
              <a:t>When looking at your assessment planning it is important to look at what else is being done on campus- the best resource is our University Assessment website: </a:t>
            </a:r>
            <a:r>
              <a:rPr lang="en-US" sz="4800" b="0" dirty="0">
                <a:latin typeface="Garamond" panose="02020404030301010803" pitchFamily="18" charset="0"/>
                <a:hlinkClick r:id="rId3"/>
              </a:rPr>
              <a:t>http://www.wichita.edu/thisis/home/?u=shockerassessment</a:t>
            </a:r>
            <a:endParaRPr lang="en-US" sz="4800" b="0" dirty="0">
              <a:latin typeface="Garamond" panose="02020404030301010803" pitchFamily="18" charset="0"/>
            </a:endParaRPr>
          </a:p>
          <a:p>
            <a:r>
              <a:rPr lang="en-US" sz="4800" b="0" dirty="0" smtClean="0">
                <a:latin typeface="Garamond" panose="02020404030301010803" pitchFamily="18" charset="0"/>
              </a:rPr>
              <a:t>An example: NSSE: Supportive Environment, pg 12</a:t>
            </a:r>
            <a:endParaRPr lang="en-US" sz="4800" b="0" dirty="0">
              <a:latin typeface="Garamond" panose="020204040303010108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487" y="6792686"/>
            <a:ext cx="19446885" cy="598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0243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3000" dirty="0" smtClean="0">
                <a:latin typeface="Klavika"/>
              </a:rPr>
              <a:t>Internal Surveys</a:t>
            </a:r>
            <a:endParaRPr lang="en-US" sz="13000" dirty="0">
              <a:latin typeface="Klavik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sz="5000" b="0" dirty="0" smtClean="0">
                <a:latin typeface="Garamond" panose="02020404030301010803" pitchFamily="18" charset="0"/>
              </a:rPr>
              <a:t>Look at those you work with closely</a:t>
            </a:r>
          </a:p>
          <a:p>
            <a:pPr marL="49784" indent="0">
              <a:buNone/>
            </a:pPr>
            <a:endParaRPr lang="en-US" sz="5000" b="0" dirty="0" smtClean="0">
              <a:latin typeface="Garamond" panose="02020404030301010803" pitchFamily="18" charset="0"/>
            </a:endParaRPr>
          </a:p>
          <a:p>
            <a:r>
              <a:rPr lang="en-US" sz="5000" b="0" dirty="0" smtClean="0">
                <a:latin typeface="Garamond" panose="02020404030301010803" pitchFamily="18" charset="0"/>
              </a:rPr>
              <a:t>Goals of Surveys’ are: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5000" b="0" dirty="0">
                <a:latin typeface="Garamond" panose="02020404030301010803" pitchFamily="18" charset="0"/>
              </a:rPr>
              <a:t>	</a:t>
            </a:r>
            <a:r>
              <a:rPr lang="en-US" sz="5000" b="0" dirty="0" smtClean="0">
                <a:latin typeface="Garamond" panose="02020404030301010803" pitchFamily="18" charset="0"/>
              </a:rPr>
              <a:t>Understand why they joined/what drew them 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5000" b="0" dirty="0" smtClean="0">
                <a:latin typeface="Garamond" panose="02020404030301010803" pitchFamily="18" charset="0"/>
              </a:rPr>
              <a:t>	What have they enjoyed about the    </a:t>
            </a:r>
            <a:br>
              <a:rPr lang="en-US" sz="5000" b="0" dirty="0" smtClean="0">
                <a:latin typeface="Garamond" panose="02020404030301010803" pitchFamily="18" charset="0"/>
              </a:rPr>
            </a:br>
            <a:r>
              <a:rPr lang="en-US" sz="5000" b="0" dirty="0" smtClean="0">
                <a:latin typeface="Garamond" panose="02020404030301010803" pitchFamily="18" charset="0"/>
              </a:rPr>
              <a:t>     organization/department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5000" b="0" dirty="0" smtClean="0">
                <a:latin typeface="Garamond" panose="02020404030301010803" pitchFamily="18" charset="0"/>
              </a:rPr>
              <a:t>	How can we enhance their experience </a:t>
            </a:r>
          </a:p>
          <a:p>
            <a:endParaRPr lang="en-US" sz="5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56256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3000" dirty="0" smtClean="0">
                <a:latin typeface="Klavika"/>
              </a:rPr>
              <a:t>Focus Groups</a:t>
            </a:r>
            <a:endParaRPr lang="en-US" sz="13000" dirty="0">
              <a:latin typeface="Klavik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2799005" y="3830555"/>
            <a:ext cx="19358393" cy="9460143"/>
          </a:xfrm>
        </p:spPr>
        <p:txBody>
          <a:bodyPr/>
          <a:lstStyle/>
          <a:p>
            <a:r>
              <a:rPr lang="en-US" b="0" dirty="0" smtClean="0">
                <a:latin typeface="Garamond" panose="02020404030301010803" pitchFamily="18" charset="0"/>
              </a:rPr>
              <a:t>Qualitative vs. Quantitative Data</a:t>
            </a:r>
          </a:p>
          <a:p>
            <a:r>
              <a:rPr lang="en-US" b="0" dirty="0" smtClean="0">
                <a:latin typeface="Garamond" panose="02020404030301010803" pitchFamily="18" charset="0"/>
              </a:rPr>
              <a:t>Allocate time for training and the development of a script</a:t>
            </a:r>
          </a:p>
          <a:p>
            <a:r>
              <a:rPr lang="en-US" b="0" dirty="0" smtClean="0">
                <a:latin typeface="Garamond" panose="02020404030301010803" pitchFamily="18" charset="0"/>
              </a:rPr>
              <a:t>Group should be a representative sample of population</a:t>
            </a:r>
          </a:p>
          <a:p>
            <a:r>
              <a:rPr lang="en-US" b="0" dirty="0" smtClean="0">
                <a:latin typeface="Garamond" panose="02020404030301010803" pitchFamily="18" charset="0"/>
              </a:rPr>
              <a:t>Value: Program Satisfaction, Assessment of Learning, Program Evaluation, Program Design</a:t>
            </a:r>
          </a:p>
          <a:p>
            <a:r>
              <a:rPr lang="en-US" b="0" dirty="0" smtClean="0">
                <a:latin typeface="Garamond" panose="02020404030301010803" pitchFamily="18" charset="0"/>
              </a:rPr>
              <a:t>Examples: Campus Partner, Leadership program participants, marketing evaluation, organization advisor feedback</a:t>
            </a:r>
            <a:endParaRPr lang="en-US" b="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82629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3000" dirty="0" smtClean="0">
                <a:latin typeface="Klavika"/>
              </a:rPr>
              <a:t>Event Evaluations</a:t>
            </a:r>
            <a:endParaRPr lang="en-US" sz="13000" dirty="0">
              <a:latin typeface="Klavik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2190307" y="3830555"/>
            <a:ext cx="21499033" cy="8996445"/>
          </a:xfrm>
        </p:spPr>
        <p:txBody>
          <a:bodyPr/>
          <a:lstStyle/>
          <a:p>
            <a:r>
              <a:rPr lang="en-US" sz="5000" b="0" dirty="0" smtClean="0">
                <a:latin typeface="Garamond" panose="02020404030301010803" pitchFamily="18" charset="0"/>
              </a:rPr>
              <a:t>Purpose: Satisfaction with event experience</a:t>
            </a:r>
          </a:p>
          <a:p>
            <a:r>
              <a:rPr lang="en-US" sz="5000" b="0" dirty="0" smtClean="0">
                <a:latin typeface="Garamond" panose="02020404030301010803" pitchFamily="18" charset="0"/>
              </a:rPr>
              <a:t>Program vs. Event vs. Retreat</a:t>
            </a:r>
            <a:endParaRPr lang="en-US" sz="5000" b="0" dirty="0">
              <a:latin typeface="Garamond" panose="02020404030301010803" pitchFamily="18" charset="0"/>
            </a:endParaRPr>
          </a:p>
          <a:p>
            <a:r>
              <a:rPr lang="en-US" sz="5000" b="0" dirty="0" smtClean="0">
                <a:latin typeface="Garamond" panose="02020404030301010803" pitchFamily="18" charset="0"/>
              </a:rPr>
              <a:t>Questions and distribution is dynamic to respond to student feedback. </a:t>
            </a:r>
          </a:p>
          <a:p>
            <a:pPr lvl="1"/>
            <a:r>
              <a:rPr lang="en-US" sz="5000" b="0" dirty="0" smtClean="0">
                <a:latin typeface="Garamond" panose="02020404030301010803" pitchFamily="18" charset="0"/>
              </a:rPr>
              <a:t>Currently surveys are administered in paper and online due to survey fatigue experienced in FY 15</a:t>
            </a:r>
          </a:p>
          <a:p>
            <a:r>
              <a:rPr lang="en-US" sz="5000" b="0" dirty="0" smtClean="0">
                <a:latin typeface="Garamond" panose="02020404030301010803" pitchFamily="18" charset="0"/>
              </a:rPr>
              <a:t>Recent Additions/Updates</a:t>
            </a:r>
          </a:p>
          <a:p>
            <a:pPr lvl="1"/>
            <a:r>
              <a:rPr lang="en-US" sz="5000" b="0" dirty="0" smtClean="0">
                <a:latin typeface="Garamond" panose="02020404030301010803" pitchFamily="18" charset="0"/>
              </a:rPr>
              <a:t>This program enhanced my shocker experience and sense of community</a:t>
            </a:r>
          </a:p>
          <a:p>
            <a:pPr lvl="1"/>
            <a:r>
              <a:rPr lang="en-US" sz="5000" b="0" dirty="0" smtClean="0">
                <a:latin typeface="Garamond" panose="02020404030301010803" pitchFamily="18" charset="0"/>
              </a:rPr>
              <a:t>Learning Overview</a:t>
            </a:r>
          </a:p>
          <a:p>
            <a:pPr lvl="1"/>
            <a:r>
              <a:rPr lang="en-US" sz="5000" b="0" dirty="0" smtClean="0">
                <a:latin typeface="Garamond" panose="02020404030301010803" pitchFamily="18" charset="0"/>
              </a:rPr>
              <a:t>I would recommend this program to others. </a:t>
            </a:r>
          </a:p>
          <a:p>
            <a:pPr lvl="1"/>
            <a:endParaRPr lang="en-US" sz="4800" b="0" dirty="0" smtClean="0"/>
          </a:p>
          <a:p>
            <a:endParaRPr lang="en-US" sz="5400" b="0" dirty="0" smtClean="0"/>
          </a:p>
        </p:txBody>
      </p:sp>
    </p:spTree>
    <p:extLst>
      <p:ext uri="{BB962C8B-B14F-4D97-AF65-F5344CB8AC3E}">
        <p14:creationId xmlns:p14="http://schemas.microsoft.com/office/powerpoint/2010/main" val="766027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>
                <a:latin typeface="Klavika"/>
              </a:rPr>
              <a:t>Event Evaluations- Demographic Information</a:t>
            </a:r>
            <a:endParaRPr lang="en-US" sz="9600" dirty="0">
              <a:latin typeface="Klavik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2190307" y="3830555"/>
            <a:ext cx="21499033" cy="8996445"/>
          </a:xfrm>
        </p:spPr>
        <p:txBody>
          <a:bodyPr/>
          <a:lstStyle/>
          <a:p>
            <a:r>
              <a:rPr lang="en-US" sz="5000" b="0" dirty="0" smtClean="0">
                <a:latin typeface="Garamond" panose="02020404030301010803" pitchFamily="18" charset="0"/>
              </a:rPr>
              <a:t>Utilize ID numbers for data analysis</a:t>
            </a:r>
          </a:p>
          <a:p>
            <a:pPr marL="49784" indent="0">
              <a:buNone/>
            </a:pPr>
            <a:endParaRPr lang="en-US" sz="5000" b="0" dirty="0" smtClean="0">
              <a:latin typeface="Garamond" panose="02020404030301010803" pitchFamily="18" charset="0"/>
            </a:endParaRPr>
          </a:p>
          <a:p>
            <a:r>
              <a:rPr lang="en-US" sz="5000" b="0" dirty="0" smtClean="0">
                <a:latin typeface="Garamond" panose="02020404030301010803" pitchFamily="18" charset="0"/>
              </a:rPr>
              <a:t>Input: Card swipe or written</a:t>
            </a:r>
          </a:p>
          <a:p>
            <a:pPr marL="49784" indent="0">
              <a:buNone/>
            </a:pPr>
            <a:endParaRPr lang="en-US" sz="5000" b="0" dirty="0" smtClean="0">
              <a:latin typeface="Garamond" panose="02020404030301010803" pitchFamily="18" charset="0"/>
            </a:endParaRPr>
          </a:p>
          <a:p>
            <a:r>
              <a:rPr lang="en-US" sz="5000" b="0" dirty="0" smtClean="0">
                <a:latin typeface="Garamond" panose="02020404030301010803" pitchFamily="18" charset="0"/>
              </a:rPr>
              <a:t>Data often requested: Race/Ethnicity, Major, Academic College, Geographic Analysis</a:t>
            </a:r>
          </a:p>
          <a:p>
            <a:pPr marL="49784" indent="0">
              <a:buNone/>
            </a:pPr>
            <a:endParaRPr lang="en-US" sz="5000" b="0" dirty="0" smtClean="0">
              <a:latin typeface="Garamond" panose="02020404030301010803" pitchFamily="18" charset="0"/>
            </a:endParaRPr>
          </a:p>
          <a:p>
            <a:r>
              <a:rPr lang="en-US" sz="5000" b="0" dirty="0" smtClean="0">
                <a:latin typeface="Garamond" panose="02020404030301010803" pitchFamily="18" charset="0"/>
              </a:rPr>
              <a:t>Additional Request: Frequency of visits across functional areas, first generation students, retention of involved students, Intersection of Identities. </a:t>
            </a:r>
          </a:p>
          <a:p>
            <a:pPr lvl="1"/>
            <a:endParaRPr lang="en-US" sz="5000" b="0" dirty="0" smtClean="0">
              <a:latin typeface="Garamond" panose="02020404030301010803" pitchFamily="18" charset="0"/>
            </a:endParaRPr>
          </a:p>
          <a:p>
            <a:endParaRPr lang="en-US" sz="5000" b="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258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3000" dirty="0"/>
              <a:t>Data </a:t>
            </a:r>
            <a:r>
              <a:rPr lang="en-US" sz="13000" dirty="0" smtClean="0"/>
              <a:t>Requests</a:t>
            </a:r>
            <a:endParaRPr lang="en-US" sz="1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2799004" y="3895869"/>
            <a:ext cx="21584995" cy="10189029"/>
          </a:xfrm>
        </p:spPr>
        <p:txBody>
          <a:bodyPr/>
          <a:lstStyle/>
          <a:p>
            <a:r>
              <a:rPr lang="en-US" sz="5000" b="0" dirty="0" smtClean="0">
                <a:latin typeface="Garamond" panose="02020404030301010803" pitchFamily="18" charset="0"/>
              </a:rPr>
              <a:t>Purpose: Identify populations to monitor trends, focus marketing and increase outreach</a:t>
            </a:r>
          </a:p>
          <a:p>
            <a:endParaRPr lang="en-US" sz="5000" b="0" dirty="0" smtClean="0">
              <a:latin typeface="Garamond" panose="02020404030301010803" pitchFamily="18" charset="0"/>
            </a:endParaRPr>
          </a:p>
          <a:p>
            <a:r>
              <a:rPr lang="en-US" sz="5000" b="0" dirty="0" smtClean="0">
                <a:latin typeface="Garamond" panose="02020404030301010803" pitchFamily="18" charset="0"/>
              </a:rPr>
              <a:t>Key Factor: ID Numbers, attributes and activity codes</a:t>
            </a:r>
          </a:p>
          <a:p>
            <a:endParaRPr lang="en-US" sz="5000" b="0" dirty="0" smtClean="0">
              <a:latin typeface="Garamond" panose="02020404030301010803" pitchFamily="18" charset="0"/>
            </a:endParaRPr>
          </a:p>
          <a:p>
            <a:r>
              <a:rPr lang="en-US" sz="5000" b="0" dirty="0" smtClean="0">
                <a:latin typeface="Garamond" panose="02020404030301010803" pitchFamily="18" charset="0"/>
              </a:rPr>
              <a:t>Information to note</a:t>
            </a:r>
          </a:p>
          <a:p>
            <a:pPr lvl="1"/>
            <a:r>
              <a:rPr lang="en-US" sz="5000" b="0" dirty="0" smtClean="0">
                <a:latin typeface="Garamond" panose="02020404030301010803" pitchFamily="18" charset="0"/>
              </a:rPr>
              <a:t>Students don’t like to receive spam or broadcast email</a:t>
            </a:r>
          </a:p>
          <a:p>
            <a:pPr lvl="1"/>
            <a:r>
              <a:rPr lang="en-US" sz="5000" b="0" dirty="0" smtClean="0">
                <a:latin typeface="Garamond" panose="02020404030301010803" pitchFamily="18" charset="0"/>
              </a:rPr>
              <a:t>Clear preference for official communication to be through email </a:t>
            </a:r>
          </a:p>
          <a:p>
            <a:pPr lvl="1"/>
            <a:r>
              <a:rPr lang="en-US" sz="5000" b="0" dirty="0" smtClean="0">
                <a:latin typeface="Garamond" panose="02020404030301010803" pitchFamily="18" charset="0"/>
              </a:rPr>
              <a:t>Social media is for reminders and personal expression</a:t>
            </a:r>
          </a:p>
          <a:p>
            <a:endParaRPr lang="en-US" sz="5000" b="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895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PE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36" y="2061630"/>
            <a:ext cx="4102380" cy="5469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PEG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472" y="1919389"/>
            <a:ext cx="4207567" cy="5469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PEG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7970" y="1845436"/>
            <a:ext cx="4157844" cy="55437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63719" y="8423375"/>
            <a:ext cx="5240217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Helvetica Light"/>
              </a:rPr>
              <a:t>Nancy Loosle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Director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000000"/>
                </a:solidFill>
                <a:latin typeface="Garamond" panose="02020404030301010803" pitchFamily="18" charset="0"/>
              </a:rPr>
              <a:t>n</a:t>
            </a: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Helvetica Light"/>
              </a:rPr>
              <a:t>ancy.loosle@wichita.edu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24830" y="8423375"/>
            <a:ext cx="5514330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Helvetica Light"/>
              </a:rPr>
              <a:t>Lyston Skerritt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Assistant Director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000000"/>
                </a:solidFill>
                <a:latin typeface="Garamond" panose="02020404030301010803" pitchFamily="18" charset="0"/>
              </a:rPr>
              <a:t>l</a:t>
            </a:r>
            <a:r>
              <a:rPr lang="en-US" sz="4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yston.skerritt</a:t>
            </a: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Helvetica Light"/>
              </a:rPr>
              <a:t>@wichita.edu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Helvetica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20157" y="8423375"/>
            <a:ext cx="5594480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Helvetica Light"/>
              </a:rPr>
              <a:t>Chelsea Redger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Assistant Director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000000"/>
                </a:solidFill>
                <a:latin typeface="Garamond" panose="02020404030301010803" pitchFamily="18" charset="0"/>
              </a:rPr>
              <a:t>c</a:t>
            </a:r>
            <a:r>
              <a:rPr lang="en-US" sz="4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helsea.redger</a:t>
            </a: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Helvetica Light"/>
              </a:rPr>
              <a:t>@wichita.edu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7824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549" y="771872"/>
            <a:ext cx="20715719" cy="2396630"/>
          </a:xfrm>
        </p:spPr>
        <p:txBody>
          <a:bodyPr/>
          <a:lstStyle/>
          <a:p>
            <a:r>
              <a:rPr lang="en-US" dirty="0">
                <a:latin typeface="Klavika"/>
              </a:rPr>
              <a:t>Targeted Marketing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9008" y="3276983"/>
            <a:ext cx="9251283" cy="769441"/>
          </a:xfrm>
        </p:spPr>
        <p:txBody>
          <a:bodyPr/>
          <a:lstStyle/>
          <a:p>
            <a:pPr marL="0" indent="0">
              <a:buNone/>
            </a:pPr>
            <a:r>
              <a:rPr lang="en-US" sz="5000" dirty="0" smtClean="0">
                <a:latin typeface="Garamond" panose="02020404030301010803" pitchFamily="18" charset="0"/>
              </a:rPr>
              <a:t>Populations to Note</a:t>
            </a:r>
            <a:endParaRPr lang="en-US" sz="5000" dirty="0">
              <a:latin typeface="Garamond" panose="020204040303010108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13054973" y="3276983"/>
            <a:ext cx="9251283" cy="769441"/>
          </a:xfrm>
        </p:spPr>
        <p:txBody>
          <a:bodyPr/>
          <a:lstStyle/>
          <a:p>
            <a:pPr marL="0" indent="0">
              <a:buNone/>
            </a:pPr>
            <a:r>
              <a:rPr lang="en-US" sz="5000" dirty="0" smtClean="0">
                <a:latin typeface="Garamond" panose="02020404030301010803" pitchFamily="18" charset="0"/>
              </a:rPr>
              <a:t>Stats at WSU</a:t>
            </a:r>
            <a:endParaRPr lang="en-US" sz="5000" dirty="0">
              <a:latin typeface="Garamond" panose="020204040303010108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2799007" y="4401879"/>
            <a:ext cx="9251284" cy="8396899"/>
          </a:xfrm>
        </p:spPr>
        <p:txBody>
          <a:bodyPr/>
          <a:lstStyle/>
          <a:p>
            <a:r>
              <a:rPr lang="en-US" sz="4000" b="0" dirty="0" smtClean="0">
                <a:latin typeface="Garamond" panose="02020404030301010803" pitchFamily="18" charset="0"/>
              </a:rPr>
              <a:t>Commuter- 1+ Mile</a:t>
            </a:r>
          </a:p>
          <a:p>
            <a:r>
              <a:rPr lang="en-US" sz="4000" b="0" dirty="0" smtClean="0">
                <a:latin typeface="Garamond" panose="02020404030301010803" pitchFamily="18" charset="0"/>
              </a:rPr>
              <a:t>Graduate Student </a:t>
            </a:r>
          </a:p>
          <a:p>
            <a:r>
              <a:rPr lang="en-US" sz="4000" b="0" dirty="0" smtClean="0">
                <a:latin typeface="Garamond" panose="02020404030301010803" pitchFamily="18" charset="0"/>
              </a:rPr>
              <a:t>Military/Veterans</a:t>
            </a:r>
          </a:p>
          <a:p>
            <a:r>
              <a:rPr lang="en-US" sz="4000" b="0" dirty="0" smtClean="0">
                <a:latin typeface="Garamond" panose="02020404030301010803" pitchFamily="18" charset="0"/>
              </a:rPr>
              <a:t>Adult/Transfer</a:t>
            </a:r>
          </a:p>
          <a:p>
            <a:r>
              <a:rPr lang="en-US" sz="4000" b="0" dirty="0" smtClean="0">
                <a:latin typeface="Garamond" panose="02020404030301010803" pitchFamily="18" charset="0"/>
              </a:rPr>
              <a:t>International</a:t>
            </a:r>
          </a:p>
          <a:p>
            <a:r>
              <a:rPr lang="en-US" sz="4000" b="0" dirty="0" smtClean="0">
                <a:latin typeface="Garamond" panose="02020404030301010803" pitchFamily="18" charset="0"/>
              </a:rPr>
              <a:t>Concurrently Enrolled</a:t>
            </a:r>
          </a:p>
          <a:p>
            <a:r>
              <a:rPr lang="en-US" sz="4000" b="0" dirty="0" smtClean="0">
                <a:latin typeface="Garamond" panose="02020404030301010803" pitchFamily="18" charset="0"/>
              </a:rPr>
              <a:t>Underrepresented </a:t>
            </a:r>
          </a:p>
          <a:p>
            <a:r>
              <a:rPr lang="en-US" sz="4000" b="0" dirty="0" smtClean="0">
                <a:latin typeface="Garamond" panose="02020404030301010803" pitchFamily="18" charset="0"/>
              </a:rPr>
              <a:t>Online</a:t>
            </a:r>
            <a:endParaRPr lang="en-US" sz="4000" b="0" dirty="0">
              <a:latin typeface="Garamond" panose="020204040303010108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>
          <a:xfrm>
            <a:off x="12906116" y="4401879"/>
            <a:ext cx="9251284" cy="8396899"/>
          </a:xfrm>
        </p:spPr>
        <p:txBody>
          <a:bodyPr/>
          <a:lstStyle/>
          <a:p>
            <a:r>
              <a:rPr lang="en-US" sz="4000" b="0" dirty="0" smtClean="0">
                <a:latin typeface="Garamond" panose="02020404030301010803" pitchFamily="18" charset="0"/>
              </a:rPr>
              <a:t>36% </a:t>
            </a:r>
            <a:r>
              <a:rPr lang="en-US" sz="4000" b="0" dirty="0">
                <a:latin typeface="Garamond" panose="02020404030301010803" pitchFamily="18" charset="0"/>
              </a:rPr>
              <a:t>of Undergraduate </a:t>
            </a:r>
            <a:r>
              <a:rPr lang="en-US" sz="4000" b="0" dirty="0" smtClean="0">
                <a:latin typeface="Garamond" panose="02020404030301010803" pitchFamily="18" charset="0"/>
              </a:rPr>
              <a:t>Students </a:t>
            </a:r>
            <a:r>
              <a:rPr lang="en-US" sz="4000" b="0" dirty="0">
                <a:latin typeface="Garamond" panose="02020404030301010803" pitchFamily="18" charset="0"/>
              </a:rPr>
              <a:t>Are Low Income </a:t>
            </a:r>
            <a:r>
              <a:rPr lang="en-US" sz="4000" b="0" dirty="0" smtClean="0">
                <a:latin typeface="Garamond" panose="02020404030301010803" pitchFamily="18" charset="0"/>
              </a:rPr>
              <a:t>Student</a:t>
            </a:r>
          </a:p>
          <a:p>
            <a:r>
              <a:rPr lang="en-US" sz="4000" b="0" dirty="0" smtClean="0">
                <a:latin typeface="Garamond" panose="02020404030301010803" pitchFamily="18" charset="0"/>
              </a:rPr>
              <a:t>International Student Population7%</a:t>
            </a:r>
          </a:p>
          <a:p>
            <a:r>
              <a:rPr lang="en-US" sz="4000" b="0" dirty="0" smtClean="0">
                <a:latin typeface="Garamond" panose="02020404030301010803" pitchFamily="18" charset="0"/>
              </a:rPr>
              <a:t>Asian American student population 7%</a:t>
            </a:r>
          </a:p>
          <a:p>
            <a:r>
              <a:rPr lang="en-US" sz="4000" b="0" dirty="0" smtClean="0">
                <a:latin typeface="Garamond" panose="02020404030301010803" pitchFamily="18" charset="0"/>
              </a:rPr>
              <a:t>Average age 23</a:t>
            </a:r>
          </a:p>
          <a:p>
            <a:endParaRPr lang="en-US" sz="4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87292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3000" dirty="0" smtClean="0">
                <a:latin typeface="Klavika"/>
              </a:rPr>
              <a:t>Best Practices</a:t>
            </a:r>
            <a:endParaRPr lang="en-US" sz="13000" dirty="0">
              <a:latin typeface="Klavik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5000" b="0" dirty="0" smtClean="0">
                <a:latin typeface="Garamond" panose="02020404030301010803" pitchFamily="18" charset="0"/>
              </a:rPr>
              <a:t>Peer and aspirational institutions</a:t>
            </a:r>
          </a:p>
          <a:p>
            <a:r>
              <a:rPr lang="en-US" sz="5000" b="0" dirty="0">
                <a:latin typeface="Garamond" panose="02020404030301010803" pitchFamily="18" charset="0"/>
              </a:rPr>
              <a:t> </a:t>
            </a:r>
            <a:r>
              <a:rPr lang="en-US" sz="5000" b="0" dirty="0" smtClean="0">
                <a:latin typeface="Garamond" panose="02020404030301010803" pitchFamily="18" charset="0"/>
              </a:rPr>
              <a:t>Colleagues</a:t>
            </a:r>
          </a:p>
          <a:p>
            <a:r>
              <a:rPr lang="en-US" sz="5000" b="0" dirty="0" smtClean="0">
                <a:latin typeface="Garamond" panose="02020404030301010803" pitchFamily="18" charset="0"/>
              </a:rPr>
              <a:t>Conferences/Professional Associations </a:t>
            </a:r>
            <a:endParaRPr lang="en-US" sz="5000" b="0" dirty="0">
              <a:latin typeface="Garamond" panose="02020404030301010803" pitchFamily="18" charset="0"/>
            </a:endParaRPr>
          </a:p>
          <a:p>
            <a:r>
              <a:rPr lang="en-US" sz="5000" b="0" dirty="0" smtClean="0">
                <a:latin typeface="Garamond" panose="02020404030301010803" pitchFamily="18" charset="0"/>
              </a:rPr>
              <a:t>Articles/books</a:t>
            </a:r>
          </a:p>
          <a:p>
            <a:r>
              <a:rPr lang="en-US" sz="5000" b="0" dirty="0" smtClean="0">
                <a:latin typeface="Garamond" panose="02020404030301010803" pitchFamily="18" charset="0"/>
              </a:rPr>
              <a:t>NASPA Assessment Practical Guide</a:t>
            </a:r>
            <a:endParaRPr lang="en-US" sz="5000" b="0" dirty="0">
              <a:latin typeface="Garamond" panose="02020404030301010803" pitchFamily="18" charset="0"/>
            </a:endParaRPr>
          </a:p>
        </p:txBody>
      </p:sp>
      <p:pic>
        <p:nvPicPr>
          <p:cNvPr id="1030" name="Picture 6" descr="http://www.naspa.org/images/uploads/main/4156/9781620363287_300_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0" y="7863840"/>
            <a:ext cx="3579495" cy="511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65650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18" y="1446804"/>
            <a:ext cx="17966742" cy="101152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6421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lavika"/>
              </a:rPr>
              <a:t>References</a:t>
            </a:r>
            <a:endParaRPr lang="en-US" dirty="0">
              <a:latin typeface="Klavik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sz="3600" b="0" dirty="0">
                <a:latin typeface="Garamond" panose="02020404030301010803" pitchFamily="18" charset="0"/>
              </a:rPr>
              <a:t>Davila-Cosme, S. (2012). </a:t>
            </a:r>
            <a:r>
              <a:rPr lang="en-US" sz="3600" b="0" i="1" dirty="0">
                <a:latin typeface="Garamond" panose="02020404030301010803" pitchFamily="18" charset="0"/>
              </a:rPr>
              <a:t>Student development theory: what staff and faculty should know about students in college and universities</a:t>
            </a:r>
            <a:r>
              <a:rPr lang="en-US" sz="3600" b="0" dirty="0">
                <a:latin typeface="Garamond" panose="02020404030301010803" pitchFamily="18" charset="0"/>
              </a:rPr>
              <a:t>. [PowerPoint slides].  Retrieved from http://www.slideshare.net/SoniaDavila2/student-development-theory-13238377</a:t>
            </a:r>
          </a:p>
          <a:p>
            <a:r>
              <a:rPr lang="en-US" sz="3600" b="0" dirty="0" smtClean="0">
                <a:latin typeface="Garamond" panose="02020404030301010803" pitchFamily="18" charset="0"/>
              </a:rPr>
              <a:t>Evans, N. J., Forney, D. S. &amp; Guido-DiBrito, F. (1998). </a:t>
            </a:r>
            <a:r>
              <a:rPr lang="en-US" sz="3600" b="0" i="1" dirty="0" smtClean="0">
                <a:latin typeface="Garamond" panose="02020404030301010803" pitchFamily="18" charset="0"/>
              </a:rPr>
              <a:t>Student development theory in college: Theory, research, and practice. </a:t>
            </a:r>
            <a:r>
              <a:rPr lang="en-US" sz="3600" b="0" dirty="0" smtClean="0">
                <a:latin typeface="Garamond" panose="02020404030301010803" pitchFamily="18" charset="0"/>
              </a:rPr>
              <a:t>San Francisco: Jossey-Bass. </a:t>
            </a:r>
          </a:p>
          <a:p>
            <a:r>
              <a:rPr lang="en-US" sz="3600" b="0" dirty="0" smtClean="0">
                <a:latin typeface="Garamond" panose="02020404030301010803" pitchFamily="18" charset="0"/>
              </a:rPr>
              <a:t>Long, D. (2012). Theories and models of student development. In L. J. Hinchliffe &amp; M. A. Wong (</a:t>
            </a:r>
            <a:r>
              <a:rPr lang="en-US" sz="3600" b="0" dirty="0">
                <a:latin typeface="Garamond" panose="02020404030301010803" pitchFamily="18" charset="0"/>
              </a:rPr>
              <a:t>E</a:t>
            </a:r>
            <a:r>
              <a:rPr lang="en-US" sz="3600" b="0" dirty="0" smtClean="0">
                <a:latin typeface="Garamond" panose="02020404030301010803" pitchFamily="18" charset="0"/>
              </a:rPr>
              <a:t>ds), Environments for student growth and development: Librarians and student affairs in collaboration (p. 41-55). Chicago: Association of College &amp; Research Libraries. </a:t>
            </a:r>
          </a:p>
          <a:p>
            <a:r>
              <a:rPr lang="en-US" sz="3600" b="0" dirty="0" smtClean="0">
                <a:latin typeface="Garamond" panose="02020404030301010803" pitchFamily="18" charset="0"/>
              </a:rPr>
              <a:t>Ortiz A. M. (1995). Enhancing student developing in community colleges. </a:t>
            </a:r>
            <a:r>
              <a:rPr lang="en-US" sz="3600" b="0" i="1" dirty="0" smtClean="0">
                <a:latin typeface="Garamond" panose="02020404030301010803" pitchFamily="18" charset="0"/>
              </a:rPr>
              <a:t>Community College Review</a:t>
            </a:r>
            <a:r>
              <a:rPr lang="en-US" sz="3600" b="0" dirty="0" smtClean="0">
                <a:latin typeface="Garamond" panose="02020404030301010803" pitchFamily="18" charset="0"/>
              </a:rPr>
              <a:t>, 22(4), p. 63-70.</a:t>
            </a:r>
          </a:p>
          <a:p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03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006" y="504485"/>
            <a:ext cx="19358393" cy="1986467"/>
          </a:xfrm>
        </p:spPr>
        <p:txBody>
          <a:bodyPr/>
          <a:lstStyle/>
          <a:p>
            <a:r>
              <a:rPr lang="en-US" sz="13000" dirty="0" smtClean="0">
                <a:latin typeface="Klavika"/>
              </a:rPr>
              <a:t>Objectives</a:t>
            </a:r>
            <a:endParaRPr lang="en-US" sz="13000" dirty="0">
              <a:latin typeface="Klavik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2799006" y="2774731"/>
            <a:ext cx="20502428" cy="10052269"/>
          </a:xfrm>
        </p:spPr>
        <p:txBody>
          <a:bodyPr/>
          <a:lstStyle/>
          <a:p>
            <a:r>
              <a:rPr lang="en-US" sz="5000" b="0" dirty="0" smtClean="0">
                <a:latin typeface="Garamond" panose="02020404030301010803" pitchFamily="18" charset="0"/>
              </a:rPr>
              <a:t>Create awareness about the operation of Student Involvement </a:t>
            </a:r>
          </a:p>
          <a:p>
            <a:r>
              <a:rPr lang="en-US" sz="5000" b="0" dirty="0" smtClean="0">
                <a:latin typeface="Garamond" panose="02020404030301010803" pitchFamily="18" charset="0"/>
              </a:rPr>
              <a:t>Assessment Planning</a:t>
            </a:r>
          </a:p>
          <a:p>
            <a:r>
              <a:rPr lang="en-US" sz="5000" b="0" dirty="0" smtClean="0">
                <a:latin typeface="Garamond" panose="02020404030301010803" pitchFamily="18" charset="0"/>
              </a:rPr>
              <a:t>Types of Assessment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400" b="0" dirty="0" smtClean="0">
                <a:latin typeface="Garamond" panose="02020404030301010803" pitchFamily="18" charset="0"/>
              </a:rPr>
              <a:t>	</a:t>
            </a:r>
            <a:r>
              <a:rPr lang="en-US" sz="4000" b="0" dirty="0" smtClean="0">
                <a:latin typeface="Garamond" panose="02020404030301010803" pitchFamily="18" charset="0"/>
              </a:rPr>
              <a:t>Focus Groups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b="0" dirty="0" smtClean="0">
                <a:latin typeface="Garamond" panose="02020404030301010803" pitchFamily="18" charset="0"/>
              </a:rPr>
              <a:t>	New Member Survey’s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b="0" dirty="0" smtClean="0">
                <a:latin typeface="Garamond" panose="02020404030301010803" pitchFamily="18" charset="0"/>
              </a:rPr>
              <a:t>	Event Evaluations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b="0" dirty="0" smtClean="0">
                <a:latin typeface="Garamond" panose="02020404030301010803" pitchFamily="18" charset="0"/>
              </a:rPr>
              <a:t>	NSSE and Exit Survey</a:t>
            </a:r>
          </a:p>
          <a:p>
            <a:r>
              <a:rPr lang="en-US" sz="5000" b="0" dirty="0" smtClean="0">
                <a:latin typeface="Garamond" panose="02020404030301010803" pitchFamily="18" charset="0"/>
              </a:rPr>
              <a:t>Data Requests/Targeting Marketing</a:t>
            </a:r>
          </a:p>
          <a:p>
            <a:r>
              <a:rPr lang="en-US" sz="5000" b="0" dirty="0" smtClean="0">
                <a:latin typeface="Garamond" panose="02020404030301010803" pitchFamily="18" charset="0"/>
              </a:rPr>
              <a:t>Best/Better Practice</a:t>
            </a:r>
          </a:p>
        </p:txBody>
      </p:sp>
    </p:spTree>
    <p:extLst>
      <p:ext uri="{BB962C8B-B14F-4D97-AF65-F5344CB8AC3E}">
        <p14:creationId xmlns:p14="http://schemas.microsoft.com/office/powerpoint/2010/main" val="4231692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99006" y="520617"/>
            <a:ext cx="19358393" cy="2180053"/>
          </a:xfrm>
        </p:spPr>
        <p:txBody>
          <a:bodyPr/>
          <a:lstStyle/>
          <a:p>
            <a:r>
              <a:rPr lang="en-US" sz="13000" dirty="0" smtClean="0">
                <a:latin typeface="Klavika"/>
              </a:rPr>
              <a:t>Student Involvement</a:t>
            </a:r>
            <a:endParaRPr lang="en-US" sz="13000" dirty="0">
              <a:latin typeface="Klavika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>
            <a:off x="2799006" y="2700670"/>
            <a:ext cx="20869069" cy="960899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5400" b="0" dirty="0" smtClean="0">
                <a:latin typeface="Garamond" panose="02020404030301010803" pitchFamily="18" charset="0"/>
              </a:rPr>
              <a:t>Department was formed in 2012</a:t>
            </a:r>
          </a:p>
          <a:p>
            <a:pPr>
              <a:spcBef>
                <a:spcPts val="0"/>
              </a:spcBef>
            </a:pPr>
            <a:r>
              <a:rPr lang="en-US" sz="5400" b="0" dirty="0" smtClean="0">
                <a:latin typeface="Garamond" panose="02020404030301010803" pitchFamily="18" charset="0"/>
              </a:rPr>
              <a:t>Under auspices of Student Engagement/Division of Student Affairs</a:t>
            </a:r>
          </a:p>
          <a:p>
            <a:pPr>
              <a:spcBef>
                <a:spcPts val="0"/>
              </a:spcBef>
            </a:pPr>
            <a:r>
              <a:rPr lang="en-US" sz="5400" b="0" dirty="0" smtClean="0">
                <a:latin typeface="Garamond" panose="02020404030301010803" pitchFamily="18" charset="0"/>
              </a:rPr>
              <a:t>Nine full-time staff, ten student staff</a:t>
            </a:r>
          </a:p>
          <a:p>
            <a:pPr>
              <a:spcBef>
                <a:spcPts val="0"/>
              </a:spcBef>
            </a:pPr>
            <a:r>
              <a:rPr lang="en-US" sz="5400" b="0" dirty="0" smtClean="0">
                <a:latin typeface="Garamond" panose="02020404030301010803" pitchFamily="18" charset="0"/>
              </a:rPr>
              <a:t>Consist of six functional areas</a:t>
            </a:r>
          </a:p>
          <a:p>
            <a:pPr lvl="1">
              <a:spcBef>
                <a:spcPts val="0"/>
              </a:spcBef>
            </a:pPr>
            <a:r>
              <a:rPr lang="en-US" sz="4800" b="0" dirty="0" smtClean="0">
                <a:latin typeface="Garamond" panose="02020404030301010803" pitchFamily="18" charset="0"/>
              </a:rPr>
              <a:t>Cadman Art Gallery</a:t>
            </a:r>
          </a:p>
          <a:p>
            <a:pPr lvl="1">
              <a:spcBef>
                <a:spcPts val="0"/>
              </a:spcBef>
            </a:pPr>
            <a:r>
              <a:rPr lang="en-US" sz="4800" b="0" dirty="0" smtClean="0">
                <a:latin typeface="Garamond" panose="02020404030301010803" pitchFamily="18" charset="0"/>
              </a:rPr>
              <a:t>Civic Engagement/ Service-Learning </a:t>
            </a:r>
          </a:p>
          <a:p>
            <a:pPr lvl="1">
              <a:spcBef>
                <a:spcPts val="0"/>
              </a:spcBef>
            </a:pPr>
            <a:r>
              <a:rPr lang="en-US" sz="4800" b="0" dirty="0" smtClean="0">
                <a:latin typeface="Garamond" panose="02020404030301010803" pitchFamily="18" charset="0"/>
              </a:rPr>
              <a:t>Fraternity and Sorority Life</a:t>
            </a:r>
          </a:p>
          <a:p>
            <a:pPr lvl="1">
              <a:spcBef>
                <a:spcPts val="0"/>
              </a:spcBef>
            </a:pPr>
            <a:r>
              <a:rPr lang="en-US" sz="4800" b="0" dirty="0" smtClean="0">
                <a:latin typeface="Garamond" panose="02020404030301010803" pitchFamily="18" charset="0"/>
              </a:rPr>
              <a:t>Leadership</a:t>
            </a:r>
            <a:endParaRPr lang="en-US" sz="4800" b="0" dirty="0">
              <a:latin typeface="Garamond" panose="02020404030301010803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4800" b="0" dirty="0" smtClean="0">
                <a:latin typeface="Garamond" panose="02020404030301010803" pitchFamily="18" charset="0"/>
              </a:rPr>
              <a:t>Student Activities Council</a:t>
            </a:r>
          </a:p>
          <a:p>
            <a:pPr lvl="1">
              <a:spcBef>
                <a:spcPts val="0"/>
              </a:spcBef>
            </a:pPr>
            <a:r>
              <a:rPr lang="en-US" sz="4800" b="0" dirty="0" smtClean="0">
                <a:latin typeface="Garamond" panose="02020404030301010803" pitchFamily="18" charset="0"/>
              </a:rPr>
              <a:t>Student Organizations</a:t>
            </a:r>
          </a:p>
          <a:p>
            <a:pPr>
              <a:spcBef>
                <a:spcPts val="0"/>
              </a:spcBef>
            </a:pPr>
            <a:r>
              <a:rPr lang="en-US" sz="5400" b="0" dirty="0" smtClean="0">
                <a:latin typeface="Garamond" panose="02020404030301010803" pitchFamily="18" charset="0"/>
              </a:rPr>
              <a:t>Assessment Philosophy </a:t>
            </a:r>
          </a:p>
          <a:p>
            <a:pPr marL="49784" indent="0">
              <a:spcBef>
                <a:spcPts val="0"/>
              </a:spcBef>
              <a:buNone/>
            </a:pPr>
            <a:r>
              <a:rPr lang="en-US" dirty="0" smtClean="0">
                <a:latin typeface="Garamond" panose="02020404030301010803" pitchFamily="18" charset="0"/>
              </a:rPr>
              <a:t> </a:t>
            </a:r>
          </a:p>
          <a:p>
            <a:pPr>
              <a:spcBef>
                <a:spcPts val="0"/>
              </a:spcBef>
            </a:pP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246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837" y="5380787"/>
            <a:ext cx="17243778" cy="2884636"/>
          </a:xfrm>
        </p:spPr>
        <p:txBody>
          <a:bodyPr/>
          <a:lstStyle/>
          <a:p>
            <a:r>
              <a:rPr lang="en-US" sz="13200" dirty="0" smtClean="0">
                <a:latin typeface="Klavika"/>
              </a:rPr>
              <a:t>Review</a:t>
            </a:r>
            <a:endParaRPr lang="en-US" sz="13200" dirty="0">
              <a:latin typeface="Klavika"/>
            </a:endParaRPr>
          </a:p>
        </p:txBody>
      </p:sp>
    </p:spTree>
    <p:extLst>
      <p:ext uri="{BB962C8B-B14F-4D97-AF65-F5344CB8AC3E}">
        <p14:creationId xmlns:p14="http://schemas.microsoft.com/office/powerpoint/2010/main" val="3611431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99006" y="945919"/>
            <a:ext cx="20433527" cy="2000481"/>
          </a:xfrm>
        </p:spPr>
        <p:txBody>
          <a:bodyPr/>
          <a:lstStyle/>
          <a:p>
            <a:r>
              <a:rPr lang="en-US" sz="13000" dirty="0" smtClean="0">
                <a:latin typeface="Klavika"/>
              </a:rPr>
              <a:t>Learning Outcomes</a:t>
            </a:r>
            <a:endParaRPr lang="en-US" sz="13000" dirty="0">
              <a:latin typeface="Klavik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2105247" y="2946400"/>
            <a:ext cx="22030660" cy="113012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5000" b="0" dirty="0" smtClean="0">
                <a:latin typeface="Garamond" panose="02020404030301010803" pitchFamily="18" charset="0"/>
              </a:rPr>
              <a:t>The </a:t>
            </a:r>
            <a:r>
              <a:rPr lang="en-US" sz="5000" b="0" dirty="0">
                <a:latin typeface="Garamond" panose="02020404030301010803" pitchFamily="18" charset="0"/>
              </a:rPr>
              <a:t>Student Competency </a:t>
            </a:r>
            <a:r>
              <a:rPr lang="en-US" sz="5000" b="0" dirty="0" smtClean="0">
                <a:latin typeface="Garamond" panose="02020404030301010803" pitchFamily="18" charset="0"/>
              </a:rPr>
              <a:t>Guide, developed by the NACA Educational Advisory Committee, </a:t>
            </a:r>
            <a:r>
              <a:rPr lang="en-US" sz="5000" b="0" dirty="0">
                <a:latin typeface="Garamond" panose="02020404030301010803" pitchFamily="18" charset="0"/>
              </a:rPr>
              <a:t>serves as a learning map for student leaders as they grow and </a:t>
            </a:r>
            <a:r>
              <a:rPr lang="en-US" sz="5000" b="0" dirty="0" smtClean="0">
                <a:latin typeface="Garamond" panose="02020404030301010803" pitchFamily="18" charset="0"/>
              </a:rPr>
              <a:t>develop. </a:t>
            </a:r>
          </a:p>
          <a:p>
            <a:pPr marL="49784" indent="0">
              <a:spcBef>
                <a:spcPts val="0"/>
              </a:spcBef>
              <a:buNone/>
            </a:pPr>
            <a:endParaRPr lang="en-US" sz="5000" b="0" dirty="0" smtClean="0"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</a:pPr>
            <a:r>
              <a:rPr lang="en-US" sz="5000" b="0" i="1" dirty="0" smtClean="0">
                <a:latin typeface="Garamond" panose="02020404030301010803" pitchFamily="18" charset="0"/>
              </a:rPr>
              <a:t>The </a:t>
            </a:r>
            <a:r>
              <a:rPr lang="en-US" sz="5000" b="0" i="1" dirty="0">
                <a:latin typeface="Garamond" panose="02020404030301010803" pitchFamily="18" charset="0"/>
              </a:rPr>
              <a:t>Competency Guide for College Student Leaders </a:t>
            </a:r>
            <a:r>
              <a:rPr lang="en-US" sz="5000" b="0" dirty="0">
                <a:latin typeface="Garamond" panose="02020404030301010803" pitchFamily="18" charset="0"/>
              </a:rPr>
              <a:t>was developed from competencies that are inherent in the purpose, </a:t>
            </a:r>
            <a:r>
              <a:rPr lang="en-US" sz="5000" b="0" dirty="0" smtClean="0">
                <a:latin typeface="Garamond" panose="02020404030301010803" pitchFamily="18" charset="0"/>
              </a:rPr>
              <a:t>development </a:t>
            </a:r>
            <a:r>
              <a:rPr lang="en-US" sz="5000" b="0" dirty="0">
                <a:latin typeface="Garamond" panose="02020404030301010803" pitchFamily="18" charset="0"/>
              </a:rPr>
              <a:t>and application of the CAS Standards and Guidelines that were found applicable to students</a:t>
            </a:r>
            <a:r>
              <a:rPr lang="en-US" sz="5000" b="0" dirty="0" smtClean="0">
                <a:latin typeface="Garamond" panose="02020404030301010803" pitchFamily="18" charset="0"/>
              </a:rPr>
              <a:t>.</a:t>
            </a:r>
          </a:p>
          <a:p>
            <a:pPr marL="49784" indent="0">
              <a:spcBef>
                <a:spcPts val="0"/>
              </a:spcBef>
              <a:buNone/>
            </a:pPr>
            <a:endParaRPr lang="en-US" sz="5000" b="0" dirty="0"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</a:pPr>
            <a:r>
              <a:rPr lang="en-US" sz="5000" b="0" dirty="0" smtClean="0">
                <a:latin typeface="Garamond" panose="02020404030301010803" pitchFamily="18" charset="0"/>
              </a:rPr>
              <a:t>Student Involvement has adopted these competencies and outcomes and has developed additional tools including a pre-test, mid-year evaluation and post-test. </a:t>
            </a:r>
          </a:p>
          <a:p>
            <a:pPr>
              <a:spcBef>
                <a:spcPts val="0"/>
              </a:spcBef>
            </a:pPr>
            <a:endParaRPr lang="en-US" sz="5000" b="0" dirty="0"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</a:pPr>
            <a:r>
              <a:rPr lang="en-US" sz="5000" b="0" dirty="0" smtClean="0">
                <a:latin typeface="Garamond" panose="02020404030301010803" pitchFamily="18" charset="0"/>
              </a:rPr>
              <a:t>See your packet for samples of each document. </a:t>
            </a:r>
          </a:p>
          <a:p>
            <a:endParaRPr lang="en-US" sz="4500" b="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794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99006" y="945919"/>
            <a:ext cx="20433527" cy="2000481"/>
          </a:xfrm>
        </p:spPr>
        <p:txBody>
          <a:bodyPr/>
          <a:lstStyle/>
          <a:p>
            <a:r>
              <a:rPr lang="en-US" sz="12500" dirty="0">
                <a:latin typeface="Klavika"/>
              </a:rPr>
              <a:t>Skyfactor Key Findings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2799005" y="3461657"/>
            <a:ext cx="19358393" cy="9365343"/>
          </a:xfrm>
        </p:spPr>
        <p:txBody>
          <a:bodyPr/>
          <a:lstStyle/>
          <a:p>
            <a:r>
              <a:rPr lang="en-US" sz="5000" b="0" i="1" dirty="0">
                <a:latin typeface="Garamond" panose="02020404030301010803" pitchFamily="18" charset="0"/>
              </a:rPr>
              <a:t>70.35%  </a:t>
            </a:r>
            <a:r>
              <a:rPr lang="en-US" sz="5000" b="0" dirty="0">
                <a:latin typeface="Garamond" panose="02020404030301010803" pitchFamily="18" charset="0"/>
              </a:rPr>
              <a:t>agree that programs, activities, services and organizations provided by Student Involvement have increased my connection to campus</a:t>
            </a:r>
            <a:r>
              <a:rPr lang="en-US" sz="5000" b="0" i="1" dirty="0">
                <a:latin typeface="Garamond" panose="02020404030301010803" pitchFamily="18" charset="0"/>
              </a:rPr>
              <a:t> </a:t>
            </a:r>
            <a:endParaRPr lang="en-US" sz="5000" b="0" i="1" dirty="0" smtClean="0">
              <a:latin typeface="Garamond" panose="02020404030301010803" pitchFamily="18" charset="0"/>
            </a:endParaRPr>
          </a:p>
          <a:p>
            <a:pPr marL="49784" indent="0">
              <a:buNone/>
            </a:pPr>
            <a:endParaRPr lang="en-US" sz="5000" b="0" dirty="0">
              <a:latin typeface="Garamond" panose="02020404030301010803" pitchFamily="18" charset="0"/>
            </a:endParaRPr>
          </a:p>
          <a:p>
            <a:r>
              <a:rPr lang="en-US" sz="5000" b="0" i="1" cap="all" dirty="0">
                <a:latin typeface="Garamond" panose="02020404030301010803" pitchFamily="18" charset="0"/>
              </a:rPr>
              <a:t>77.4% </a:t>
            </a:r>
            <a:r>
              <a:rPr lang="en-US" sz="5000" b="0" dirty="0" smtClean="0">
                <a:latin typeface="Garamond" panose="02020404030301010803" pitchFamily="18" charset="0"/>
              </a:rPr>
              <a:t>agree that programs</a:t>
            </a:r>
            <a:r>
              <a:rPr lang="en-US" sz="5000" b="0" dirty="0">
                <a:latin typeface="Garamond" panose="02020404030301010803" pitchFamily="18" charset="0"/>
              </a:rPr>
              <a:t>, activities, services and organizations provided by Student Involvement have enhanced my Shocker </a:t>
            </a:r>
            <a:r>
              <a:rPr lang="en-US" sz="5000" b="0" dirty="0" smtClean="0">
                <a:latin typeface="Garamond" panose="02020404030301010803" pitchFamily="18" charset="0"/>
              </a:rPr>
              <a:t>Experience</a:t>
            </a:r>
          </a:p>
          <a:p>
            <a:pPr marL="49784" indent="0">
              <a:buNone/>
            </a:pPr>
            <a:endParaRPr lang="en-US" sz="5000" b="0" dirty="0" smtClean="0">
              <a:latin typeface="Garamond" panose="02020404030301010803" pitchFamily="18" charset="0"/>
            </a:endParaRPr>
          </a:p>
          <a:p>
            <a:r>
              <a:rPr lang="en-US" sz="5000" b="0" i="1" cap="all" dirty="0">
                <a:latin typeface="Garamond" panose="02020404030301010803" pitchFamily="18" charset="0"/>
              </a:rPr>
              <a:t>71.2% </a:t>
            </a:r>
            <a:r>
              <a:rPr lang="en-US" sz="5000" b="0" dirty="0">
                <a:latin typeface="Garamond" panose="02020404030301010803" pitchFamily="18" charset="0"/>
              </a:rPr>
              <a:t>agree that programs, activities, services and organizations provided by Student Involvement have made me more likely to recommend WSU to friends and family</a:t>
            </a:r>
          </a:p>
          <a:p>
            <a:endParaRPr lang="en-US" sz="4800" b="0" dirty="0" smtClean="0">
              <a:latin typeface="Garamond" panose="02020404030301010803" pitchFamily="18" charset="0"/>
            </a:endParaRPr>
          </a:p>
          <a:p>
            <a:endParaRPr lang="en-US" sz="4800" dirty="0">
              <a:latin typeface="Garamond" panose="02020404030301010803" pitchFamily="18" charset="0"/>
            </a:endParaRPr>
          </a:p>
          <a:p>
            <a:endParaRPr lang="en-US" sz="4800" b="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570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99006" y="945919"/>
            <a:ext cx="20433527" cy="2520295"/>
          </a:xfrm>
        </p:spPr>
        <p:txBody>
          <a:bodyPr/>
          <a:lstStyle/>
          <a:p>
            <a:r>
              <a:rPr lang="en-US" sz="11000" dirty="0" smtClean="0">
                <a:latin typeface="Klavika"/>
              </a:rPr>
              <a:t>Changes Made and Future Assessment</a:t>
            </a:r>
            <a:endParaRPr lang="en-US" sz="11000" dirty="0">
              <a:latin typeface="Klavik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sz="5000" b="0" dirty="0" smtClean="0">
                <a:latin typeface="Garamond" panose="02020404030301010803" pitchFamily="18" charset="0"/>
              </a:rPr>
              <a:t>Student Involvement is committed to making decisions and data-driven changes. </a:t>
            </a:r>
          </a:p>
          <a:p>
            <a:pPr marL="49784" indent="0">
              <a:buNone/>
            </a:pPr>
            <a:endParaRPr lang="en-US" sz="5000" b="0" dirty="0" smtClean="0">
              <a:latin typeface="Garamond" panose="02020404030301010803" pitchFamily="18" charset="0"/>
            </a:endParaRPr>
          </a:p>
          <a:p>
            <a:r>
              <a:rPr lang="en-US" sz="5000" b="0" dirty="0" smtClean="0">
                <a:latin typeface="Garamond" panose="02020404030301010803" pitchFamily="18" charset="0"/>
              </a:rPr>
              <a:t>The reverse side of the Skyfactor handout notes a few of the changes Student Involvement has already made based on a variety of assessments.</a:t>
            </a:r>
          </a:p>
          <a:p>
            <a:endParaRPr lang="en-US" sz="5000" b="0" dirty="0" smtClean="0">
              <a:latin typeface="Garamond" panose="02020404030301010803" pitchFamily="18" charset="0"/>
            </a:endParaRPr>
          </a:p>
          <a:p>
            <a:r>
              <a:rPr lang="en-US" sz="5000" b="0" dirty="0" smtClean="0">
                <a:latin typeface="Garamond" panose="02020404030301010803" pitchFamily="18" charset="0"/>
              </a:rPr>
              <a:t>Additionally, the next steps in our assessment plan are noted at the bottom.  </a:t>
            </a:r>
          </a:p>
        </p:txBody>
      </p:sp>
    </p:spTree>
    <p:extLst>
      <p:ext uri="{BB962C8B-B14F-4D97-AF65-F5344CB8AC3E}">
        <p14:creationId xmlns:p14="http://schemas.microsoft.com/office/powerpoint/2010/main" val="1848514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4764" y="945919"/>
            <a:ext cx="22626084" cy="2000481"/>
          </a:xfrm>
        </p:spPr>
        <p:txBody>
          <a:bodyPr/>
          <a:lstStyle/>
          <a:p>
            <a:r>
              <a:rPr lang="en-US" sz="11000" dirty="0" smtClean="0">
                <a:latin typeface="Klavika"/>
              </a:rPr>
              <a:t>Support of the Academic Mission</a:t>
            </a:r>
            <a:endParaRPr lang="en-US" sz="11000" dirty="0">
              <a:latin typeface="Klavik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2799005" y="3312160"/>
            <a:ext cx="19358393" cy="9514840"/>
          </a:xfrm>
        </p:spPr>
        <p:txBody>
          <a:bodyPr/>
          <a:lstStyle/>
          <a:p>
            <a:pPr marL="49784" indent="0">
              <a:buNone/>
            </a:pPr>
            <a:r>
              <a:rPr lang="en-US" sz="5000" b="0" dirty="0" smtClean="0">
                <a:latin typeface="Garamond" panose="02020404030301010803" pitchFamily="18" charset="0"/>
              </a:rPr>
              <a:t>Examples of how Student Involvement supports the Academic Mission of the University. </a:t>
            </a:r>
          </a:p>
          <a:p>
            <a:pPr marL="49784" indent="0">
              <a:buNone/>
            </a:pPr>
            <a:endParaRPr lang="en-US" sz="5000" b="0" dirty="0" smtClean="0">
              <a:latin typeface="Garamond" panose="02020404030301010803" pitchFamily="18" charset="0"/>
            </a:endParaRPr>
          </a:p>
          <a:p>
            <a:r>
              <a:rPr lang="en-US" sz="5000" b="0" dirty="0" smtClean="0">
                <a:latin typeface="Garamond" panose="02020404030301010803" pitchFamily="18" charset="0"/>
              </a:rPr>
              <a:t>Each of our functional areas works hard to support students both in and outside of the classroom. </a:t>
            </a:r>
            <a:r>
              <a:rPr lang="en-US" sz="5000" b="0" dirty="0">
                <a:latin typeface="Garamond" panose="02020404030301010803" pitchFamily="18" charset="0"/>
              </a:rPr>
              <a:t>T</a:t>
            </a:r>
            <a:r>
              <a:rPr lang="en-US" sz="5000" b="0" dirty="0" smtClean="0">
                <a:latin typeface="Garamond" panose="02020404030301010803" pitchFamily="18" charset="0"/>
              </a:rPr>
              <a:t>hrough experiential learning, students develop meaningful teamwork, communication and leadership skills. </a:t>
            </a:r>
          </a:p>
          <a:p>
            <a:pPr marL="49784" indent="0">
              <a:buNone/>
            </a:pPr>
            <a:endParaRPr lang="en-US" sz="5000" b="0" dirty="0" smtClean="0">
              <a:latin typeface="Garamond" panose="02020404030301010803" pitchFamily="18" charset="0"/>
            </a:endParaRPr>
          </a:p>
          <a:p>
            <a:r>
              <a:rPr lang="en-US" sz="5000" b="0" dirty="0" smtClean="0">
                <a:latin typeface="Garamond" panose="02020404030301010803" pitchFamily="18" charset="0"/>
              </a:rPr>
              <a:t>Student also develop a sense of self, often confirming values, dedication to service and an understanding of community. </a:t>
            </a:r>
          </a:p>
        </p:txBody>
      </p:sp>
    </p:spTree>
    <p:extLst>
      <p:ext uri="{BB962C8B-B14F-4D97-AF65-F5344CB8AC3E}">
        <p14:creationId xmlns:p14="http://schemas.microsoft.com/office/powerpoint/2010/main" val="2982098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Custom 4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3B5C8D"/>
      </a:accent1>
      <a:accent2>
        <a:srgbClr val="B1B96F"/>
      </a:accent2>
      <a:accent3>
        <a:srgbClr val="CFA02E"/>
      </a:accent3>
      <a:accent4>
        <a:srgbClr val="BC7425"/>
      </a:accent4>
      <a:accent5>
        <a:srgbClr val="73191E"/>
      </a:accent5>
      <a:accent6>
        <a:srgbClr val="70A9B7"/>
      </a:accent6>
      <a:hlink>
        <a:srgbClr val="D15120"/>
      </a:hlink>
      <a:folHlink>
        <a:srgbClr val="A2588C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4">
    <a:dk1>
      <a:srgbClr val="000000"/>
    </a:dk1>
    <a:lt1>
      <a:srgbClr val="FFFFFF"/>
    </a:lt1>
    <a:dk2>
      <a:srgbClr val="53585F"/>
    </a:dk2>
    <a:lt2>
      <a:srgbClr val="DCDEE0"/>
    </a:lt2>
    <a:accent1>
      <a:srgbClr val="3B5C8D"/>
    </a:accent1>
    <a:accent2>
      <a:srgbClr val="B1B96F"/>
    </a:accent2>
    <a:accent3>
      <a:srgbClr val="CFA02E"/>
    </a:accent3>
    <a:accent4>
      <a:srgbClr val="BC7425"/>
    </a:accent4>
    <a:accent5>
      <a:srgbClr val="73191E"/>
    </a:accent5>
    <a:accent6>
      <a:srgbClr val="70A9B7"/>
    </a:accent6>
    <a:hlink>
      <a:srgbClr val="D15120"/>
    </a:hlink>
    <a:folHlink>
      <a:srgbClr val="A258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3168</TotalTime>
  <Words>1236</Words>
  <Application>Microsoft Office PowerPoint</Application>
  <PresentationFormat>Custom</PresentationFormat>
  <Paragraphs>243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Bodoni MT</vt:lpstr>
      <vt:lpstr>Calibri</vt:lpstr>
      <vt:lpstr>Garamond</vt:lpstr>
      <vt:lpstr>Georgia</vt:lpstr>
      <vt:lpstr>Helvetica Light</vt:lpstr>
      <vt:lpstr>Helvetica Neue</vt:lpstr>
      <vt:lpstr>Klavika</vt:lpstr>
      <vt:lpstr>Klavika Bold</vt:lpstr>
      <vt:lpstr>Times New Roman</vt:lpstr>
      <vt:lpstr>Verdana</vt:lpstr>
      <vt:lpstr>White</vt:lpstr>
      <vt:lpstr>Assessment:  Student Experience </vt:lpstr>
      <vt:lpstr>PowerPoint Presentation</vt:lpstr>
      <vt:lpstr>Objectives</vt:lpstr>
      <vt:lpstr>Student Involvement</vt:lpstr>
      <vt:lpstr>Review</vt:lpstr>
      <vt:lpstr>Learning Outcomes</vt:lpstr>
      <vt:lpstr>Skyfactor Key Findings</vt:lpstr>
      <vt:lpstr>Changes Made and Future Assessment</vt:lpstr>
      <vt:lpstr>Support of the Academic Mission</vt:lpstr>
      <vt:lpstr>Assessment Planning</vt:lpstr>
      <vt:lpstr>Assessment Schedule</vt:lpstr>
      <vt:lpstr>Planning/Assessment Cycle Creating a Culture of Evidence</vt:lpstr>
      <vt:lpstr>Types of Assessment</vt:lpstr>
      <vt:lpstr>University Assessment</vt:lpstr>
      <vt:lpstr>Internal Surveys</vt:lpstr>
      <vt:lpstr>Focus Groups</vt:lpstr>
      <vt:lpstr>Event Evaluations</vt:lpstr>
      <vt:lpstr>Event Evaluations- Demographic Information</vt:lpstr>
      <vt:lpstr>Data Requests</vt:lpstr>
      <vt:lpstr>Targeted Marketing</vt:lpstr>
      <vt:lpstr>Best Practices</vt:lpstr>
      <vt:lpstr>PowerPoint Presentation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Loosle, Nancy</dc:creator>
  <cp:lastModifiedBy>Skerritt, Lyston</cp:lastModifiedBy>
  <cp:revision>327</cp:revision>
  <dcterms:modified xsi:type="dcterms:W3CDTF">2015-12-01T16:41:34Z</dcterms:modified>
</cp:coreProperties>
</file>