
<file path=[Content_Types].xml><?xml version="1.0" encoding="utf-8"?>
<Types xmlns="http://schemas.openxmlformats.org/package/2006/content-types">
  <Default Extension="xml" ContentType="application/xml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6" r:id="rId2"/>
    <p:sldId id="287" r:id="rId3"/>
    <p:sldId id="263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7" r:id="rId15"/>
    <p:sldId id="302" r:id="rId16"/>
    <p:sldId id="303" r:id="rId17"/>
    <p:sldId id="304" r:id="rId18"/>
    <p:sldId id="289" r:id="rId19"/>
    <p:sldId id="288" r:id="rId20"/>
    <p:sldId id="282" r:id="rId21"/>
    <p:sldId id="283" r:id="rId22"/>
    <p:sldId id="277" r:id="rId23"/>
    <p:sldId id="278" r:id="rId24"/>
    <p:sldId id="257" r:id="rId25"/>
    <p:sldId id="281" r:id="rId26"/>
    <p:sldId id="284" r:id="rId27"/>
    <p:sldId id="279" r:id="rId28"/>
    <p:sldId id="280" r:id="rId29"/>
    <p:sldId id="285" r:id="rId30"/>
    <p:sldId id="308" r:id="rId31"/>
  </p:sldIdLst>
  <p:sldSz cx="24384000" cy="13716000"/>
  <p:notesSz cx="6858000" cy="9144000"/>
  <p:defaultTextStyle>
    <a:lvl1pPr algn="ctr" defTabSz="825500">
      <a:defRPr sz="5000"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9" autoAdjust="0"/>
    <p:restoredTop sz="94971"/>
  </p:normalViewPr>
  <p:slideViewPr>
    <p:cSldViewPr snapToGrid="0" snapToObjects="1">
      <p:cViewPr>
        <p:scale>
          <a:sx n="40" d="100"/>
          <a:sy n="40" d="100"/>
        </p:scale>
        <p:origin x="1440" y="156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4" Type="http://schemas.openxmlformats.org/officeDocument/2006/relationships/chartUserShapes" Target="../drawings/drawing1.xm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Enrollment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Freshman</c:v>
                </c:pt>
                <c:pt idx="1">
                  <c:v>Sophomore</c:v>
                </c:pt>
                <c:pt idx="2">
                  <c:v>Junior</c:v>
                </c:pt>
                <c:pt idx="3">
                  <c:v>Senior</c:v>
                </c:pt>
                <c:pt idx="4">
                  <c:v>Graduate</c:v>
                </c:pt>
              </c:strCache>
            </c:strRef>
          </c:cat>
          <c:val>
            <c:numRef>
              <c:f>Sheet1!$B$2:$B$6</c:f>
              <c:numCache>
                <c:formatCode>_-* #,##0_-;\-* #,##0_-;_-* "-"??_-;_-@_-</c:formatCode>
                <c:ptCount val="5"/>
                <c:pt idx="0">
                  <c:v>1123.0</c:v>
                </c:pt>
                <c:pt idx="1">
                  <c:v>1368.0</c:v>
                </c:pt>
                <c:pt idx="2">
                  <c:v>1944.0</c:v>
                </c:pt>
                <c:pt idx="3">
                  <c:v>3041.0</c:v>
                </c:pt>
                <c:pt idx="4">
                  <c:v>1251.0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449691922838"/>
          <c:y val="0.129434336595776"/>
          <c:w val="0.216915250691253"/>
          <c:h val="0.7839275884906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Freshman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LAS</c:v>
                </c:pt>
                <c:pt idx="1">
                  <c:v>HP</c:v>
                </c:pt>
                <c:pt idx="2">
                  <c:v>Barton</c:v>
                </c:pt>
                <c:pt idx="3">
                  <c:v>FA</c:v>
                </c:pt>
                <c:pt idx="4">
                  <c:v>Ed</c:v>
                </c:pt>
                <c:pt idx="5">
                  <c:v>Eng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625.0</c:v>
                </c:pt>
                <c:pt idx="1">
                  <c:v>357.0</c:v>
                </c:pt>
                <c:pt idx="2">
                  <c:v>111.0</c:v>
                </c:pt>
                <c:pt idx="3">
                  <c:v>303.0</c:v>
                </c:pt>
                <c:pt idx="4">
                  <c:v>4.0</c:v>
                </c:pt>
                <c:pt idx="5">
                  <c:v>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Sophomore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LAS</c:v>
                </c:pt>
                <c:pt idx="1">
                  <c:v>HP</c:v>
                </c:pt>
                <c:pt idx="2">
                  <c:v>Barton</c:v>
                </c:pt>
                <c:pt idx="3">
                  <c:v>FA</c:v>
                </c:pt>
                <c:pt idx="4">
                  <c:v>Ed</c:v>
                </c:pt>
                <c:pt idx="5">
                  <c:v>Eng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756.0</c:v>
                </c:pt>
                <c:pt idx="1">
                  <c:v>519.0</c:v>
                </c:pt>
                <c:pt idx="2">
                  <c:v>171.0</c:v>
                </c:pt>
                <c:pt idx="3">
                  <c:v>306.0</c:v>
                </c:pt>
                <c:pt idx="4">
                  <c:v>26.0</c:v>
                </c:pt>
                <c:pt idx="5">
                  <c:v>27.0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Junior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LAS</c:v>
                </c:pt>
                <c:pt idx="1">
                  <c:v>HP</c:v>
                </c:pt>
                <c:pt idx="2">
                  <c:v>Barton</c:v>
                </c:pt>
                <c:pt idx="3">
                  <c:v>FA</c:v>
                </c:pt>
                <c:pt idx="4">
                  <c:v>Ed</c:v>
                </c:pt>
                <c:pt idx="5">
                  <c:v>Eng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964.0</c:v>
                </c:pt>
                <c:pt idx="1">
                  <c:v>629.0</c:v>
                </c:pt>
                <c:pt idx="2">
                  <c:v>527.0</c:v>
                </c:pt>
                <c:pt idx="3">
                  <c:v>239.0</c:v>
                </c:pt>
                <c:pt idx="4">
                  <c:v>127.0</c:v>
                </c:pt>
                <c:pt idx="5">
                  <c:v>46.0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Senior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LAS</c:v>
                </c:pt>
                <c:pt idx="1">
                  <c:v>HP</c:v>
                </c:pt>
                <c:pt idx="2">
                  <c:v>Barton</c:v>
                </c:pt>
                <c:pt idx="3">
                  <c:v>FA</c:v>
                </c:pt>
                <c:pt idx="4">
                  <c:v>Ed</c:v>
                </c:pt>
                <c:pt idx="5">
                  <c:v>Eng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1317.0</c:v>
                </c:pt>
                <c:pt idx="1">
                  <c:v>1041.0</c:v>
                </c:pt>
                <c:pt idx="2">
                  <c:v>848.0</c:v>
                </c:pt>
                <c:pt idx="3">
                  <c:v>311.0</c:v>
                </c:pt>
                <c:pt idx="4">
                  <c:v>272.0</c:v>
                </c:pt>
                <c:pt idx="5">
                  <c:v>152.0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Graduate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LAS</c:v>
                </c:pt>
                <c:pt idx="1">
                  <c:v>HP</c:v>
                </c:pt>
                <c:pt idx="2">
                  <c:v>Barton</c:v>
                </c:pt>
                <c:pt idx="3">
                  <c:v>FA</c:v>
                </c:pt>
                <c:pt idx="4">
                  <c:v>Ed</c:v>
                </c:pt>
                <c:pt idx="5">
                  <c:v>Eng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163.0</c:v>
                </c:pt>
                <c:pt idx="1">
                  <c:v>402.0</c:v>
                </c:pt>
                <c:pt idx="2">
                  <c:v>165.0</c:v>
                </c:pt>
                <c:pt idx="3">
                  <c:v>2.0</c:v>
                </c:pt>
                <c:pt idx="4">
                  <c:v>439.0</c:v>
                </c:pt>
                <c:pt idx="5">
                  <c:v>175.0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23087936"/>
        <c:axId val="-2023084576"/>
      </c:barChart>
      <c:catAx>
        <c:axId val="-202308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3084576"/>
        <c:crosses val="autoZero"/>
        <c:auto val="1"/>
        <c:lblAlgn val="ctr"/>
        <c:lblOffset val="100"/>
        <c:noMultiLvlLbl val="0"/>
      </c:catAx>
      <c:valAx>
        <c:axId val="-202308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308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0.01681</cdr:x>
      <cdr:y>0.4253</cdr:y>
    </cdr:from>
    <cdr:to>
      <cdr:x>0.19132</cdr:x>
      <cdr:y>0.52797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5437" y="3612108"/>
          <a:ext cx="3378200" cy="8720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50800" tIns="50800" rIns="50800" bIns="50800" numCol="1" spcCol="38100" rtlCol="0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8255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US" sz="5000" b="0" i="0" u="none" strike="noStrike" cap="none" spc="0" normalizeH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rPr>
            <a:t>8,100 Total</a:t>
          </a:r>
          <a:endParaRPr kumimoji="0" lang="en-US" sz="5000" b="0" i="0" u="none" strike="noStrike" cap="none" spc="0" normalizeH="0" dirty="0">
            <a:ln>
              <a:noFill/>
            </a:ln>
            <a:solidFill>
              <a:schemeClr val="bg1"/>
            </a:solidFill>
            <a:effectLst/>
            <a:uFillTx/>
            <a:latin typeface="+mn-lt"/>
            <a:ea typeface="+mn-ea"/>
            <a:cs typeface="+mn-cs"/>
            <a:sym typeface="Helvetica Ligh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532F6-0554-484B-9647-07B4698ADBF5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1153E-1177-C14C-A9E1-E7F5C3408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742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8843838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 to page 5 in the packet.</a:t>
            </a:r>
          </a:p>
          <a:p>
            <a:r>
              <a:rPr lang="en-US" dirty="0" smtClean="0"/>
              <a:t>See page 19 for verbatim quotes on</a:t>
            </a:r>
            <a:r>
              <a:rPr lang="en-US" baseline="0" dirty="0" smtClean="0"/>
              <a:t> page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46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Aslanian</a:t>
            </a:r>
            <a:r>
              <a:rPr lang="en-US" dirty="0" smtClean="0"/>
              <a:t> Report Page 11 and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734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Page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224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Page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72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of page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33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Botto</a:t>
            </a:r>
            <a:r>
              <a:rPr lang="en-US" baseline="0" dirty="0" smtClean="0"/>
              <a:t>m of page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0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Expanded online course options and improved customer service may</a:t>
            </a:r>
            <a:r>
              <a:rPr lang="en-US" baseline="0" dirty="0" smtClean="0"/>
              <a:t> also attract more adult students to WSU.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657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Page 18 – Box Highlight</a:t>
            </a:r>
          </a:p>
          <a:p>
            <a:endParaRPr lang="en-US" dirty="0" smtClean="0"/>
          </a:p>
          <a:p>
            <a:r>
              <a:rPr lang="en-US" dirty="0" smtClean="0"/>
              <a:t>Talk first about: financial points</a:t>
            </a:r>
          </a:p>
          <a:p>
            <a:r>
              <a:rPr lang="en-US" dirty="0" smtClean="0"/>
              <a:t>Then </a:t>
            </a:r>
            <a:r>
              <a:rPr lang="en-US" dirty="0" err="1" smtClean="0"/>
              <a:t>programattic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Our processes </a:t>
            </a:r>
            <a:r>
              <a:rPr lang="en-US" dirty="0" err="1" smtClean="0"/>
              <a:t>vresus</a:t>
            </a:r>
            <a:r>
              <a:rPr lang="en-US" dirty="0" smtClean="0"/>
              <a:t> the student’s needs/perceptions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00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Page 18 – Box Highlight</a:t>
            </a:r>
          </a:p>
          <a:p>
            <a:endParaRPr lang="en-US" dirty="0" smtClean="0"/>
          </a:p>
          <a:p>
            <a:r>
              <a:rPr lang="en-US" dirty="0" smtClean="0"/>
              <a:t>Talk first about: financial points</a:t>
            </a:r>
          </a:p>
          <a:p>
            <a:r>
              <a:rPr lang="en-US" dirty="0" smtClean="0"/>
              <a:t>Then </a:t>
            </a:r>
            <a:r>
              <a:rPr lang="en-US" dirty="0" err="1" smtClean="0"/>
              <a:t>programattic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Our processes </a:t>
            </a:r>
            <a:r>
              <a:rPr lang="en-US" dirty="0" err="1" smtClean="0"/>
              <a:t>vresus</a:t>
            </a:r>
            <a:r>
              <a:rPr lang="en-US" dirty="0" smtClean="0"/>
              <a:t> the student’s needs/perceptions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017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Page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9" y="-4165"/>
            <a:ext cx="24388340" cy="13727968"/>
          </a:xfrm>
          <a:prstGeom prst="rect">
            <a:avLst/>
          </a:prstGeom>
        </p:spPr>
      </p:pic>
      <p:pic>
        <p:nvPicPr>
          <p:cNvPr id="7" name="dot-long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29305" y="10341891"/>
            <a:ext cx="19685001" cy="5818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149916" y="8353777"/>
            <a:ext cx="18438179" cy="1854053"/>
          </a:xfrm>
          <a:prstGeom prst="rect">
            <a:avLst/>
          </a:prstGeom>
        </p:spPr>
        <p:txBody>
          <a:bodyPr anchor="b"/>
          <a:lstStyle>
            <a:lvl1pPr>
              <a:defRPr lang="en-US" sz="8000" dirty="0"/>
            </a:lvl1pPr>
          </a:lstStyle>
          <a:p>
            <a:pPr lvl="0" algn="l"/>
            <a:r>
              <a:rPr lang="en-US" dirty="0" smtClean="0"/>
              <a:t>Online Student Satisfaction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96484" y="10722610"/>
            <a:ext cx="10999293" cy="86177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2800" b="1" cap="all" spc="300" baseline="0" dirty="0">
                <a:solidFill>
                  <a:srgbClr val="1A1718"/>
                </a:solidFill>
                <a:latin typeface="Verdana"/>
                <a:ea typeface="Klavika"/>
                <a:cs typeface="Verdana"/>
              </a:defRPr>
            </a:lvl1pPr>
          </a:lstStyle>
          <a:p>
            <a:pPr marL="0" lvl="0" indent="0" algn="l">
              <a:spcBef>
                <a:spcPts val="0"/>
              </a:spcBef>
              <a:buFontTx/>
              <a:buNone/>
            </a:pPr>
            <a:r>
              <a:rPr lang="en-US" dirty="0" smtClean="0"/>
              <a:t>Hanover Survey of AY14-15 Students in Online Courses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149916" y="7467614"/>
            <a:ext cx="18438179" cy="81560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b">
            <a:spAutoFit/>
          </a:bodyPr>
          <a:lstStyle>
            <a:lvl1pPr marL="0" indent="0">
              <a:buNone/>
              <a:defRPr lang="en-US" sz="5200" b="1" i="1" cap="none" spc="200" dirty="0">
                <a:solidFill>
                  <a:schemeClr val="tx1"/>
                </a:solidFill>
                <a:latin typeface="Georgia"/>
                <a:ea typeface="Klavika Bold"/>
                <a:cs typeface="Klavika Bold"/>
              </a:defRPr>
            </a:lvl1pPr>
          </a:lstStyle>
          <a:p>
            <a:pPr lvl="0"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32742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2799006" y="993869"/>
            <a:ext cx="19358393" cy="2884636"/>
          </a:xfrm>
          <a:prstGeom prst="rect">
            <a:avLst/>
          </a:prstGeom>
        </p:spPr>
        <p:txBody>
          <a:bodyPr anchor="b"/>
          <a:lstStyle>
            <a:lvl1pPr>
              <a:defRPr lang="en-US" dirty="0"/>
            </a:lvl1pPr>
          </a:lstStyle>
          <a:p>
            <a:pPr lvl="0" algn="l"/>
            <a:r>
              <a:rPr lang="en-US" dirty="0" smtClean="0"/>
              <a:t>Headline for the Comparison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99007" y="4814767"/>
            <a:ext cx="9251283" cy="86177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2800" b="1" cap="all" spc="300" baseline="0" dirty="0" smtClean="0">
                <a:solidFill>
                  <a:srgbClr val="1A1718"/>
                </a:solidFill>
                <a:latin typeface="Verdana"/>
                <a:ea typeface="Klavika"/>
                <a:cs typeface="Verdana"/>
              </a:defRPr>
            </a:lvl1pPr>
          </a:lstStyle>
          <a:p>
            <a:pPr marL="0" lvl="0" indent="0" algn="l">
              <a:spcBef>
                <a:spcPts val="0"/>
              </a:spcBef>
              <a:buFontTx/>
              <a:buNone/>
            </a:pPr>
            <a:r>
              <a:rPr lang="en-US" dirty="0" smtClean="0"/>
              <a:t>This is the subtitle for the first item of comparison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2906117" y="4814767"/>
            <a:ext cx="9251283" cy="86177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2800" b="1" cap="all" spc="300" baseline="0" dirty="0" smtClean="0">
                <a:solidFill>
                  <a:srgbClr val="1A1718"/>
                </a:solidFill>
                <a:latin typeface="Verdana"/>
                <a:ea typeface="Klavika"/>
                <a:cs typeface="Verdana"/>
              </a:defRPr>
            </a:lvl1pPr>
          </a:lstStyle>
          <a:p>
            <a:pPr marL="0" lvl="0" indent="0" algn="l">
              <a:spcBef>
                <a:spcPts val="0"/>
              </a:spcBef>
              <a:buFontTx/>
              <a:buNone/>
            </a:pPr>
            <a:r>
              <a:rPr lang="en-US" dirty="0" smtClean="0"/>
              <a:t>This is the subtitle for the second item of comparison</a:t>
            </a:r>
          </a:p>
        </p:txBody>
      </p:sp>
      <p:pic>
        <p:nvPicPr>
          <p:cNvPr id="10" name="dot-long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782296" y="11306504"/>
            <a:ext cx="19685001" cy="58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dot-v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700" y="4562869"/>
            <a:ext cx="57912" cy="641858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727222" y="11782275"/>
            <a:ext cx="3428999" cy="61555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b">
            <a:spAutoFit/>
          </a:bodyPr>
          <a:lstStyle>
            <a:lvl1pPr marL="0" lvl="0" indent="0" algn="l">
              <a:spcBef>
                <a:spcPts val="5200"/>
              </a:spcBef>
              <a:buSzPct val="75000"/>
              <a:buNone/>
              <a:defRPr sz="3600" b="1" cap="all" spc="140" baseline="0">
                <a:solidFill>
                  <a:srgbClr val="1A1718"/>
                </a:solidFill>
                <a:latin typeface="KlavikaBold-CapsTF"/>
                <a:ea typeface="Klavika"/>
                <a:cs typeface="Klavika"/>
              </a:defRPr>
            </a:lvl1pPr>
            <a:lvl2pPr marL="1270000" indent="-635000">
              <a:spcBef>
                <a:spcPts val="5200"/>
              </a:spcBef>
              <a:buSzPct val="75000"/>
              <a:buChar char="•"/>
              <a:defRPr sz="5200"/>
            </a:lvl2pPr>
            <a:lvl3pPr marL="1905000" indent="-635000">
              <a:spcBef>
                <a:spcPts val="5200"/>
              </a:spcBef>
              <a:buSzPct val="75000"/>
              <a:buChar char="•"/>
              <a:defRPr sz="5200"/>
            </a:lvl3pPr>
            <a:lvl4pPr marL="2540000" indent="-635000">
              <a:spcBef>
                <a:spcPts val="5200"/>
              </a:spcBef>
              <a:buSzPct val="75000"/>
              <a:buChar char="•"/>
              <a:defRPr sz="5200"/>
            </a:lvl4pPr>
            <a:lvl5pPr marL="3175000" indent="-635000">
              <a:spcBef>
                <a:spcPts val="5200"/>
              </a:spcBef>
              <a:buSzPct val="75000"/>
              <a:buChar char="•"/>
              <a:defRPr sz="5200"/>
            </a:lvl5pPr>
            <a:lvl6pPr marL="3810000" indent="-635000">
              <a:spcBef>
                <a:spcPts val="5200"/>
              </a:spcBef>
              <a:buSzPct val="75000"/>
              <a:buChar char="•"/>
              <a:defRPr sz="5200"/>
            </a:lvl6pPr>
            <a:lvl7pPr marL="4445000" indent="-635000">
              <a:spcBef>
                <a:spcPts val="5200"/>
              </a:spcBef>
              <a:buSzPct val="75000"/>
              <a:buChar char="•"/>
              <a:defRPr sz="5200"/>
            </a:lvl7pPr>
            <a:lvl8pPr marL="5080000" indent="-635000">
              <a:spcBef>
                <a:spcPts val="5200"/>
              </a:spcBef>
              <a:buSzPct val="75000"/>
              <a:buChar char="•"/>
              <a:defRPr sz="5200"/>
            </a:lvl8pPr>
            <a:lvl9pPr marL="5715000" indent="-635000">
              <a:spcBef>
                <a:spcPts val="5200"/>
              </a:spcBef>
              <a:buSzPct val="75000"/>
              <a:buChar char="•"/>
              <a:defRPr sz="5200"/>
            </a:lvl9pPr>
          </a:lstStyle>
          <a:p>
            <a:pPr lvl="0"/>
            <a:r>
              <a:rPr lang="en-US" sz="4000" b="1" i="1" cap="none" dirty="0" smtClean="0">
                <a:latin typeface="Georgia"/>
                <a:cs typeface="Georgia"/>
                <a:sym typeface="Helvetica Light"/>
              </a:rPr>
              <a:t>Conclusion</a:t>
            </a:r>
            <a:endParaRPr lang="en-US" sz="4000" b="1" i="1" cap="none" dirty="0">
              <a:latin typeface="Georgia"/>
              <a:cs typeface="Georgia"/>
              <a:sym typeface="Helvetica Light"/>
            </a:endParaRPr>
          </a:p>
        </p:txBody>
      </p:sp>
      <p:pic>
        <p:nvPicPr>
          <p:cNvPr id="5" name="Picture 4" descr="arrow-blac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04" y="11910678"/>
            <a:ext cx="341968" cy="48060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255000" y="11756282"/>
            <a:ext cx="13902399" cy="12700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4000" i="1" cap="none" baseline="0"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Summary describing conclusion or outcome.</a:t>
            </a:r>
          </a:p>
          <a:p>
            <a:pPr lvl="0"/>
            <a:r>
              <a:rPr lang="en-US" dirty="0" smtClean="0"/>
              <a:t>May be up to two lines.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2782296" y="6105976"/>
            <a:ext cx="9267994" cy="4875473"/>
          </a:xfrm>
          <a:prstGeom prst="rect">
            <a:avLst/>
          </a:prstGeom>
        </p:spPr>
        <p:txBody>
          <a:bodyPr vert="horz"/>
          <a:lstStyle>
            <a:lvl1pPr marL="630936" indent="-571500">
              <a:buFontTx/>
              <a:buBlip>
                <a:blip r:embed="rId5"/>
              </a:buBlip>
              <a:defRPr lang="en-US" sz="3600" b="1" cap="none" baseline="0" dirty="0" smtClean="0">
                <a:latin typeface="Georgia"/>
                <a:cs typeface="Georgia"/>
              </a:defRPr>
            </a:lvl1pPr>
            <a:lvl2pPr>
              <a:defRPr lang="en-US" sz="3200" b="1" cap="none" baseline="0" dirty="0" smtClean="0">
                <a:latin typeface="Georgia"/>
                <a:cs typeface="Georgia"/>
              </a:defRPr>
            </a:lvl2pPr>
            <a:lvl3pPr>
              <a:defRPr lang="en-US" sz="3200" b="1" cap="none" baseline="0" dirty="0" smtClean="0">
                <a:latin typeface="Georgia"/>
                <a:cs typeface="Georgia"/>
              </a:defRPr>
            </a:lvl3pPr>
            <a:lvl4pPr>
              <a:defRPr lang="en-US" sz="3200" b="1" cap="none" baseline="0" dirty="0" smtClean="0">
                <a:latin typeface="Georgia"/>
                <a:cs typeface="Georgia"/>
              </a:defRPr>
            </a:lvl4pPr>
            <a:lvl5pPr>
              <a:defRPr lang="en-US" sz="3200" b="1" cap="none" baseline="0" dirty="0">
                <a:latin typeface="Georgia"/>
                <a:cs typeface="Georgia"/>
              </a:defRPr>
            </a:lvl5pPr>
          </a:lstStyle>
          <a:p>
            <a:pPr lvl="0" indent="-402336">
              <a:spcBef>
                <a:spcPts val="2200"/>
              </a:spcBef>
              <a:buSzPct val="89000"/>
              <a:buFontTx/>
              <a:buBlip>
                <a:blip r:embed="rId5"/>
              </a:buBlip>
            </a:pPr>
            <a:r>
              <a:rPr lang="en-US" dirty="0" smtClean="0"/>
              <a:t>Click to edit master text styles</a:t>
            </a:r>
          </a:p>
          <a:p>
            <a:pPr lvl="1" indent="-265176">
              <a:spcBef>
                <a:spcPts val="400"/>
              </a:spcBef>
              <a:spcAft>
                <a:spcPts val="600"/>
              </a:spcAft>
            </a:pPr>
            <a:r>
              <a:rPr lang="en-US" dirty="0" smtClean="0"/>
              <a:t>Second level</a:t>
            </a:r>
          </a:p>
          <a:p>
            <a:pPr lvl="2" indent="-265176">
              <a:spcBef>
                <a:spcPts val="400"/>
              </a:spcBef>
              <a:spcAft>
                <a:spcPts val="600"/>
              </a:spcAft>
            </a:pPr>
            <a:r>
              <a:rPr lang="en-US" dirty="0" smtClean="0"/>
              <a:t>Third level</a:t>
            </a:r>
          </a:p>
          <a:p>
            <a:pPr lvl="3" indent="-265176">
              <a:spcBef>
                <a:spcPts val="400"/>
              </a:spcBef>
              <a:spcAft>
                <a:spcPts val="600"/>
              </a:spcAft>
            </a:pPr>
            <a:r>
              <a:rPr lang="en-US" dirty="0" smtClean="0"/>
              <a:t>Fourth level</a:t>
            </a:r>
          </a:p>
          <a:p>
            <a:pPr lvl="4" indent="-265176">
              <a:spcBef>
                <a:spcPts val="400"/>
              </a:spcBef>
              <a:spcAft>
                <a:spcPts val="600"/>
              </a:spcAft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12906117" y="6105976"/>
            <a:ext cx="9267994" cy="4875473"/>
          </a:xfrm>
          <a:prstGeom prst="rect">
            <a:avLst/>
          </a:prstGeom>
        </p:spPr>
        <p:txBody>
          <a:bodyPr vert="horz"/>
          <a:lstStyle>
            <a:lvl1pPr marL="630936" indent="-571500">
              <a:buSzPct val="89000"/>
              <a:buFontTx/>
              <a:buBlip>
                <a:blip r:embed="rId5"/>
              </a:buBlip>
              <a:defRPr lang="en-US" sz="3600" b="1" cap="none" baseline="0" dirty="0" smtClean="0">
                <a:latin typeface="Georgia"/>
                <a:cs typeface="Georgia"/>
              </a:defRPr>
            </a:lvl1pPr>
            <a:lvl2pPr>
              <a:defRPr lang="en-US" sz="3200" b="1" cap="none" baseline="0" dirty="0" smtClean="0">
                <a:latin typeface="Georgia"/>
                <a:cs typeface="Georgia"/>
              </a:defRPr>
            </a:lvl2pPr>
            <a:lvl3pPr>
              <a:defRPr lang="en-US" sz="3200" b="1" cap="none" baseline="0" dirty="0" smtClean="0">
                <a:latin typeface="Georgia"/>
                <a:cs typeface="Georgia"/>
              </a:defRPr>
            </a:lvl3pPr>
            <a:lvl4pPr>
              <a:defRPr lang="en-US" sz="3200" b="1" cap="none" baseline="0" dirty="0" smtClean="0">
                <a:latin typeface="Georgia"/>
                <a:cs typeface="Georgia"/>
              </a:defRPr>
            </a:lvl4pPr>
            <a:lvl5pPr>
              <a:defRPr lang="en-US" sz="3200" b="1" cap="none" baseline="0" dirty="0">
                <a:latin typeface="Georgia"/>
                <a:cs typeface="Georgia"/>
              </a:defRPr>
            </a:lvl5pPr>
          </a:lstStyle>
          <a:p>
            <a:pPr lvl="0" indent="-402336">
              <a:spcBef>
                <a:spcPts val="2200"/>
              </a:spcBef>
              <a:buSzPct val="89000"/>
              <a:buFontTx/>
              <a:buBlip>
                <a:blip r:embed="rId5"/>
              </a:buBlip>
            </a:pPr>
            <a:r>
              <a:rPr lang="en-US" dirty="0" smtClean="0"/>
              <a:t>Click to edit master text styles</a:t>
            </a:r>
          </a:p>
          <a:p>
            <a:pPr lvl="1" indent="-265176">
              <a:spcBef>
                <a:spcPts val="400"/>
              </a:spcBef>
              <a:spcAft>
                <a:spcPts val="600"/>
              </a:spcAft>
            </a:pPr>
            <a:r>
              <a:rPr lang="en-US" dirty="0" smtClean="0"/>
              <a:t>Second level</a:t>
            </a:r>
          </a:p>
          <a:p>
            <a:pPr lvl="2" indent="-265176">
              <a:spcBef>
                <a:spcPts val="400"/>
              </a:spcBef>
              <a:spcAft>
                <a:spcPts val="600"/>
              </a:spcAft>
            </a:pPr>
            <a:r>
              <a:rPr lang="en-US" dirty="0" smtClean="0"/>
              <a:t>Third level</a:t>
            </a:r>
          </a:p>
          <a:p>
            <a:pPr lvl="3" indent="-265176">
              <a:spcBef>
                <a:spcPts val="400"/>
              </a:spcBef>
              <a:spcAft>
                <a:spcPts val="600"/>
              </a:spcAft>
            </a:pPr>
            <a:r>
              <a:rPr lang="en-US" dirty="0" smtClean="0"/>
              <a:t>Fourth level</a:t>
            </a:r>
          </a:p>
          <a:p>
            <a:pPr lvl="4" indent="-265176">
              <a:spcBef>
                <a:spcPts val="400"/>
              </a:spcBef>
              <a:spcAft>
                <a:spcPts val="600"/>
              </a:spcAft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33533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-phot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47" y="733778"/>
            <a:ext cx="22642349" cy="1283808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57142" y="571862"/>
            <a:ext cx="20984194" cy="323165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2800" cap="all" spc="300" baseline="0" dirty="0">
                <a:solidFill>
                  <a:srgbClr val="1A1718"/>
                </a:solidFill>
                <a:latin typeface="Verdana"/>
                <a:cs typeface="Verdana"/>
              </a:defRPr>
            </a:lvl1pPr>
          </a:lstStyle>
          <a:p>
            <a:pPr marL="0" lvl="0" indent="0" algn="r">
              <a:spcBef>
                <a:spcPts val="0"/>
              </a:spcBef>
              <a:buSzPct val="75000"/>
              <a:buFontTx/>
              <a:buNone/>
            </a:pPr>
            <a:r>
              <a:rPr lang="en-US" dirty="0" smtClean="0"/>
              <a:t>| Caption for the image (type a vertical line at its beginning please)</a:t>
            </a:r>
            <a:endParaRPr lang="en-US" dirty="0"/>
          </a:p>
        </p:txBody>
      </p:sp>
      <p:pic>
        <p:nvPicPr>
          <p:cNvPr id="5" name="Picture 4" descr="page-numb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052" y="11459855"/>
            <a:ext cx="2278059" cy="2278059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3584222" y="1961444"/>
            <a:ext cx="19374556" cy="10315224"/>
          </a:xfrm>
          <a:prstGeom prst="rect">
            <a:avLst/>
          </a:prstGeom>
          <a:effectLst/>
        </p:spPr>
        <p:txBody>
          <a:bodyPr vert="horz"/>
          <a:lstStyle>
            <a:lvl1pPr>
              <a:defRPr lang="en-US" b="1" cap="none" baseline="0">
                <a:latin typeface="Georgia"/>
                <a:cs typeface="Georgia"/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23207132" y="12813389"/>
            <a:ext cx="11529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25500">
              <a:defRPr sz="4800" b="0" i="0">
                <a:solidFill>
                  <a:schemeClr val="bg1"/>
                </a:solidFill>
                <a:latin typeface="Knockout-HTF47-Bantamweigh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B4248846-83F3-B44C-96F3-1EEA89008C15}" type="slidenum">
              <a:rPr lang="en-US" sz="3600" b="1" smtClean="0">
                <a:latin typeface="Verdana"/>
                <a:cs typeface="Verdana"/>
              </a:rPr>
              <a:pPr/>
              <a:t>‹#›</a:t>
            </a:fld>
            <a:endParaRPr lang="en-US" sz="3600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0195619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-lig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143" y="1419965"/>
            <a:ext cx="20984194" cy="1229603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57141" y="571862"/>
            <a:ext cx="20984195" cy="323165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2800" cap="all" spc="300" baseline="0" dirty="0">
                <a:solidFill>
                  <a:srgbClr val="1A1718"/>
                </a:solidFill>
                <a:latin typeface="Verdana"/>
                <a:cs typeface="Verdana"/>
              </a:defRPr>
            </a:lvl1pPr>
          </a:lstStyle>
          <a:p>
            <a:pPr marL="0" lvl="0" indent="0" algn="r">
              <a:spcBef>
                <a:spcPts val="0"/>
              </a:spcBef>
              <a:buSzPct val="75000"/>
              <a:buFontTx/>
              <a:buNone/>
            </a:pPr>
            <a:r>
              <a:rPr lang="en-US" dirty="0" smtClean="0"/>
              <a:t>| Caption for the content (type a vertical line at its beginning please)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492380" y="2356328"/>
            <a:ext cx="19332695" cy="1034367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cap="none" baseline="0"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Use this space for charts, graphs, or tables</a:t>
            </a:r>
            <a:endParaRPr lang="en-US" dirty="0"/>
          </a:p>
        </p:txBody>
      </p:sp>
      <p:pic>
        <p:nvPicPr>
          <p:cNvPr id="8" name="Picture 7" descr="page-numb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052" y="11459855"/>
            <a:ext cx="2278059" cy="2278059"/>
          </a:xfrm>
          <a:prstGeom prst="rect">
            <a:avLst/>
          </a:prstGeom>
        </p:spPr>
      </p:pic>
      <p:sp>
        <p:nvSpPr>
          <p:cNvPr id="10" name="Slide Number Placeholder 1"/>
          <p:cNvSpPr txBox="1">
            <a:spLocks/>
          </p:cNvSpPr>
          <p:nvPr userDrawn="1"/>
        </p:nvSpPr>
        <p:spPr>
          <a:xfrm>
            <a:off x="23207132" y="12813389"/>
            <a:ext cx="11529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25500">
              <a:defRPr sz="4800" b="0" i="0">
                <a:solidFill>
                  <a:schemeClr val="bg1"/>
                </a:solidFill>
                <a:latin typeface="Knockout-HTF47-Bantamweigh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B4248846-83F3-B44C-96F3-1EEA89008C15}" type="slidenum">
              <a:rPr lang="en-US" sz="3600" b="1" smtClean="0">
                <a:latin typeface="Verdana"/>
                <a:cs typeface="Verdana"/>
              </a:rPr>
              <a:pPr/>
              <a:t>‹#›</a:t>
            </a:fld>
            <a:endParaRPr lang="en-US" sz="3600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7779293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592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9" y="-4165"/>
            <a:ext cx="24388340" cy="13727968"/>
          </a:xfrm>
          <a:prstGeom prst="rect">
            <a:avLst/>
          </a:prstGeom>
        </p:spPr>
      </p:pic>
      <p:pic>
        <p:nvPicPr>
          <p:cNvPr id="7" name="dot-long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29305" y="10341891"/>
            <a:ext cx="19685001" cy="5818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149916" y="7323195"/>
            <a:ext cx="18438179" cy="2884636"/>
          </a:xfrm>
          <a:prstGeom prst="rect">
            <a:avLst/>
          </a:prstGeom>
        </p:spPr>
        <p:txBody>
          <a:bodyPr anchor="b"/>
          <a:lstStyle>
            <a:lvl1pPr>
              <a:defRPr lang="en-US" baseline="0" dirty="0"/>
            </a:lvl1pPr>
          </a:lstStyle>
          <a:p>
            <a:pPr lvl="0" algn="l"/>
            <a:r>
              <a:rPr lang="en-US" dirty="0" smtClean="0"/>
              <a:t>A Title that is Two Lines Long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96484" y="10722610"/>
            <a:ext cx="10999294" cy="86177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2800" b="1" cap="all" spc="300" baseline="0" dirty="0">
                <a:solidFill>
                  <a:srgbClr val="1A1718"/>
                </a:solidFill>
                <a:latin typeface="Verdana"/>
                <a:ea typeface="Klavika"/>
                <a:cs typeface="Verdana"/>
              </a:defRPr>
            </a:lvl1pPr>
          </a:lstStyle>
          <a:p>
            <a:pPr marL="0" lvl="0" indent="0" algn="l">
              <a:spcBef>
                <a:spcPts val="0"/>
              </a:spcBef>
              <a:buNone/>
            </a:pPr>
            <a:r>
              <a:rPr lang="en-US" dirty="0" smtClean="0"/>
              <a:t>This area is reserved for subtitle text that supports or defines the area above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149916" y="6056854"/>
            <a:ext cx="18438179" cy="80021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b">
            <a:spAutoFit/>
          </a:bodyPr>
          <a:lstStyle>
            <a:lvl1pPr>
              <a:defRPr lang="en-US" b="1" i="1" cap="none" spc="200" baseline="0" dirty="0">
                <a:solidFill>
                  <a:schemeClr val="tx1"/>
                </a:solidFill>
                <a:latin typeface="Georgia"/>
                <a:ea typeface="Klavika Bold"/>
                <a:cs typeface="Klavika Bold"/>
              </a:defRPr>
            </a:lvl1pPr>
          </a:lstStyle>
          <a:p>
            <a:pPr marL="0" lvl="0" indent="0" algn="l">
              <a:buNone/>
            </a:pPr>
            <a:r>
              <a:rPr lang="en-US" dirty="0" smtClean="0"/>
              <a:t>This is an optional lead-in to the title</a:t>
            </a:r>
          </a:p>
        </p:txBody>
      </p:sp>
    </p:spTree>
    <p:extLst>
      <p:ext uri="{BB962C8B-B14F-4D97-AF65-F5344CB8AC3E}">
        <p14:creationId xmlns:p14="http://schemas.microsoft.com/office/powerpoint/2010/main" val="238656891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- 3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9" y="-4165"/>
            <a:ext cx="24388340" cy="13727968"/>
          </a:xfrm>
          <a:prstGeom prst="rect">
            <a:avLst/>
          </a:prstGeom>
        </p:spPr>
      </p:pic>
      <p:pic>
        <p:nvPicPr>
          <p:cNvPr id="7" name="dot-long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29305" y="10341891"/>
            <a:ext cx="19685001" cy="5818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149916" y="5587072"/>
            <a:ext cx="18438179" cy="4620759"/>
          </a:xfrm>
          <a:prstGeom prst="rect">
            <a:avLst/>
          </a:prstGeom>
        </p:spPr>
        <p:txBody>
          <a:bodyPr anchor="b"/>
          <a:lstStyle>
            <a:lvl1pPr>
              <a:defRPr lang="en-US" dirty="0"/>
            </a:lvl1pPr>
          </a:lstStyle>
          <a:p>
            <a:pPr lvl="0" algn="l"/>
            <a:r>
              <a:rPr lang="en-US" dirty="0" smtClean="0"/>
              <a:t>A Long Title that takes up Three Lines Long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96484" y="10722610"/>
            <a:ext cx="10999294" cy="86177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2800" b="1" cap="all" spc="300" baseline="0" dirty="0">
                <a:solidFill>
                  <a:srgbClr val="1A1718"/>
                </a:solidFill>
                <a:latin typeface="Verdana"/>
                <a:ea typeface="Klavika"/>
                <a:cs typeface="Verdana"/>
              </a:defRPr>
            </a:lvl1pPr>
          </a:lstStyle>
          <a:p>
            <a:pPr marL="0" lvl="0" indent="0" algn="l">
              <a:spcBef>
                <a:spcPts val="0"/>
              </a:spcBef>
              <a:buFontTx/>
              <a:buNone/>
            </a:pPr>
            <a:r>
              <a:rPr lang="en-US" dirty="0" smtClean="0"/>
              <a:t>This area is reserved for subtitle text that supports or defines the area above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149916" y="4575188"/>
            <a:ext cx="18438179" cy="80021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b">
            <a:spAutoFit/>
          </a:bodyPr>
          <a:lstStyle>
            <a:lvl1pPr>
              <a:defRPr lang="en-US" b="1" i="1" cap="none" spc="200" baseline="0" dirty="0">
                <a:solidFill>
                  <a:schemeClr val="tx1"/>
                </a:solidFill>
                <a:latin typeface="Georgia"/>
                <a:ea typeface="Klavika Bold"/>
                <a:cs typeface="Klavika Bold"/>
              </a:defRPr>
            </a:lvl1pPr>
          </a:lstStyle>
          <a:p>
            <a:pPr marL="0" lvl="0" indent="0" algn="l">
              <a:buNone/>
            </a:pPr>
            <a:r>
              <a:rPr lang="en-US" dirty="0" smtClean="0"/>
              <a:t>This is an optional lead-in to the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7461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2799006" y="945919"/>
            <a:ext cx="19358393" cy="2884636"/>
          </a:xfrm>
          <a:prstGeom prst="rect">
            <a:avLst/>
          </a:prstGeom>
        </p:spPr>
        <p:txBody>
          <a:bodyPr anchor="b"/>
          <a:lstStyle>
            <a:lvl1pPr>
              <a:defRPr lang="en-US" dirty="0"/>
            </a:lvl1pPr>
          </a:lstStyle>
          <a:p>
            <a:pPr lvl="0" algn="l"/>
            <a:r>
              <a:rPr lang="en-US" dirty="0" smtClean="0"/>
              <a:t>The Title for a Standard Slide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8"/>
          </p:nvPr>
        </p:nvSpPr>
        <p:spPr>
          <a:xfrm>
            <a:off x="2799005" y="4333608"/>
            <a:ext cx="19358393" cy="8493392"/>
          </a:xfrm>
          <a:prstGeom prst="rect">
            <a:avLst/>
          </a:prstGeom>
        </p:spPr>
        <p:txBody>
          <a:bodyPr vert="horz"/>
          <a:lstStyle>
            <a:lvl1pPr marL="635000" indent="-585216">
              <a:spcBef>
                <a:spcPts val="2200"/>
              </a:spcBef>
              <a:buSzPct val="89000"/>
              <a:buFontTx/>
              <a:buBlip>
                <a:blip r:embed="rId2"/>
              </a:buBlip>
              <a:defRPr sz="6000" b="1" cap="none" baseline="0">
                <a:latin typeface="Georgia"/>
                <a:cs typeface="Georgia"/>
              </a:defRPr>
            </a:lvl1pPr>
            <a:lvl2pPr indent="-356616">
              <a:spcBef>
                <a:spcPts val="1000"/>
              </a:spcBef>
              <a:defRPr sz="5400" b="1" cap="none" baseline="0">
                <a:latin typeface="Georgia"/>
                <a:cs typeface="Georgia"/>
              </a:defRPr>
            </a:lvl2pPr>
            <a:lvl3pPr indent="-356616">
              <a:spcBef>
                <a:spcPts val="1000"/>
              </a:spcBef>
              <a:defRPr sz="5400" b="1" cap="none" baseline="0">
                <a:latin typeface="Georgia"/>
                <a:cs typeface="Georgia"/>
              </a:defRPr>
            </a:lvl3pPr>
            <a:lvl4pPr indent="-356616">
              <a:spcBef>
                <a:spcPts val="1000"/>
              </a:spcBef>
              <a:defRPr sz="5400" b="1" cap="none" baseline="0">
                <a:latin typeface="Georgia"/>
                <a:cs typeface="Georgia"/>
              </a:defRPr>
            </a:lvl4pPr>
            <a:lvl5pPr indent="-356616">
              <a:spcBef>
                <a:spcPts val="1000"/>
              </a:spcBef>
              <a:defRPr sz="5400" b="1" cap="none" baseline="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00959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16" y="8518628"/>
            <a:ext cx="17449897" cy="57402"/>
          </a:xfrm>
          <a:prstGeom prst="rect">
            <a:avLst/>
          </a:prstGeom>
        </p:spPr>
      </p:pic>
      <p:pic>
        <p:nvPicPr>
          <p:cNvPr id="8" name="Picture 7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16" y="4826869"/>
            <a:ext cx="17449897" cy="5740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20837" y="5283453"/>
            <a:ext cx="17243778" cy="3079305"/>
          </a:xfrm>
        </p:spPr>
        <p:txBody>
          <a:bodyPr anchor="b"/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The Title of the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09395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Lead 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15" y="8167180"/>
            <a:ext cx="17449897" cy="57402"/>
          </a:xfrm>
          <a:prstGeom prst="rect">
            <a:avLst/>
          </a:prstGeom>
        </p:spPr>
      </p:pic>
      <p:pic>
        <p:nvPicPr>
          <p:cNvPr id="8" name="Picture 7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16" y="5063750"/>
            <a:ext cx="17449897" cy="5740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17275" y="6460764"/>
            <a:ext cx="17349637" cy="1551195"/>
          </a:xfrm>
        </p:spPr>
        <p:txBody>
          <a:bodyPr anchor="b"/>
          <a:lstStyle>
            <a:lvl1pPr>
              <a:defRPr lang="en-US" baseline="0" dirty="0"/>
            </a:lvl1pPr>
          </a:lstStyle>
          <a:p>
            <a:pPr lvl="0"/>
            <a:r>
              <a:rPr lang="en-US" dirty="0" smtClean="0"/>
              <a:t>The Section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417276" y="5311226"/>
            <a:ext cx="17349637" cy="80021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en-US" sz="5200" b="1" i="1" cap="none" spc="372" dirty="0" smtClean="0">
                <a:latin typeface="Georgia"/>
                <a:ea typeface="Klavika Bold"/>
                <a:cs typeface="Georgia"/>
              </a:defRPr>
            </a:lvl1pPr>
          </a:lstStyle>
          <a:p>
            <a:pPr lvl="0" algn="ctr"/>
            <a:r>
              <a:rPr lang="en-US" dirty="0" smtClean="0"/>
              <a:t>Optional lead-in to the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6265263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Lead In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16" y="8927849"/>
            <a:ext cx="17449897" cy="57402"/>
          </a:xfrm>
          <a:prstGeom prst="rect">
            <a:avLst/>
          </a:prstGeom>
        </p:spPr>
      </p:pic>
      <p:pic>
        <p:nvPicPr>
          <p:cNvPr id="8" name="Picture 7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16" y="4361348"/>
            <a:ext cx="17449897" cy="5740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17276" y="5885361"/>
            <a:ext cx="17349638" cy="2884636"/>
          </a:xfrm>
        </p:spPr>
        <p:txBody>
          <a:bodyPr anchor="b"/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A Two Line Section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417276" y="4679379"/>
            <a:ext cx="17349637" cy="80021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en-US" sz="5200" b="1" i="1" cap="none" spc="372" dirty="0" smtClean="0">
                <a:latin typeface="Georgia"/>
                <a:ea typeface="Klavika Bold"/>
                <a:cs typeface="Georgia"/>
              </a:defRPr>
            </a:lvl1pPr>
          </a:lstStyle>
          <a:p>
            <a:pPr lvl="0" algn="ctr"/>
            <a:r>
              <a:rPr lang="en-US" dirty="0" smtClean="0"/>
              <a:t>Optional lead-in to the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9874468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16" y="9545605"/>
            <a:ext cx="17449897" cy="57402"/>
          </a:xfrm>
          <a:prstGeom prst="rect">
            <a:avLst/>
          </a:prstGeom>
        </p:spPr>
      </p:pic>
      <p:pic>
        <p:nvPicPr>
          <p:cNvPr id="8" name="Picture 7" descr="dot-m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16" y="4261393"/>
            <a:ext cx="17449897" cy="5740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317016" y="4820324"/>
            <a:ext cx="17449898" cy="4565865"/>
          </a:xfrm>
        </p:spPr>
        <p:txBody>
          <a:bodyPr anchor="b"/>
          <a:lstStyle>
            <a:lvl1pPr>
              <a:defRPr lang="en-US" baseline="0" dirty="0"/>
            </a:lvl1pPr>
          </a:lstStyle>
          <a:p>
            <a:pPr lvl="0"/>
            <a:r>
              <a:rPr lang="en-US" dirty="0" smtClean="0"/>
              <a:t>A Plain Title that can be Three Lines Long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67759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2799007" y="1069584"/>
            <a:ext cx="17236228" cy="4265014"/>
          </a:xfrm>
          <a:prstGeom prst="rect">
            <a:avLst/>
          </a:prstGeom>
        </p:spPr>
        <p:txBody>
          <a:bodyPr anchor="b"/>
          <a:lstStyle>
            <a:lvl1pPr>
              <a:defRPr lang="en-US" dirty="0"/>
            </a:lvl1pPr>
          </a:lstStyle>
          <a:p>
            <a:pPr lvl="0" algn="l"/>
            <a:r>
              <a:rPr lang="en-US" dirty="0" smtClean="0"/>
              <a:t>Title for the Two Column Layout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99007" y="6254100"/>
            <a:ext cx="9251283" cy="86177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2800" b="1" cap="all" spc="300" baseline="0" dirty="0" smtClean="0">
                <a:solidFill>
                  <a:srgbClr val="1A1718"/>
                </a:solidFill>
                <a:latin typeface="Verdana"/>
                <a:ea typeface="Klavika"/>
                <a:cs typeface="Verdana"/>
              </a:defRPr>
            </a:lvl1pPr>
          </a:lstStyle>
          <a:p>
            <a:pPr marL="0" lvl="0" indent="0" algn="l">
              <a:spcBef>
                <a:spcPts val="0"/>
              </a:spcBef>
              <a:buFontTx/>
              <a:buNone/>
            </a:pPr>
            <a:r>
              <a:rPr lang="en-US" dirty="0" smtClean="0"/>
              <a:t>This is the subtitle for the following bulleted list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2906117" y="6254100"/>
            <a:ext cx="9251283" cy="86177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2800" b="1" cap="all" spc="300" baseline="0" dirty="0" smtClean="0">
                <a:solidFill>
                  <a:srgbClr val="1A1718"/>
                </a:solidFill>
                <a:latin typeface="Verdana"/>
                <a:ea typeface="Klavika"/>
                <a:cs typeface="Verdana"/>
              </a:defRPr>
            </a:lvl1pPr>
          </a:lstStyle>
          <a:p>
            <a:pPr marL="0" lvl="0" indent="0" algn="l">
              <a:spcBef>
                <a:spcPts val="0"/>
              </a:spcBef>
              <a:buFontTx/>
              <a:buNone/>
            </a:pPr>
            <a:r>
              <a:rPr lang="en-US" dirty="0" smtClean="0"/>
              <a:t>This is the subtitle for the following bulleted list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2799007" y="7565053"/>
            <a:ext cx="9251284" cy="5233725"/>
          </a:xfrm>
          <a:prstGeom prst="rect">
            <a:avLst/>
          </a:prstGeom>
        </p:spPr>
        <p:txBody>
          <a:bodyPr vert="horz"/>
          <a:lstStyle>
            <a:lvl1pPr marL="635000" indent="-402336">
              <a:spcBef>
                <a:spcPts val="2200"/>
              </a:spcBef>
              <a:buSzPct val="89000"/>
              <a:buFontTx/>
              <a:buBlip>
                <a:blip r:embed="rId2"/>
              </a:buBlip>
              <a:defRPr sz="3600" b="1" cap="none" baseline="0">
                <a:latin typeface="Georgia"/>
                <a:cs typeface="Georgia"/>
              </a:defRPr>
            </a:lvl1pPr>
            <a:lvl2pPr indent="-265176">
              <a:spcBef>
                <a:spcPts val="400"/>
              </a:spcBef>
              <a:spcAft>
                <a:spcPts val="600"/>
              </a:spcAft>
              <a:defRPr sz="3200" b="1" cap="none" baseline="0">
                <a:latin typeface="Georgia"/>
                <a:cs typeface="Georgia"/>
              </a:defRPr>
            </a:lvl2pPr>
            <a:lvl3pPr indent="-265176">
              <a:spcBef>
                <a:spcPts val="400"/>
              </a:spcBef>
              <a:spcAft>
                <a:spcPts val="600"/>
              </a:spcAft>
              <a:defRPr sz="3200" b="1" cap="none" baseline="0">
                <a:latin typeface="Georgia"/>
                <a:cs typeface="Georgia"/>
              </a:defRPr>
            </a:lvl3pPr>
            <a:lvl4pPr indent="-265176">
              <a:spcBef>
                <a:spcPts val="400"/>
              </a:spcBef>
              <a:spcAft>
                <a:spcPts val="600"/>
              </a:spcAft>
              <a:defRPr sz="3200" b="1" cap="none" baseline="0">
                <a:latin typeface="Georgia"/>
                <a:cs typeface="Georgia"/>
              </a:defRPr>
            </a:lvl4pPr>
            <a:lvl5pPr indent="-265176">
              <a:spcBef>
                <a:spcPts val="400"/>
              </a:spcBef>
              <a:spcAft>
                <a:spcPts val="600"/>
              </a:spcAft>
              <a:defRPr sz="3200" b="1" cap="none" baseline="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12906116" y="7565053"/>
            <a:ext cx="9251284" cy="5233725"/>
          </a:xfrm>
          <a:prstGeom prst="rect">
            <a:avLst/>
          </a:prstGeom>
        </p:spPr>
        <p:txBody>
          <a:bodyPr vert="horz"/>
          <a:lstStyle>
            <a:lvl1pPr marL="635000" indent="-402336">
              <a:spcBef>
                <a:spcPts val="2200"/>
              </a:spcBef>
              <a:buSzPct val="89000"/>
              <a:buFontTx/>
              <a:buBlip>
                <a:blip r:embed="rId2"/>
              </a:buBlip>
              <a:defRPr sz="3600" b="1" cap="none" baseline="0">
                <a:latin typeface="Georgia"/>
                <a:cs typeface="Georgia"/>
              </a:defRPr>
            </a:lvl1pPr>
            <a:lvl2pPr indent="-265176">
              <a:spcBef>
                <a:spcPts val="400"/>
              </a:spcBef>
              <a:spcAft>
                <a:spcPts val="600"/>
              </a:spcAft>
              <a:defRPr sz="3200" b="1" cap="none" baseline="0">
                <a:latin typeface="Georgia"/>
                <a:cs typeface="Georgia"/>
              </a:defRPr>
            </a:lvl2pPr>
            <a:lvl3pPr indent="-265176">
              <a:spcBef>
                <a:spcPts val="400"/>
              </a:spcBef>
              <a:spcAft>
                <a:spcPts val="600"/>
              </a:spcAft>
              <a:defRPr sz="3200" b="1" cap="none" baseline="0">
                <a:latin typeface="Georgia"/>
                <a:cs typeface="Georgia"/>
              </a:defRPr>
            </a:lvl3pPr>
            <a:lvl4pPr indent="-265176">
              <a:spcBef>
                <a:spcPts val="400"/>
              </a:spcBef>
              <a:spcAft>
                <a:spcPts val="600"/>
              </a:spcAft>
              <a:defRPr sz="3200" b="1" cap="none" baseline="0">
                <a:latin typeface="Georgia"/>
                <a:cs typeface="Georgia"/>
              </a:defRPr>
            </a:lvl4pPr>
            <a:lvl5pPr indent="-265176">
              <a:spcBef>
                <a:spcPts val="400"/>
              </a:spcBef>
              <a:spcAft>
                <a:spcPts val="600"/>
              </a:spcAft>
              <a:defRPr sz="3200" b="1" cap="none" baseline="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2103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9" y="-4165"/>
            <a:ext cx="24388340" cy="13727968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539912" y="915484"/>
            <a:ext cx="20624887" cy="2884636"/>
          </a:xfrm>
          <a:prstGeom prst="rect">
            <a:avLst/>
          </a:prstGeom>
        </p:spPr>
        <p:txBody>
          <a:bodyPr anchor="b"/>
          <a:lstStyle/>
          <a:p>
            <a:pPr lvl="0" algn="l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page-number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052" y="11459855"/>
            <a:ext cx="2278059" cy="2278059"/>
          </a:xfrm>
          <a:prstGeom prst="rect">
            <a:avLst/>
          </a:prstGeom>
        </p:spPr>
      </p:pic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23207132" y="12813389"/>
            <a:ext cx="11529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25500">
              <a:defRPr sz="4800" b="0" i="0">
                <a:solidFill>
                  <a:schemeClr val="bg1"/>
                </a:solidFill>
                <a:latin typeface="Knockout-HTF47-Bantamweigh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B4248846-83F3-B44C-96F3-1EEA89008C15}" type="slidenum">
              <a:rPr lang="en-US" sz="3600" b="1" smtClean="0">
                <a:latin typeface="Verdana"/>
                <a:cs typeface="Verdana"/>
              </a:rPr>
              <a:pPr/>
              <a:t>‹#›</a:t>
            </a:fld>
            <a:endParaRPr lang="en-US" sz="3600" b="1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59" r:id="rId4"/>
    <p:sldLayoutId id="2147483652" r:id="rId5"/>
    <p:sldLayoutId id="2147483654" r:id="rId6"/>
    <p:sldLayoutId id="2147483663" r:id="rId7"/>
    <p:sldLayoutId id="2147483653" r:id="rId8"/>
    <p:sldLayoutId id="2147483655" r:id="rId9"/>
    <p:sldLayoutId id="2147483658" r:id="rId10"/>
    <p:sldLayoutId id="2147483656" r:id="rId11"/>
    <p:sldLayoutId id="2147483657" r:id="rId12"/>
    <p:sldLayoutId id="2147483651" r:id="rId13"/>
  </p:sldLayoutIdLst>
  <p:transition spd="slow">
    <p:push dir="u"/>
  </p:transition>
  <p:hf hdr="0" ftr="0" dt="0"/>
  <p:txStyles>
    <p:titleStyle>
      <a:lvl1pPr algn="ctr" defTabSz="825500">
        <a:lnSpc>
          <a:spcPct val="70000"/>
        </a:lnSpc>
        <a:defRPr lang="en-US" sz="13800" b="1" i="0" cap="none" spc="760" dirty="0">
          <a:solidFill>
            <a:srgbClr val="FFFFFF"/>
          </a:solidFill>
          <a:latin typeface="Georgia"/>
          <a:ea typeface="Klavika"/>
          <a:cs typeface="Georgia"/>
          <a:sym typeface="Helvetica Light"/>
        </a:defRPr>
      </a:lvl1pPr>
      <a:lvl2pPr indent="228600" algn="ctr" defTabSz="825500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35000" indent="-635000" defTabSz="825500">
        <a:spcBef>
          <a:spcPts val="52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1pPr>
      <a:lvl2pPr marL="1270000" indent="-635000" defTabSz="825500">
        <a:spcBef>
          <a:spcPts val="52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2pPr>
      <a:lvl3pPr marL="1905000" indent="-635000" defTabSz="825500">
        <a:spcBef>
          <a:spcPts val="52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3pPr>
      <a:lvl4pPr marL="2540000" indent="-635000" defTabSz="825500">
        <a:spcBef>
          <a:spcPts val="52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4pPr>
      <a:lvl5pPr marL="3175000" indent="-635000" defTabSz="825500">
        <a:spcBef>
          <a:spcPts val="52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5pPr>
      <a:lvl6pPr marL="3810000" indent="-635000" defTabSz="825500">
        <a:spcBef>
          <a:spcPts val="52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6pPr>
      <a:lvl7pPr marL="4445000" indent="-635000" defTabSz="825500">
        <a:spcBef>
          <a:spcPts val="52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7pPr>
      <a:lvl8pPr marL="5080000" indent="-635000" defTabSz="825500">
        <a:spcBef>
          <a:spcPts val="52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8pPr>
      <a:lvl9pPr marL="5715000" indent="-635000" defTabSz="825500">
        <a:spcBef>
          <a:spcPts val="52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916" y="7323195"/>
            <a:ext cx="19760884" cy="2884636"/>
          </a:xfrm>
        </p:spPr>
        <p:txBody>
          <a:bodyPr/>
          <a:lstStyle/>
          <a:p>
            <a:pPr algn="l"/>
            <a:r>
              <a:rPr lang="en-US" sz="8800" dirty="0" smtClean="0"/>
              <a:t>Online Student Satisfaction &amp; Adult Student Perceptions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6484" y="10722610"/>
            <a:ext cx="11637116" cy="430887"/>
          </a:xfrm>
        </p:spPr>
        <p:txBody>
          <a:bodyPr/>
          <a:lstStyle/>
          <a:p>
            <a:r>
              <a:rPr lang="en-US" dirty="0" smtClean="0"/>
              <a:t>Research results and lessons learned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Academic Affairs Assessment Symposium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56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757737" y="821017"/>
            <a:ext cx="14757400" cy="18740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 smtClean="0">
                <a:solidFill>
                  <a:schemeClr val="tx1"/>
                </a:solidFill>
              </a:rPr>
              <a:t>Based on what you know about WSU how would you rate the University on the following characteristics</a:t>
            </a:r>
            <a:r>
              <a:rPr lang="en-US" sz="4000" smtClean="0">
                <a:solidFill>
                  <a:schemeClr val="tx1"/>
                </a:solidFill>
              </a:rPr>
              <a:t>? 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401" y="2695074"/>
            <a:ext cx="16428353" cy="9887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05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757737" y="821017"/>
            <a:ext cx="14757400" cy="19382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tx1"/>
                </a:solidFill>
              </a:rPr>
              <a:t>Based on what you know about WSU how would you rate the University on the following characteristics</a:t>
            </a:r>
            <a:r>
              <a:rPr lang="en-US" sz="4000">
                <a:solidFill>
                  <a:schemeClr val="tx1"/>
                </a:solidFill>
              </a:rPr>
              <a:t>? 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" name="Content Placeholder 5"/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052" y="2759242"/>
            <a:ext cx="15458885" cy="10023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466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006" y="945919"/>
            <a:ext cx="19358393" cy="2058538"/>
          </a:xfrm>
        </p:spPr>
        <p:txBody>
          <a:bodyPr/>
          <a:lstStyle/>
          <a:p>
            <a:r>
              <a:rPr lang="en-US" dirty="0" smtClean="0"/>
              <a:t>Choice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2799006" y="3419208"/>
            <a:ext cx="20877423" cy="8493392"/>
          </a:xfrm>
        </p:spPr>
        <p:txBody>
          <a:bodyPr/>
          <a:lstStyle/>
          <a:p>
            <a:r>
              <a:rPr lang="en-US" sz="8000" dirty="0" smtClean="0"/>
              <a:t>Cost = most important influencing factor for an adult learner.</a:t>
            </a:r>
            <a:endParaRPr lang="en-US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8202" y="6391009"/>
            <a:ext cx="70612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88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251617"/>
              </p:ext>
            </p:extLst>
          </p:nvPr>
        </p:nvGraphicFramePr>
        <p:xfrm>
          <a:off x="2727415" y="3392671"/>
          <a:ext cx="18597954" cy="7128880"/>
        </p:xfrm>
        <a:graphic>
          <a:graphicData uri="http://schemas.openxmlformats.org/drawingml/2006/table">
            <a:tbl>
              <a:tblPr firstRow="1" bandRow="1">
                <a:tableStyleId>{EEE7283C-3CF3-47DC-8721-378D4A62B228}</a:tableStyleId>
              </a:tblPr>
              <a:tblGrid>
                <a:gridCol w="18597954"/>
              </a:tblGrid>
              <a:tr h="0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Program and Process</a:t>
                      </a:r>
                      <a:endParaRPr lang="en-US" sz="4000" b="1" dirty="0"/>
                    </a:p>
                  </a:txBody>
                  <a:tcPr/>
                </a:tc>
              </a:tr>
              <a:tr h="740878">
                <a:tc>
                  <a:txBody>
                    <a:bodyPr/>
                    <a:lstStyle/>
                    <a:p>
                      <a:pPr marL="342900" indent="-342900" algn="l">
                        <a:buFont typeface="Arial" charset="0"/>
                        <a:buChar char="•"/>
                      </a:pPr>
                      <a:r>
                        <a:rPr lang="en-US" sz="5400" b="1" dirty="0" smtClean="0"/>
                        <a:t>Did not get the help I needed to apply.</a:t>
                      </a:r>
                      <a:endParaRPr lang="en-US" sz="5400" b="1" dirty="0"/>
                    </a:p>
                  </a:txBody>
                  <a:tcPr/>
                </a:tc>
              </a:tr>
              <a:tr h="1385120">
                <a:tc>
                  <a:txBody>
                    <a:bodyPr/>
                    <a:lstStyle/>
                    <a:p>
                      <a:pPr marL="342900" indent="-342900" algn="l">
                        <a:buFont typeface="Arial" charset="0"/>
                        <a:buChar char="•"/>
                      </a:pPr>
                      <a:r>
                        <a:rPr lang="en-US" sz="5400" b="1" dirty="0" smtClean="0"/>
                        <a:t>Did not offer post masters in pediatrics.</a:t>
                      </a:r>
                      <a:endParaRPr lang="en-US" sz="5400" b="1" dirty="0"/>
                    </a:p>
                  </a:txBody>
                  <a:tcPr/>
                </a:tc>
              </a:tr>
              <a:tr h="740878">
                <a:tc>
                  <a:txBody>
                    <a:bodyPr/>
                    <a:lstStyle/>
                    <a:p>
                      <a:pPr marL="342900" indent="-342900" algn="l">
                        <a:buFont typeface="Arial" charset="0"/>
                        <a:buChar char="•"/>
                      </a:pPr>
                      <a:r>
                        <a:rPr lang="en-US" sz="5400" b="1" dirty="0" smtClean="0"/>
                        <a:t>Did not offer the requested discipline.</a:t>
                      </a:r>
                      <a:endParaRPr lang="en-US" sz="5400" b="1" dirty="0"/>
                    </a:p>
                  </a:txBody>
                  <a:tcPr/>
                </a:tc>
              </a:tr>
              <a:tr h="1385120">
                <a:tc>
                  <a:txBody>
                    <a:bodyPr/>
                    <a:lstStyle/>
                    <a:p>
                      <a:pPr marL="342900" indent="-342900" algn="l">
                        <a:buFont typeface="Arial" charset="0"/>
                        <a:buChar char="•"/>
                      </a:pPr>
                      <a:r>
                        <a:rPr lang="en-US" sz="5400" b="1" dirty="0" smtClean="0"/>
                        <a:t>I never received an answer to my question.</a:t>
                      </a:r>
                      <a:endParaRPr lang="en-US" sz="5400" b="1" dirty="0"/>
                    </a:p>
                  </a:txBody>
                  <a:tcPr/>
                </a:tc>
              </a:tr>
              <a:tr h="740878">
                <a:tc>
                  <a:txBody>
                    <a:bodyPr/>
                    <a:lstStyle/>
                    <a:p>
                      <a:pPr marL="342900" indent="-342900" algn="l">
                        <a:buFont typeface="Arial" charset="0"/>
                        <a:buChar char="•"/>
                      </a:pPr>
                      <a:r>
                        <a:rPr lang="en-US" sz="5400" b="1" dirty="0" smtClean="0"/>
                        <a:t>No response from WSU.</a:t>
                      </a:r>
                      <a:endParaRPr lang="en-US" sz="5400" b="1" dirty="0"/>
                    </a:p>
                  </a:txBody>
                  <a:tcPr/>
                </a:tc>
              </a:tr>
              <a:tr h="740878">
                <a:tc>
                  <a:txBody>
                    <a:bodyPr/>
                    <a:lstStyle/>
                    <a:p>
                      <a:pPr marL="342900" indent="-342900" algn="l">
                        <a:buFont typeface="Arial" charset="0"/>
                        <a:buChar char="•"/>
                      </a:pPr>
                      <a:r>
                        <a:rPr lang="en-US" sz="5400" b="1" dirty="0" smtClean="0"/>
                        <a:t>Poor communication.</a:t>
                      </a:r>
                      <a:endParaRPr lang="en-US" sz="5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254665"/>
              </p:ext>
            </p:extLst>
          </p:nvPr>
        </p:nvGraphicFramePr>
        <p:xfrm>
          <a:off x="2728976" y="2706624"/>
          <a:ext cx="18594832" cy="6474629"/>
        </p:xfrm>
        <a:graphic>
          <a:graphicData uri="http://schemas.openxmlformats.org/drawingml/2006/table">
            <a:tbl>
              <a:tblPr firstRow="1" bandRow="1">
                <a:tableStyleId>{EEE7283C-3CF3-47DC-8721-378D4A62B228}</a:tableStyleId>
              </a:tblPr>
              <a:tblGrid>
                <a:gridCol w="18594832"/>
              </a:tblGrid>
              <a:tr h="713909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Value and Personal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Arial" charset="0"/>
                        <a:buChar char="•"/>
                      </a:pPr>
                      <a:r>
                        <a:rPr lang="en-US" sz="4800" b="1" dirty="0" smtClean="0"/>
                        <a:t>Going to get my Associate’s first through</a:t>
                      </a:r>
                      <a:r>
                        <a:rPr lang="en-US" sz="4800" b="1" baseline="0" dirty="0" smtClean="0"/>
                        <a:t> Johnson County.</a:t>
                      </a:r>
                      <a:endParaRPr lang="en-US" sz="4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Arial" charset="0"/>
                        <a:buChar char="•"/>
                      </a:pPr>
                      <a:r>
                        <a:rPr lang="en-US" sz="4800" b="1" dirty="0" smtClean="0"/>
                        <a:t>Have not made</a:t>
                      </a:r>
                      <a:r>
                        <a:rPr lang="en-US" sz="4800" b="1" baseline="0" dirty="0" smtClean="0"/>
                        <a:t> any plans yet.</a:t>
                      </a:r>
                      <a:endParaRPr lang="en-US" sz="4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4800" b="1" dirty="0" smtClean="0"/>
                        <a:t>Illness of a family member.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Arial" charset="0"/>
                        <a:buChar char="•"/>
                      </a:pPr>
                      <a:r>
                        <a:rPr lang="en-US" sz="4800" b="1" dirty="0" smtClean="0"/>
                        <a:t>Not sure how much time it would take to get my degree.</a:t>
                      </a:r>
                      <a:endParaRPr lang="en-US" sz="4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4800" b="1" dirty="0" smtClean="0"/>
                        <a:t>Not the right time for me to pursue</a:t>
                      </a:r>
                      <a:r>
                        <a:rPr lang="en-US" sz="4800" b="1" baseline="0" dirty="0" smtClean="0"/>
                        <a:t> further education.</a:t>
                      </a:r>
                      <a:endParaRPr lang="en-US" sz="48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Arial" charset="0"/>
                        <a:buChar char="•"/>
                      </a:pPr>
                      <a:r>
                        <a:rPr lang="en-US" sz="4800" b="1" dirty="0" smtClean="0"/>
                        <a:t>The need to</a:t>
                      </a:r>
                      <a:r>
                        <a:rPr lang="en-US" sz="4800" b="1" baseline="0" dirty="0" smtClean="0"/>
                        <a:t> take 30 hours at WSU.</a:t>
                      </a:r>
                      <a:endParaRPr lang="en-US" sz="4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Arial" charset="0"/>
                        <a:buChar char="•"/>
                      </a:pPr>
                      <a:r>
                        <a:rPr lang="en-US" sz="4800" b="1" dirty="0" smtClean="0"/>
                        <a:t>Too much time with full-time job</a:t>
                      </a:r>
                      <a:endParaRPr lang="en-US" sz="4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25854" y="945919"/>
            <a:ext cx="19358393" cy="1321793"/>
          </a:xfrm>
        </p:spPr>
        <p:txBody>
          <a:bodyPr/>
          <a:lstStyle/>
          <a:p>
            <a:pPr algn="l"/>
            <a:r>
              <a:rPr lang="en-US" sz="7200" dirty="0" smtClean="0"/>
              <a:t>Reasons for not applying to WSU.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06535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971946"/>
              </p:ext>
            </p:extLst>
          </p:nvPr>
        </p:nvGraphicFramePr>
        <p:xfrm>
          <a:off x="2727415" y="2706624"/>
          <a:ext cx="18597954" cy="7768960"/>
        </p:xfrm>
        <a:graphic>
          <a:graphicData uri="http://schemas.openxmlformats.org/drawingml/2006/table">
            <a:tbl>
              <a:tblPr firstRow="1" bandRow="1">
                <a:tableStyleId>{EEE7283C-3CF3-47DC-8721-378D4A62B228}</a:tableStyleId>
              </a:tblPr>
              <a:tblGrid>
                <a:gridCol w="18597954"/>
              </a:tblGrid>
              <a:tr h="0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Program and Process</a:t>
                      </a:r>
                      <a:endParaRPr lang="en-US" sz="4000" b="1" dirty="0"/>
                    </a:p>
                  </a:txBody>
                  <a:tcPr/>
                </a:tc>
              </a:tr>
              <a:tr h="740878">
                <a:tc>
                  <a:txBody>
                    <a:bodyPr/>
                    <a:lstStyle/>
                    <a:p>
                      <a:pPr marL="342900" indent="-342900" algn="l">
                        <a:buFont typeface="Arial" charset="0"/>
                        <a:buChar char="•"/>
                      </a:pPr>
                      <a:r>
                        <a:rPr lang="en-US" sz="5400" b="1" dirty="0" smtClean="0"/>
                        <a:t>Butler offered classes that would transfer to WSU that I need for my degree. I chose to do another semester there because it is much cheaper and smaller classes. I still plan to enroll in WSU next semester.</a:t>
                      </a:r>
                      <a:endParaRPr lang="en-US" sz="5400" b="1" dirty="0"/>
                    </a:p>
                  </a:txBody>
                  <a:tcPr/>
                </a:tc>
              </a:tr>
              <a:tr h="1385120">
                <a:tc>
                  <a:txBody>
                    <a:bodyPr/>
                    <a:lstStyle/>
                    <a:p>
                      <a:pPr marL="342900" indent="-342900" algn="l">
                        <a:buFont typeface="Arial" charset="0"/>
                        <a:buChar char="•"/>
                      </a:pPr>
                      <a:r>
                        <a:rPr lang="en-US" sz="5400" b="1" dirty="0" smtClean="0"/>
                        <a:t>Lack of online courses.</a:t>
                      </a:r>
                      <a:endParaRPr lang="en-US" sz="5400" b="1" dirty="0"/>
                    </a:p>
                  </a:txBody>
                  <a:tcPr/>
                </a:tc>
              </a:tr>
              <a:tr h="740878">
                <a:tc>
                  <a:txBody>
                    <a:bodyPr/>
                    <a:lstStyle/>
                    <a:p>
                      <a:pPr marL="342900" indent="-342900" algn="l">
                        <a:buFont typeface="Arial" charset="0"/>
                        <a:buChar char="•"/>
                      </a:pPr>
                      <a:r>
                        <a:rPr lang="en-US" sz="5400" b="1" dirty="0" smtClean="0"/>
                        <a:t>Not enough credit for previous education.</a:t>
                      </a:r>
                      <a:endParaRPr lang="en-US" sz="5400" b="1" dirty="0"/>
                    </a:p>
                  </a:txBody>
                  <a:tcPr/>
                </a:tc>
              </a:tr>
              <a:tr h="1385120">
                <a:tc>
                  <a:txBody>
                    <a:bodyPr/>
                    <a:lstStyle/>
                    <a:p>
                      <a:pPr marL="342900" indent="-342900" algn="l">
                        <a:buFont typeface="Arial" charset="0"/>
                        <a:buChar char="•"/>
                      </a:pPr>
                      <a:r>
                        <a:rPr lang="en-US" sz="5400" b="1" dirty="0" smtClean="0"/>
                        <a:t>Taking a course at HCC before enrolling at WSU.</a:t>
                      </a:r>
                      <a:endParaRPr lang="en-US" sz="5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713901"/>
              </p:ext>
            </p:extLst>
          </p:nvPr>
        </p:nvGraphicFramePr>
        <p:xfrm>
          <a:off x="2728976" y="2706624"/>
          <a:ext cx="18594832" cy="10132229"/>
        </p:xfrm>
        <a:graphic>
          <a:graphicData uri="http://schemas.openxmlformats.org/drawingml/2006/table">
            <a:tbl>
              <a:tblPr firstRow="1" bandRow="1">
                <a:tableStyleId>{EEE7283C-3CF3-47DC-8721-378D4A62B228}</a:tableStyleId>
              </a:tblPr>
              <a:tblGrid>
                <a:gridCol w="18594832"/>
              </a:tblGrid>
              <a:tr h="713909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Value and Personal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Arial" charset="0"/>
                        <a:buChar char="•"/>
                      </a:pPr>
                      <a:r>
                        <a:rPr lang="en-US" sz="4800" b="1" dirty="0" smtClean="0"/>
                        <a:t>Butler offered classes that would transfer to WSU that I need for my degree. I chose to do another semester there because it is much cheaper and smaller classes. I still plan to enroll in WSU next semester.</a:t>
                      </a:r>
                      <a:endParaRPr lang="en-US" sz="4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Arial" charset="0"/>
                        <a:buChar char="•"/>
                      </a:pPr>
                      <a:r>
                        <a:rPr lang="en-US" sz="4800" b="1" dirty="0" smtClean="0"/>
                        <a:t>Cannot attend classes with current work schedule (to erratic).</a:t>
                      </a:r>
                      <a:endParaRPr lang="en-US" sz="4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4800" b="1" dirty="0" smtClean="0"/>
                        <a:t>Financial situation.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Arial" charset="0"/>
                        <a:buChar char="•"/>
                      </a:pPr>
                      <a:r>
                        <a:rPr lang="en-US" sz="4800" b="1" dirty="0" smtClean="0"/>
                        <a:t>Medical Issues.</a:t>
                      </a:r>
                      <a:endParaRPr lang="en-US" sz="4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4800" b="1" dirty="0" smtClean="0"/>
                        <a:t>My mother diagnosed with lung cancer, so I’m not sure I would</a:t>
                      </a:r>
                      <a:r>
                        <a:rPr lang="en-US" sz="4800" b="1" baseline="0" dirty="0" smtClean="0"/>
                        <a:t> be able to care for mother and keep up with classes while also working a full time job.</a:t>
                      </a:r>
                      <a:endParaRPr lang="en-US" sz="48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Arial" charset="0"/>
                        <a:buChar char="•"/>
                      </a:pPr>
                      <a:r>
                        <a:rPr lang="en-US" sz="4800" b="1" dirty="0" smtClean="0"/>
                        <a:t>Money.</a:t>
                      </a:r>
                      <a:endParaRPr lang="en-US" sz="4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Arial" charset="0"/>
                        <a:buChar char="•"/>
                      </a:pPr>
                      <a:r>
                        <a:rPr lang="en-US" sz="4800" b="1" dirty="0" smtClean="0"/>
                        <a:t>Time constraints due to being a</a:t>
                      </a:r>
                      <a:r>
                        <a:rPr lang="en-US" sz="4800" b="1" baseline="0" dirty="0" smtClean="0"/>
                        <a:t> single mom.</a:t>
                      </a:r>
                      <a:endParaRPr lang="en-US" sz="4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25854" y="945919"/>
            <a:ext cx="19358393" cy="1321793"/>
          </a:xfrm>
        </p:spPr>
        <p:txBody>
          <a:bodyPr/>
          <a:lstStyle/>
          <a:p>
            <a:pPr algn="l"/>
            <a:r>
              <a:rPr lang="en-US" sz="7200" dirty="0" smtClean="0"/>
              <a:t>Reasons for declining offer of admission to WSU.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481135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006" y="742719"/>
            <a:ext cx="19358393" cy="2432281"/>
          </a:xfrm>
        </p:spPr>
        <p:txBody>
          <a:bodyPr/>
          <a:lstStyle/>
          <a:p>
            <a:r>
              <a:rPr lang="en-US" sz="8800" dirty="0" smtClean="0"/>
              <a:t>Are you currently enrolled at another institution?</a:t>
            </a:r>
            <a:endParaRPr lang="en-US" sz="8800" dirty="0"/>
          </a:p>
        </p:txBody>
      </p:sp>
      <p:pic>
        <p:nvPicPr>
          <p:cNvPr id="5" name="Content Placeholder 3"/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168" y="3652755"/>
            <a:ext cx="15350067" cy="9301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27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06" y="717319"/>
            <a:ext cx="19358393" cy="2152881"/>
          </a:xfrm>
        </p:spPr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2926006" y="3393808"/>
            <a:ext cx="19730795" cy="8493392"/>
          </a:xfrm>
        </p:spPr>
        <p:txBody>
          <a:bodyPr/>
          <a:lstStyle/>
          <a:p>
            <a:r>
              <a:rPr lang="en-US" sz="4800" dirty="0"/>
              <a:t>High usage of online materials for recruiting and exploration</a:t>
            </a:r>
          </a:p>
          <a:p>
            <a:r>
              <a:rPr lang="en-US" sz="4800" dirty="0"/>
              <a:t>Lack of familiarity of WSU’s academic options (+50%)</a:t>
            </a:r>
          </a:p>
          <a:p>
            <a:r>
              <a:rPr lang="en-US" sz="4800" dirty="0"/>
              <a:t>Need for initial point of contact for adults </a:t>
            </a:r>
          </a:p>
          <a:p>
            <a:pPr lvl="1"/>
            <a:r>
              <a:rPr lang="en-US" sz="4400" dirty="0"/>
              <a:t>Customer service, inquiries, “shopping” for an academic home</a:t>
            </a:r>
          </a:p>
          <a:p>
            <a:r>
              <a:rPr lang="en-US" sz="4800" dirty="0"/>
              <a:t>Need more program options, more flexibility</a:t>
            </a:r>
          </a:p>
          <a:p>
            <a:r>
              <a:rPr lang="en-US" sz="4800" dirty="0"/>
              <a:t>Adult students often put their education on hold</a:t>
            </a:r>
          </a:p>
          <a:p>
            <a:pPr lvl="1"/>
            <a:r>
              <a:rPr lang="en-US" sz="4400" dirty="0"/>
              <a:t>Need to reconnect after the initial inquiry/application has not been finalized</a:t>
            </a:r>
          </a:p>
          <a:p>
            <a:pPr marL="49784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37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06" y="717319"/>
            <a:ext cx="19358393" cy="1568681"/>
          </a:xfrm>
        </p:spPr>
        <p:txBody>
          <a:bodyPr/>
          <a:lstStyle/>
          <a:p>
            <a:r>
              <a:rPr lang="en-US" sz="7200" dirty="0" smtClean="0"/>
              <a:t>What are we doing with the data?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2926006" y="2758808"/>
            <a:ext cx="19730795" cy="8493392"/>
          </a:xfrm>
        </p:spPr>
        <p:txBody>
          <a:bodyPr/>
          <a:lstStyle/>
          <a:p>
            <a:r>
              <a:rPr lang="en-US" sz="4800" dirty="0" smtClean="0"/>
              <a:t>Office </a:t>
            </a:r>
            <a:r>
              <a:rPr lang="en-US" sz="4800" dirty="0"/>
              <a:t>of Adult Learning opened in March 2015</a:t>
            </a:r>
          </a:p>
          <a:p>
            <a:pPr lvl="1"/>
            <a:r>
              <a:rPr lang="en-US" sz="4400" dirty="0"/>
              <a:t>Onsite advising for inquiry and navigation of the university</a:t>
            </a:r>
          </a:p>
          <a:p>
            <a:r>
              <a:rPr lang="en-US" sz="4800" dirty="0"/>
              <a:t>Rapid growth in online courses and programs</a:t>
            </a:r>
          </a:p>
          <a:p>
            <a:r>
              <a:rPr lang="en-US" sz="4800" dirty="0"/>
              <a:t>New initiative with admissions to reconnect with inquiries and admits that did not enroll</a:t>
            </a:r>
          </a:p>
          <a:p>
            <a:pPr lvl="1"/>
            <a:r>
              <a:rPr lang="en-US" sz="4400" dirty="0"/>
              <a:t>Calls through the O</a:t>
            </a:r>
            <a:r>
              <a:rPr lang="en-US" sz="4400" dirty="0" smtClean="0"/>
              <a:t>ffice </a:t>
            </a:r>
            <a:r>
              <a:rPr lang="en-US" sz="4400" dirty="0"/>
              <a:t>of A</a:t>
            </a:r>
            <a:r>
              <a:rPr lang="en-US" sz="4400" dirty="0" smtClean="0"/>
              <a:t>dult Learning </a:t>
            </a:r>
            <a:r>
              <a:rPr lang="en-US" sz="4400" dirty="0"/>
              <a:t>and the </a:t>
            </a:r>
            <a:r>
              <a:rPr lang="en-US" sz="4400" dirty="0" err="1"/>
              <a:t>OneStop</a:t>
            </a:r>
            <a:endParaRPr lang="en-US" sz="4400" dirty="0"/>
          </a:p>
          <a:p>
            <a:pPr lvl="1"/>
            <a:r>
              <a:rPr lang="en-US" sz="4400" dirty="0"/>
              <a:t>Emails from Adult Learning</a:t>
            </a:r>
          </a:p>
          <a:p>
            <a:pPr lvl="1"/>
            <a:r>
              <a:rPr lang="en-US" sz="4400" dirty="0"/>
              <a:t>Development of </a:t>
            </a:r>
            <a:r>
              <a:rPr lang="en-US" sz="4400" dirty="0" err="1"/>
              <a:t>ShockTalk</a:t>
            </a:r>
            <a:r>
              <a:rPr lang="en-US" sz="4400" dirty="0"/>
              <a:t> and Shocker Next Steps</a:t>
            </a:r>
          </a:p>
          <a:p>
            <a:pPr marL="49784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96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Online Student Satisfaction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6484" y="10722610"/>
            <a:ext cx="11126294" cy="86177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Hanover study of ay14-15 students taking online courses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007" y="1451930"/>
            <a:ext cx="20721394" cy="1318016"/>
          </a:xfrm>
        </p:spPr>
        <p:txBody>
          <a:bodyPr/>
          <a:lstStyle/>
          <a:p>
            <a:pPr algn="l"/>
            <a:r>
              <a:rPr lang="en-US" sz="8800" dirty="0" smtClean="0"/>
              <a:t>Who are our online students?</a:t>
            </a:r>
            <a:endParaRPr lang="en-US" sz="8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9006" y="3535820"/>
            <a:ext cx="9251283" cy="104644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National Data*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12906117" y="3540127"/>
            <a:ext cx="9251283" cy="61555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WSU DATA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2799006" y="4923821"/>
            <a:ext cx="8961194" cy="4925776"/>
          </a:xfrm>
        </p:spPr>
        <p:txBody>
          <a:bodyPr/>
          <a:lstStyle/>
          <a:p>
            <a:r>
              <a:rPr lang="en-US" sz="4400" b="0" dirty="0" smtClean="0"/>
              <a:t>“traditional” students      </a:t>
            </a:r>
            <a:r>
              <a:rPr lang="en-US" sz="4400" dirty="0" smtClean="0"/>
              <a:t>(34%)</a:t>
            </a:r>
          </a:p>
          <a:p>
            <a:r>
              <a:rPr lang="en-US" sz="4400" b="0" dirty="0" smtClean="0"/>
              <a:t>Majority Female </a:t>
            </a:r>
            <a:r>
              <a:rPr lang="en-US" sz="4400" dirty="0" smtClean="0"/>
              <a:t>(71%)</a:t>
            </a:r>
          </a:p>
          <a:p>
            <a:r>
              <a:rPr lang="en-US" sz="4400" b="0" dirty="0" smtClean="0"/>
              <a:t>Majority Caucasian </a:t>
            </a:r>
            <a:r>
              <a:rPr lang="en-US" sz="4400" dirty="0" smtClean="0"/>
              <a:t>(70%)</a:t>
            </a:r>
          </a:p>
          <a:p>
            <a:r>
              <a:rPr lang="en-US" sz="4400" b="0" dirty="0" smtClean="0"/>
              <a:t>Mostly Bachelor’s </a:t>
            </a:r>
            <a:r>
              <a:rPr lang="en-US" sz="4400" dirty="0" smtClean="0"/>
              <a:t>(35%)</a:t>
            </a:r>
          </a:p>
          <a:p>
            <a:pPr marL="232664" indent="0">
              <a:buNone/>
            </a:pPr>
            <a:r>
              <a:rPr lang="en-US" sz="4400" b="0" i="1" dirty="0" smtClean="0"/>
              <a:t>n=1,500</a:t>
            </a:r>
            <a:endParaRPr lang="en-US" sz="4000" b="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>
          <a:xfrm>
            <a:off x="12906116" y="4878625"/>
            <a:ext cx="9251284" cy="4925776"/>
          </a:xfrm>
        </p:spPr>
        <p:txBody>
          <a:bodyPr/>
          <a:lstStyle/>
          <a:p>
            <a:r>
              <a:rPr lang="en-US" sz="4400" b="0" dirty="0" smtClean="0"/>
              <a:t>Majority 18-24 </a:t>
            </a:r>
            <a:r>
              <a:rPr lang="en-US" sz="4400" dirty="0" smtClean="0"/>
              <a:t>(59%)</a:t>
            </a:r>
          </a:p>
          <a:p>
            <a:r>
              <a:rPr lang="en-US" sz="4400" b="0" dirty="0" smtClean="0"/>
              <a:t>Majority Female </a:t>
            </a:r>
            <a:r>
              <a:rPr lang="en-US" sz="4400" dirty="0" smtClean="0"/>
              <a:t>(74%)</a:t>
            </a:r>
          </a:p>
          <a:p>
            <a:r>
              <a:rPr lang="en-US" sz="4400" b="0" dirty="0" smtClean="0"/>
              <a:t>Majority Caucasian </a:t>
            </a:r>
            <a:r>
              <a:rPr lang="en-US" sz="4400" dirty="0" smtClean="0"/>
              <a:t>(72%)</a:t>
            </a:r>
          </a:p>
          <a:p>
            <a:r>
              <a:rPr lang="en-US" sz="4400" b="0" dirty="0" smtClean="0"/>
              <a:t>Majority UG </a:t>
            </a:r>
            <a:r>
              <a:rPr lang="en-US" sz="4400" dirty="0" smtClean="0"/>
              <a:t>(77%)</a:t>
            </a:r>
          </a:p>
          <a:p>
            <a:pPr marL="232664" indent="0">
              <a:buNone/>
            </a:pPr>
            <a:r>
              <a:rPr lang="en-US" sz="4400" b="0" i="1" dirty="0" smtClean="0"/>
              <a:t>n=412</a:t>
            </a:r>
            <a:endParaRPr lang="en-US" sz="4400" b="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225801" y="11197351"/>
            <a:ext cx="1658619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sz="3200" dirty="0" smtClean="0">
                <a:latin typeface="Verdana" charset="0"/>
                <a:ea typeface="Verdana" charset="0"/>
                <a:cs typeface="Verdana" charset="0"/>
              </a:rPr>
              <a:t>*</a:t>
            </a:r>
            <a:r>
              <a:rPr lang="en-US" sz="2800" dirty="0" err="1" smtClean="0">
                <a:latin typeface="Verdana" charset="0"/>
                <a:ea typeface="Verdana" charset="0"/>
                <a:cs typeface="Verdana" charset="0"/>
              </a:rPr>
              <a:t>Clinefelter</a:t>
            </a:r>
            <a:r>
              <a:rPr lang="en-US" sz="2800" dirty="0" smtClean="0">
                <a:latin typeface="Verdana" charset="0"/>
                <a:ea typeface="Verdana" charset="0"/>
                <a:cs typeface="Verdana" charset="0"/>
              </a:rPr>
              <a:t>, D. L., &amp; </a:t>
            </a:r>
            <a:r>
              <a:rPr lang="en-US" sz="2800" dirty="0" err="1" smtClean="0">
                <a:latin typeface="Verdana" charset="0"/>
                <a:ea typeface="Verdana" charset="0"/>
                <a:cs typeface="Verdana" charset="0"/>
              </a:rPr>
              <a:t>Aslanian</a:t>
            </a:r>
            <a:r>
              <a:rPr lang="en-US" sz="2800" dirty="0" smtClean="0">
                <a:latin typeface="Verdana" charset="0"/>
                <a:ea typeface="Verdana" charset="0"/>
                <a:cs typeface="Verdana" charset="0"/>
              </a:rPr>
              <a:t>, C. B. </a:t>
            </a:r>
            <a:r>
              <a:rPr lang="en-US" sz="2800" dirty="0">
                <a:latin typeface="Verdana" charset="0"/>
                <a:ea typeface="Verdana" charset="0"/>
                <a:cs typeface="Verdana" charset="0"/>
              </a:rPr>
              <a:t>(</a:t>
            </a:r>
            <a:r>
              <a:rPr lang="en-US" sz="2800" dirty="0" smtClean="0">
                <a:latin typeface="Verdana" charset="0"/>
                <a:ea typeface="Verdana" charset="0"/>
                <a:cs typeface="Verdana" charset="0"/>
              </a:rPr>
              <a:t>2015). </a:t>
            </a:r>
            <a:r>
              <a:rPr lang="en-US" sz="2800" i="1" dirty="0" smtClean="0">
                <a:latin typeface="Verdana" charset="0"/>
                <a:ea typeface="Verdana" charset="0"/>
                <a:cs typeface="Verdana" charset="0"/>
              </a:rPr>
              <a:t>Online college students 2015: Comprehensive data on demands and preferences</a:t>
            </a:r>
            <a:r>
              <a:rPr lang="en-US" sz="2800" dirty="0" smtClean="0">
                <a:latin typeface="Verdana" charset="0"/>
                <a:ea typeface="Verdana" charset="0"/>
                <a:cs typeface="Verdana" charset="0"/>
              </a:rPr>
              <a:t>. Louisville, KY: The Learning House. </a:t>
            </a:r>
            <a:endParaRPr lang="en-US" sz="28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9042400" y="4878625"/>
            <a:ext cx="381000" cy="658575"/>
          </a:xfrm>
          <a:prstGeom prst="up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1653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Welcome / Opening Remarks</a:t>
            </a:r>
          </a:p>
          <a:p>
            <a:r>
              <a:rPr lang="en-US" dirty="0" smtClean="0"/>
              <a:t>Adult Student Perceptions</a:t>
            </a:r>
          </a:p>
          <a:p>
            <a:r>
              <a:rPr lang="en-US" dirty="0" smtClean="0"/>
              <a:t>Online Student Satisfaction</a:t>
            </a:r>
          </a:p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039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99006" y="945919"/>
            <a:ext cx="19358393" cy="2787882"/>
          </a:xfrm>
        </p:spPr>
        <p:txBody>
          <a:bodyPr/>
          <a:lstStyle/>
          <a:p>
            <a:r>
              <a:rPr lang="en-US" sz="8800" dirty="0" smtClean="0"/>
              <a:t>How many students take online courses?</a:t>
            </a:r>
            <a:br>
              <a:rPr lang="en-US" sz="8800" dirty="0" smtClean="0"/>
            </a:br>
            <a:r>
              <a:rPr lang="en-US" sz="4800" b="0" i="1" dirty="0" smtClean="0"/>
              <a:t>Summer 2014-Spring 2015</a:t>
            </a:r>
            <a:endParaRPr lang="en-US" sz="8800" b="0" i="1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230603685"/>
              </p:ext>
            </p:extLst>
          </p:nvPr>
        </p:nvGraphicFramePr>
        <p:xfrm>
          <a:off x="2798763" y="4333875"/>
          <a:ext cx="19357975" cy="849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4175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006" y="945919"/>
            <a:ext cx="19358393" cy="2178281"/>
          </a:xfrm>
        </p:spPr>
        <p:txBody>
          <a:bodyPr/>
          <a:lstStyle/>
          <a:p>
            <a:r>
              <a:rPr lang="en-US" sz="8800" dirty="0" smtClean="0"/>
              <a:t>Enrollment by College</a:t>
            </a:r>
            <a:br>
              <a:rPr lang="en-US" sz="8800" dirty="0" smtClean="0"/>
            </a:br>
            <a:r>
              <a:rPr lang="en-US" sz="4800" i="1" dirty="0" smtClean="0"/>
              <a:t>Summer</a:t>
            </a:r>
            <a:r>
              <a:rPr lang="en-US" sz="4400" i="1" dirty="0" smtClean="0"/>
              <a:t> 14 – Spring 15</a:t>
            </a:r>
            <a:endParaRPr lang="en-US" sz="8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1874036321"/>
              </p:ext>
            </p:extLst>
          </p:nvPr>
        </p:nvGraphicFramePr>
        <p:xfrm>
          <a:off x="2798763" y="3606801"/>
          <a:ext cx="19357975" cy="922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4343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141" y="593406"/>
            <a:ext cx="20984195" cy="301621"/>
          </a:xfrm>
        </p:spPr>
        <p:txBody>
          <a:bodyPr/>
          <a:lstStyle/>
          <a:p>
            <a:pPr algn="r"/>
            <a:r>
              <a:rPr lang="en-US" dirty="0"/>
              <a:t>| </a:t>
            </a:r>
            <a:r>
              <a:rPr lang="en-US" dirty="0" smtClean="0"/>
              <a:t>Online courses: Flexibility – highest factor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738" y="1707975"/>
            <a:ext cx="16129000" cy="11684000"/>
          </a:xfrm>
        </p:spPr>
      </p:pic>
    </p:spTree>
    <p:extLst>
      <p:ext uri="{BB962C8B-B14F-4D97-AF65-F5344CB8AC3E}">
        <p14:creationId xmlns:p14="http://schemas.microsoft.com/office/powerpoint/2010/main" val="1881102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141" y="593406"/>
            <a:ext cx="20984195" cy="301621"/>
          </a:xfrm>
        </p:spPr>
        <p:txBody>
          <a:bodyPr/>
          <a:lstStyle/>
          <a:p>
            <a:pPr algn="r"/>
            <a:r>
              <a:rPr lang="en-US" dirty="0"/>
              <a:t>| </a:t>
            </a:r>
            <a:r>
              <a:rPr lang="en-US" dirty="0" smtClean="0"/>
              <a:t>Online Programs: Flexibility – highest factor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769" y="1651000"/>
            <a:ext cx="17890938" cy="11531600"/>
          </a:xfrm>
        </p:spPr>
      </p:pic>
    </p:spTree>
    <p:extLst>
      <p:ext uri="{BB962C8B-B14F-4D97-AF65-F5344CB8AC3E}">
        <p14:creationId xmlns:p14="http://schemas.microsoft.com/office/powerpoint/2010/main" val="840109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141" y="593406"/>
            <a:ext cx="20984195" cy="301621"/>
          </a:xfrm>
        </p:spPr>
        <p:txBody>
          <a:bodyPr/>
          <a:lstStyle/>
          <a:p>
            <a:pPr algn="r"/>
            <a:r>
              <a:rPr lang="en-US" dirty="0"/>
              <a:t>| </a:t>
            </a:r>
            <a:r>
              <a:rPr lang="en-US" dirty="0" smtClean="0"/>
              <a:t>Online Enrollment Factors Quality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054" y="1600200"/>
            <a:ext cx="14678368" cy="11898195"/>
          </a:xfrm>
        </p:spPr>
      </p:pic>
    </p:spTree>
    <p:extLst>
      <p:ext uri="{BB962C8B-B14F-4D97-AF65-F5344CB8AC3E}">
        <p14:creationId xmlns:p14="http://schemas.microsoft.com/office/powerpoint/2010/main" val="2863472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141" y="593406"/>
            <a:ext cx="20984195" cy="301621"/>
          </a:xfrm>
        </p:spPr>
        <p:txBody>
          <a:bodyPr/>
          <a:lstStyle/>
          <a:p>
            <a:pPr algn="r"/>
            <a:r>
              <a:rPr lang="en-US" dirty="0"/>
              <a:t>| </a:t>
            </a:r>
            <a:r>
              <a:rPr lang="en-US" dirty="0" smtClean="0"/>
              <a:t>Perceptions of Online Learning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054" y="2527751"/>
            <a:ext cx="14678368" cy="10043093"/>
          </a:xfrm>
        </p:spPr>
      </p:pic>
    </p:spTree>
    <p:extLst>
      <p:ext uri="{BB962C8B-B14F-4D97-AF65-F5344CB8AC3E}">
        <p14:creationId xmlns:p14="http://schemas.microsoft.com/office/powerpoint/2010/main" val="588140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006" y="1069584"/>
            <a:ext cx="20010194" cy="1419616"/>
          </a:xfrm>
        </p:spPr>
        <p:txBody>
          <a:bodyPr/>
          <a:lstStyle/>
          <a:p>
            <a:pPr algn="l"/>
            <a:r>
              <a:rPr lang="en-US" sz="8800" dirty="0" smtClean="0"/>
              <a:t>Top </a:t>
            </a:r>
            <a:r>
              <a:rPr lang="en-US" sz="8800" smtClean="0"/>
              <a:t>Online Majors Nationally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9430" y="3637900"/>
            <a:ext cx="9251283" cy="615553"/>
          </a:xfrm>
        </p:spPr>
        <p:txBody>
          <a:bodyPr/>
          <a:lstStyle/>
          <a:p>
            <a:r>
              <a:rPr lang="en-US" sz="4000" dirty="0" smtClean="0"/>
              <a:t>Undergraduate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12906117" y="3637899"/>
            <a:ext cx="9251283" cy="615553"/>
          </a:xfrm>
        </p:spPr>
        <p:txBody>
          <a:bodyPr/>
          <a:lstStyle/>
          <a:p>
            <a:r>
              <a:rPr lang="en-US" sz="4000" dirty="0" smtClean="0"/>
              <a:t>Graduate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1636757593"/>
              </p:ext>
            </p:extLst>
          </p:nvPr>
        </p:nvGraphicFramePr>
        <p:xfrm>
          <a:off x="2798763" y="4614748"/>
          <a:ext cx="9251950" cy="818403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7005637"/>
                <a:gridCol w="2246313"/>
              </a:tblGrid>
              <a:tr h="54560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Business Administration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19.8%</a:t>
                      </a:r>
                      <a:endParaRPr lang="en-US" sz="2800" dirty="0"/>
                    </a:p>
                  </a:txBody>
                  <a:tcPr/>
                </a:tc>
              </a:tr>
              <a:tr h="54560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Nursing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5.2</a:t>
                      </a:r>
                    </a:p>
                  </a:txBody>
                  <a:tcPr/>
                </a:tc>
              </a:tr>
              <a:tr h="54560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Computer science</a:t>
                      </a:r>
                      <a:r>
                        <a:rPr lang="en-US" sz="2800" baseline="0" dirty="0" smtClean="0"/>
                        <a:t> and engineering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3.9</a:t>
                      </a:r>
                      <a:endParaRPr lang="en-US" sz="2800" dirty="0"/>
                    </a:p>
                  </a:txBody>
                  <a:tcPr/>
                </a:tc>
              </a:tr>
              <a:tr h="54560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Information technology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3.6</a:t>
                      </a:r>
                      <a:endParaRPr lang="en-US" sz="2800" dirty="0"/>
                    </a:p>
                  </a:txBody>
                  <a:tcPr/>
                </a:tc>
              </a:tr>
              <a:tr h="54560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Engineering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2.2</a:t>
                      </a:r>
                      <a:endParaRPr lang="en-US" sz="2800" dirty="0"/>
                    </a:p>
                  </a:txBody>
                  <a:tcPr/>
                </a:tc>
              </a:tr>
              <a:tr h="54560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Sociology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2.2</a:t>
                      </a:r>
                      <a:endParaRPr lang="en-US" sz="2800" dirty="0"/>
                    </a:p>
                  </a:txBody>
                  <a:tcPr/>
                </a:tc>
              </a:tr>
              <a:tr h="54560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Networks,</a:t>
                      </a:r>
                      <a:r>
                        <a:rPr lang="en-US" sz="2800" baseline="0" dirty="0" smtClean="0"/>
                        <a:t> computer networking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2.1</a:t>
                      </a:r>
                      <a:endParaRPr lang="en-US" sz="2800" dirty="0"/>
                    </a:p>
                  </a:txBody>
                  <a:tcPr/>
                </a:tc>
              </a:tr>
              <a:tr h="54560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Elementary education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2.1</a:t>
                      </a:r>
                      <a:endParaRPr lang="en-US" sz="2800" dirty="0"/>
                    </a:p>
                  </a:txBody>
                  <a:tcPr/>
                </a:tc>
              </a:tr>
              <a:tr h="54560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Social work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1.9</a:t>
                      </a:r>
                      <a:endParaRPr lang="en-US" sz="2800" dirty="0"/>
                    </a:p>
                  </a:txBody>
                  <a:tcPr/>
                </a:tc>
              </a:tr>
              <a:tr h="54560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Criminal justice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1.9</a:t>
                      </a:r>
                      <a:endParaRPr lang="en-US" sz="2800" dirty="0"/>
                    </a:p>
                  </a:txBody>
                  <a:tcPr/>
                </a:tc>
              </a:tr>
              <a:tr h="54560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Accounting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1.8</a:t>
                      </a:r>
                      <a:endParaRPr lang="en-US" sz="2800" dirty="0"/>
                    </a:p>
                  </a:txBody>
                  <a:tcPr/>
                </a:tc>
              </a:tr>
              <a:tr h="54560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Counseling psychology, psychotherapy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1.8</a:t>
                      </a:r>
                      <a:endParaRPr lang="en-US" sz="2800" dirty="0"/>
                    </a:p>
                  </a:txBody>
                  <a:tcPr/>
                </a:tc>
              </a:tr>
              <a:tr h="54560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Early childhood</a:t>
                      </a:r>
                      <a:r>
                        <a:rPr lang="en-US" sz="2800" baseline="0" dirty="0" smtClean="0"/>
                        <a:t> education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1.8</a:t>
                      </a:r>
                      <a:endParaRPr lang="en-US" sz="2800" dirty="0"/>
                    </a:p>
                  </a:txBody>
                  <a:tcPr/>
                </a:tc>
              </a:tr>
              <a:tr h="54560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Computer security, cybersecurity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1.6</a:t>
                      </a:r>
                      <a:endParaRPr lang="en-US" sz="2800" dirty="0"/>
                    </a:p>
                  </a:txBody>
                  <a:tcPr/>
                </a:tc>
              </a:tr>
              <a:tr h="54560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Psychology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1.6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1094685626"/>
              </p:ext>
            </p:extLst>
          </p:nvPr>
        </p:nvGraphicFramePr>
        <p:xfrm>
          <a:off x="12906375" y="4614863"/>
          <a:ext cx="9251950" cy="818403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7005637"/>
                <a:gridCol w="2246313"/>
              </a:tblGrid>
              <a:tr h="54560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Business Administration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22.0%</a:t>
                      </a:r>
                      <a:endParaRPr lang="en-US" sz="2800" dirty="0"/>
                    </a:p>
                  </a:txBody>
                  <a:tcPr/>
                </a:tc>
              </a:tr>
              <a:tr h="54560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Nursing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5.5</a:t>
                      </a:r>
                    </a:p>
                  </a:txBody>
                  <a:tcPr/>
                </a:tc>
              </a:tr>
              <a:tr h="54560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Computer science</a:t>
                      </a:r>
                      <a:r>
                        <a:rPr lang="en-US" sz="2800" baseline="0" dirty="0" smtClean="0"/>
                        <a:t> and engineering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3.0</a:t>
                      </a:r>
                      <a:endParaRPr lang="en-US" sz="2800" dirty="0"/>
                    </a:p>
                  </a:txBody>
                  <a:tcPr/>
                </a:tc>
              </a:tr>
              <a:tr h="54560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Information technology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2.8</a:t>
                      </a:r>
                      <a:endParaRPr lang="en-US" sz="2800" dirty="0"/>
                    </a:p>
                  </a:txBody>
                  <a:tcPr/>
                </a:tc>
              </a:tr>
              <a:tr h="54560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Early childhood</a:t>
                      </a:r>
                      <a:r>
                        <a:rPr lang="en-US" sz="2800" baseline="0" dirty="0" smtClean="0"/>
                        <a:t> education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2.5</a:t>
                      </a:r>
                      <a:endParaRPr lang="en-US" sz="2800" dirty="0"/>
                    </a:p>
                  </a:txBody>
                  <a:tcPr/>
                </a:tc>
              </a:tr>
              <a:tr h="54560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Counseling</a:t>
                      </a:r>
                      <a:r>
                        <a:rPr lang="en-US" sz="2800" baseline="0" dirty="0" smtClean="0"/>
                        <a:t> psychology, psychotherapy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2.3</a:t>
                      </a:r>
                      <a:endParaRPr lang="en-US" sz="2800" dirty="0"/>
                    </a:p>
                  </a:txBody>
                  <a:tcPr/>
                </a:tc>
              </a:tr>
              <a:tr h="54560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Computer</a:t>
                      </a:r>
                      <a:r>
                        <a:rPr lang="en-US" sz="2800" baseline="0" dirty="0" smtClean="0"/>
                        <a:t> security, cybersecurity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2.1</a:t>
                      </a:r>
                      <a:endParaRPr lang="en-US" sz="2800" dirty="0"/>
                    </a:p>
                  </a:txBody>
                  <a:tcPr/>
                </a:tc>
              </a:tr>
              <a:tr h="54560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Networks,</a:t>
                      </a:r>
                      <a:r>
                        <a:rPr lang="en-US" sz="2800" baseline="0" dirty="0" smtClean="0"/>
                        <a:t> computer networking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1.9</a:t>
                      </a:r>
                      <a:endParaRPr lang="en-US" sz="2800" dirty="0"/>
                    </a:p>
                  </a:txBody>
                  <a:tcPr/>
                </a:tc>
              </a:tr>
              <a:tr h="54560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Technology management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1.9</a:t>
                      </a:r>
                      <a:endParaRPr lang="en-US" sz="2800" dirty="0"/>
                    </a:p>
                  </a:txBody>
                  <a:tcPr/>
                </a:tc>
              </a:tr>
              <a:tr h="54560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Social work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1.7</a:t>
                      </a:r>
                      <a:endParaRPr lang="en-US" sz="2800" dirty="0"/>
                    </a:p>
                  </a:txBody>
                  <a:tcPr/>
                </a:tc>
              </a:tr>
              <a:tr h="54560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Elementary education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1.7</a:t>
                      </a:r>
                      <a:endParaRPr lang="en-US" sz="2800" dirty="0"/>
                    </a:p>
                  </a:txBody>
                  <a:tcPr/>
                </a:tc>
              </a:tr>
              <a:tr h="54560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Engineering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1.7</a:t>
                      </a:r>
                      <a:endParaRPr lang="en-US" sz="2800" dirty="0"/>
                    </a:p>
                  </a:txBody>
                  <a:tcPr/>
                </a:tc>
              </a:tr>
              <a:tr h="54560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Software engineering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1.5</a:t>
                      </a:r>
                      <a:endParaRPr lang="en-US" sz="2800" dirty="0"/>
                    </a:p>
                  </a:txBody>
                  <a:tcPr/>
                </a:tc>
              </a:tr>
              <a:tr h="54560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Secondary education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1.5</a:t>
                      </a:r>
                      <a:endParaRPr lang="en-US" sz="2800" dirty="0"/>
                    </a:p>
                  </a:txBody>
                  <a:tcPr/>
                </a:tc>
              </a:tr>
              <a:tr h="54560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Other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2.1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04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141" y="593406"/>
            <a:ext cx="20984195" cy="301621"/>
          </a:xfrm>
        </p:spPr>
        <p:txBody>
          <a:bodyPr/>
          <a:lstStyle/>
          <a:p>
            <a:pPr algn="r"/>
            <a:r>
              <a:rPr lang="en-US" dirty="0"/>
              <a:t>| </a:t>
            </a:r>
            <a:r>
              <a:rPr lang="en-US" dirty="0" smtClean="0"/>
              <a:t>Online Course demand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852" y="2286000"/>
            <a:ext cx="20042771" cy="9220200"/>
          </a:xfrm>
        </p:spPr>
      </p:pic>
    </p:spTree>
    <p:extLst>
      <p:ext uri="{BB962C8B-B14F-4D97-AF65-F5344CB8AC3E}">
        <p14:creationId xmlns:p14="http://schemas.microsoft.com/office/powerpoint/2010/main" val="19136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141" y="593406"/>
            <a:ext cx="20984195" cy="301621"/>
          </a:xfrm>
        </p:spPr>
        <p:txBody>
          <a:bodyPr/>
          <a:lstStyle/>
          <a:p>
            <a:pPr algn="r"/>
            <a:r>
              <a:rPr lang="en-US" dirty="0"/>
              <a:t>| </a:t>
            </a:r>
            <a:r>
              <a:rPr lang="en-US" dirty="0" smtClean="0"/>
              <a:t>Future Online Course Plans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2108200"/>
            <a:ext cx="19526176" cy="9737597"/>
          </a:xfrm>
        </p:spPr>
      </p:pic>
    </p:spTree>
    <p:extLst>
      <p:ext uri="{BB962C8B-B14F-4D97-AF65-F5344CB8AC3E}">
        <p14:creationId xmlns:p14="http://schemas.microsoft.com/office/powerpoint/2010/main" val="1408227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/>
              <a:t>What we are doing with the data</a:t>
            </a:r>
            <a:endParaRPr lang="en-US" sz="9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sz="5400" dirty="0" smtClean="0"/>
              <a:t>Targeting recruiting and marketing</a:t>
            </a:r>
          </a:p>
          <a:p>
            <a:r>
              <a:rPr lang="en-US" sz="5400" dirty="0" smtClean="0"/>
              <a:t>Faculty discussions about </a:t>
            </a:r>
          </a:p>
          <a:p>
            <a:pPr lvl="1"/>
            <a:r>
              <a:rPr lang="en-US" sz="4800" dirty="0"/>
              <a:t>H</a:t>
            </a:r>
            <a:r>
              <a:rPr lang="en-US" sz="4800" dirty="0" smtClean="0"/>
              <a:t>igh-demand programs and courses</a:t>
            </a:r>
          </a:p>
          <a:p>
            <a:pPr lvl="1"/>
            <a:r>
              <a:rPr lang="en-US" sz="4800" dirty="0" smtClean="0"/>
              <a:t>Helping meet student needs</a:t>
            </a:r>
          </a:p>
          <a:p>
            <a:r>
              <a:rPr lang="en-US" sz="5400" dirty="0" smtClean="0"/>
              <a:t>Planning better distribution of resources</a:t>
            </a:r>
          </a:p>
          <a:p>
            <a:pPr lvl="1"/>
            <a:r>
              <a:rPr lang="en-US" sz="4800" dirty="0" smtClean="0"/>
              <a:t>Dedicated advisors</a:t>
            </a:r>
          </a:p>
          <a:p>
            <a:pPr lvl="1"/>
            <a:r>
              <a:rPr lang="en-US" sz="4800" dirty="0" smtClean="0"/>
              <a:t>Retention specialist</a:t>
            </a:r>
          </a:p>
          <a:p>
            <a:r>
              <a:rPr lang="en-US" sz="5400" dirty="0" smtClean="0"/>
              <a:t>Improve student engagement in courses and services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6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Adult Student Perceptions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6484" y="10722610"/>
            <a:ext cx="17733116" cy="86177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Hanover study of those who inquired, applied, or were accepted to </a:t>
            </a:r>
            <a:r>
              <a:rPr lang="en-US" smtClean="0"/>
              <a:t>WSU but </a:t>
            </a:r>
            <a:r>
              <a:rPr lang="en-US" dirty="0" smtClean="0"/>
              <a:t>did not matriculate.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267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916" y="7323195"/>
            <a:ext cx="19760884" cy="2884636"/>
          </a:xfrm>
        </p:spPr>
        <p:txBody>
          <a:bodyPr/>
          <a:lstStyle/>
          <a:p>
            <a:pPr algn="l"/>
            <a:r>
              <a:rPr lang="en-US" sz="8800" dirty="0" smtClean="0"/>
              <a:t>Online Student Satisfaction &amp; Adult Student Perceptions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6484" y="10722610"/>
            <a:ext cx="11637116" cy="430887"/>
          </a:xfrm>
        </p:spPr>
        <p:txBody>
          <a:bodyPr/>
          <a:lstStyle/>
          <a:p>
            <a:r>
              <a:rPr lang="en-US" dirty="0" smtClean="0"/>
              <a:t>Research results and lessons learned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Academic Affairs Assessment Symposium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31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99006" y="945919"/>
            <a:ext cx="19358393" cy="1848081"/>
          </a:xfrm>
        </p:spPr>
        <p:txBody>
          <a:bodyPr/>
          <a:lstStyle/>
          <a:p>
            <a:r>
              <a:rPr lang="en-US" sz="11500" dirty="0" smtClean="0"/>
              <a:t>Project Overview</a:t>
            </a:r>
            <a:endParaRPr lang="en-US" sz="115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2799005" y="3251200"/>
            <a:ext cx="20162595" cy="9296400"/>
          </a:xfrm>
        </p:spPr>
        <p:txBody>
          <a:bodyPr/>
          <a:lstStyle/>
          <a:p>
            <a:pPr lvl="0"/>
            <a:r>
              <a:rPr lang="en-US" sz="4800" b="0" dirty="0" smtClean="0"/>
              <a:t>Survey conducted during early </a:t>
            </a:r>
            <a:r>
              <a:rPr lang="en-US" sz="4800" b="0" dirty="0"/>
              <a:t>months of 2015</a:t>
            </a:r>
          </a:p>
          <a:p>
            <a:pPr lvl="1"/>
            <a:r>
              <a:rPr lang="en-US" sz="4800" b="0" dirty="0"/>
              <a:t>Report presented in March of 2015</a:t>
            </a:r>
          </a:p>
          <a:p>
            <a:pPr lvl="0"/>
            <a:r>
              <a:rPr lang="en-US" sz="4800" b="0" dirty="0"/>
              <a:t>Population (258) – branching was used pertinent to individual sub- populations</a:t>
            </a:r>
          </a:p>
          <a:p>
            <a:r>
              <a:rPr lang="en-US" sz="4800" b="0" dirty="0"/>
              <a:t>Definition of adult </a:t>
            </a:r>
            <a:r>
              <a:rPr lang="en-US" sz="4800" b="0" dirty="0" smtClean="0"/>
              <a:t>learner </a:t>
            </a:r>
            <a:r>
              <a:rPr lang="en-US" sz="4800" b="0" dirty="0"/>
              <a:t>– </a:t>
            </a:r>
            <a:r>
              <a:rPr lang="en-US" sz="4800" b="0" dirty="0" smtClean="0"/>
              <a:t>25+ years old, </a:t>
            </a:r>
            <a:r>
              <a:rPr lang="en-US" sz="4800" b="0" dirty="0"/>
              <a:t>domestic, undergraduate</a:t>
            </a:r>
          </a:p>
          <a:p>
            <a:pPr lvl="2"/>
            <a:r>
              <a:rPr lang="en-US" sz="4800" dirty="0"/>
              <a:t>Inquirers</a:t>
            </a:r>
            <a:r>
              <a:rPr lang="en-US" sz="4800" b="0" dirty="0"/>
              <a:t> – requested information but did not apply</a:t>
            </a:r>
          </a:p>
          <a:p>
            <a:pPr lvl="2"/>
            <a:r>
              <a:rPr lang="en-US" sz="4800" dirty="0"/>
              <a:t>Partial applicants </a:t>
            </a:r>
            <a:r>
              <a:rPr lang="en-US" sz="4800" b="0" dirty="0"/>
              <a:t>– began but did not finish application process</a:t>
            </a:r>
          </a:p>
          <a:p>
            <a:pPr lvl="2"/>
            <a:r>
              <a:rPr lang="en-US" sz="4800" dirty="0"/>
              <a:t>Non-matriculates</a:t>
            </a:r>
            <a:r>
              <a:rPr lang="en-US" sz="4800" b="0" dirty="0"/>
              <a:t> – completed application, were admitted, but did not enroll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006" y="945919"/>
            <a:ext cx="19358393" cy="1873481"/>
          </a:xfrm>
        </p:spPr>
        <p:txBody>
          <a:bodyPr/>
          <a:lstStyle/>
          <a:p>
            <a:r>
              <a:rPr lang="en-US" sz="11500" dirty="0" smtClean="0"/>
              <a:t>Areas of Inquiry</a:t>
            </a:r>
            <a:endParaRPr lang="en-US" sz="11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2799006" y="3175000"/>
            <a:ext cx="19358393" cy="8493392"/>
          </a:xfrm>
        </p:spPr>
        <p:txBody>
          <a:bodyPr/>
          <a:lstStyle/>
          <a:p>
            <a:r>
              <a:rPr lang="en-US" dirty="0"/>
              <a:t>Awareness </a:t>
            </a:r>
          </a:p>
          <a:p>
            <a:pPr lvl="1"/>
            <a:r>
              <a:rPr lang="en-US" sz="4800" b="0" dirty="0"/>
              <a:t>Familiarity with WSU’s adult education programs, preferred sources of information and previous interactions with WSU</a:t>
            </a:r>
          </a:p>
          <a:p>
            <a:r>
              <a:rPr lang="en-US" dirty="0"/>
              <a:t>Quality</a:t>
            </a:r>
          </a:p>
          <a:p>
            <a:pPr lvl="1"/>
            <a:r>
              <a:rPr lang="en-US" sz="4800" b="0" dirty="0"/>
              <a:t>Factors they consider most important when evaluating adult education programs.  Also asked about the effectiveness of WSU marketing and how to increase appeal to the population.</a:t>
            </a:r>
          </a:p>
          <a:p>
            <a:r>
              <a:rPr lang="en-US" dirty="0"/>
              <a:t>Choice</a:t>
            </a:r>
          </a:p>
          <a:p>
            <a:pPr lvl="1"/>
            <a:r>
              <a:rPr lang="en-US" sz="4800" b="0" dirty="0"/>
              <a:t>Preferences for adult education programs and their reasons for not choosing </a:t>
            </a:r>
            <a:r>
              <a:rPr lang="en-US" sz="4800" b="0" dirty="0" smtClean="0"/>
              <a:t>WSU</a:t>
            </a:r>
            <a:endParaRPr lang="en-US" sz="4800" b="0" dirty="0"/>
          </a:p>
        </p:txBody>
      </p:sp>
    </p:spTree>
    <p:extLst>
      <p:ext uri="{BB962C8B-B14F-4D97-AF65-F5344CB8AC3E}">
        <p14:creationId xmlns:p14="http://schemas.microsoft.com/office/powerpoint/2010/main" val="1085727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006" y="945919"/>
            <a:ext cx="19358393" cy="1873481"/>
          </a:xfrm>
        </p:spPr>
        <p:txBody>
          <a:bodyPr/>
          <a:lstStyle/>
          <a:p>
            <a:r>
              <a:rPr lang="en-US" sz="11500" dirty="0" smtClean="0"/>
              <a:t>Awareness</a:t>
            </a:r>
            <a:endParaRPr lang="en-US" sz="11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663" y="945919"/>
            <a:ext cx="20116972" cy="1126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24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006" y="945919"/>
            <a:ext cx="19358393" cy="1873481"/>
          </a:xfrm>
        </p:spPr>
        <p:txBody>
          <a:bodyPr/>
          <a:lstStyle/>
          <a:p>
            <a:r>
              <a:rPr lang="en-US" sz="11500" dirty="0" smtClean="0"/>
              <a:t>Awareness</a:t>
            </a:r>
            <a:endParaRPr lang="en-US" sz="11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2799006" y="3175000"/>
            <a:ext cx="19358393" cy="8493392"/>
          </a:xfrm>
        </p:spPr>
        <p:txBody>
          <a:bodyPr/>
          <a:lstStyle/>
          <a:p>
            <a:r>
              <a:rPr lang="en-US" b="0" dirty="0"/>
              <a:t> Just over ½ of respondents report being not at all familiar with WSU’s adult education options</a:t>
            </a:r>
          </a:p>
          <a:p>
            <a:r>
              <a:rPr lang="en-US" b="0" dirty="0"/>
              <a:t>Respondents who were dissatisfied or very dissatisfied with WSU interactions were asked to comment. Common themes were</a:t>
            </a:r>
          </a:p>
          <a:p>
            <a:pPr lvl="1"/>
            <a:r>
              <a:rPr lang="en-US" b="0" dirty="0"/>
              <a:t>Desire for more responsive communications with WSU</a:t>
            </a:r>
          </a:p>
          <a:p>
            <a:pPr lvl="1"/>
            <a:r>
              <a:rPr lang="en-US" b="0" dirty="0"/>
              <a:t>More personable customer service</a:t>
            </a:r>
          </a:p>
          <a:p>
            <a:pPr marL="278384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28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006" y="945919"/>
            <a:ext cx="19358393" cy="1873481"/>
          </a:xfrm>
        </p:spPr>
        <p:txBody>
          <a:bodyPr/>
          <a:lstStyle/>
          <a:p>
            <a:r>
              <a:rPr lang="en-US" sz="11500" dirty="0" smtClean="0"/>
              <a:t>Quality</a:t>
            </a:r>
            <a:endParaRPr lang="en-US" sz="11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2799006" y="3175000"/>
            <a:ext cx="19358393" cy="8493392"/>
          </a:xfrm>
        </p:spPr>
        <p:txBody>
          <a:bodyPr/>
          <a:lstStyle/>
          <a:p>
            <a:r>
              <a:rPr lang="en-US" dirty="0"/>
              <a:t>Addition of more program options and flexible formats </a:t>
            </a:r>
          </a:p>
          <a:p>
            <a:pPr lvl="3"/>
            <a:r>
              <a:rPr lang="en-US" dirty="0" smtClean="0"/>
              <a:t>Need for flexible </a:t>
            </a:r>
            <a:r>
              <a:rPr lang="en-US" dirty="0"/>
              <a:t>course </a:t>
            </a:r>
            <a:r>
              <a:rPr lang="en-US" dirty="0" smtClean="0"/>
              <a:t>options </a:t>
            </a:r>
            <a:endParaRPr lang="en-US" dirty="0"/>
          </a:p>
          <a:p>
            <a:pPr lvl="3"/>
            <a:r>
              <a:rPr lang="en-US" dirty="0" smtClean="0"/>
              <a:t>More online courses </a:t>
            </a:r>
          </a:p>
          <a:p>
            <a:pPr lvl="3"/>
            <a:r>
              <a:rPr lang="en-US" dirty="0" smtClean="0"/>
              <a:t>Additional program offerings </a:t>
            </a:r>
            <a:endParaRPr lang="en-US" dirty="0"/>
          </a:p>
          <a:p>
            <a:pPr lvl="3"/>
            <a:r>
              <a:rPr lang="en-US" dirty="0" smtClean="0"/>
              <a:t>Better understanding of value of degree</a:t>
            </a:r>
            <a:endParaRPr lang="en-US" dirty="0"/>
          </a:p>
          <a:p>
            <a:r>
              <a:rPr lang="en-US" dirty="0"/>
              <a:t>Current marketing not very effective</a:t>
            </a:r>
          </a:p>
          <a:p>
            <a:pPr marL="278384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3027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52" y="541867"/>
            <a:ext cx="15522848" cy="1191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33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Custom 4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3B5C8D"/>
      </a:accent1>
      <a:accent2>
        <a:srgbClr val="B1B96F"/>
      </a:accent2>
      <a:accent3>
        <a:srgbClr val="CFA02E"/>
      </a:accent3>
      <a:accent4>
        <a:srgbClr val="BC7425"/>
      </a:accent4>
      <a:accent5>
        <a:srgbClr val="73191E"/>
      </a:accent5>
      <a:accent6>
        <a:srgbClr val="70A9B7"/>
      </a:accent6>
      <a:hlink>
        <a:srgbClr val="D15120"/>
      </a:hlink>
      <a:folHlink>
        <a:srgbClr val="A2588C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3229</TotalTime>
  <Words>1152</Words>
  <Application>Microsoft Macintosh PowerPoint</Application>
  <PresentationFormat>Custom</PresentationFormat>
  <Paragraphs>210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Georgia</vt:lpstr>
      <vt:lpstr>Helvetica</vt:lpstr>
      <vt:lpstr>Helvetica Light</vt:lpstr>
      <vt:lpstr>Helvetica Neue</vt:lpstr>
      <vt:lpstr>Klavika</vt:lpstr>
      <vt:lpstr>Klavika Bold</vt:lpstr>
      <vt:lpstr>Verdana</vt:lpstr>
      <vt:lpstr>White</vt:lpstr>
      <vt:lpstr>Online Student Satisfaction &amp; Adult Student Perceptions</vt:lpstr>
      <vt:lpstr>Agenda</vt:lpstr>
      <vt:lpstr>Adult Student Perceptions</vt:lpstr>
      <vt:lpstr>Project Overview</vt:lpstr>
      <vt:lpstr>Areas of Inquiry</vt:lpstr>
      <vt:lpstr>Awareness</vt:lpstr>
      <vt:lpstr>Awareness</vt:lpstr>
      <vt:lpstr>Quality</vt:lpstr>
      <vt:lpstr>PowerPoint Presentation</vt:lpstr>
      <vt:lpstr>Based on what you know about WSU how would you rate the University on the following characteristics?  </vt:lpstr>
      <vt:lpstr>Based on what you know about WSU how would you rate the University on the following characteristics?  </vt:lpstr>
      <vt:lpstr>Choice</vt:lpstr>
      <vt:lpstr>Reasons for not applying to WSU.</vt:lpstr>
      <vt:lpstr>Reasons for declining offer of admission to WSU.</vt:lpstr>
      <vt:lpstr>Are you currently enrolled at another institution?</vt:lpstr>
      <vt:lpstr>Lessons Learned</vt:lpstr>
      <vt:lpstr>What are we doing with the data?</vt:lpstr>
      <vt:lpstr>Online Student Satisfaction</vt:lpstr>
      <vt:lpstr>Who are our online students?</vt:lpstr>
      <vt:lpstr>How many students take online courses? Summer 2014-Spring 2015</vt:lpstr>
      <vt:lpstr>Enrollment by College Summer 14 – Spring 15</vt:lpstr>
      <vt:lpstr>| Online courses: Flexibility – highest factor</vt:lpstr>
      <vt:lpstr>| Online Programs: Flexibility – highest factor</vt:lpstr>
      <vt:lpstr>| Online Enrollment Factors Quality</vt:lpstr>
      <vt:lpstr>| Perceptions of Online Learning</vt:lpstr>
      <vt:lpstr>Top Online Majors Nationally</vt:lpstr>
      <vt:lpstr>| Online Course demand</vt:lpstr>
      <vt:lpstr>| Future Online Course Plans</vt:lpstr>
      <vt:lpstr>What we are doing with the data</vt:lpstr>
      <vt:lpstr>Online Student Satisfaction &amp; Adult Student Perceptions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Veronica Schmitz</cp:lastModifiedBy>
  <cp:revision>281</cp:revision>
  <dcterms:modified xsi:type="dcterms:W3CDTF">2015-10-20T20:25:46Z</dcterms:modified>
</cp:coreProperties>
</file>