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85" r:id="rId4"/>
    <p:sldId id="274" r:id="rId5"/>
    <p:sldId id="284" r:id="rId6"/>
    <p:sldId id="281" r:id="rId7"/>
    <p:sldId id="282" r:id="rId8"/>
    <p:sldId id="286" r:id="rId9"/>
    <p:sldId id="275" r:id="rId10"/>
    <p:sldId id="278" r:id="rId11"/>
    <p:sldId id="280" r:id="rId12"/>
    <p:sldId id="298" r:id="rId13"/>
    <p:sldId id="299" r:id="rId14"/>
    <p:sldId id="297" r:id="rId15"/>
    <p:sldId id="276" r:id="rId16"/>
    <p:sldId id="27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65" r:id="rId27"/>
    <p:sldId id="273" r:id="rId2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6D242C-6F3F-4611-99D9-E67C5BFFD039}" type="doc">
      <dgm:prSet loTypeId="urn:microsoft.com/office/officeart/2009/3/layout/SubStepProcess" loCatId="process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71409CC-ECCF-4666-A32E-97864444BA48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DOMESTIC UNDERGRADUATE</a:t>
          </a:r>
          <a:b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</a:b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ADMISSIONS</a:t>
          </a:r>
          <a:endParaRPr lang="en-US" dirty="0"/>
        </a:p>
      </dgm:t>
    </dgm:pt>
    <dgm:pt modelId="{6090C3AA-3CEB-466A-814C-0677BACBADAA}" type="parTrans" cxnId="{51784089-876B-4B3A-8B09-B83E58A7154F}">
      <dgm:prSet/>
      <dgm:spPr/>
      <dgm:t>
        <a:bodyPr/>
        <a:lstStyle/>
        <a:p>
          <a:endParaRPr lang="en-US"/>
        </a:p>
      </dgm:t>
    </dgm:pt>
    <dgm:pt modelId="{766C67BF-53E9-41F3-A60F-9D05444026C4}" type="sibTrans" cxnId="{51784089-876B-4B3A-8B09-B83E58A7154F}">
      <dgm:prSet/>
      <dgm:spPr/>
      <dgm:t>
        <a:bodyPr/>
        <a:lstStyle/>
        <a:p>
          <a:endParaRPr lang="en-US"/>
        </a:p>
      </dgm:t>
    </dgm:pt>
    <dgm:pt modelId="{F0EE5A4A-3720-4FB6-9048-98528D1E9BF1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INTERNATIONAL UNDERGRADUATE</a:t>
          </a:r>
          <a:b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</a:br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ADMISSIONS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gm:t>
    </dgm:pt>
    <dgm:pt modelId="{5763C532-F122-4F7E-AB9D-D7BDA0368EA2}" type="parTrans" cxnId="{81F27E29-4295-4978-A2E1-5BDFBEF6382E}">
      <dgm:prSet/>
      <dgm:spPr/>
      <dgm:t>
        <a:bodyPr/>
        <a:lstStyle/>
        <a:p>
          <a:endParaRPr lang="en-US"/>
        </a:p>
      </dgm:t>
    </dgm:pt>
    <dgm:pt modelId="{673387D5-083B-4968-9D7B-00C2A5767D80}" type="sibTrans" cxnId="{81F27E29-4295-4978-A2E1-5BDFBEF6382E}">
      <dgm:prSet/>
      <dgm:spPr/>
      <dgm:t>
        <a:bodyPr/>
        <a:lstStyle/>
        <a:p>
          <a:endParaRPr lang="en-US"/>
        </a:p>
      </dgm:t>
    </dgm:pt>
    <dgm:pt modelId="{D8BD108A-568C-41FE-95D6-9A48F29EB58B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ONLINE LEARNING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gm:t>
    </dgm:pt>
    <dgm:pt modelId="{D10D0F4C-3838-4A9E-9D41-C33838458C5C}" type="parTrans" cxnId="{660111FE-9519-4C84-9980-B94878E18EDC}">
      <dgm:prSet/>
      <dgm:spPr/>
      <dgm:t>
        <a:bodyPr/>
        <a:lstStyle/>
        <a:p>
          <a:endParaRPr lang="en-US"/>
        </a:p>
      </dgm:t>
    </dgm:pt>
    <dgm:pt modelId="{BE860BC5-EC45-4D0A-ACA7-6628E19B7279}" type="sibTrans" cxnId="{660111FE-9519-4C84-9980-B94878E18EDC}">
      <dgm:prSet/>
      <dgm:spPr/>
      <dgm:t>
        <a:bodyPr/>
        <a:lstStyle/>
        <a:p>
          <a:endParaRPr lang="en-US"/>
        </a:p>
      </dgm:t>
    </dgm:pt>
    <dgm:pt modelId="{3A85DC3F-427C-4FE1-A4D9-74A47BD2EF4F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ADULT LEARNING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gm:t>
    </dgm:pt>
    <dgm:pt modelId="{C50A1C48-08E8-4D91-84CB-57A8DA654F85}" type="parTrans" cxnId="{C6B6A344-1948-42E3-82DC-2C85D60DEF08}">
      <dgm:prSet/>
      <dgm:spPr/>
      <dgm:t>
        <a:bodyPr/>
        <a:lstStyle/>
        <a:p>
          <a:endParaRPr lang="en-US"/>
        </a:p>
      </dgm:t>
    </dgm:pt>
    <dgm:pt modelId="{50843568-9F9D-4F5F-BB57-F01408B6F8F9}" type="sibTrans" cxnId="{C6B6A344-1948-42E3-82DC-2C85D60DEF08}">
      <dgm:prSet/>
      <dgm:spPr/>
      <dgm:t>
        <a:bodyPr/>
        <a:lstStyle/>
        <a:p>
          <a:endParaRPr lang="en-US"/>
        </a:p>
      </dgm:t>
    </dgm:pt>
    <dgm:pt modelId="{AA335307-8719-42E7-B876-0F444CA145EE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NON-CREDIT LEARNING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gm:t>
    </dgm:pt>
    <dgm:pt modelId="{9567D69C-2724-43EA-B5E1-AC2BE4D7CA76}" type="parTrans" cxnId="{80C23968-C97A-4652-BD97-50D5422FAFBB}">
      <dgm:prSet/>
      <dgm:spPr/>
      <dgm:t>
        <a:bodyPr/>
        <a:lstStyle/>
        <a:p>
          <a:endParaRPr lang="en-US"/>
        </a:p>
      </dgm:t>
    </dgm:pt>
    <dgm:pt modelId="{64431A0A-57F4-49D8-B63A-DCC17D72CEF0}" type="sibTrans" cxnId="{80C23968-C97A-4652-BD97-50D5422FAFBB}">
      <dgm:prSet/>
      <dgm:spPr/>
      <dgm:t>
        <a:bodyPr/>
        <a:lstStyle/>
        <a:p>
          <a:endParaRPr lang="en-US"/>
        </a:p>
      </dgm:t>
    </dgm:pt>
    <dgm:pt modelId="{8FE4CDF1-DA7A-44D5-807D-27EB04662F6D}">
      <dgm:prSet phldrT="[Text]"/>
      <dgm:spPr/>
      <dgm:t>
        <a:bodyPr/>
        <a:lstStyle/>
        <a:p>
          <a:r>
            <a:rPr lang="en-US" b="1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STRATEGIC COMMUNICATIONS</a:t>
          </a:r>
          <a:endParaRPr lang="en-US" b="1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gm:t>
    </dgm:pt>
    <dgm:pt modelId="{B23B62EF-092C-4140-9AEC-5DA5282055BF}" type="parTrans" cxnId="{6E209D2A-1FA9-4128-840F-82A70D1CDDBD}">
      <dgm:prSet/>
      <dgm:spPr/>
      <dgm:t>
        <a:bodyPr/>
        <a:lstStyle/>
        <a:p>
          <a:endParaRPr lang="en-US"/>
        </a:p>
      </dgm:t>
    </dgm:pt>
    <dgm:pt modelId="{CA057CD4-BAEB-4C9F-912C-BF04A6859289}" type="sibTrans" cxnId="{6E209D2A-1FA9-4128-840F-82A70D1CDDBD}">
      <dgm:prSet/>
      <dgm:spPr/>
      <dgm:t>
        <a:bodyPr/>
        <a:lstStyle/>
        <a:p>
          <a:endParaRPr lang="en-US"/>
        </a:p>
      </dgm:t>
    </dgm:pt>
    <dgm:pt modelId="{51D0FB02-7ABE-47AA-8ED4-9231F88A67D3}" type="pres">
      <dgm:prSet presAssocID="{0F6D242C-6F3F-4611-99D9-E67C5BFFD039}" presName="Name0" presStyleCnt="0">
        <dgm:presLayoutVars>
          <dgm:chMax val="7"/>
          <dgm:dir/>
          <dgm:animOne val="branch"/>
        </dgm:presLayoutVars>
      </dgm:prSet>
      <dgm:spPr/>
      <dgm:t>
        <a:bodyPr/>
        <a:lstStyle/>
        <a:p>
          <a:endParaRPr lang="en-US"/>
        </a:p>
      </dgm:t>
    </dgm:pt>
    <dgm:pt modelId="{9EBE450F-D408-462B-92E6-627814AEF8CF}" type="pres">
      <dgm:prSet presAssocID="{871409CC-ECCF-4666-A32E-97864444BA48}" presName="parTx1" presStyleLbl="node1" presStyleIdx="0" presStyleCnt="6"/>
      <dgm:spPr/>
      <dgm:t>
        <a:bodyPr/>
        <a:lstStyle/>
        <a:p>
          <a:endParaRPr lang="en-US"/>
        </a:p>
      </dgm:t>
    </dgm:pt>
    <dgm:pt modelId="{DD119246-D7C4-4F49-BDE5-55B6487EC237}" type="pres">
      <dgm:prSet presAssocID="{F0EE5A4A-3720-4FB6-9048-98528D1E9BF1}" presName="parTx2" presStyleLbl="node1" presStyleIdx="1" presStyleCnt="6"/>
      <dgm:spPr/>
      <dgm:t>
        <a:bodyPr/>
        <a:lstStyle/>
        <a:p>
          <a:endParaRPr lang="en-US"/>
        </a:p>
      </dgm:t>
    </dgm:pt>
    <dgm:pt modelId="{CB5884EC-D748-4671-9AE0-29609C89E3B5}" type="pres">
      <dgm:prSet presAssocID="{D8BD108A-568C-41FE-95D6-9A48F29EB58B}" presName="parTx3" presStyleLbl="node1" presStyleIdx="2" presStyleCnt="6"/>
      <dgm:spPr/>
      <dgm:t>
        <a:bodyPr/>
        <a:lstStyle/>
        <a:p>
          <a:endParaRPr lang="en-US"/>
        </a:p>
      </dgm:t>
    </dgm:pt>
    <dgm:pt modelId="{09715AF3-0992-49CC-8028-5D51ECC68F80}" type="pres">
      <dgm:prSet presAssocID="{3A85DC3F-427C-4FE1-A4D9-74A47BD2EF4F}" presName="parTx4" presStyleLbl="node1" presStyleIdx="3" presStyleCnt="6"/>
      <dgm:spPr/>
      <dgm:t>
        <a:bodyPr/>
        <a:lstStyle/>
        <a:p>
          <a:endParaRPr lang="en-US"/>
        </a:p>
      </dgm:t>
    </dgm:pt>
    <dgm:pt modelId="{1C23FE79-D0AF-4B03-B6CA-0C93CFC939BA}" type="pres">
      <dgm:prSet presAssocID="{AA335307-8719-42E7-B876-0F444CA145EE}" presName="parTx5" presStyleLbl="node1" presStyleIdx="4" presStyleCnt="6"/>
      <dgm:spPr/>
      <dgm:t>
        <a:bodyPr/>
        <a:lstStyle/>
        <a:p>
          <a:endParaRPr lang="en-US"/>
        </a:p>
      </dgm:t>
    </dgm:pt>
    <dgm:pt modelId="{5FE5BD89-4A71-404E-A74A-68E9DE55FBE3}" type="pres">
      <dgm:prSet presAssocID="{8FE4CDF1-DA7A-44D5-807D-27EB04662F6D}" presName="parTx6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51784089-876B-4B3A-8B09-B83E58A7154F}" srcId="{0F6D242C-6F3F-4611-99D9-E67C5BFFD039}" destId="{871409CC-ECCF-4666-A32E-97864444BA48}" srcOrd="0" destOrd="0" parTransId="{6090C3AA-3CEB-466A-814C-0677BACBADAA}" sibTransId="{766C67BF-53E9-41F3-A60F-9D05444026C4}"/>
    <dgm:cxn modelId="{395F14D3-BEB9-49AA-87FB-D2941FA3995F}" type="presOf" srcId="{8FE4CDF1-DA7A-44D5-807D-27EB04662F6D}" destId="{5FE5BD89-4A71-404E-A74A-68E9DE55FBE3}" srcOrd="0" destOrd="0" presId="urn:microsoft.com/office/officeart/2009/3/layout/SubStepProcess"/>
    <dgm:cxn modelId="{660111FE-9519-4C84-9980-B94878E18EDC}" srcId="{0F6D242C-6F3F-4611-99D9-E67C5BFFD039}" destId="{D8BD108A-568C-41FE-95D6-9A48F29EB58B}" srcOrd="2" destOrd="0" parTransId="{D10D0F4C-3838-4A9E-9D41-C33838458C5C}" sibTransId="{BE860BC5-EC45-4D0A-ACA7-6628E19B7279}"/>
    <dgm:cxn modelId="{9827344C-ABA2-4F1E-8656-3E625D883DCB}" type="presOf" srcId="{3A85DC3F-427C-4FE1-A4D9-74A47BD2EF4F}" destId="{09715AF3-0992-49CC-8028-5D51ECC68F80}" srcOrd="0" destOrd="0" presId="urn:microsoft.com/office/officeart/2009/3/layout/SubStepProcess"/>
    <dgm:cxn modelId="{80C23968-C97A-4652-BD97-50D5422FAFBB}" srcId="{0F6D242C-6F3F-4611-99D9-E67C5BFFD039}" destId="{AA335307-8719-42E7-B876-0F444CA145EE}" srcOrd="4" destOrd="0" parTransId="{9567D69C-2724-43EA-B5E1-AC2BE4D7CA76}" sibTransId="{64431A0A-57F4-49D8-B63A-DCC17D72CEF0}"/>
    <dgm:cxn modelId="{81F27E29-4295-4978-A2E1-5BDFBEF6382E}" srcId="{0F6D242C-6F3F-4611-99D9-E67C5BFFD039}" destId="{F0EE5A4A-3720-4FB6-9048-98528D1E9BF1}" srcOrd="1" destOrd="0" parTransId="{5763C532-F122-4F7E-AB9D-D7BDA0368EA2}" sibTransId="{673387D5-083B-4968-9D7B-00C2A5767D80}"/>
    <dgm:cxn modelId="{8ACD92F8-E3D2-4BB5-84B8-4CC396DAE6BA}" type="presOf" srcId="{D8BD108A-568C-41FE-95D6-9A48F29EB58B}" destId="{CB5884EC-D748-4671-9AE0-29609C89E3B5}" srcOrd="0" destOrd="0" presId="urn:microsoft.com/office/officeart/2009/3/layout/SubStepProcess"/>
    <dgm:cxn modelId="{A60B086C-F278-4102-911B-627E7A15FBBF}" type="presOf" srcId="{AA335307-8719-42E7-B876-0F444CA145EE}" destId="{1C23FE79-D0AF-4B03-B6CA-0C93CFC939BA}" srcOrd="0" destOrd="0" presId="urn:microsoft.com/office/officeart/2009/3/layout/SubStepProcess"/>
    <dgm:cxn modelId="{C6B6A344-1948-42E3-82DC-2C85D60DEF08}" srcId="{0F6D242C-6F3F-4611-99D9-E67C5BFFD039}" destId="{3A85DC3F-427C-4FE1-A4D9-74A47BD2EF4F}" srcOrd="3" destOrd="0" parTransId="{C50A1C48-08E8-4D91-84CB-57A8DA654F85}" sibTransId="{50843568-9F9D-4F5F-BB57-F01408B6F8F9}"/>
    <dgm:cxn modelId="{108EFBDC-08D5-4C6C-9D75-EBF327939ECE}" type="presOf" srcId="{F0EE5A4A-3720-4FB6-9048-98528D1E9BF1}" destId="{DD119246-D7C4-4F49-BDE5-55B6487EC237}" srcOrd="0" destOrd="0" presId="urn:microsoft.com/office/officeart/2009/3/layout/SubStepProcess"/>
    <dgm:cxn modelId="{59E300C4-A5E2-4EA6-9F4B-7026315EA390}" type="presOf" srcId="{0F6D242C-6F3F-4611-99D9-E67C5BFFD039}" destId="{51D0FB02-7ABE-47AA-8ED4-9231F88A67D3}" srcOrd="0" destOrd="0" presId="urn:microsoft.com/office/officeart/2009/3/layout/SubStepProcess"/>
    <dgm:cxn modelId="{6E209D2A-1FA9-4128-840F-82A70D1CDDBD}" srcId="{0F6D242C-6F3F-4611-99D9-E67C5BFFD039}" destId="{8FE4CDF1-DA7A-44D5-807D-27EB04662F6D}" srcOrd="5" destOrd="0" parTransId="{B23B62EF-092C-4140-9AEC-5DA5282055BF}" sibTransId="{CA057CD4-BAEB-4C9F-912C-BF04A6859289}"/>
    <dgm:cxn modelId="{F863CAB9-706F-43B8-A091-7B00669BE3EC}" type="presOf" srcId="{871409CC-ECCF-4666-A32E-97864444BA48}" destId="{9EBE450F-D408-462B-92E6-627814AEF8CF}" srcOrd="0" destOrd="0" presId="urn:microsoft.com/office/officeart/2009/3/layout/SubStepProcess"/>
    <dgm:cxn modelId="{CBF893F5-88D0-46FD-B2EB-9481643016FA}" type="presParOf" srcId="{51D0FB02-7ABE-47AA-8ED4-9231F88A67D3}" destId="{9EBE450F-D408-462B-92E6-627814AEF8CF}" srcOrd="0" destOrd="0" presId="urn:microsoft.com/office/officeart/2009/3/layout/SubStepProcess"/>
    <dgm:cxn modelId="{6FE51DB6-1192-4C9F-87B6-18D115113E6F}" type="presParOf" srcId="{51D0FB02-7ABE-47AA-8ED4-9231F88A67D3}" destId="{DD119246-D7C4-4F49-BDE5-55B6487EC237}" srcOrd="1" destOrd="0" presId="urn:microsoft.com/office/officeart/2009/3/layout/SubStepProcess"/>
    <dgm:cxn modelId="{28FFA66A-DE02-4A77-8754-2BEA93A61109}" type="presParOf" srcId="{51D0FB02-7ABE-47AA-8ED4-9231F88A67D3}" destId="{CB5884EC-D748-4671-9AE0-29609C89E3B5}" srcOrd="2" destOrd="0" presId="urn:microsoft.com/office/officeart/2009/3/layout/SubStepProcess"/>
    <dgm:cxn modelId="{5F806132-71AB-4076-AC0F-C5A43844333B}" type="presParOf" srcId="{51D0FB02-7ABE-47AA-8ED4-9231F88A67D3}" destId="{09715AF3-0992-49CC-8028-5D51ECC68F80}" srcOrd="3" destOrd="0" presId="urn:microsoft.com/office/officeart/2009/3/layout/SubStepProcess"/>
    <dgm:cxn modelId="{F9C7DDA8-0975-4247-B20A-15C9EAEFD001}" type="presParOf" srcId="{51D0FB02-7ABE-47AA-8ED4-9231F88A67D3}" destId="{1C23FE79-D0AF-4B03-B6CA-0C93CFC939BA}" srcOrd="4" destOrd="0" presId="urn:microsoft.com/office/officeart/2009/3/layout/SubStepProcess"/>
    <dgm:cxn modelId="{A9B17E72-19CD-458C-9717-C03D9A1C1DD2}" type="presParOf" srcId="{51D0FB02-7ABE-47AA-8ED4-9231F88A67D3}" destId="{5FE5BD89-4A71-404E-A74A-68E9DE55FBE3}" srcOrd="5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E450F-D408-462B-92E6-627814AEF8CF}">
      <dsp:nvSpPr>
        <dsp:cNvPr id="0" name=""/>
        <dsp:cNvSpPr/>
      </dsp:nvSpPr>
      <dsp:spPr>
        <a:xfrm>
          <a:off x="3665" y="573655"/>
          <a:ext cx="1249899" cy="1249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DOMESTIC UNDERGRADUATE</a:t>
          </a:r>
          <a:b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</a:b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ADMISSIONS</a:t>
          </a:r>
          <a:endParaRPr lang="en-US" sz="900" kern="1200" dirty="0"/>
        </a:p>
      </dsp:txBody>
      <dsp:txXfrm>
        <a:off x="186708" y="756698"/>
        <a:ext cx="883813" cy="883813"/>
      </dsp:txXfrm>
    </dsp:sp>
    <dsp:sp modelId="{DD119246-D7C4-4F49-BDE5-55B6487EC237}">
      <dsp:nvSpPr>
        <dsp:cNvPr id="0" name=""/>
        <dsp:cNvSpPr/>
      </dsp:nvSpPr>
      <dsp:spPr>
        <a:xfrm>
          <a:off x="1253565" y="573655"/>
          <a:ext cx="1249899" cy="1249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INTERNATIONAL UNDERGRADUATE</a:t>
          </a:r>
          <a:b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</a:b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ADMISSIONS</a:t>
          </a:r>
          <a:endParaRPr lang="en-US" sz="900" b="1" kern="1200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sp:txBody>
      <dsp:txXfrm>
        <a:off x="1436608" y="756698"/>
        <a:ext cx="883813" cy="883813"/>
      </dsp:txXfrm>
    </dsp:sp>
    <dsp:sp modelId="{CB5884EC-D748-4671-9AE0-29609C89E3B5}">
      <dsp:nvSpPr>
        <dsp:cNvPr id="0" name=""/>
        <dsp:cNvSpPr/>
      </dsp:nvSpPr>
      <dsp:spPr>
        <a:xfrm>
          <a:off x="2503465" y="573655"/>
          <a:ext cx="1249899" cy="1249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ONLINE LEARNING</a:t>
          </a:r>
          <a:endParaRPr lang="en-US" sz="900" b="1" kern="1200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sp:txBody>
      <dsp:txXfrm>
        <a:off x="2686508" y="756698"/>
        <a:ext cx="883813" cy="883813"/>
      </dsp:txXfrm>
    </dsp:sp>
    <dsp:sp modelId="{09715AF3-0992-49CC-8028-5D51ECC68F80}">
      <dsp:nvSpPr>
        <dsp:cNvPr id="0" name=""/>
        <dsp:cNvSpPr/>
      </dsp:nvSpPr>
      <dsp:spPr>
        <a:xfrm>
          <a:off x="3753365" y="573655"/>
          <a:ext cx="1249899" cy="1249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ADULT LEARNING</a:t>
          </a:r>
          <a:endParaRPr lang="en-US" sz="900" b="1" kern="1200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sp:txBody>
      <dsp:txXfrm>
        <a:off x="3936408" y="756698"/>
        <a:ext cx="883813" cy="883813"/>
      </dsp:txXfrm>
    </dsp:sp>
    <dsp:sp modelId="{1C23FE79-D0AF-4B03-B6CA-0C93CFC939BA}">
      <dsp:nvSpPr>
        <dsp:cNvPr id="0" name=""/>
        <dsp:cNvSpPr/>
      </dsp:nvSpPr>
      <dsp:spPr>
        <a:xfrm>
          <a:off x="5003264" y="573655"/>
          <a:ext cx="1249899" cy="1249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NON-CREDIT LEARNING</a:t>
          </a:r>
          <a:endParaRPr lang="en-US" sz="900" b="1" kern="1200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sp:txBody>
      <dsp:txXfrm>
        <a:off x="5186307" y="756698"/>
        <a:ext cx="883813" cy="883813"/>
      </dsp:txXfrm>
    </dsp:sp>
    <dsp:sp modelId="{5FE5BD89-4A71-404E-A74A-68E9DE55FBE3}">
      <dsp:nvSpPr>
        <dsp:cNvPr id="0" name=""/>
        <dsp:cNvSpPr/>
      </dsp:nvSpPr>
      <dsp:spPr>
        <a:xfrm>
          <a:off x="6253164" y="573655"/>
          <a:ext cx="1249899" cy="12498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tx1">
                  <a:lumMod val="65000"/>
                  <a:lumOff val="35000"/>
                </a:schemeClr>
              </a:solidFill>
              <a:cs typeface="Aharoni" panose="02010803020104030203" pitchFamily="2" charset="-79"/>
            </a:rPr>
            <a:t>STRATEGIC COMMUNICATIONS</a:t>
          </a:r>
          <a:endParaRPr lang="en-US" sz="900" b="1" kern="1200" dirty="0">
            <a:solidFill>
              <a:schemeClr val="tx1">
                <a:lumMod val="65000"/>
                <a:lumOff val="35000"/>
              </a:schemeClr>
            </a:solidFill>
            <a:cs typeface="Aharoni" panose="02010803020104030203" pitchFamily="2" charset="-79"/>
          </a:endParaRPr>
        </a:p>
      </dsp:txBody>
      <dsp:txXfrm>
        <a:off x="6436207" y="756698"/>
        <a:ext cx="883813" cy="883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4CCC2-1CC8-4E8C-AC29-841959A92420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06D8F-3FF0-4E3E-B4EF-8892496D1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02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55320CB-FDAF-4714-897F-48D7C57FA6D1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83197B2-1306-4CFD-BDF9-6A6CC0E1BE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9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1pPr>
            <a:lvl2pPr marL="751494" indent="-289036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2pPr>
            <a:lvl3pPr marL="1156145" indent="-231229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3pPr>
            <a:lvl4pPr marL="1618602" indent="-231229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4pPr>
            <a:lvl5pPr marL="2081060" indent="-231229" eaLnBrk="0" hangingPunct="0"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Geneva"/>
                <a:cs typeface="Geneva"/>
              </a:defRPr>
            </a:lvl9pPr>
          </a:lstStyle>
          <a:p>
            <a:fld id="{6F6B339B-928A-4012-A84D-F006CE7ECD38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4099845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1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59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502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39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4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38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58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620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11CFA-D8F1-473C-97AE-009A441B44A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89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 descr="shutterstock_19523437-bluegrid-cr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" r="3311"/>
          <a:stretch>
            <a:fillRect/>
          </a:stretch>
        </p:blipFill>
        <p:spPr bwMode="auto">
          <a:xfrm>
            <a:off x="0" y="4414358"/>
            <a:ext cx="91440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4457700" y="292100"/>
            <a:ext cx="177800" cy="177800"/>
          </a:xfrm>
          <a:prstGeom prst="rect">
            <a:avLst/>
          </a:prstGeom>
          <a:solidFill>
            <a:srgbClr val="93939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9300" y="2411105"/>
            <a:ext cx="7772400" cy="1143000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600"/>
              </a:spcAft>
              <a:defRPr sz="3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78300"/>
            <a:ext cx="6400800" cy="1752600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Wingdings" pitchFamily="68" charset="2"/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28532" y="239546"/>
            <a:ext cx="3658335" cy="161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1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7171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2530"/>
            <a:ext cx="3810000" cy="432917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513"/>
            <a:ext cx="3810000" cy="43401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 i="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663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1200"/>
            <a:ext cx="7772400" cy="50065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41513"/>
            <a:ext cx="3810000" cy="43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30496"/>
            <a:ext cx="3810000" cy="4351204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10950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93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CF5ED0D-0234-4FDB-AC8E-EC7A2DA1451D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259D2726-E10C-4E27-B49A-9685DC1BB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3"/>
          <p:cNvSpPr>
            <a:spLocks noChangeArrowheads="1"/>
          </p:cNvSpPr>
          <p:nvPr/>
        </p:nvSpPr>
        <p:spPr bwMode="auto">
          <a:xfrm>
            <a:off x="0" y="6111875"/>
            <a:ext cx="9144000" cy="101600"/>
          </a:xfrm>
          <a:prstGeom prst="rect">
            <a:avLst/>
          </a:prstGeom>
          <a:solidFill>
            <a:srgbClr val="005B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5BBB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11200"/>
            <a:ext cx="77724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8700" y="1652588"/>
            <a:ext cx="7429500" cy="432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30" name="Text Box 17"/>
          <p:cNvSpPr txBox="1">
            <a:spLocks noChangeArrowheads="1"/>
          </p:cNvSpPr>
          <p:nvPr/>
        </p:nvSpPr>
        <p:spPr bwMode="auto">
          <a:xfrm>
            <a:off x="2362200" y="6096000"/>
            <a:ext cx="43434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cs typeface="Geneva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3390880" y="6359525"/>
            <a:ext cx="422457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Geneva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9pPr>
          </a:lstStyle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0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ea typeface="Geneva" pitchFamily="68" charset="-128"/>
                <a:cs typeface="Arial" pitchFamily="34" charset="0"/>
              </a:rPr>
              <a:t>Wichita State University, October 13, 2016</a:t>
            </a:r>
            <a:endParaRPr lang="en-US" sz="1000" dirty="0">
              <a:solidFill>
                <a:srgbClr val="000000">
                  <a:lumMod val="75000"/>
                  <a:lumOff val="25000"/>
                </a:srgbClr>
              </a:solidFill>
              <a:latin typeface="Arial" pitchFamily="34" charset="0"/>
              <a:ea typeface="Geneva" pitchFamily="68" charset="-128"/>
              <a:cs typeface="Arial" pitchFamily="34" charset="0"/>
            </a:endParaRPr>
          </a:p>
        </p:txBody>
      </p:sp>
      <p:sp>
        <p:nvSpPr>
          <p:cNvPr id="1032" name="Line 24"/>
          <p:cNvSpPr>
            <a:spLocks noChangeShapeType="1"/>
          </p:cNvSpPr>
          <p:nvPr/>
        </p:nvSpPr>
        <p:spPr bwMode="auto">
          <a:xfrm>
            <a:off x="0" y="6103938"/>
            <a:ext cx="9144000" cy="0"/>
          </a:xfrm>
          <a:prstGeom prst="line">
            <a:avLst/>
          </a:prstGeom>
          <a:noFill/>
          <a:ln w="12700">
            <a:solidFill>
              <a:srgbClr val="C6B77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" name="Text Box 12"/>
          <p:cNvSpPr txBox="1">
            <a:spLocks noChangeArrowheads="1"/>
          </p:cNvSpPr>
          <p:nvPr userDrawn="1"/>
        </p:nvSpPr>
        <p:spPr bwMode="auto">
          <a:xfrm>
            <a:off x="8249535" y="6396175"/>
            <a:ext cx="37748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fld id="{6E21E371-04D6-DA44-9E49-28BBBC118EE6}" type="slidenum">
              <a:rPr lang="en-US" sz="1100" smtClean="0">
                <a:solidFill>
                  <a:srgbClr val="0036A2"/>
                </a:solidFill>
                <a:latin typeface="Arial Narrow" charset="0"/>
              </a:rPr>
              <a:pPr algn="ctr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3200" dirty="0">
              <a:solidFill>
                <a:srgbClr val="0036A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11838" y="6280600"/>
            <a:ext cx="1233724" cy="54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5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BBB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BBB"/>
          </a:solidFill>
          <a:latin typeface="Calibri" pitchFamily="34" charset="0"/>
          <a:ea typeface="ＭＳ Ｐゴシック" charset="0"/>
          <a:cs typeface="Geneva" pitchFamily="6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BBB"/>
          </a:solidFill>
          <a:latin typeface="Calibri" pitchFamily="34" charset="0"/>
          <a:ea typeface="ＭＳ Ｐゴシック" charset="0"/>
          <a:cs typeface="Geneva" pitchFamily="6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BBB"/>
          </a:solidFill>
          <a:latin typeface="Calibri" pitchFamily="34" charset="0"/>
          <a:ea typeface="ＭＳ Ｐゴシック" charset="0"/>
          <a:cs typeface="Geneva" pitchFamily="6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5BBB"/>
          </a:solidFill>
          <a:latin typeface="Calibri" pitchFamily="34" charset="0"/>
          <a:ea typeface="ＭＳ Ｐゴシック" charset="0"/>
          <a:cs typeface="Geneva" pitchFamily="68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39393"/>
          </a:solidFill>
          <a:latin typeface="Arial Narrow" pitchFamily="68" charset="0"/>
          <a:ea typeface="Geneva" pitchFamily="68" charset="-128"/>
          <a:cs typeface="Geneva" pitchFamily="68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39393"/>
          </a:solidFill>
          <a:latin typeface="Arial Narrow" pitchFamily="68" charset="0"/>
          <a:ea typeface="Geneva" pitchFamily="68" charset="-128"/>
          <a:cs typeface="Geneva" pitchFamily="68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39393"/>
          </a:solidFill>
          <a:latin typeface="Arial Narrow" pitchFamily="68" charset="0"/>
          <a:ea typeface="Geneva" pitchFamily="68" charset="-128"/>
          <a:cs typeface="Geneva" pitchFamily="68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939393"/>
          </a:solidFill>
          <a:latin typeface="Arial Narrow" pitchFamily="68" charset="0"/>
          <a:ea typeface="Geneva" pitchFamily="68" charset="-128"/>
          <a:cs typeface="Geneva" pitchFamily="68" charset="-128"/>
        </a:defRPr>
      </a:lvl9pPr>
    </p:titleStyle>
    <p:bodyStyle>
      <a:lvl1pPr marL="346075" indent="-346075" algn="l" rtl="0" eaLnBrk="1" fontAlgn="base" hangingPunct="1">
        <a:spcBef>
          <a:spcPts val="1800"/>
        </a:spcBef>
        <a:spcAft>
          <a:spcPts val="600"/>
        </a:spcAft>
        <a:buClr>
          <a:srgbClr val="005BBB"/>
        </a:buClr>
        <a:buSzPct val="100000"/>
        <a:buFont typeface="Arial Narrow" charset="0"/>
        <a:buAutoNum type="arabicPeriod"/>
        <a:defRPr sz="2000">
          <a:solidFill>
            <a:srgbClr val="262626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0"/>
        </a:spcBef>
        <a:spcAft>
          <a:spcPts val="600"/>
        </a:spcAft>
        <a:buChar char="–"/>
        <a:defRPr>
          <a:solidFill>
            <a:srgbClr val="262626"/>
          </a:solidFill>
          <a:latin typeface="Calibri" pitchFamily="34" charset="0"/>
          <a:ea typeface="+mn-ea"/>
          <a:cs typeface="Geneva"/>
        </a:defRPr>
      </a:lvl2pPr>
      <a:lvl3pPr marL="1143000" indent="-228600" algn="l" rtl="0" eaLnBrk="1" fontAlgn="base" hangingPunct="1">
        <a:spcBef>
          <a:spcPct val="0"/>
        </a:spcBef>
        <a:spcAft>
          <a:spcPts val="600"/>
        </a:spcAft>
        <a:buChar char="•"/>
        <a:defRPr sz="1600">
          <a:solidFill>
            <a:srgbClr val="262626"/>
          </a:solidFill>
          <a:latin typeface="Calibri" pitchFamily="34" charset="0"/>
          <a:ea typeface="+mn-ea"/>
          <a:cs typeface="Genev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50000"/>
        <a:buFont typeface="Wingdings" charset="0"/>
        <a:buChar char=""/>
        <a:defRPr sz="2000">
          <a:solidFill>
            <a:srgbClr val="606060"/>
          </a:solidFill>
          <a:latin typeface="+mn-lt"/>
          <a:ea typeface="+mn-ea"/>
          <a:cs typeface="Genev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rgbClr val="606060"/>
          </a:solidFill>
          <a:latin typeface="+mn-lt"/>
          <a:ea typeface="+mn-ea"/>
          <a:cs typeface="Genev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ichita.edu/sem/?page_id=46" TargetMode="External"/><Relationship Id="rId2" Type="http://schemas.openxmlformats.org/officeDocument/2006/relationships/hyperlink" Target="http://wichita.edu/wsuon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3.png"/><Relationship Id="rId21" Type="http://schemas.openxmlformats.org/officeDocument/2006/relationships/image" Target="../media/image19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6.png"/><Relationship Id="rId5" Type="http://schemas.openxmlformats.org/officeDocument/2006/relationships/image" Target="../media/image17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6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174879340" TargetMode="External"/><Relationship Id="rId3" Type="http://schemas.openxmlformats.org/officeDocument/2006/relationships/hyperlink" Target="https://vimeo.com/112963947" TargetMode="External"/><Relationship Id="rId7" Type="http://schemas.openxmlformats.org/officeDocument/2006/relationships/hyperlink" Target="https://vimeo.com/168084645" TargetMode="External"/><Relationship Id="rId2" Type="http://schemas.openxmlformats.org/officeDocument/2006/relationships/hyperlink" Target="https://vimeo.com/11791375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146924954" TargetMode="External"/><Relationship Id="rId5" Type="http://schemas.openxmlformats.org/officeDocument/2006/relationships/hyperlink" Target="https://vimeo.com/122793192" TargetMode="External"/><Relationship Id="rId4" Type="http://schemas.openxmlformats.org/officeDocument/2006/relationships/hyperlink" Target="https://vimeo.com/128154696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56865"/>
            <a:ext cx="7772400" cy="1443598"/>
          </a:xfrm>
        </p:spPr>
        <p:txBody>
          <a:bodyPr lIns="91440" tIns="45720" rIns="91440">
            <a:noAutofit/>
          </a:bodyPr>
          <a:lstStyle/>
          <a:p>
            <a:pPr eaLnBrk="1" hangingPunct="1">
              <a:spcAft>
                <a:spcPts val="1200"/>
              </a:spcAft>
              <a:defRPr/>
            </a:pP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r>
              <a:rPr lang="en-US" b="1" dirty="0" smtClean="0">
                <a:solidFill>
                  <a:srgbClr val="000000"/>
                </a:solidFill>
                <a:latin typeface="Calibri"/>
              </a:rPr>
              <a:t>We Will Effectively Promote Wichita State</a:t>
            </a:r>
            <a:r>
              <a:rPr lang="en-US" sz="2800" dirty="0" smtClean="0">
                <a:solidFill>
                  <a:srgbClr val="000000"/>
                </a:solidFill>
                <a:latin typeface="Calibri"/>
              </a:rPr>
              <a:t/>
            </a:r>
            <a:br>
              <a:rPr lang="en-US" sz="2800" dirty="0" smtClean="0">
                <a:solidFill>
                  <a:srgbClr val="000000"/>
                </a:solidFill>
                <a:latin typeface="Calibri"/>
              </a:rPr>
            </a:br>
            <a:endParaRPr lang="en-US" sz="2800" dirty="0">
              <a:solidFill>
                <a:srgbClr val="0070C0"/>
              </a:solidFill>
              <a:latin typeface="Calibri"/>
            </a:endParaRPr>
          </a:p>
        </p:txBody>
      </p:sp>
      <p:sp>
        <p:nvSpPr>
          <p:cNvPr id="5123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606060"/>
                </a:solidFill>
              </a:rPr>
              <a:t>Stanley E. Henderson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606060"/>
                </a:solidFill>
              </a:rPr>
              <a:t>Senior AACRAO Consultant</a:t>
            </a:r>
            <a:endParaRPr lang="en-US" dirty="0">
              <a:solidFill>
                <a:srgbClr val="606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solidFill>
                  <a:srgbClr val="606060"/>
                </a:solidFill>
              </a:rPr>
              <a:t>October 13, 2016</a:t>
            </a:r>
            <a:endParaRPr lang="en-US" dirty="0">
              <a:solidFill>
                <a:srgbClr val="606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78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Things Don’t Necessarily Sell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Now, I’ve had lots of experience with trying to get coverage for some—I think—terrific event on one of my campuses, only to have neither print nor electronic media show 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They come when a water pipe bursts in the residence hall and there’s no heat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Or when a student calls the Action Line to complain about how he’s been treated by some nasty administrator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truth is that bad news sells more papers and TV ads than good news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655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Known and Be Ready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 news reporter will often call her campus contact and say, “I just got a CNN breaking news story about XYZ.  Anybody on campus able to give the local perspective on that?”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You might be perfect for that kind of interview, but if you haven’t put yourself out there, Joe might not even know you are an expert in the area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Every time you are on the 10 o’clock news commenting knowledgeably on an issue with Wichita State University under your name, you burnish the university’s reputation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216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511175"/>
          </a:xfrm>
        </p:spPr>
        <p:txBody>
          <a:bodyPr/>
          <a:lstStyle/>
          <a:p>
            <a:r>
              <a:rPr lang="en-US" dirty="0" smtClean="0"/>
              <a:t>A Great New Vehicle for Putting Yourself Out There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John Jones of the MRC has another take on this issue of putting yourselves out there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higher </a:t>
            </a:r>
            <a:r>
              <a:rPr lang="en-US" dirty="0" err="1" smtClean="0"/>
              <a:t>ed</a:t>
            </a:r>
            <a:r>
              <a:rPr lang="en-US" dirty="0" smtClean="0"/>
              <a:t>, John says, we pay so much attention to messages that go to prospective students, parents, community members—external communications—but we essentially ignore internal communication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People in a given department might know of great things from colleagues, but people on the same floor in another department might be completely unaware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John wanted a vehicle to facilitate breaking down communication barriers, and in collaboration with many, he’s created a great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95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SEM to Build a One Team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John sees SEM as a perfect initiative to help build a One Team approach to putting Wichita State out there with a culture change that puts the emphasis on consistent messaging that gets at the whole of the university’s identity rather than just talking about fragmented pieces.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John says, “The </a:t>
            </a:r>
            <a:r>
              <a:rPr lang="en-US" dirty="0"/>
              <a:t>WSUONE site is a start on the effort to create that feeling of one team – a place where I hope to use social media and the power of storytelling to start making that cultural change</a:t>
            </a:r>
            <a:r>
              <a:rPr lang="en-US" dirty="0" smtClean="0"/>
              <a:t>.”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(Can we tell he has an MFA in Creative Writing, Fiction?)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Check out how you can contribute to WSUONE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37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 to WSUONE, Changing a Culture, Building a SEM Team for WSU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43000" y="2209800"/>
            <a:ext cx="6400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Here’s a link to the blog site: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2"/>
              </a:rPr>
              <a:t>http://wichita.edu/wsuone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400" dirty="0" smtClean="0">
                <a:solidFill>
                  <a:schemeClr val="tx1"/>
                </a:solidFill>
              </a:rPr>
              <a:t>John’s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put up a page with an invitation to contribute, and some guidance: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hlinkClick r:id="rId3"/>
              </a:rPr>
              <a:t>http://blogs.wichita.edu/sem/?page_id=46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761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511175"/>
          </a:xfrm>
        </p:spPr>
        <p:txBody>
          <a:bodyPr/>
          <a:lstStyle/>
          <a:p>
            <a:r>
              <a:rPr lang="en-US" dirty="0" smtClean="0"/>
              <a:t>Marketing: One of Higher Ed’s Best Examples of Flexibility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50 years ago marketing was a dirty word in academia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Marketing was conflated with sales, and that was inappropriate activity for colleges and universities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Then the Baby Boom went bust in the 1970s, and desperation became the mother of new approaches in higher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My discipline of enrollment management grew from roots in marketing as a necessary tool to attract scarce students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Marketing is now highly technical with predictive modeling about who will and won’t come to a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1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Marketing Effective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Marketing is very much about messages: what we say and how we say it to those we want in our community of higher 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Too often in higher education we have so many different messages that we fail to articulate who we are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Universities that are most effective at marketing are </a:t>
            </a:r>
            <a:r>
              <a:rPr lang="en-US" b="1" i="1" dirty="0" smtClean="0"/>
              <a:t>not</a:t>
            </a:r>
            <a:r>
              <a:rPr lang="en-US" dirty="0" smtClean="0"/>
              <a:t> the ones who spend millions of dollars on media buys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ones that are most successful are those with a clear, consistent, concise way of describing themselves that everyone on the campus buys into—and those schools get much more bang for the bucks they </a:t>
            </a:r>
            <a:r>
              <a:rPr lang="en-US" i="1" dirty="0" smtClean="0"/>
              <a:t>do</a:t>
            </a:r>
            <a:r>
              <a:rPr lang="en-US" dirty="0" smtClean="0"/>
              <a:t> put into media buys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077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" y="842963"/>
            <a:ext cx="9169776" cy="14001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0" y="2474767"/>
            <a:ext cx="7943657" cy="31481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17786" y="1167589"/>
            <a:ext cx="7359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for the spend? Reallocation</a:t>
            </a:r>
          </a:p>
        </p:txBody>
      </p:sp>
    </p:spTree>
    <p:extLst>
      <p:ext uri="{BB962C8B-B14F-4D97-AF65-F5344CB8AC3E}">
        <p14:creationId xmlns:p14="http://schemas.microsoft.com/office/powerpoint/2010/main" val="18905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0"/>
          <a:stretch/>
        </p:blipFill>
        <p:spPr>
          <a:xfrm>
            <a:off x="-7144" y="842963"/>
            <a:ext cx="9169776" cy="1287034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29494" y="2269673"/>
          <a:ext cx="8748253" cy="291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8253"/>
              </a:tblGrid>
              <a:tr h="291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Higher partner</a:t>
                      </a:r>
                      <a:r>
                        <a:rPr lang="en-US" sz="1400" baseline="0" dirty="0" smtClean="0"/>
                        <a:t> expectations…</a:t>
                      </a:r>
                      <a:endParaRPr lang="en-US" sz="1400" dirty="0" smtClean="0"/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8466" y="2636386"/>
            <a:ext cx="6103916" cy="22298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912" y="2795202"/>
            <a:ext cx="2523809" cy="23098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5495" r="6377"/>
          <a:stretch/>
        </p:blipFill>
        <p:spPr>
          <a:xfrm>
            <a:off x="6697298" y="3531177"/>
            <a:ext cx="1677776" cy="21924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8812" y="4654910"/>
            <a:ext cx="1550194" cy="47148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17786" y="1167589"/>
            <a:ext cx="7359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for the spend? More with less…</a:t>
            </a:r>
          </a:p>
        </p:txBody>
      </p:sp>
    </p:spTree>
    <p:extLst>
      <p:ext uri="{BB962C8B-B14F-4D97-AF65-F5344CB8AC3E}">
        <p14:creationId xmlns:p14="http://schemas.microsoft.com/office/powerpoint/2010/main" val="208960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484" r="-1"/>
          <a:stretch/>
        </p:blipFill>
        <p:spPr>
          <a:xfrm>
            <a:off x="0" y="857251"/>
            <a:ext cx="9169776" cy="140017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2736" y="2580658"/>
          <a:ext cx="8808789" cy="3135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6956"/>
                <a:gridCol w="6511833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Enrollment Campaign – Digital Ads Current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Enrollment Campaign – Digital Ads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Aspirational Peer Campaigns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731171">
                <a:tc>
                  <a:txBody>
                    <a:bodyPr/>
                    <a:lstStyle/>
                    <a:p>
                      <a:endParaRPr lang="en-US" sz="9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2814" y="3251937"/>
            <a:ext cx="1200150" cy="1883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991" y="3249079"/>
            <a:ext cx="1200150" cy="24528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4049" y="3238466"/>
            <a:ext cx="1200150" cy="24050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2371" y="3253365"/>
            <a:ext cx="1227582" cy="23742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43850" y="4675785"/>
            <a:ext cx="1200150" cy="1324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/>
          <a:srcRect t="53329"/>
          <a:stretch/>
        </p:blipFill>
        <p:spPr>
          <a:xfrm>
            <a:off x="2474378" y="4051471"/>
            <a:ext cx="1200150" cy="10086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/>
          <a:srcRect b="52818"/>
          <a:stretch/>
        </p:blipFill>
        <p:spPr>
          <a:xfrm>
            <a:off x="2477468" y="3007030"/>
            <a:ext cx="1200150" cy="10197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12642" y="4946950"/>
            <a:ext cx="1200150" cy="98583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1"/>
          <a:srcRect t="85162"/>
          <a:stretch/>
        </p:blipFill>
        <p:spPr>
          <a:xfrm>
            <a:off x="169400" y="4057650"/>
            <a:ext cx="1028700" cy="16919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6006" y="3159857"/>
            <a:ext cx="1028700" cy="86265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3"/>
          <a:srcRect b="23721"/>
          <a:stretch/>
        </p:blipFill>
        <p:spPr>
          <a:xfrm>
            <a:off x="173295" y="3164539"/>
            <a:ext cx="1028700" cy="86222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13"/>
          <a:srcRect t="85844"/>
          <a:stretch/>
        </p:blipFill>
        <p:spPr>
          <a:xfrm>
            <a:off x="157850" y="4243001"/>
            <a:ext cx="1028700" cy="16001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/>
          <a:srcRect b="24320"/>
          <a:stretch/>
        </p:blipFill>
        <p:spPr>
          <a:xfrm>
            <a:off x="160133" y="4448931"/>
            <a:ext cx="1028700" cy="86293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1684" y="4047899"/>
            <a:ext cx="514350" cy="185814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17988" y="4044329"/>
            <a:ext cx="514350" cy="1846149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 rotWithShape="1">
          <a:blip r:embed="rId16"/>
          <a:srcRect l="1799"/>
          <a:stretch/>
        </p:blipFill>
        <p:spPr bwMode="auto">
          <a:xfrm>
            <a:off x="6542904" y="2008933"/>
            <a:ext cx="2522239" cy="7867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1417786" y="1167589"/>
            <a:ext cx="7359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for the spend? Digital Differences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8182" y="2305875"/>
            <a:ext cx="8989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US" sz="1200" b="1" i="1" spc="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Analysis: Digital Ad Campaign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8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Agenda for Today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5100" y="3532334"/>
            <a:ext cx="6400800" cy="17526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Aphorisms, History, and Optics</a:t>
            </a:r>
          </a:p>
          <a:p>
            <a:pPr marL="457200" indent="-457200">
              <a:buAutoNum type="arabicPeriod"/>
            </a:pPr>
            <a:r>
              <a:rPr lang="en-US" dirty="0" smtClean="0"/>
              <a:t>Putting Yourself Out There </a:t>
            </a:r>
          </a:p>
          <a:p>
            <a:pPr marL="457200" indent="-457200">
              <a:buAutoNum type="arabicPeriod"/>
            </a:pPr>
            <a:r>
              <a:rPr lang="en-US" dirty="0" smtClean="0"/>
              <a:t>New Campus Resources for Messaging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05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69776" cy="14001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2736" y="2580658"/>
          <a:ext cx="8808789" cy="3135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6956"/>
                <a:gridCol w="6511833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Enrollment Campaign – Digital Ads Current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Enrollment Campaign – Digital Ads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Local</a:t>
                      </a:r>
                      <a:r>
                        <a:rPr lang="en-US" sz="1100" baseline="0" dirty="0" smtClean="0"/>
                        <a:t> Market </a:t>
                      </a:r>
                      <a:r>
                        <a:rPr lang="en-US" sz="1100" dirty="0" smtClean="0"/>
                        <a:t>Campaigns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731171">
                <a:tc>
                  <a:txBody>
                    <a:bodyPr/>
                    <a:lstStyle/>
                    <a:p>
                      <a:endParaRPr lang="en-US" sz="9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85162"/>
          <a:stretch/>
        </p:blipFill>
        <p:spPr>
          <a:xfrm>
            <a:off x="169400" y="4057650"/>
            <a:ext cx="1028700" cy="1691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6006" y="3159857"/>
            <a:ext cx="1028700" cy="862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b="23721"/>
          <a:stretch/>
        </p:blipFill>
        <p:spPr>
          <a:xfrm>
            <a:off x="173295" y="3164539"/>
            <a:ext cx="1028700" cy="8622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0426" y="3189009"/>
            <a:ext cx="1028700" cy="1835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0426" y="5065402"/>
            <a:ext cx="1028700" cy="876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4498" y="3188913"/>
            <a:ext cx="1028700" cy="20043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4498" y="5232990"/>
            <a:ext cx="1028700" cy="1836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6678" y="5438806"/>
            <a:ext cx="1028700" cy="1693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49286" y="5632268"/>
            <a:ext cx="1028700" cy="1522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39286" y="3188139"/>
            <a:ext cx="1028700" cy="8647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0616" y="3136106"/>
            <a:ext cx="514350" cy="18252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40928" y="4133528"/>
            <a:ext cx="1028700" cy="14499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50875" y="3149332"/>
            <a:ext cx="1028700" cy="206959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298594" y="3147497"/>
            <a:ext cx="1028700" cy="86541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04772" y="4045968"/>
            <a:ext cx="1028700" cy="165326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78459" y="3994902"/>
            <a:ext cx="514350" cy="1813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49235" y="5272957"/>
            <a:ext cx="1028700" cy="4238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/>
          <a:srcRect t="85844"/>
          <a:stretch/>
        </p:blipFill>
        <p:spPr>
          <a:xfrm>
            <a:off x="157850" y="4243001"/>
            <a:ext cx="1028700" cy="16001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b="24320"/>
          <a:stretch/>
        </p:blipFill>
        <p:spPr>
          <a:xfrm>
            <a:off x="160133" y="4448931"/>
            <a:ext cx="1028700" cy="8629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71684" y="4047899"/>
            <a:ext cx="514350" cy="18581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17988" y="4044329"/>
            <a:ext cx="514350" cy="1846149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417786" y="1167589"/>
            <a:ext cx="7359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for the spend? Digital Differences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182" y="2305875"/>
            <a:ext cx="8989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US" sz="1200" b="1" i="1" spc="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Analysis: Digital Ad Campaign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5" t="1484" r="-1"/>
          <a:stretch/>
        </p:blipFill>
        <p:spPr>
          <a:xfrm>
            <a:off x="0" y="857251"/>
            <a:ext cx="9169776" cy="1400174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417786" y="1167589"/>
            <a:ext cx="7359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Insights into Actions…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951" y="2902092"/>
            <a:ext cx="9151694" cy="30986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903234"/>
            <a:ext cx="3004879" cy="967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273" y="1917522"/>
            <a:ext cx="3017520" cy="9635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480" y="1906804"/>
            <a:ext cx="3017520" cy="9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" y="842963"/>
            <a:ext cx="9169776" cy="1400175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132736" y="2790723"/>
          <a:ext cx="8808789" cy="31350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96956"/>
                <a:gridCol w="6511833"/>
              </a:tblGrid>
              <a:tr h="3886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University Website - WSU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Current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Website - </a:t>
                      </a:r>
                      <a:br>
                        <a:rPr lang="en-US" sz="1100" dirty="0" smtClean="0"/>
                      </a:br>
                      <a:r>
                        <a:rPr lang="en-US" sz="1100" dirty="0" smtClean="0"/>
                        <a:t>Aspirational Peer Institutions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731171">
                <a:tc>
                  <a:txBody>
                    <a:bodyPr/>
                    <a:lstStyle/>
                    <a:p>
                      <a:endParaRPr lang="en-US" sz="900" baseline="0" dirty="0" smtClean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marR="0" indent="628650">
                        <a:lnSpc>
                          <a:spcPts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200" dirty="0" smtClean="0">
                        <a:effectLst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982" y="3263061"/>
            <a:ext cx="2057400" cy="11033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34" y="4479641"/>
            <a:ext cx="2057400" cy="10926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204" y="3259999"/>
            <a:ext cx="2057400" cy="10893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575" y="4481988"/>
            <a:ext cx="2057400" cy="10508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80427" y="3257039"/>
            <a:ext cx="2057400" cy="10781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482" y="3266124"/>
            <a:ext cx="2057400" cy="105824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182" y="2305875"/>
            <a:ext cx="89891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25"/>
              </a:spcAft>
            </a:pPr>
            <a:r>
              <a:rPr lang="en-US" sz="1200" b="1" i="1" spc="19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Competitive Analysis: Website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7786" y="1167589"/>
            <a:ext cx="7359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for the spend? Digital Differences</a:t>
            </a:r>
          </a:p>
        </p:txBody>
      </p:sp>
    </p:spTree>
    <p:extLst>
      <p:ext uri="{BB962C8B-B14F-4D97-AF65-F5344CB8AC3E}">
        <p14:creationId xmlns:p14="http://schemas.microsoft.com/office/powerpoint/2010/main" val="194348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017888"/>
            <a:ext cx="9144000" cy="4714103"/>
            <a:chOff x="0" y="214184"/>
            <a:chExt cx="12192000" cy="6285470"/>
          </a:xfrm>
        </p:grpSpPr>
        <p:sp>
          <p:nvSpPr>
            <p:cNvPr id="4" name="Rectangle 3"/>
            <p:cNvSpPr/>
            <p:nvPr/>
          </p:nvSpPr>
          <p:spPr>
            <a:xfrm>
              <a:off x="0" y="354227"/>
              <a:ext cx="12192000" cy="61454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5399903" y="214184"/>
              <a:ext cx="1392194" cy="411892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08421" y="2858617"/>
            <a:ext cx="4034481" cy="369332"/>
            <a:chOff x="3410465" y="3212189"/>
            <a:chExt cx="5379308" cy="492443"/>
          </a:xfrm>
        </p:grpSpPr>
        <p:sp>
          <p:nvSpPr>
            <p:cNvPr id="8" name="TextBox 7"/>
            <p:cNvSpPr txBox="1"/>
            <p:nvPr/>
          </p:nvSpPr>
          <p:spPr>
            <a:xfrm>
              <a:off x="3410465" y="3212189"/>
              <a:ext cx="537930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225" dirty="0">
                  <a:solidFill>
                    <a:schemeClr val="bg1"/>
                  </a:solidFill>
                  <a:cs typeface="Segoe UI Semilight" panose="020B0402040204020203" pitchFamily="34" charset="0"/>
                </a:rPr>
                <a:t>CURRENT STATE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flipH="1">
              <a:off x="3410466" y="3422995"/>
              <a:ext cx="765749" cy="0"/>
            </a:xfrm>
            <a:prstGeom prst="line">
              <a:avLst/>
            </a:prstGeom>
            <a:ln w="28575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7927874" y="3422995"/>
              <a:ext cx="765749" cy="0"/>
            </a:xfrm>
            <a:prstGeom prst="line">
              <a:avLst/>
            </a:prstGeom>
            <a:ln w="28575">
              <a:solidFill>
                <a:srgbClr val="59595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674" y="1761425"/>
            <a:ext cx="3037974" cy="687119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772297" y="3229748"/>
          <a:ext cx="7506730" cy="2397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067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00" y="1850232"/>
            <a:ext cx="7808119" cy="41505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" y="842963"/>
            <a:ext cx="9169776" cy="12437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7786" y="945916"/>
            <a:ext cx="735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if we spend more?</a:t>
            </a:r>
          </a:p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it take to make a step change?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9021" y="5633137"/>
            <a:ext cx="177937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75" i="1" dirty="0">
                <a:solidFill>
                  <a:schemeClr val="bg1">
                    <a:lumMod val="65000"/>
                  </a:schemeClr>
                </a:solidFill>
              </a:rPr>
              <a:t>http://www.elliance.com/media/274472/higher_education_marketing.jpg</a:t>
            </a:r>
          </a:p>
        </p:txBody>
      </p:sp>
    </p:spTree>
    <p:extLst>
      <p:ext uri="{BB962C8B-B14F-4D97-AF65-F5344CB8AC3E}">
        <p14:creationId xmlns:p14="http://schemas.microsoft.com/office/powerpoint/2010/main" val="123096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4" y="842963"/>
            <a:ext cx="9169776" cy="1400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072" y="2039995"/>
            <a:ext cx="2966009" cy="16955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7024" y="2034588"/>
            <a:ext cx="2969514" cy="17051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56" y="3912429"/>
            <a:ext cx="2969514" cy="1877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1529" y="3900072"/>
            <a:ext cx="2969514" cy="1930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4486" y="3868312"/>
            <a:ext cx="2969514" cy="21324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17786" y="945916"/>
            <a:ext cx="7359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we get if we spend more?</a:t>
            </a:r>
          </a:p>
          <a:p>
            <a:r>
              <a:rPr lang="en-US" sz="2700" i="1" dirty="0">
                <a:solidFill>
                  <a:schemeClr val="bg1"/>
                </a:solidFill>
                <a:latin typeface="Calibri" panose="020F0502020204030204" pitchFamily="34" charset="0"/>
              </a:rPr>
              <a:t>What will it take to make a step change?</a:t>
            </a:r>
          </a:p>
        </p:txBody>
      </p:sp>
      <p:sp>
        <p:nvSpPr>
          <p:cNvPr id="2" name="Rectangle 1"/>
          <p:cNvSpPr/>
          <p:nvPr/>
        </p:nvSpPr>
        <p:spPr>
          <a:xfrm>
            <a:off x="7129849" y="3853764"/>
            <a:ext cx="642551" cy="21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11200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the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Have you noticed that walking across campus you can get people to acknowledge you with a nod if you engage them as you pass?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What if that became an expectation that in this community of higher education, you greet people on the sidewalk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Socialize new students to take the iPhone 7 </a:t>
            </a:r>
            <a:r>
              <a:rPr lang="en-US" dirty="0" err="1" smtClean="0"/>
              <a:t>airbuds</a:t>
            </a:r>
            <a:r>
              <a:rPr lang="en-US" dirty="0" smtClean="0"/>
              <a:t> out of their ears and LOOK at people as they pass them and at least smile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Consciously cultivating a sense of community grows retention and makes WSU more attractive as a college choice.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97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image11.jpg" descr="question-mark.jpg"/>
          <p:cNvPicPr>
            <a:picLocks noGrp="1"/>
          </p:cNvPicPr>
          <p:nvPr>
            <p:ph idx="1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1857375" y="1652588"/>
            <a:ext cx="5772149" cy="43291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765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Recap from Last Month’s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Each has a role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Building consensus and messaging around what’s already there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Setting the campus apart from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Incorporating messages into your roles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Living the message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21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Henderson-isms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You never know who your audience </a:t>
            </a:r>
            <a:r>
              <a:rPr lang="en-US" dirty="0" smtClean="0"/>
              <a:t>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neighbor or someone in your church or in a community organization knows you work at WSU, you BECOME Wichita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If you are seen as a positive person, it reflects on WSU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You never know whether a student who was excited to go to WSU gets turned off when you complain about the latest harebrained idea to come from wherever on campus out in the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There’s more than one way to tell the truth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 handle parking complaints by saying parking is always the number one negative on student satisfaction surveys across the US (true)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Other negatives?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0716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WSU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Part of Wichita State’s community and legacy is in the people who were here—the people who shaped the place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use two of them as examples of how what we do promotes—or not—the university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Irene Feak, an associate registrar, often referred to as “Dean Feak”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Laura Cross, one of WSU’s </a:t>
            </a:r>
            <a:r>
              <a:rPr lang="en-US" dirty="0" err="1" smtClean="0"/>
              <a:t>grande</a:t>
            </a:r>
            <a:r>
              <a:rPr lang="en-US" dirty="0" smtClean="0"/>
              <a:t> dames and one of my beloved mentors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25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Optics of Promoting WSU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Make sure you identify yourself as part of the WSU </a:t>
            </a:r>
            <a:r>
              <a:rPr lang="en-US" b="1" i="1" dirty="0" smtClean="0"/>
              <a:t>Community</a:t>
            </a:r>
            <a:r>
              <a:rPr lang="en-US" dirty="0" smtClean="0"/>
              <a:t> when you are on 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Consider wearing Black and Gold at least on game days or when you know there will be many prospective students and parents on campus—like tomorrow!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At the least, wear a Shocker pin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should be a requirement that everyone wear the common WSU nametag—people like to know who they’re talking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Find a way to introduce something WSU—color, a </a:t>
            </a:r>
            <a:r>
              <a:rPr lang="en-US" dirty="0" err="1" smtClean="0"/>
              <a:t>WUShock</a:t>
            </a:r>
            <a:r>
              <a:rPr lang="en-US" dirty="0" smtClean="0"/>
              <a:t> image—into your offices, especially where students will 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65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Shockers: Not Just Sports but Your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WU is one of the most unique mascots in the country—play that up with images or on sweatshirts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Wear Shocker paraphernalia off campus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 have never caught a plane to Wichita in Minneapolis or Atlanta without seeing multiple people wearing Wichita State clothing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This is not just about sports—colors and logos carry a university’s brand and the more it’s seen, the more the university is seen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Michigan’s Block M is arguably the most recognizable college emblem in the world—you can’t wear it anywhere without someone yelling, “Go Blue!” at you.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7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Resources to Help Show Off WSU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Numbers video: </a:t>
            </a:r>
            <a:r>
              <a:rPr lang="en-US" dirty="0">
                <a:solidFill>
                  <a:srgbClr val="1F497D"/>
                </a:solidFill>
                <a:hlinkClick r:id="rId2"/>
              </a:rPr>
              <a:t>https://vimeo.com/117913752</a:t>
            </a:r>
            <a:endParaRPr lang="en-US" dirty="0">
              <a:latin typeface="arial" panose="020B0604020202020204" pitchFamily="34" charset="0"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Shocker Street Speak: Shocker Hall: </a:t>
            </a:r>
            <a:r>
              <a:rPr lang="en-US" dirty="0">
                <a:solidFill>
                  <a:srgbClr val="1F497D"/>
                </a:solidFill>
                <a:hlinkClick r:id="rId3"/>
              </a:rPr>
              <a:t>https://vimeo.com/112963947</a:t>
            </a:r>
            <a:endParaRPr lang="en-US" dirty="0">
              <a:latin typeface="arial" panose="020B0604020202020204" pitchFamily="34" charset="0"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Shocker Street Speak: Diversity on Campus: </a:t>
            </a:r>
            <a:r>
              <a:rPr lang="en-US" dirty="0">
                <a:solidFill>
                  <a:srgbClr val="1F497D"/>
                </a:solidFill>
                <a:hlinkClick r:id="rId4"/>
              </a:rPr>
              <a:t>https://vimeo.com/128154696</a:t>
            </a:r>
            <a:endParaRPr lang="en-US" dirty="0">
              <a:latin typeface="arial" panose="020B0604020202020204" pitchFamily="34" charset="0"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Shocker Street Speak: Career Fair </a:t>
            </a:r>
            <a:r>
              <a:rPr lang="en-US" dirty="0">
                <a:solidFill>
                  <a:srgbClr val="1F497D"/>
                </a:solidFill>
                <a:hlinkClick r:id="rId5"/>
              </a:rPr>
              <a:t>https://vimeo.com/122793192</a:t>
            </a:r>
            <a:endParaRPr lang="en-US" dirty="0">
              <a:latin typeface="arial" panose="020B0604020202020204" pitchFamily="34" charset="0"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Shocker Street Speak: Campus Safety </a:t>
            </a:r>
            <a:r>
              <a:rPr lang="en-US" dirty="0">
                <a:solidFill>
                  <a:srgbClr val="1F497D"/>
                </a:solidFill>
                <a:hlinkClick r:id="rId6"/>
              </a:rPr>
              <a:t>https://vimeo.com/146924954</a:t>
            </a:r>
            <a:endParaRPr lang="en-US" dirty="0">
              <a:latin typeface="arial" panose="020B0604020202020204" pitchFamily="34" charset="0"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Shocker Street Speak: Once a Shocker, Always a Shocker </a:t>
            </a:r>
            <a:r>
              <a:rPr lang="en-US" dirty="0">
                <a:solidFill>
                  <a:srgbClr val="1F497D"/>
                </a:solidFill>
                <a:hlinkClick r:id="rId7"/>
              </a:rPr>
              <a:t>https://vimeo.com/168084645</a:t>
            </a:r>
            <a:endParaRPr lang="en-US" dirty="0">
              <a:latin typeface="arial" panose="020B0604020202020204" pitchFamily="34" charset="0"/>
            </a:endParaRPr>
          </a:p>
          <a:p>
            <a:pPr marL="0" marR="0" fontAlgn="t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</a:rPr>
              <a:t>Innovation Campus: </a:t>
            </a:r>
            <a:r>
              <a:rPr lang="en-US" dirty="0">
                <a:solidFill>
                  <a:srgbClr val="1F497D"/>
                </a:solidFill>
                <a:hlinkClick r:id="rId8"/>
              </a:rPr>
              <a:t>https://vimeo.com/174879340</a:t>
            </a:r>
            <a:endParaRPr lang="en-US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986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in Bed with the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Too many faculty do not work to explain their research to people in the community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There is a silo-</a:t>
            </a:r>
            <a:r>
              <a:rPr lang="en-US" dirty="0" err="1" smtClean="0"/>
              <a:t>ization</a:t>
            </a:r>
            <a:r>
              <a:rPr lang="en-US" dirty="0" smtClean="0"/>
              <a:t> of disciplines nationally where we talk about our work with colleagues from other campuses.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One professor in the Ross School of Business at the UM-Ann Arbor suggests that </a:t>
            </a:r>
            <a:r>
              <a:rPr lang="en-US" b="1" i="1" dirty="0" smtClean="0"/>
              <a:t>pursuing</a:t>
            </a:r>
            <a:r>
              <a:rPr lang="en-US" dirty="0" smtClean="0"/>
              <a:t> the research and getting it </a:t>
            </a:r>
            <a:r>
              <a:rPr lang="en-US" b="1" i="1" dirty="0" smtClean="0"/>
              <a:t>published </a:t>
            </a:r>
            <a:r>
              <a:rPr lang="en-US" dirty="0" smtClean="0"/>
              <a:t>are only the first two (admittedly, important) steps in the process</a:t>
            </a:r>
            <a:endParaRPr lang="en-US" b="1" i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THEN you have to take the next step of </a:t>
            </a:r>
            <a:r>
              <a:rPr lang="en-US" b="1" i="1" dirty="0" smtClean="0"/>
              <a:t>publicizing</a:t>
            </a:r>
            <a:r>
              <a:rPr lang="en-US" dirty="0" smtClean="0"/>
              <a:t>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541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Narrow"/>
        <a:ea typeface="Geneva"/>
        <a:cs typeface="Geneva"/>
      </a:majorFont>
      <a:minorFont>
        <a:latin typeface="Arial Narrow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Geneva" pitchFamily="68" charset="-128"/>
            <a:cs typeface="Geneva" pitchFamily="6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68" charset="0"/>
            <a:ea typeface="Geneva" pitchFamily="68" charset="-128"/>
            <a:cs typeface="Geneva" pitchFamily="6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1485</Words>
  <Application>Microsoft Office PowerPoint</Application>
  <PresentationFormat>On-screen Show (4:3)</PresentationFormat>
  <Paragraphs>137</Paragraphs>
  <Slides>27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ＭＳ Ｐゴシック</vt:lpstr>
      <vt:lpstr>Aharoni</vt:lpstr>
      <vt:lpstr>arial</vt:lpstr>
      <vt:lpstr>arial</vt:lpstr>
      <vt:lpstr>Arial Narrow</vt:lpstr>
      <vt:lpstr>Calibri</vt:lpstr>
      <vt:lpstr>Geneva</vt:lpstr>
      <vt:lpstr>Segoe UI Semilight</vt:lpstr>
      <vt:lpstr>Times New Roman</vt:lpstr>
      <vt:lpstr>Wingdings</vt:lpstr>
      <vt:lpstr>Default Theme</vt:lpstr>
      <vt:lpstr> We Will Effectively Promote Wichita State </vt:lpstr>
      <vt:lpstr>Agenda for Today</vt:lpstr>
      <vt:lpstr>To Recap from Last Month’s Workshop</vt:lpstr>
      <vt:lpstr>Henderson-isms</vt:lpstr>
      <vt:lpstr>A Little WSU History</vt:lpstr>
      <vt:lpstr>The Optics of Promoting WSU</vt:lpstr>
      <vt:lpstr>Shockers: Not Just Sports but Your Community</vt:lpstr>
      <vt:lpstr>Great Resources to Help Show Off WSU</vt:lpstr>
      <vt:lpstr>Getting in Bed with the Media</vt:lpstr>
      <vt:lpstr>Good Things Don’t Necessarily Sell</vt:lpstr>
      <vt:lpstr>Be Known and Be Ready</vt:lpstr>
      <vt:lpstr>A Great New Vehicle for Putting Yourself Out There </vt:lpstr>
      <vt:lpstr>Using SEM to Build a One Team Approach</vt:lpstr>
      <vt:lpstr>Links to WSUONE, Changing a Culture, Building a SEM Team for WSU</vt:lpstr>
      <vt:lpstr>Marketing: One of Higher Ed’s Best Examples of Flexibility</vt:lpstr>
      <vt:lpstr>Making Marketing Effective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Living the Message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Will Effectively Promote Wichita State</dc:title>
  <dc:creator>Owner</dc:creator>
  <cp:lastModifiedBy>Muma, Richard</cp:lastModifiedBy>
  <cp:revision>25</cp:revision>
  <cp:lastPrinted>2016-10-13T14:51:07Z</cp:lastPrinted>
  <dcterms:created xsi:type="dcterms:W3CDTF">2016-10-11T21:21:14Z</dcterms:created>
  <dcterms:modified xsi:type="dcterms:W3CDTF">2016-10-13T14:51:18Z</dcterms:modified>
</cp:coreProperties>
</file>