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46" r:id="rId1"/>
  </p:sldMasterIdLst>
  <p:notesMasterIdLst>
    <p:notesMasterId r:id="rId9"/>
  </p:notesMasterIdLst>
  <p:sldIdLst>
    <p:sldId id="258" r:id="rId2"/>
    <p:sldId id="294" r:id="rId3"/>
    <p:sldId id="293" r:id="rId4"/>
    <p:sldId id="290" r:id="rId5"/>
    <p:sldId id="291" r:id="rId6"/>
    <p:sldId id="292" r:id="rId7"/>
    <p:sldId id="29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4163">
          <p15:clr>
            <a:srgbClr val="A4A3A4"/>
          </p15:clr>
        </p15:guide>
        <p15:guide id="2" pos="28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A"/>
    <a:srgbClr val="B58C0A"/>
    <a:srgbClr val="0B5FA8"/>
    <a:srgbClr val="066894"/>
    <a:srgbClr val="0050A8"/>
    <a:srgbClr val="79191E"/>
    <a:srgbClr val="ADCDCC"/>
    <a:srgbClr val="B4DCDB"/>
    <a:srgbClr val="005BBB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278" autoAdjust="0"/>
    <p:restoredTop sz="94660"/>
  </p:normalViewPr>
  <p:slideViewPr>
    <p:cSldViewPr snapToGrid="0">
      <p:cViewPr>
        <p:scale>
          <a:sx n="73" d="100"/>
          <a:sy n="73" d="100"/>
        </p:scale>
        <p:origin x="708" y="40"/>
      </p:cViewPr>
      <p:guideLst>
        <p:guide orient="horz" pos="4163"/>
        <p:guide pos="2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6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68" charset="-128"/>
                <a:cs typeface="+mn-cs"/>
              </a:defRPr>
            </a:lvl1pPr>
          </a:lstStyle>
          <a:p>
            <a:pPr>
              <a:defRPr/>
            </a:pPr>
            <a:fld id="{60CBC80D-433C-4123-A891-AC4CF497F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14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Geneva" pitchFamily="68" charset="-128"/>
        <a:cs typeface="Geneva" pitchFamily="6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Geneva" pitchFamily="68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Geneva" pitchFamily="68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Geneva" pitchFamily="68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Geneva" pitchFamily="68" charset="-128"/>
        <a:cs typeface="Genev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Geneva"/>
                <a:cs typeface="Geneva"/>
              </a:defRPr>
            </a:lvl9pPr>
          </a:lstStyle>
          <a:p>
            <a:fld id="{6F6B339B-928A-4012-A84D-F006CE7ECD38}" type="slidenum">
              <a:rPr lang="en-US" sz="1200" smtClean="0"/>
              <a:pPr/>
              <a:t>1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itchFamily="34" charset="0"/>
              <a:ea typeface="Geneva"/>
              <a:cs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75393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hutterstock_19523437-bluegrid-cr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" r="3311"/>
          <a:stretch>
            <a:fillRect/>
          </a:stretch>
        </p:blipFill>
        <p:spPr bwMode="auto">
          <a:xfrm>
            <a:off x="0" y="4414358"/>
            <a:ext cx="91440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4457700" y="292100"/>
            <a:ext cx="177800" cy="177800"/>
          </a:xfrm>
          <a:prstGeom prst="rect">
            <a:avLst/>
          </a:prstGeom>
          <a:solidFill>
            <a:srgbClr val="9393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9300" y="2411105"/>
            <a:ext cx="7772400" cy="1143000"/>
          </a:xfrm>
        </p:spPr>
        <p:txBody>
          <a:bodyPr/>
          <a:lstStyle>
            <a:lvl1pPr algn="ctr">
              <a:lnSpc>
                <a:spcPct val="100000"/>
              </a:lnSpc>
              <a:spcAft>
                <a:spcPts val="600"/>
              </a:spcAft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78300"/>
            <a:ext cx="6400800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Font typeface="Wingdings" pitchFamily="68" charset="2"/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28532" y="239546"/>
            <a:ext cx="3658335" cy="161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06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6079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2530"/>
            <a:ext cx="3810000" cy="432917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513"/>
            <a:ext cx="3810000" cy="43401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 i="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6036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11200"/>
            <a:ext cx="7772400" cy="5006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41513"/>
            <a:ext cx="3810000" cy="43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30496"/>
            <a:ext cx="3810000" cy="4351204"/>
          </a:xfrm>
        </p:spPr>
        <p:txBody>
          <a:bodyPr/>
          <a:lstStyle/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423735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541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3"/>
          <p:cNvSpPr>
            <a:spLocks noChangeArrowheads="1"/>
          </p:cNvSpPr>
          <p:nvPr/>
        </p:nvSpPr>
        <p:spPr bwMode="auto">
          <a:xfrm>
            <a:off x="0" y="6111875"/>
            <a:ext cx="9144000" cy="101600"/>
          </a:xfrm>
          <a:prstGeom prst="rect">
            <a:avLst/>
          </a:prstGeom>
          <a:solidFill>
            <a:srgbClr val="005B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005BBB"/>
              </a:solidFill>
              <a:latin typeface="Arial" charset="0"/>
              <a:ea typeface="ＭＳ Ｐゴシック" charset="0"/>
              <a:cs typeface="Geneva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11200"/>
            <a:ext cx="7772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652588"/>
            <a:ext cx="7429500" cy="432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30" name="Text Box 17"/>
          <p:cNvSpPr txBox="1">
            <a:spLocks noChangeArrowheads="1"/>
          </p:cNvSpPr>
          <p:nvPr/>
        </p:nvSpPr>
        <p:spPr bwMode="auto">
          <a:xfrm>
            <a:off x="2362200" y="6096000"/>
            <a:ext cx="43434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dirty="0">
              <a:solidFill>
                <a:srgbClr val="000000"/>
              </a:solidFill>
              <a:cs typeface="Geneva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3390880" y="6359525"/>
            <a:ext cx="422457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Geneva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9pPr>
          </a:lstStyle>
          <a:p>
            <a:pPr algn="r" eaLnBrk="0" hangingPunct="0">
              <a:spcBef>
                <a:spcPct val="50000"/>
              </a:spcBef>
              <a:defRPr/>
            </a:pP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Geneva" pitchFamily="68" charset="-128"/>
                <a:cs typeface="Arial" pitchFamily="34" charset="0"/>
              </a:rPr>
              <a:t>Wichita State University</a:t>
            </a:r>
            <a:r>
              <a:rPr lang="en-US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Geneva" pitchFamily="68" charset="-128"/>
                <a:cs typeface="Arial" pitchFamily="34" charset="0"/>
              </a:rPr>
              <a:t>, April 20, 2017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Geneva" pitchFamily="68" charset="-128"/>
              <a:cs typeface="Arial" pitchFamily="34" charset="0"/>
            </a:endParaRPr>
          </a:p>
        </p:txBody>
      </p:sp>
      <p:sp>
        <p:nvSpPr>
          <p:cNvPr id="1032" name="Line 24"/>
          <p:cNvSpPr>
            <a:spLocks noChangeShapeType="1"/>
          </p:cNvSpPr>
          <p:nvPr/>
        </p:nvSpPr>
        <p:spPr bwMode="auto">
          <a:xfrm>
            <a:off x="0" y="6103938"/>
            <a:ext cx="9144000" cy="0"/>
          </a:xfrm>
          <a:prstGeom prst="line">
            <a:avLst/>
          </a:prstGeom>
          <a:noFill/>
          <a:ln w="12700">
            <a:solidFill>
              <a:srgbClr val="C6B77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8249535" y="6396175"/>
            <a:ext cx="37748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6E21E371-04D6-DA44-9E49-28BBBC118EE6}" type="slidenum">
              <a:rPr lang="en-US" sz="1100" smtClean="0">
                <a:solidFill>
                  <a:srgbClr val="0036A2"/>
                </a:solidFill>
                <a:latin typeface="Arial Narrow" charset="0"/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sz="3200" dirty="0">
              <a:solidFill>
                <a:srgbClr val="0036A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11838" y="6280600"/>
            <a:ext cx="1233724" cy="54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86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5BBB"/>
          </a:solidFill>
          <a:latin typeface="Calibri" pitchFamily="34" charset="0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5BBB"/>
          </a:solidFill>
          <a:latin typeface="Calibri" pitchFamily="34" charset="0"/>
          <a:ea typeface="ＭＳ Ｐゴシック" charset="0"/>
          <a:cs typeface="Geneva" pitchFamily="6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5BBB"/>
          </a:solidFill>
          <a:latin typeface="Calibri" pitchFamily="34" charset="0"/>
          <a:ea typeface="ＭＳ Ｐゴシック" charset="0"/>
          <a:cs typeface="Geneva" pitchFamily="6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5BBB"/>
          </a:solidFill>
          <a:latin typeface="Calibri" pitchFamily="34" charset="0"/>
          <a:ea typeface="ＭＳ Ｐゴシック" charset="0"/>
          <a:cs typeface="Geneva" pitchFamily="6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5BBB"/>
          </a:solidFill>
          <a:latin typeface="Calibri" pitchFamily="34" charset="0"/>
          <a:ea typeface="ＭＳ Ｐゴシック" charset="0"/>
          <a:cs typeface="Geneva" pitchFamily="68" charset="-128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939393"/>
          </a:solidFill>
          <a:latin typeface="Arial Narrow" pitchFamily="68" charset="0"/>
          <a:ea typeface="Geneva" pitchFamily="68" charset="-128"/>
          <a:cs typeface="Geneva" pitchFamily="68" charset="-128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939393"/>
          </a:solidFill>
          <a:latin typeface="Arial Narrow" pitchFamily="68" charset="0"/>
          <a:ea typeface="Geneva" pitchFamily="68" charset="-128"/>
          <a:cs typeface="Geneva" pitchFamily="68" charset="-128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939393"/>
          </a:solidFill>
          <a:latin typeface="Arial Narrow" pitchFamily="68" charset="0"/>
          <a:ea typeface="Geneva" pitchFamily="68" charset="-128"/>
          <a:cs typeface="Geneva" pitchFamily="68" charset="-128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939393"/>
          </a:solidFill>
          <a:latin typeface="Arial Narrow" pitchFamily="68" charset="0"/>
          <a:ea typeface="Geneva" pitchFamily="68" charset="-128"/>
          <a:cs typeface="Geneva" pitchFamily="68" charset="-128"/>
        </a:defRPr>
      </a:lvl9pPr>
    </p:titleStyle>
    <p:bodyStyle>
      <a:lvl1pPr marL="346075" indent="-346075" algn="l" rtl="0" eaLnBrk="1" fontAlgn="base" hangingPunct="1">
        <a:spcBef>
          <a:spcPts val="1800"/>
        </a:spcBef>
        <a:spcAft>
          <a:spcPts val="600"/>
        </a:spcAft>
        <a:buClr>
          <a:srgbClr val="005BBB"/>
        </a:buClr>
        <a:buSzPct val="100000"/>
        <a:buFont typeface="Arial Narrow" charset="0"/>
        <a:buAutoNum type="arabicPeriod"/>
        <a:defRPr sz="2000">
          <a:solidFill>
            <a:srgbClr val="262626"/>
          </a:solidFill>
          <a:latin typeface="Calibri" pitchFamily="34" charset="0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ts val="600"/>
        </a:spcAft>
        <a:buChar char="–"/>
        <a:defRPr>
          <a:solidFill>
            <a:srgbClr val="262626"/>
          </a:solidFill>
          <a:latin typeface="Calibri" pitchFamily="34" charset="0"/>
          <a:ea typeface="+mn-ea"/>
          <a:cs typeface="Geneva"/>
        </a:defRPr>
      </a:lvl2pPr>
      <a:lvl3pPr marL="1143000" indent="-228600" algn="l" rtl="0" eaLnBrk="1" fontAlgn="base" hangingPunct="1">
        <a:spcBef>
          <a:spcPct val="0"/>
        </a:spcBef>
        <a:spcAft>
          <a:spcPts val="600"/>
        </a:spcAft>
        <a:buChar char="•"/>
        <a:defRPr sz="1600">
          <a:solidFill>
            <a:srgbClr val="262626"/>
          </a:solidFill>
          <a:latin typeface="Calibri" pitchFamily="34" charset="0"/>
          <a:ea typeface="+mn-ea"/>
          <a:cs typeface="Genev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50000"/>
        <a:buFont typeface="Wingdings" charset="0"/>
        <a:buChar char=""/>
        <a:defRPr sz="2000">
          <a:solidFill>
            <a:srgbClr val="606060"/>
          </a:solidFill>
          <a:latin typeface="+mn-lt"/>
          <a:ea typeface="+mn-ea"/>
          <a:cs typeface="Genev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606060"/>
          </a:solidFill>
          <a:latin typeface="+mn-lt"/>
          <a:ea typeface="+mn-ea"/>
          <a:cs typeface="Genev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ichita.edu/sempla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56865"/>
            <a:ext cx="7772400" cy="1443598"/>
          </a:xfrm>
        </p:spPr>
        <p:txBody>
          <a:bodyPr lIns="91440" tIns="45720" rIns="91440">
            <a:noAutofit/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SEM Workshop</a:t>
            </a:r>
            <a:br>
              <a:rPr lang="en-US" sz="2800" dirty="0" smtClean="0">
                <a:solidFill>
                  <a:srgbClr val="000000"/>
                </a:solidFill>
                <a:latin typeface="Calibri"/>
              </a:rPr>
            </a:br>
            <a:r>
              <a:rPr lang="en-US" sz="2800" dirty="0" smtClean="0">
                <a:solidFill>
                  <a:srgbClr val="000000"/>
                </a:solidFill>
                <a:latin typeface="Calibri"/>
              </a:rPr>
              <a:t>Celebrating Achievement and Looking Ahead</a:t>
            </a:r>
            <a:r>
              <a:rPr lang="en-US" sz="2800" dirty="0">
                <a:solidFill>
                  <a:srgbClr val="0070C0"/>
                </a:solidFill>
                <a:latin typeface="Calibri"/>
              </a:rPr>
              <a:t/>
            </a:r>
            <a:br>
              <a:rPr lang="en-US" sz="2800" dirty="0">
                <a:solidFill>
                  <a:srgbClr val="0070C0"/>
                </a:solidFill>
                <a:latin typeface="Calibri"/>
              </a:rPr>
            </a:br>
            <a:r>
              <a:rPr lang="en-US" sz="2800" dirty="0">
                <a:solidFill>
                  <a:srgbClr val="0070C0"/>
                </a:solidFill>
                <a:latin typeface="Calibri"/>
              </a:rPr>
              <a:t/>
            </a:r>
            <a:br>
              <a:rPr lang="en-US" sz="2800" dirty="0">
                <a:solidFill>
                  <a:srgbClr val="0070C0"/>
                </a:solidFill>
                <a:latin typeface="Calibri"/>
              </a:rPr>
            </a:br>
            <a:r>
              <a:rPr lang="en-US" sz="2800" dirty="0" smtClean="0">
                <a:solidFill>
                  <a:srgbClr val="0070C0"/>
                </a:solidFill>
                <a:latin typeface="Calibri"/>
              </a:rPr>
              <a:t>Wichita State University </a:t>
            </a:r>
            <a:endParaRPr lang="en-US" sz="2800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606060"/>
                </a:solidFill>
              </a:rPr>
              <a:t>The Campus Community</a:t>
            </a:r>
            <a:endParaRPr lang="en-US" dirty="0">
              <a:solidFill>
                <a:srgbClr val="606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606060"/>
                </a:solidFill>
              </a:rPr>
              <a:t>April 20, 2017</a:t>
            </a:r>
            <a:endParaRPr lang="en-US" dirty="0">
              <a:solidFill>
                <a:srgbClr val="606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 for Today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Looking back at SEM Year 1 Achievements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Looking forward at what still needs to be done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YOU are the presenters!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8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SEM Workshops: Covering the SEM Pillars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help grow enrollment at WSU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effectively promote WSU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better serve all students at WSU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will enhance our students’ college experience</a:t>
            </a:r>
          </a:p>
        </p:txBody>
      </p:sp>
    </p:spTree>
    <p:extLst>
      <p:ext uri="{BB962C8B-B14F-4D97-AF65-F5344CB8AC3E}">
        <p14:creationId xmlns:p14="http://schemas.microsoft.com/office/powerpoint/2010/main" val="171046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 Year 1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28206"/>
            <a:ext cx="7429500" cy="4553494"/>
          </a:xfrm>
        </p:spPr>
        <p:txBody>
          <a:bodyPr/>
          <a:lstStyle/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Received approval for the SEM plan by </a:t>
            </a:r>
            <a:r>
              <a:rPr lang="en-US" dirty="0" smtClean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PET and presented to Campus Community 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1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Appointed Rick Muma as senior AVP for academic affairs and strategic enrollment management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Established a SEM working group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Launched a SEM website (</a:t>
            </a:r>
            <a:r>
              <a:rPr lang="en-US" u="sng" dirty="0">
                <a:solidFill>
                  <a:srgbClr val="1155CC"/>
                </a:solidFill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http://wichita.edu/semplan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Conducted monthly SEM workshops, </a:t>
            </a:r>
            <a:r>
              <a:rPr lang="en-US" dirty="0" smtClean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retention surveys, faculty/staff workshops 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Appointed recruitment and retention faculty fellows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Established enrollment goals in each college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Conducted a marketing strategy workshop for enrollment growth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15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 Year 1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391331"/>
            <a:ext cx="7429500" cy="4329112"/>
          </a:xfrm>
        </p:spPr>
        <p:txBody>
          <a:bodyPr/>
          <a:lstStyle/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2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Shifted scholarship merit dollars to need-based aid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Launched Shocker Reconnect scholarship program to reach out to recent students who left the university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3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Shifted first-year advising to a new </a:t>
            </a:r>
            <a:r>
              <a:rPr lang="en-US" dirty="0" err="1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OneStop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model and facility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Developed and launched a “push registration” system for FY students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Increased marketing to transfer students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4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Added three regional recruitment reps to OK, TX, and KCMO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Expanded relationship marketing efforts (i.e., personalized welcome video)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75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 Year 1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358537"/>
            <a:ext cx="7429500" cy="4562203"/>
          </a:xfrm>
        </p:spPr>
        <p:txBody>
          <a:bodyPr/>
          <a:lstStyle/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5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Expanded non-degree for-credit initiatives (e.g., badges, short-courses, workshops)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Surveyed area employees to identify training needs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Increased for-credit offerings to senior </a:t>
            </a:r>
            <a:r>
              <a:rPr lang="en-US" dirty="0" smtClean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citizen</a:t>
            </a: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</a:t>
            </a: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Identified new degree and certificate programs/options to launch AY 17-18 (e.g., BAA in Media Arts, BS Homeland Security, BS, </a:t>
            </a:r>
            <a:r>
              <a:rPr lang="en-US" dirty="0" err="1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Eng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Tech – Cybersecurity, BA Teacher Apprentice Program, certificate in music performance)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Goal 7</a:t>
            </a:r>
            <a:endParaRPr lang="en-US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Increased online programs to over 20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1125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1F497D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800" dirty="0">
                <a:solidFill>
                  <a:srgbClr val="1F497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</a:t>
            </a:r>
            <a:r>
              <a:rPr lang="en-US" dirty="0">
                <a:solidFill>
                  <a:srgbClr val="1F497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Expanded enrollment in online programs by 140%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8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SEM: Looking Forward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do you like most about the SEM Plan?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could be improved about the SEM Plan?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other initiatives should be considered?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you have a chance to discuss at your tables, we will solicit your thinking for the whole group.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Please be sure to complete the form on each of your tables.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8882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Geneva"/>
        <a:cs typeface="Geneva"/>
      </a:majorFont>
      <a:minorFont>
        <a:latin typeface="Arial Narrow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8" charset="0"/>
            <a:ea typeface="Geneva" pitchFamily="68" charset="-128"/>
            <a:cs typeface="Geneva" pitchFamily="6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8" charset="0"/>
            <a:ea typeface="Geneva" pitchFamily="68" charset="-128"/>
            <a:cs typeface="Geneva" pitchFamily="6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132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Arial Narrow</vt:lpstr>
      <vt:lpstr>Calibri</vt:lpstr>
      <vt:lpstr>Geneva</vt:lpstr>
      <vt:lpstr>Symbol</vt:lpstr>
      <vt:lpstr>Times New Roman</vt:lpstr>
      <vt:lpstr>Wingdings</vt:lpstr>
      <vt:lpstr>Default Theme</vt:lpstr>
      <vt:lpstr>SEM Workshop Celebrating Achievement and Looking Ahead  Wichita State University </vt:lpstr>
      <vt:lpstr>Agenda for Today  Looking back at SEM Year 1 Achievements  Looking forward at what still needs to be done  YOU are the presenters!</vt:lpstr>
      <vt:lpstr>The SEM Workshops: Covering the SEM Pillars</vt:lpstr>
      <vt:lpstr>SEM Year 1 Achievements</vt:lpstr>
      <vt:lpstr>SEM Year 1 Achievements</vt:lpstr>
      <vt:lpstr>SEM Year 1 Achievements</vt:lpstr>
      <vt:lpstr>SEM: Looking Forward   </vt:lpstr>
    </vt:vector>
  </TitlesOfParts>
  <Company>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</dc:creator>
  <cp:lastModifiedBy>Muma, Richard</cp:lastModifiedBy>
  <cp:revision>175</cp:revision>
  <dcterms:created xsi:type="dcterms:W3CDTF">2009-03-04T15:10:59Z</dcterms:created>
  <dcterms:modified xsi:type="dcterms:W3CDTF">2017-05-24T20:08:29Z</dcterms:modified>
  <cp:contentStatus/>
</cp:coreProperties>
</file>