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46" r:id="rId1"/>
  </p:sldMasterIdLst>
  <p:notesMasterIdLst>
    <p:notesMasterId r:id="rId46"/>
  </p:notesMasterIdLst>
  <p:handoutMasterIdLst>
    <p:handoutMasterId r:id="rId47"/>
  </p:handoutMasterIdLst>
  <p:sldIdLst>
    <p:sldId id="258" r:id="rId2"/>
    <p:sldId id="291" r:id="rId3"/>
    <p:sldId id="346" r:id="rId4"/>
    <p:sldId id="369" r:id="rId5"/>
    <p:sldId id="370" r:id="rId6"/>
    <p:sldId id="371" r:id="rId7"/>
    <p:sldId id="353" r:id="rId8"/>
    <p:sldId id="364" r:id="rId9"/>
    <p:sldId id="365" r:id="rId10"/>
    <p:sldId id="366" r:id="rId11"/>
    <p:sldId id="348" r:id="rId12"/>
    <p:sldId id="349" r:id="rId13"/>
    <p:sldId id="350" r:id="rId14"/>
    <p:sldId id="351" r:id="rId15"/>
    <p:sldId id="352" r:id="rId16"/>
    <p:sldId id="372" r:id="rId17"/>
    <p:sldId id="357" r:id="rId18"/>
    <p:sldId id="360" r:id="rId19"/>
    <p:sldId id="361" r:id="rId20"/>
    <p:sldId id="362" r:id="rId21"/>
    <p:sldId id="373" r:id="rId22"/>
    <p:sldId id="343" r:id="rId23"/>
    <p:sldId id="344" r:id="rId24"/>
    <p:sldId id="345" r:id="rId25"/>
    <p:sldId id="374" r:id="rId26"/>
    <p:sldId id="309" r:id="rId27"/>
    <p:sldId id="310" r:id="rId28"/>
    <p:sldId id="312" r:id="rId29"/>
    <p:sldId id="313" r:id="rId30"/>
    <p:sldId id="311"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67" r:id="rId44"/>
    <p:sldId id="375" r:id="rId45"/>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Arial" pitchFamily="34" charset="0"/>
        <a:ea typeface="Geneva"/>
        <a:cs typeface="Geneva"/>
      </a:defRPr>
    </a:lvl1pPr>
    <a:lvl2pPr marL="457200" algn="l" rtl="0" fontAlgn="base">
      <a:spcBef>
        <a:spcPct val="0"/>
      </a:spcBef>
      <a:spcAft>
        <a:spcPct val="0"/>
      </a:spcAft>
      <a:defRPr sz="2400" kern="1200">
        <a:solidFill>
          <a:schemeClr val="tx1"/>
        </a:solidFill>
        <a:latin typeface="Arial" pitchFamily="34" charset="0"/>
        <a:ea typeface="Geneva"/>
        <a:cs typeface="Geneva"/>
      </a:defRPr>
    </a:lvl2pPr>
    <a:lvl3pPr marL="914400" algn="l" rtl="0" fontAlgn="base">
      <a:spcBef>
        <a:spcPct val="0"/>
      </a:spcBef>
      <a:spcAft>
        <a:spcPct val="0"/>
      </a:spcAft>
      <a:defRPr sz="2400" kern="1200">
        <a:solidFill>
          <a:schemeClr val="tx1"/>
        </a:solidFill>
        <a:latin typeface="Arial" pitchFamily="34" charset="0"/>
        <a:ea typeface="Geneva"/>
        <a:cs typeface="Geneva"/>
      </a:defRPr>
    </a:lvl3pPr>
    <a:lvl4pPr marL="1371600" algn="l" rtl="0" fontAlgn="base">
      <a:spcBef>
        <a:spcPct val="0"/>
      </a:spcBef>
      <a:spcAft>
        <a:spcPct val="0"/>
      </a:spcAft>
      <a:defRPr sz="2400" kern="1200">
        <a:solidFill>
          <a:schemeClr val="tx1"/>
        </a:solidFill>
        <a:latin typeface="Arial" pitchFamily="34" charset="0"/>
        <a:ea typeface="Geneva"/>
        <a:cs typeface="Geneva"/>
      </a:defRPr>
    </a:lvl4pPr>
    <a:lvl5pPr marL="1828800" algn="l"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p:defaultTextStyle>
  <p:extLst>
    <p:ext uri="{EFAFB233-063F-42B5-8137-9DF3F51BA10A}">
      <p15:sldGuideLst xmlns:p15="http://schemas.microsoft.com/office/powerpoint/2012/main">
        <p15:guide id="1" orient="horz" pos="4163">
          <p15:clr>
            <a:srgbClr val="A4A3A4"/>
          </p15:clr>
        </p15:guide>
        <p15:guide id="2" pos="2864">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BA"/>
    <a:srgbClr val="B58C0A"/>
    <a:srgbClr val="0B5FA8"/>
    <a:srgbClr val="066894"/>
    <a:srgbClr val="0050A8"/>
    <a:srgbClr val="79191E"/>
    <a:srgbClr val="ADCDCC"/>
    <a:srgbClr val="B4DCDB"/>
    <a:srgbClr val="005BBB"/>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78" autoAdjust="0"/>
    <p:restoredTop sz="94660"/>
  </p:normalViewPr>
  <p:slideViewPr>
    <p:cSldViewPr snapToGrid="0">
      <p:cViewPr varScale="1">
        <p:scale>
          <a:sx n="87" d="100"/>
          <a:sy n="87" d="100"/>
        </p:scale>
        <p:origin x="1038" y="78"/>
      </p:cViewPr>
      <p:guideLst>
        <p:guide orient="horz" pos="4163"/>
        <p:guide pos="286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320"/>
    </p:cViewPr>
  </p:sorterViewPr>
  <p:notesViewPr>
    <p:cSldViewPr snapToGrid="0">
      <p:cViewPr varScale="1">
        <p:scale>
          <a:sx n="99" d="100"/>
          <a:sy n="99" d="100"/>
        </p:scale>
        <p:origin x="-3540"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38DC7A21-3F7A-4A43-8E41-55A9D1368BAA}" type="datetimeFigureOut">
              <a:rPr lang="en-US" smtClean="0"/>
              <a:t>1/24/2017</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7BEB6F7-7E73-4670-ADFE-67DC263E56FA}" type="slidenum">
              <a:rPr lang="en-US" smtClean="0"/>
              <a:t>‹#›</a:t>
            </a:fld>
            <a:endParaRPr lang="en-US"/>
          </a:p>
        </p:txBody>
      </p:sp>
    </p:spTree>
    <p:extLst>
      <p:ext uri="{BB962C8B-B14F-4D97-AF65-F5344CB8AC3E}">
        <p14:creationId xmlns:p14="http://schemas.microsoft.com/office/powerpoint/2010/main" val="279772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eaLnBrk="0" hangingPunct="0">
              <a:defRPr sz="1200">
                <a:latin typeface="Arial" charset="0"/>
                <a:ea typeface="Geneva" pitchFamily="68" charset="-128"/>
                <a:cs typeface="+mn-cs"/>
              </a:defRPr>
            </a:lvl1pPr>
          </a:lstStyle>
          <a:p>
            <a:pPr>
              <a:defRPr/>
            </a:pPr>
            <a:endParaRPr lang="en-US"/>
          </a:p>
        </p:txBody>
      </p:sp>
      <p:sp>
        <p:nvSpPr>
          <p:cNvPr id="11267" name="Rectangle 3"/>
          <p:cNvSpPr>
            <a:spLocks noGrp="1" noChangeArrowheads="1"/>
          </p:cNvSpPr>
          <p:nvPr>
            <p:ph type="dt" idx="1"/>
          </p:nvPr>
        </p:nvSpPr>
        <p:spPr bwMode="auto">
          <a:xfrm>
            <a:off x="3938376"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eaLnBrk="0" hangingPunct="0">
              <a:defRPr sz="1200">
                <a:latin typeface="Arial" charset="0"/>
                <a:ea typeface="Geneva" pitchFamily="68" charset="-128"/>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26677" y="4387136"/>
            <a:ext cx="5096722" cy="415623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774271"/>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eaLnBrk="0" hangingPunct="0">
              <a:defRPr sz="1200">
                <a:latin typeface="Arial" charset="0"/>
                <a:ea typeface="Geneva" pitchFamily="68" charset="-128"/>
                <a:cs typeface="+mn-cs"/>
              </a:defRPr>
            </a:lvl1pPr>
          </a:lstStyle>
          <a:p>
            <a:pPr>
              <a:defRPr/>
            </a:pPr>
            <a:endParaRPr lang="en-US"/>
          </a:p>
        </p:txBody>
      </p:sp>
      <p:sp>
        <p:nvSpPr>
          <p:cNvPr id="11271" name="Rectangle 7"/>
          <p:cNvSpPr>
            <a:spLocks noGrp="1" noChangeArrowheads="1"/>
          </p:cNvSpPr>
          <p:nvPr>
            <p:ph type="sldNum" sz="quarter" idx="5"/>
          </p:nvPr>
        </p:nvSpPr>
        <p:spPr bwMode="auto">
          <a:xfrm>
            <a:off x="3938376" y="8774271"/>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r" eaLnBrk="0" hangingPunct="0">
              <a:defRPr sz="1200">
                <a:latin typeface="Arial" charset="0"/>
                <a:ea typeface="Geneva" pitchFamily="68" charset="-128"/>
                <a:cs typeface="+mn-cs"/>
              </a:defRPr>
            </a:lvl1pPr>
          </a:lstStyle>
          <a:p>
            <a:pPr>
              <a:defRPr/>
            </a:pPr>
            <a:fld id="{60CBC80D-433C-4123-A891-AC4CF497FAE2}" type="slidenum">
              <a:rPr lang="en-US"/>
              <a:pPr>
                <a:defRPr/>
              </a:pPr>
              <a:t>‹#›</a:t>
            </a:fld>
            <a:endParaRPr lang="en-US"/>
          </a:p>
        </p:txBody>
      </p:sp>
    </p:spTree>
    <p:extLst>
      <p:ext uri="{BB962C8B-B14F-4D97-AF65-F5344CB8AC3E}">
        <p14:creationId xmlns:p14="http://schemas.microsoft.com/office/powerpoint/2010/main" val="3566614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8" charset="0"/>
        <a:ea typeface="Geneva" pitchFamily="68" charset="-128"/>
        <a:cs typeface="Geneva" pitchFamily="68" charset="-128"/>
      </a:defRPr>
    </a:lvl1pPr>
    <a:lvl2pPr marL="457200" algn="l" rtl="0" eaLnBrk="0" fontAlgn="base" hangingPunct="0">
      <a:spcBef>
        <a:spcPct val="30000"/>
      </a:spcBef>
      <a:spcAft>
        <a:spcPct val="0"/>
      </a:spcAft>
      <a:defRPr sz="1200" kern="1200">
        <a:solidFill>
          <a:schemeClr val="tx1"/>
        </a:solidFill>
        <a:latin typeface="Arial" pitchFamily="68" charset="0"/>
        <a:ea typeface="Geneva" pitchFamily="68" charset="-128"/>
        <a:cs typeface="Geneva"/>
      </a:defRPr>
    </a:lvl2pPr>
    <a:lvl3pPr marL="914400" algn="l" rtl="0" eaLnBrk="0" fontAlgn="base" hangingPunct="0">
      <a:spcBef>
        <a:spcPct val="30000"/>
      </a:spcBef>
      <a:spcAft>
        <a:spcPct val="0"/>
      </a:spcAft>
      <a:defRPr sz="1200" kern="1200">
        <a:solidFill>
          <a:schemeClr val="tx1"/>
        </a:solidFill>
        <a:latin typeface="Arial" pitchFamily="68" charset="0"/>
        <a:ea typeface="Geneva" pitchFamily="68" charset="-128"/>
        <a:cs typeface="Geneva"/>
      </a:defRPr>
    </a:lvl3pPr>
    <a:lvl4pPr marL="1371600" algn="l" rtl="0" eaLnBrk="0" fontAlgn="base" hangingPunct="0">
      <a:spcBef>
        <a:spcPct val="30000"/>
      </a:spcBef>
      <a:spcAft>
        <a:spcPct val="0"/>
      </a:spcAft>
      <a:defRPr sz="1200" kern="1200">
        <a:solidFill>
          <a:schemeClr val="tx1"/>
        </a:solidFill>
        <a:latin typeface="Arial" pitchFamily="68" charset="0"/>
        <a:ea typeface="Geneva" pitchFamily="68" charset="-128"/>
        <a:cs typeface="Geneva"/>
      </a:defRPr>
    </a:lvl4pPr>
    <a:lvl5pPr marL="1828800" algn="l" rtl="0" eaLnBrk="0" fontAlgn="base" hangingPunct="0">
      <a:spcBef>
        <a:spcPct val="30000"/>
      </a:spcBef>
      <a:spcAft>
        <a:spcPct val="0"/>
      </a:spcAft>
      <a:defRPr sz="1200" kern="1200">
        <a:solidFill>
          <a:schemeClr val="tx1"/>
        </a:solidFill>
        <a:latin typeface="Arial" pitchFamily="68" charset="0"/>
        <a:ea typeface="Geneva" pitchFamily="68" charset="-128"/>
        <a:cs typeface="Genev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Geneva"/>
                <a:cs typeface="Geneva"/>
              </a:defRPr>
            </a:lvl1pPr>
            <a:lvl2pPr marL="751494" indent="-289036" eaLnBrk="0" hangingPunct="0">
              <a:defRPr sz="2400">
                <a:solidFill>
                  <a:schemeClr val="tx1"/>
                </a:solidFill>
                <a:latin typeface="Arial" pitchFamily="34" charset="0"/>
                <a:ea typeface="Geneva"/>
                <a:cs typeface="Geneva"/>
              </a:defRPr>
            </a:lvl2pPr>
            <a:lvl3pPr marL="1156145" indent="-231229" eaLnBrk="0" hangingPunct="0">
              <a:defRPr sz="2400">
                <a:solidFill>
                  <a:schemeClr val="tx1"/>
                </a:solidFill>
                <a:latin typeface="Arial" pitchFamily="34" charset="0"/>
                <a:ea typeface="Geneva"/>
                <a:cs typeface="Geneva"/>
              </a:defRPr>
            </a:lvl3pPr>
            <a:lvl4pPr marL="1618602" indent="-231229" eaLnBrk="0" hangingPunct="0">
              <a:defRPr sz="2400">
                <a:solidFill>
                  <a:schemeClr val="tx1"/>
                </a:solidFill>
                <a:latin typeface="Arial" pitchFamily="34" charset="0"/>
                <a:ea typeface="Geneva"/>
                <a:cs typeface="Geneva"/>
              </a:defRPr>
            </a:lvl4pPr>
            <a:lvl5pPr marL="2081060" indent="-231229" eaLnBrk="0" hangingPunct="0">
              <a:defRPr sz="2400">
                <a:solidFill>
                  <a:schemeClr val="tx1"/>
                </a:solidFill>
                <a:latin typeface="Arial" pitchFamily="34" charset="0"/>
                <a:ea typeface="Geneva"/>
                <a:cs typeface="Geneva"/>
              </a:defRPr>
            </a:lvl5pPr>
            <a:lvl6pPr marL="2543518" indent="-231229" eaLnBrk="0" fontAlgn="base" hangingPunct="0">
              <a:spcBef>
                <a:spcPct val="0"/>
              </a:spcBef>
              <a:spcAft>
                <a:spcPct val="0"/>
              </a:spcAft>
              <a:defRPr sz="2400">
                <a:solidFill>
                  <a:schemeClr val="tx1"/>
                </a:solidFill>
                <a:latin typeface="Arial" pitchFamily="34" charset="0"/>
                <a:ea typeface="Geneva"/>
                <a:cs typeface="Geneva"/>
              </a:defRPr>
            </a:lvl6pPr>
            <a:lvl7pPr marL="3005976" indent="-231229" eaLnBrk="0" fontAlgn="base" hangingPunct="0">
              <a:spcBef>
                <a:spcPct val="0"/>
              </a:spcBef>
              <a:spcAft>
                <a:spcPct val="0"/>
              </a:spcAft>
              <a:defRPr sz="2400">
                <a:solidFill>
                  <a:schemeClr val="tx1"/>
                </a:solidFill>
                <a:latin typeface="Arial" pitchFamily="34" charset="0"/>
                <a:ea typeface="Geneva"/>
                <a:cs typeface="Geneva"/>
              </a:defRPr>
            </a:lvl7pPr>
            <a:lvl8pPr marL="3468434" indent="-231229" eaLnBrk="0" fontAlgn="base" hangingPunct="0">
              <a:spcBef>
                <a:spcPct val="0"/>
              </a:spcBef>
              <a:spcAft>
                <a:spcPct val="0"/>
              </a:spcAft>
              <a:defRPr sz="2400">
                <a:solidFill>
                  <a:schemeClr val="tx1"/>
                </a:solidFill>
                <a:latin typeface="Arial" pitchFamily="34" charset="0"/>
                <a:ea typeface="Geneva"/>
                <a:cs typeface="Geneva"/>
              </a:defRPr>
            </a:lvl8pPr>
            <a:lvl9pPr marL="3930891" indent="-231229" eaLnBrk="0" fontAlgn="base" hangingPunct="0">
              <a:spcBef>
                <a:spcPct val="0"/>
              </a:spcBef>
              <a:spcAft>
                <a:spcPct val="0"/>
              </a:spcAft>
              <a:defRPr sz="2400">
                <a:solidFill>
                  <a:schemeClr val="tx1"/>
                </a:solidFill>
                <a:latin typeface="Arial" pitchFamily="34" charset="0"/>
                <a:ea typeface="Geneva"/>
                <a:cs typeface="Geneva"/>
              </a:defRPr>
            </a:lvl9pPr>
          </a:lstStyle>
          <a:p>
            <a:fld id="{6F6B339B-928A-4012-A84D-F006CE7ECD38}" type="slidenum">
              <a:rPr lang="en-US" sz="1200"/>
              <a:pPr/>
              <a:t>1</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a typeface="Geneva"/>
              <a:cs typeface="Geneva"/>
            </a:endParaRPr>
          </a:p>
        </p:txBody>
      </p:sp>
    </p:spTree>
    <p:extLst>
      <p:ext uri="{BB962C8B-B14F-4D97-AF65-F5344CB8AC3E}">
        <p14:creationId xmlns:p14="http://schemas.microsoft.com/office/powerpoint/2010/main" val="4222136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Monday,</a:t>
            </a:r>
            <a:r>
              <a:rPr lang="en-US" baseline="0" dirty="0" smtClean="0"/>
              <a:t> the faculty listserv will receive an email from Provost </a:t>
            </a:r>
            <a:r>
              <a:rPr lang="en-US" baseline="0" dirty="0" err="1" smtClean="0"/>
              <a:t>Vizzini</a:t>
            </a:r>
            <a:r>
              <a:rPr lang="en-US" baseline="0" dirty="0" smtClean="0"/>
              <a:t> with the same message for those who may not see WSU Today.</a:t>
            </a:r>
          </a:p>
          <a:p>
            <a:endParaRPr lang="en-US" baseline="0" dirty="0" smtClean="0"/>
          </a:p>
          <a:p>
            <a:r>
              <a:rPr lang="en-US" baseline="0" dirty="0" smtClean="0"/>
              <a:t>College of ED has chosen to push messages out on Twitter.</a:t>
            </a:r>
          </a:p>
        </p:txBody>
      </p:sp>
      <p:sp>
        <p:nvSpPr>
          <p:cNvPr id="4" name="Slide Number Placeholder 3"/>
          <p:cNvSpPr>
            <a:spLocks noGrp="1"/>
          </p:cNvSpPr>
          <p:nvPr>
            <p:ph type="sldNum" sz="quarter" idx="10"/>
          </p:nvPr>
        </p:nvSpPr>
        <p:spPr/>
        <p:txBody>
          <a:bodyPr/>
          <a:lstStyle/>
          <a:p>
            <a:fld id="{DB6C60F1-D9D7-452D-8F51-4FED64DC9328}" type="slidenum">
              <a:rPr lang="en-US" smtClean="0"/>
              <a:pPr/>
              <a:t>34</a:t>
            </a:fld>
            <a:endParaRPr lang="en-US"/>
          </a:p>
        </p:txBody>
      </p:sp>
    </p:spTree>
    <p:extLst>
      <p:ext uri="{BB962C8B-B14F-4D97-AF65-F5344CB8AC3E}">
        <p14:creationId xmlns:p14="http://schemas.microsoft.com/office/powerpoint/2010/main" val="32305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a:t>
            </a:r>
            <a:r>
              <a:rPr lang="en-US" baseline="0" dirty="0" smtClean="0"/>
              <a:t> student service departments have also chosen to push messages through social media. Shown here: Adult Learning</a:t>
            </a:r>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35</a:t>
            </a:fld>
            <a:endParaRPr lang="en-US"/>
          </a:p>
        </p:txBody>
      </p:sp>
    </p:spTree>
    <p:extLst>
      <p:ext uri="{BB962C8B-B14F-4D97-AF65-F5344CB8AC3E}">
        <p14:creationId xmlns:p14="http://schemas.microsoft.com/office/powerpoint/2010/main" val="263782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Messaging</a:t>
            </a:r>
            <a:r>
              <a:rPr lang="en-US" baseline="0" dirty="0" smtClean="0"/>
              <a:t> doesn’t have to be the exact copy of message – it can contain a related tip or link.</a:t>
            </a:r>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36</a:t>
            </a:fld>
            <a:endParaRPr lang="en-US"/>
          </a:p>
        </p:txBody>
      </p:sp>
    </p:spTree>
    <p:extLst>
      <p:ext uri="{BB962C8B-B14F-4D97-AF65-F5344CB8AC3E}">
        <p14:creationId xmlns:p14="http://schemas.microsoft.com/office/powerpoint/2010/main" val="365502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one of 5 campuses</a:t>
            </a:r>
            <a:r>
              <a:rPr lang="en-US" baseline="0" dirty="0" smtClean="0"/>
              <a:t> nationwide in a beta testing phase with EAB using the mobile app guide. Lisa Hansen is our lead on this project, but you can see images here.</a:t>
            </a:r>
          </a:p>
          <a:p>
            <a:endParaRPr lang="en-US" baseline="0" dirty="0" smtClean="0"/>
          </a:p>
          <a:p>
            <a:r>
              <a:rPr lang="en-US" baseline="0" dirty="0" smtClean="0"/>
              <a:t>Students log in with their campus credentials and receive personalized information.</a:t>
            </a:r>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37</a:t>
            </a:fld>
            <a:endParaRPr lang="en-US"/>
          </a:p>
        </p:txBody>
      </p:sp>
    </p:spTree>
    <p:extLst>
      <p:ext uri="{BB962C8B-B14F-4D97-AF65-F5344CB8AC3E}">
        <p14:creationId xmlns:p14="http://schemas.microsoft.com/office/powerpoint/2010/main" val="568876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38</a:t>
            </a:fld>
            <a:endParaRPr lang="en-US"/>
          </a:p>
        </p:txBody>
      </p:sp>
    </p:spTree>
    <p:extLst>
      <p:ext uri="{BB962C8B-B14F-4D97-AF65-F5344CB8AC3E}">
        <p14:creationId xmlns:p14="http://schemas.microsoft.com/office/powerpoint/2010/main" val="27528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39</a:t>
            </a:fld>
            <a:endParaRPr lang="en-US"/>
          </a:p>
        </p:txBody>
      </p:sp>
    </p:spTree>
    <p:extLst>
      <p:ext uri="{BB962C8B-B14F-4D97-AF65-F5344CB8AC3E}">
        <p14:creationId xmlns:p14="http://schemas.microsoft.com/office/powerpoint/2010/main" val="3204636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40</a:t>
            </a:fld>
            <a:endParaRPr lang="en-US"/>
          </a:p>
        </p:txBody>
      </p:sp>
    </p:spTree>
    <p:extLst>
      <p:ext uri="{BB962C8B-B14F-4D97-AF65-F5344CB8AC3E}">
        <p14:creationId xmlns:p14="http://schemas.microsoft.com/office/powerpoint/2010/main" val="962119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41</a:t>
            </a:fld>
            <a:endParaRPr lang="en-US"/>
          </a:p>
        </p:txBody>
      </p:sp>
    </p:spTree>
    <p:extLst>
      <p:ext uri="{BB962C8B-B14F-4D97-AF65-F5344CB8AC3E}">
        <p14:creationId xmlns:p14="http://schemas.microsoft.com/office/powerpoint/2010/main" val="2685512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42</a:t>
            </a:fld>
            <a:endParaRPr lang="en-US"/>
          </a:p>
        </p:txBody>
      </p:sp>
    </p:spTree>
    <p:extLst>
      <p:ext uri="{BB962C8B-B14F-4D97-AF65-F5344CB8AC3E}">
        <p14:creationId xmlns:p14="http://schemas.microsoft.com/office/powerpoint/2010/main" val="1262023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846F7-EE23-4478-B7E4-BB26F480CA3D}" type="slidenum">
              <a:rPr lang="en-US"/>
              <a:pPr/>
              <a:t>4</a:t>
            </a:fld>
            <a:endParaRPr lang="en-US"/>
          </a:p>
        </p:txBody>
      </p:sp>
      <p:sp>
        <p:nvSpPr>
          <p:cNvPr id="636930" name="Rectangle 2"/>
          <p:cNvSpPr>
            <a:spLocks noGrp="1" noRot="1" noChangeAspect="1" noChangeArrowheads="1" noTextEdit="1"/>
          </p:cNvSpPr>
          <p:nvPr>
            <p:ph type="sldImg"/>
          </p:nvPr>
        </p:nvSpPr>
        <p:spPr>
          <a:xfrm>
            <a:off x="1201738" y="704850"/>
            <a:ext cx="4697412" cy="3522663"/>
          </a:xfrm>
          <a:ln/>
        </p:spPr>
      </p:sp>
      <p:sp>
        <p:nvSpPr>
          <p:cNvPr id="636931" name="Rectangle 3"/>
          <p:cNvSpPr>
            <a:spLocks noGrp="1" noChangeArrowheads="1"/>
          </p:cNvSpPr>
          <p:nvPr>
            <p:ph type="body" idx="1"/>
          </p:nvPr>
        </p:nvSpPr>
        <p:spPr>
          <a:xfrm>
            <a:off x="947270" y="4460256"/>
            <a:ext cx="5209982" cy="4223875"/>
          </a:xfrm>
        </p:spPr>
        <p:txBody>
          <a:bodyPr/>
          <a:lstStyle/>
          <a:p>
            <a:pPr defTabSz="924916">
              <a:buFontTx/>
              <a:buChar char="•"/>
              <a:defRPr/>
            </a:pPr>
            <a:r>
              <a:rPr lang="en-US" dirty="0" smtClean="0"/>
              <a:t>Stan</a:t>
            </a:r>
          </a:p>
          <a:p>
            <a:pPr>
              <a:buFontTx/>
              <a:buChar char="•"/>
            </a:pPr>
            <a:endParaRPr lang="en-US" dirty="0" smtClean="0"/>
          </a:p>
          <a:p>
            <a:pPr>
              <a:buFontTx/>
              <a:buChar char="•"/>
            </a:pPr>
            <a:endParaRPr lang="en-US" dirty="0" smtClean="0"/>
          </a:p>
          <a:p>
            <a:pPr>
              <a:buFontTx/>
              <a:buChar char="•"/>
            </a:pPr>
            <a:r>
              <a:rPr lang="en-US" dirty="0" smtClean="0"/>
              <a:t>Numbers </a:t>
            </a:r>
            <a:r>
              <a:rPr lang="en-US" dirty="0"/>
              <a:t>are often the beginning point in enrollment discussions, but in reality, the issue is enabling students to be successful. If you deliver on that goal, the numbers will take care of themselves.</a:t>
            </a:r>
          </a:p>
          <a:p>
            <a:pPr>
              <a:buFontTx/>
              <a:buChar char="•"/>
            </a:pPr>
            <a:r>
              <a:rPr lang="en-US" dirty="0"/>
              <a:t>Often EM structures are limited to admission and transition programs, and to me those functions are closely tied to academics.  But in the culture of higher education – especially research universities -- that is not a widely held view. </a:t>
            </a:r>
          </a:p>
          <a:p>
            <a:pPr>
              <a:buFontTx/>
              <a:buChar char="•"/>
            </a:pPr>
            <a:r>
              <a:rPr lang="en-US" dirty="0"/>
              <a:t>Stretching</a:t>
            </a:r>
          </a:p>
          <a:p>
            <a:pPr>
              <a:buFontTx/>
              <a:buChar char="•"/>
            </a:pPr>
            <a:r>
              <a:rPr lang="en-US" dirty="0"/>
              <a:t>Oregon State – gain additional inroads into academics by increasing the number of points at which we address an explicitly academic agenda.</a:t>
            </a:r>
          </a:p>
          <a:p>
            <a:pPr>
              <a:buFontTx/>
              <a:buChar char="•"/>
            </a:pPr>
            <a:endParaRPr lang="en-US" dirty="0"/>
          </a:p>
          <a:p>
            <a:pPr>
              <a:buFontTx/>
              <a:buChar char="•"/>
            </a:pPr>
            <a:r>
              <a:rPr lang="en-US" dirty="0"/>
              <a:t>Importance</a:t>
            </a:r>
          </a:p>
          <a:p>
            <a:pPr lvl="3">
              <a:buFontTx/>
              <a:buChar char="•"/>
            </a:pPr>
            <a:r>
              <a:rPr lang="en-US" dirty="0"/>
              <a:t>Recruitment: perceived academic quality</a:t>
            </a:r>
          </a:p>
          <a:p>
            <a:pPr lvl="3">
              <a:buFontTx/>
              <a:buChar char="•"/>
            </a:pPr>
            <a:r>
              <a:rPr lang="en-US" dirty="0"/>
              <a:t>Retention:  connections with faculty</a:t>
            </a:r>
          </a:p>
          <a:p>
            <a:pPr lvl="3">
              <a:buFontTx/>
              <a:buChar char="•"/>
            </a:pPr>
            <a:r>
              <a:rPr lang="en-US" dirty="0"/>
              <a:t>Credibility:  more than just student services</a:t>
            </a:r>
          </a:p>
          <a:p>
            <a:endParaRPr lang="en-US" dirty="0"/>
          </a:p>
          <a:p>
            <a:endParaRPr lang="en-US" dirty="0"/>
          </a:p>
        </p:txBody>
      </p:sp>
    </p:spTree>
    <p:extLst>
      <p:ext uri="{BB962C8B-B14F-4D97-AF65-F5344CB8AC3E}">
        <p14:creationId xmlns:p14="http://schemas.microsoft.com/office/powerpoint/2010/main" val="3284309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A7B55-3FDC-4405-B493-9B422E60F262}" type="slidenum">
              <a:rPr lang="en-US"/>
              <a:pPr/>
              <a:t>5</a:t>
            </a:fld>
            <a:endParaRPr lang="en-US"/>
          </a:p>
        </p:txBody>
      </p:sp>
      <p:sp>
        <p:nvSpPr>
          <p:cNvPr id="638978" name="Rectangle 2"/>
          <p:cNvSpPr>
            <a:spLocks noGrp="1" noRot="1" noChangeAspect="1" noChangeArrowheads="1" noTextEdit="1"/>
          </p:cNvSpPr>
          <p:nvPr>
            <p:ph type="sldImg"/>
          </p:nvPr>
        </p:nvSpPr>
        <p:spPr>
          <a:xfrm>
            <a:off x="1201738" y="704850"/>
            <a:ext cx="4697412" cy="3522663"/>
          </a:xfrm>
          <a:ln/>
        </p:spPr>
      </p:sp>
      <p:sp>
        <p:nvSpPr>
          <p:cNvPr id="638979" name="Rectangle 3"/>
          <p:cNvSpPr>
            <a:spLocks noGrp="1" noChangeArrowheads="1"/>
          </p:cNvSpPr>
          <p:nvPr>
            <p:ph type="body" idx="1"/>
          </p:nvPr>
        </p:nvSpPr>
        <p:spPr>
          <a:xfrm>
            <a:off x="947270" y="4460256"/>
            <a:ext cx="5209982" cy="4223875"/>
          </a:xfrm>
        </p:spPr>
        <p:txBody>
          <a:bodyPr/>
          <a:lstStyle/>
          <a:p>
            <a:pPr defTabSz="924916">
              <a:buFontTx/>
              <a:buChar char="•"/>
              <a:defRPr/>
            </a:pPr>
            <a:r>
              <a:rPr lang="en-US" dirty="0" smtClean="0"/>
              <a:t>Stan</a:t>
            </a:r>
          </a:p>
          <a:p>
            <a:pPr>
              <a:buFontTx/>
              <a:buChar char="•"/>
            </a:pPr>
            <a:endParaRPr lang="en-US" dirty="0" smtClean="0"/>
          </a:p>
          <a:p>
            <a:pPr>
              <a:buFontTx/>
              <a:buChar char="•"/>
            </a:pPr>
            <a:endParaRPr lang="en-US" dirty="0" smtClean="0"/>
          </a:p>
          <a:p>
            <a:pPr>
              <a:buFontTx/>
              <a:buChar char="•"/>
            </a:pPr>
            <a:r>
              <a:rPr lang="en-US" dirty="0" smtClean="0"/>
              <a:t>Numbers </a:t>
            </a:r>
            <a:r>
              <a:rPr lang="en-US" dirty="0"/>
              <a:t>are often the beginning point in enrollment discussions, but in reality, the issue is enabling students to be successful. If you deliver on that goal, the numbers will take care of themselves.</a:t>
            </a:r>
          </a:p>
          <a:p>
            <a:pPr>
              <a:buFontTx/>
              <a:buChar char="•"/>
            </a:pPr>
            <a:r>
              <a:rPr lang="en-US" dirty="0"/>
              <a:t>Often EM structures are limited to admission and transition programs, and to me those functions are closely tied to academics.  But in the culture of higher education – especially research universities -- that is not a widely held view. </a:t>
            </a:r>
          </a:p>
          <a:p>
            <a:pPr>
              <a:buFontTx/>
              <a:buChar char="•"/>
            </a:pPr>
            <a:r>
              <a:rPr lang="en-US" dirty="0"/>
              <a:t>Stretching</a:t>
            </a:r>
          </a:p>
          <a:p>
            <a:pPr>
              <a:buFontTx/>
              <a:buChar char="•"/>
            </a:pPr>
            <a:r>
              <a:rPr lang="en-US" dirty="0"/>
              <a:t>Oregon State – gain additional inroads into academics by increasing the number of points at which we address an explicitly academic agenda.</a:t>
            </a:r>
          </a:p>
          <a:p>
            <a:pPr>
              <a:buFontTx/>
              <a:buChar char="•"/>
            </a:pPr>
            <a:endParaRPr lang="en-US" dirty="0"/>
          </a:p>
          <a:p>
            <a:pPr>
              <a:buFontTx/>
              <a:buChar char="•"/>
            </a:pPr>
            <a:r>
              <a:rPr lang="en-US" dirty="0"/>
              <a:t>Importance</a:t>
            </a:r>
          </a:p>
          <a:p>
            <a:pPr lvl="3">
              <a:buFontTx/>
              <a:buChar char="•"/>
            </a:pPr>
            <a:r>
              <a:rPr lang="en-US" dirty="0"/>
              <a:t>Recruitment: perceived academic quality</a:t>
            </a:r>
          </a:p>
          <a:p>
            <a:pPr lvl="3">
              <a:buFontTx/>
              <a:buChar char="•"/>
            </a:pPr>
            <a:r>
              <a:rPr lang="en-US" dirty="0"/>
              <a:t>Retention:  connections with faculty</a:t>
            </a:r>
          </a:p>
          <a:p>
            <a:pPr lvl="3">
              <a:buFontTx/>
              <a:buChar char="•"/>
            </a:pPr>
            <a:r>
              <a:rPr lang="en-US" dirty="0"/>
              <a:t>Credibility:  more than just student services</a:t>
            </a:r>
          </a:p>
          <a:p>
            <a:endParaRPr lang="en-US" dirty="0"/>
          </a:p>
          <a:p>
            <a:endParaRPr lang="en-US" dirty="0"/>
          </a:p>
        </p:txBody>
      </p:sp>
    </p:spTree>
    <p:extLst>
      <p:ext uri="{BB962C8B-B14F-4D97-AF65-F5344CB8AC3E}">
        <p14:creationId xmlns:p14="http://schemas.microsoft.com/office/powerpoint/2010/main" val="398966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Faculty Toolbox was created as a tactic</a:t>
            </a:r>
            <a:r>
              <a:rPr lang="en-US" baseline="0" dirty="0" smtClean="0"/>
              <a:t> from the SEM plan and </a:t>
            </a:r>
            <a:r>
              <a:rPr lang="en-US" dirty="0" smtClean="0"/>
              <a:t>by a team</a:t>
            </a:r>
            <a:r>
              <a:rPr lang="en-US" baseline="0" dirty="0" smtClean="0"/>
              <a:t> from the SEM workgroup as well as faculty.</a:t>
            </a:r>
          </a:p>
          <a:p>
            <a:endParaRPr lang="en-US" baseline="0" dirty="0" smtClean="0"/>
          </a:p>
          <a:p>
            <a:r>
              <a:rPr lang="en-US" baseline="0" dirty="0" smtClean="0"/>
              <a:t>It is available in both electronic and paper copy.</a:t>
            </a:r>
          </a:p>
          <a:p>
            <a:endParaRPr lang="en-US" baseline="0" dirty="0" smtClean="0"/>
          </a:p>
          <a:p>
            <a:r>
              <a:rPr lang="en-US" baseline="0" dirty="0" smtClean="0"/>
              <a:t>Content will be added over the course of the semester and apply to faculty and students in face-to-face as well as online classes.</a:t>
            </a:r>
          </a:p>
          <a:p>
            <a:endParaRPr lang="en-US" baseline="0" dirty="0" smtClean="0"/>
          </a:p>
          <a:p>
            <a:r>
              <a:rPr lang="en-US" baseline="0" dirty="0" smtClean="0"/>
              <a:t>S/O to John Jones and his IDT team for putting it together online so quickly as well as Strat </a:t>
            </a:r>
            <a:r>
              <a:rPr lang="en-US" baseline="0" dirty="0" err="1" smtClean="0"/>
              <a:t>Comm</a:t>
            </a:r>
            <a:r>
              <a:rPr lang="en-US" baseline="0" dirty="0" smtClean="0"/>
              <a:t> who put together a professional set of materials under a tight deadline as well.</a:t>
            </a:r>
          </a:p>
          <a:p>
            <a:endParaRPr lang="en-US" baseline="0" dirty="0" smtClean="0"/>
          </a:p>
          <a:p>
            <a:r>
              <a:rPr lang="en-US" baseline="0" dirty="0" smtClean="0"/>
              <a:t>Show table of contents</a:t>
            </a:r>
          </a:p>
          <a:p>
            <a:r>
              <a:rPr lang="en-US" baseline="0" dirty="0" smtClean="0"/>
              <a:t>Show Top 10 Tips - #2 (activity on first day or group projects), #6 (p/u assignment in office)</a:t>
            </a:r>
          </a:p>
          <a:p>
            <a:r>
              <a:rPr lang="en-US" baseline="0" dirty="0" smtClean="0"/>
              <a:t>Show Making Referrals  - #2 (refer to a name), #7 (walk person to the office)</a:t>
            </a:r>
          </a:p>
          <a:p>
            <a:r>
              <a:rPr lang="en-US" baseline="0" dirty="0" smtClean="0"/>
              <a:t>Data</a:t>
            </a:r>
          </a:p>
          <a:p>
            <a:r>
              <a:rPr lang="en-US" baseline="0" dirty="0" smtClean="0"/>
              <a:t>SEAS report – faculty tool</a:t>
            </a:r>
          </a:p>
          <a:p>
            <a:endParaRPr lang="en-US" baseline="0" dirty="0" smtClean="0"/>
          </a:p>
        </p:txBody>
      </p:sp>
      <p:sp>
        <p:nvSpPr>
          <p:cNvPr id="4" name="Slide Number Placeholder 3"/>
          <p:cNvSpPr>
            <a:spLocks noGrp="1"/>
          </p:cNvSpPr>
          <p:nvPr>
            <p:ph type="sldNum" sz="quarter" idx="10"/>
          </p:nvPr>
        </p:nvSpPr>
        <p:spPr/>
        <p:txBody>
          <a:bodyPr/>
          <a:lstStyle/>
          <a:p>
            <a:fld id="{DB6C60F1-D9D7-452D-8F51-4FED64DC9328}" type="slidenum">
              <a:rPr lang="en-US" smtClean="0"/>
              <a:pPr/>
              <a:t>26</a:t>
            </a:fld>
            <a:endParaRPr lang="en-US"/>
          </a:p>
        </p:txBody>
      </p:sp>
    </p:spTree>
    <p:extLst>
      <p:ext uri="{BB962C8B-B14F-4D97-AF65-F5344CB8AC3E}">
        <p14:creationId xmlns:p14="http://schemas.microsoft.com/office/powerpoint/2010/main" val="2366548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toolbox</a:t>
            </a:r>
            <a:r>
              <a:rPr lang="en-US" baseline="0" dirty="0" smtClean="0"/>
              <a:t> is one part of a collection of weekly messages that include:</a:t>
            </a:r>
          </a:p>
          <a:p>
            <a:endParaRPr lang="en-US" baseline="0" dirty="0" smtClean="0"/>
          </a:p>
          <a:p>
            <a:r>
              <a:rPr lang="en-US" baseline="0" dirty="0" smtClean="0"/>
              <a:t>Bb announcements and PPT slides written for faculty to deliver to students in the classroom</a:t>
            </a:r>
          </a:p>
          <a:p>
            <a:r>
              <a:rPr lang="en-US" baseline="0" dirty="0" smtClean="0"/>
              <a:t>WSU Today, Shocker Blast and faculty email messages on Mondays</a:t>
            </a:r>
          </a:p>
          <a:p>
            <a:r>
              <a:rPr lang="en-US" baseline="0" dirty="0" smtClean="0"/>
              <a:t>Social media posts – depts. are connecting in this way with the messaging</a:t>
            </a:r>
          </a:p>
          <a:p>
            <a:r>
              <a:rPr lang="en-US" baseline="0" dirty="0" smtClean="0"/>
              <a:t>Department programs – Transition Tuesday, Retention FF pizza w/ profs</a:t>
            </a:r>
          </a:p>
          <a:p>
            <a:r>
              <a:rPr lang="en-US" baseline="0" dirty="0" smtClean="0"/>
              <a:t>Guide app – app available this spring to 2SEM SRs </a:t>
            </a:r>
          </a:p>
          <a:p>
            <a:endParaRPr lang="en-US" baseline="0" dirty="0" smtClean="0"/>
          </a:p>
          <a:p>
            <a:r>
              <a:rPr lang="en-US" baseline="0" dirty="0" smtClean="0"/>
              <a:t>Coordinated messaging is in the OSS weekly checklist, Parent Calendar and Guide</a:t>
            </a:r>
          </a:p>
        </p:txBody>
      </p:sp>
      <p:sp>
        <p:nvSpPr>
          <p:cNvPr id="4" name="Slide Number Placeholder 3"/>
          <p:cNvSpPr>
            <a:spLocks noGrp="1"/>
          </p:cNvSpPr>
          <p:nvPr>
            <p:ph type="sldNum" sz="quarter" idx="10"/>
          </p:nvPr>
        </p:nvSpPr>
        <p:spPr/>
        <p:txBody>
          <a:bodyPr/>
          <a:lstStyle/>
          <a:p>
            <a:fld id="{DB6C60F1-D9D7-452D-8F51-4FED64DC9328}" type="slidenum">
              <a:rPr lang="en-US" smtClean="0"/>
              <a:pPr/>
              <a:t>27</a:t>
            </a:fld>
            <a:endParaRPr lang="en-US"/>
          </a:p>
        </p:txBody>
      </p:sp>
    </p:spTree>
    <p:extLst>
      <p:ext uri="{BB962C8B-B14F-4D97-AF65-F5344CB8AC3E}">
        <p14:creationId xmlns:p14="http://schemas.microsoft.com/office/powerpoint/2010/main" val="91956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what was written for faculty to copy/paste into announcement box in their  Bb course.</a:t>
            </a:r>
          </a:p>
          <a:p>
            <a:endParaRPr lang="en-US" baseline="0" dirty="0" smtClean="0"/>
          </a:p>
          <a:p>
            <a:r>
              <a:rPr lang="en-US" baseline="0" dirty="0" smtClean="0"/>
              <a:t>(Give a minute to read)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28</a:t>
            </a:fld>
            <a:endParaRPr lang="en-US"/>
          </a:p>
        </p:txBody>
      </p:sp>
    </p:spTree>
    <p:extLst>
      <p:ext uri="{BB962C8B-B14F-4D97-AF65-F5344CB8AC3E}">
        <p14:creationId xmlns:p14="http://schemas.microsoft.com/office/powerpoint/2010/main" val="178427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PPT</a:t>
            </a:r>
            <a:r>
              <a:rPr lang="en-US" baseline="0" dirty="0" smtClean="0"/>
              <a:t> slide faculty can use to either display as students are walking into the room or place in their Bb course.  </a:t>
            </a:r>
          </a:p>
          <a:p>
            <a:r>
              <a:rPr lang="en-US" baseline="0" dirty="0" smtClean="0"/>
              <a:t>There is a mix of information and relevant tips students can use right away.</a:t>
            </a:r>
          </a:p>
          <a:p>
            <a:r>
              <a:rPr lang="en-US" baseline="0" dirty="0" smtClean="0"/>
              <a:t>Each week has one to three slides with unique information on each.</a:t>
            </a:r>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29</a:t>
            </a:fld>
            <a:endParaRPr lang="en-US"/>
          </a:p>
        </p:txBody>
      </p:sp>
    </p:spTree>
    <p:extLst>
      <p:ext uri="{BB962C8B-B14F-4D97-AF65-F5344CB8AC3E}">
        <p14:creationId xmlns:p14="http://schemas.microsoft.com/office/powerpoint/2010/main" val="1854757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look will remain consistent – the</a:t>
            </a:r>
            <a:r>
              <a:rPr lang="en-US" baseline="0" dirty="0" smtClean="0"/>
              <a:t> theme for each week will change in the gold bar.</a:t>
            </a:r>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32</a:t>
            </a:fld>
            <a:endParaRPr lang="en-US"/>
          </a:p>
        </p:txBody>
      </p:sp>
    </p:spTree>
    <p:extLst>
      <p:ext uri="{BB962C8B-B14F-4D97-AF65-F5344CB8AC3E}">
        <p14:creationId xmlns:p14="http://schemas.microsoft.com/office/powerpoint/2010/main" val="116025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theme,</a:t>
            </a:r>
            <a:r>
              <a:rPr lang="en-US" baseline="0" dirty="0" smtClean="0"/>
              <a:t> but written to apply to the student.</a:t>
            </a:r>
            <a:endParaRPr lang="en-US" dirty="0"/>
          </a:p>
        </p:txBody>
      </p:sp>
      <p:sp>
        <p:nvSpPr>
          <p:cNvPr id="4" name="Slide Number Placeholder 3"/>
          <p:cNvSpPr>
            <a:spLocks noGrp="1"/>
          </p:cNvSpPr>
          <p:nvPr>
            <p:ph type="sldNum" sz="quarter" idx="10"/>
          </p:nvPr>
        </p:nvSpPr>
        <p:spPr/>
        <p:txBody>
          <a:bodyPr/>
          <a:lstStyle/>
          <a:p>
            <a:fld id="{DB6C60F1-D9D7-452D-8F51-4FED64DC9328}" type="slidenum">
              <a:rPr lang="en-US" smtClean="0"/>
              <a:pPr/>
              <a:t>33</a:t>
            </a:fld>
            <a:endParaRPr lang="en-US"/>
          </a:p>
        </p:txBody>
      </p:sp>
    </p:spTree>
    <p:extLst>
      <p:ext uri="{BB962C8B-B14F-4D97-AF65-F5344CB8AC3E}">
        <p14:creationId xmlns:p14="http://schemas.microsoft.com/office/powerpoint/2010/main" val="33866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shutterstock_19523437-bluegrid-crop"/>
          <p:cNvPicPr>
            <a:picLocks noChangeAspect="1" noChangeArrowheads="1"/>
          </p:cNvPicPr>
          <p:nvPr userDrawn="1"/>
        </p:nvPicPr>
        <p:blipFill>
          <a:blip r:embed="rId2">
            <a:extLst>
              <a:ext uri="{28A0092B-C50C-407E-A947-70E740481C1C}">
                <a14:useLocalDpi xmlns:a14="http://schemas.microsoft.com/office/drawing/2010/main" val="0"/>
              </a:ext>
            </a:extLst>
          </a:blip>
          <a:srcRect l="2263" r="3311"/>
          <a:stretch>
            <a:fillRect/>
          </a:stretch>
        </p:blipFill>
        <p:spPr bwMode="auto">
          <a:xfrm>
            <a:off x="0" y="4414358"/>
            <a:ext cx="91440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ChangeArrowheads="1"/>
          </p:cNvSpPr>
          <p:nvPr userDrawn="1"/>
        </p:nvSpPr>
        <p:spPr bwMode="auto">
          <a:xfrm>
            <a:off x="4457700" y="292100"/>
            <a:ext cx="177800" cy="177800"/>
          </a:xfrm>
          <a:prstGeom prst="rect">
            <a:avLst/>
          </a:prstGeom>
          <a:solidFill>
            <a:srgbClr val="93939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dirty="0">
              <a:solidFill>
                <a:srgbClr val="000000"/>
              </a:solidFill>
              <a:latin typeface="Arial" charset="0"/>
              <a:ea typeface="ＭＳ Ｐゴシック" charset="0"/>
              <a:cs typeface="Geneva" charset="0"/>
            </a:endParaRPr>
          </a:p>
        </p:txBody>
      </p:sp>
      <p:sp>
        <p:nvSpPr>
          <p:cNvPr id="12290" name="Rectangle 2"/>
          <p:cNvSpPr>
            <a:spLocks noGrp="1" noChangeArrowheads="1"/>
          </p:cNvSpPr>
          <p:nvPr>
            <p:ph type="ctrTitle"/>
          </p:nvPr>
        </p:nvSpPr>
        <p:spPr>
          <a:xfrm>
            <a:off x="749300" y="2411105"/>
            <a:ext cx="7772400" cy="1143000"/>
          </a:xfrm>
        </p:spPr>
        <p:txBody>
          <a:bodyPr/>
          <a:lstStyle>
            <a:lvl1pPr algn="ctr">
              <a:lnSpc>
                <a:spcPct val="100000"/>
              </a:lnSpc>
              <a:spcAft>
                <a:spcPts val="600"/>
              </a:spcAft>
              <a:defRPr sz="3200">
                <a:solidFill>
                  <a:schemeClr val="tx1">
                    <a:lumMod val="85000"/>
                    <a:lumOff val="15000"/>
                  </a:schemeClr>
                </a:solidFill>
              </a:defRPr>
            </a:lvl1pPr>
          </a:lstStyle>
          <a:p>
            <a:r>
              <a:rPr lang="en-US"/>
              <a:t>Click to edit Master title style</a:t>
            </a:r>
            <a:endParaRPr lang="en-US" dirty="0"/>
          </a:p>
        </p:txBody>
      </p:sp>
      <p:sp>
        <p:nvSpPr>
          <p:cNvPr id="12291" name="Rectangle 3"/>
          <p:cNvSpPr>
            <a:spLocks noGrp="1" noChangeArrowheads="1"/>
          </p:cNvSpPr>
          <p:nvPr>
            <p:ph type="subTitle" idx="1"/>
          </p:nvPr>
        </p:nvSpPr>
        <p:spPr>
          <a:xfrm>
            <a:off x="1371600" y="4178300"/>
            <a:ext cx="6400800" cy="1752600"/>
          </a:xfrm>
        </p:spPr>
        <p:txBody>
          <a:bodyPr/>
          <a:lstStyle>
            <a:lvl1pPr marL="0" indent="0" algn="ctr">
              <a:lnSpc>
                <a:spcPct val="100000"/>
              </a:lnSpc>
              <a:buFont typeface="Wingdings" pitchFamily="68" charset="2"/>
              <a:buNone/>
              <a:defRPr>
                <a:solidFill>
                  <a:schemeClr val="bg2">
                    <a:lumMod val="75000"/>
                  </a:schemeClr>
                </a:solidFill>
              </a:defRPr>
            </a:lvl1pPr>
          </a:lstStyle>
          <a:p>
            <a:r>
              <a:rPr lang="en-US"/>
              <a:t>Click to edit Master subtitle style</a:t>
            </a:r>
            <a:endParaRPr lang="en-US" dirty="0"/>
          </a:p>
        </p:txBody>
      </p:sp>
      <p:pic>
        <p:nvPicPr>
          <p:cNvPr id="3" name="Picture 2"/>
          <p:cNvPicPr>
            <a:picLocks noChangeAspect="1"/>
          </p:cNvPicPr>
          <p:nvPr userDrawn="1"/>
        </p:nvPicPr>
        <p:blipFill>
          <a:blip r:embed="rId3"/>
          <a:stretch>
            <a:fillRect/>
          </a:stretch>
        </p:blipFill>
        <p:spPr>
          <a:xfrm>
            <a:off x="2628532" y="239546"/>
            <a:ext cx="3658335" cy="1616667"/>
          </a:xfrm>
          <a:prstGeom prst="rect">
            <a:avLst/>
          </a:prstGeom>
        </p:spPr>
      </p:pic>
    </p:spTree>
    <p:extLst>
      <p:ext uri="{BB962C8B-B14F-4D97-AF65-F5344CB8AC3E}">
        <p14:creationId xmlns:p14="http://schemas.microsoft.com/office/powerpoint/2010/main" val="162806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2000"/>
              </a:spcBef>
              <a:defRPr/>
            </a:lvl1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6079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685800" y="1652530"/>
            <a:ext cx="3810000" cy="4329170"/>
          </a:xfrm>
        </p:spPr>
        <p:txBody>
          <a:bodyPr/>
          <a:lstStyle>
            <a:lvl1pPr>
              <a:defRPr sz="20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641513"/>
            <a:ext cx="3810000" cy="4340187"/>
          </a:xfrm>
        </p:spPr>
        <p:txBody>
          <a:bodyPr/>
          <a:lstStyle>
            <a:lvl1pPr>
              <a:defRPr sz="2000"/>
            </a:lvl1pPr>
            <a:lvl2pPr>
              <a:defRPr sz="1800"/>
            </a:lvl2pPr>
            <a:lvl3pPr>
              <a:defRPr sz="1600" i="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6036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11200"/>
            <a:ext cx="7772400" cy="500655"/>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sz="half" idx="1"/>
          </p:nvPr>
        </p:nvSpPr>
        <p:spPr>
          <a:xfrm>
            <a:off x="685800" y="1641513"/>
            <a:ext cx="3810000" cy="43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hart Placeholder 3"/>
          <p:cNvSpPr>
            <a:spLocks noGrp="1"/>
          </p:cNvSpPr>
          <p:nvPr>
            <p:ph type="chart" sz="half" idx="2"/>
          </p:nvPr>
        </p:nvSpPr>
        <p:spPr>
          <a:xfrm>
            <a:off x="4648200" y="1630496"/>
            <a:ext cx="3810000" cy="4351204"/>
          </a:xfrm>
        </p:spPr>
        <p:txBody>
          <a:bodyPr/>
          <a:lstStyle/>
          <a:p>
            <a:pPr lvl="0"/>
            <a:r>
              <a:rPr lang="en-US" noProof="0" dirty="0"/>
              <a:t>Click icon to add chart</a:t>
            </a:r>
          </a:p>
        </p:txBody>
      </p:sp>
    </p:spTree>
    <p:extLst>
      <p:ext uri="{BB962C8B-B14F-4D97-AF65-F5344CB8AC3E}">
        <p14:creationId xmlns:p14="http://schemas.microsoft.com/office/powerpoint/2010/main" val="4237352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541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9372600" y="6324600"/>
            <a:ext cx="2133600" cy="365125"/>
          </a:xfrm>
          <a:prstGeom prst="rect">
            <a:avLst/>
          </a:prstGeom>
        </p:spPr>
        <p:txBody>
          <a:bodyPr/>
          <a:lstStyle/>
          <a:p>
            <a:fld id="{144582A5-EE03-4057-A116-92E3747448BA}" type="datetimeFigureOut">
              <a:rPr lang="en-US" smtClean="0"/>
              <a:t>1/24/2017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2876346A-1C85-4D46-B11B-FDEDA61DE92E}" type="slidenum">
              <a:rPr lang="en-US" smtClean="0"/>
              <a:t>‹#›</a:t>
            </a:fld>
            <a:endParaRPr lang="en-US"/>
          </a:p>
        </p:txBody>
      </p:sp>
    </p:spTree>
    <p:extLst>
      <p:ext uri="{BB962C8B-B14F-4D97-AF65-F5344CB8AC3E}">
        <p14:creationId xmlns:p14="http://schemas.microsoft.com/office/powerpoint/2010/main" val="51976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5"/>
            <a:ext cx="3840480" cy="750887"/>
          </a:xfrm>
        </p:spPr>
        <p:txBody>
          <a:bodyPr anchor="b">
            <a:noAutofit/>
          </a:bodyPr>
          <a:lstStyle>
            <a:lvl1pPr marL="0" indent="0" algn="ctr">
              <a:spcBef>
                <a:spcPts val="0"/>
              </a:spcBef>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49274" y="2347417"/>
            <a:ext cx="3840480" cy="3596185"/>
          </a:xfrm>
        </p:spPr>
        <p:txBody>
          <a:bodyPr>
            <a:normAutofit/>
          </a:bodyPr>
          <a:lstStyle>
            <a:lvl1pPr>
              <a:spcBef>
                <a:spcPts val="1200"/>
              </a:spcBef>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5"/>
            <a:ext cx="3840480" cy="750887"/>
          </a:xfrm>
        </p:spPr>
        <p:txBody>
          <a:bodyPr anchor="b">
            <a:noAutofit/>
          </a:bodyPr>
          <a:lstStyle>
            <a:lvl1pPr marL="0" indent="0" algn="ctr">
              <a:spcBef>
                <a:spcPts val="0"/>
              </a:spcBef>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1070" y="2347417"/>
            <a:ext cx="3840480" cy="3596185"/>
          </a:xfrm>
        </p:spPr>
        <p:txBody>
          <a:bodyPr>
            <a:normAutofit/>
          </a:bodyPr>
          <a:lstStyle>
            <a:lvl1pPr>
              <a:spcBef>
                <a:spcPts val="1200"/>
              </a:spcBef>
              <a:defRPr sz="1500"/>
            </a:lvl1pPr>
            <a:lvl2pPr>
              <a:defRPr sz="1350"/>
            </a:lvl2pPr>
            <a:lvl3pPr>
              <a:defRPr sz="1350"/>
            </a:lvl3pPr>
            <a:lvl4pPr>
              <a:defRPr sz="1350"/>
            </a:lvl4pPr>
            <a:lvl5pPr>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0"/>
          </p:nvPr>
        </p:nvSpPr>
        <p:spPr>
          <a:xfrm>
            <a:off x="5629275" y="6275390"/>
            <a:ext cx="2133600" cy="365125"/>
          </a:xfrm>
          <a:prstGeom prst="rect">
            <a:avLst/>
          </a:prstGeom>
        </p:spPr>
        <p:txBody>
          <a:bodyPr/>
          <a:lstStyle>
            <a:lvl1pPr>
              <a:defRPr/>
            </a:lvl1pPr>
          </a:lstStyle>
          <a:p>
            <a:pPr fontAlgn="base">
              <a:spcBef>
                <a:spcPct val="0"/>
              </a:spcBef>
              <a:spcAft>
                <a:spcPct val="0"/>
              </a:spcAft>
              <a:defRPr/>
            </a:pPr>
            <a:fld id="{7A126CCD-BD96-2749-BE0A-B6274C343F44}" type="datetimeFigureOut">
              <a:rPr lang="en-US" sz="1800">
                <a:solidFill>
                  <a:srgbClr val="000000"/>
                </a:solidFill>
                <a:latin typeface="Arial" charset="0"/>
                <a:ea typeface="ＭＳ Ｐゴシック"/>
              </a:rPr>
              <a:pPr fontAlgn="base">
                <a:spcBef>
                  <a:spcPct val="0"/>
                </a:spcBef>
                <a:spcAft>
                  <a:spcPct val="0"/>
                </a:spcAft>
                <a:defRPr/>
              </a:pPr>
              <a:t>1/24/2017</a:t>
            </a:fld>
            <a:endParaRPr lang="en-US" sz="1800" dirty="0">
              <a:solidFill>
                <a:srgbClr val="000000"/>
              </a:solidFill>
              <a:latin typeface="Arial" charset="0"/>
              <a:ea typeface="ＭＳ Ｐゴシック"/>
            </a:endParaRPr>
          </a:p>
        </p:txBody>
      </p:sp>
      <p:sp>
        <p:nvSpPr>
          <p:cNvPr id="8" name="Footer Placeholder 4"/>
          <p:cNvSpPr>
            <a:spLocks noGrp="1"/>
          </p:cNvSpPr>
          <p:nvPr>
            <p:ph type="ftr" sz="quarter" idx="11"/>
          </p:nvPr>
        </p:nvSpPr>
        <p:spPr>
          <a:xfrm>
            <a:off x="265114" y="6275390"/>
            <a:ext cx="4840287" cy="365125"/>
          </a:xfrm>
          <a:prstGeom prst="rect">
            <a:avLst/>
          </a:prstGeom>
        </p:spPr>
        <p:txBody>
          <a:bodyPr/>
          <a:lstStyle>
            <a:lvl1pPr>
              <a:defRPr/>
            </a:lvl1pPr>
          </a:lstStyle>
          <a:p>
            <a:pPr fontAlgn="base">
              <a:spcBef>
                <a:spcPct val="0"/>
              </a:spcBef>
              <a:spcAft>
                <a:spcPct val="0"/>
              </a:spcAft>
              <a:defRPr/>
            </a:pPr>
            <a:endParaRPr lang="en-US" sz="1800" dirty="0">
              <a:solidFill>
                <a:srgbClr val="000000"/>
              </a:solidFill>
              <a:latin typeface="Arial" charset="0"/>
              <a:ea typeface="ＭＳ Ｐゴシック"/>
            </a:endParaRPr>
          </a:p>
        </p:txBody>
      </p:sp>
      <p:sp>
        <p:nvSpPr>
          <p:cNvPr id="9" name="Slide Number Placeholder 5"/>
          <p:cNvSpPr>
            <a:spLocks noGrp="1"/>
          </p:cNvSpPr>
          <p:nvPr>
            <p:ph type="sldNum" sz="quarter" idx="12"/>
          </p:nvPr>
        </p:nvSpPr>
        <p:spPr>
          <a:xfrm>
            <a:off x="7897813" y="6275390"/>
            <a:ext cx="990600" cy="365125"/>
          </a:xfrm>
          <a:prstGeom prst="rect">
            <a:avLst/>
          </a:prstGeom>
        </p:spPr>
        <p:txBody>
          <a:bodyPr/>
          <a:lstStyle>
            <a:lvl1pPr>
              <a:defRPr/>
            </a:lvl1pPr>
          </a:lstStyle>
          <a:p>
            <a:pPr fontAlgn="base">
              <a:spcBef>
                <a:spcPct val="0"/>
              </a:spcBef>
              <a:spcAft>
                <a:spcPct val="0"/>
              </a:spcAft>
              <a:defRPr/>
            </a:pPr>
            <a:fld id="{0B0E4493-9B07-304D-8E56-49D1C2933A5F}" type="slidenum">
              <a:rPr lang="en-US" sz="1800">
                <a:solidFill>
                  <a:srgbClr val="000000"/>
                </a:solidFill>
                <a:latin typeface="Arial" charset="0"/>
                <a:ea typeface="ＭＳ Ｐゴシック"/>
              </a:rPr>
              <a:pPr fontAlgn="base">
                <a:spcBef>
                  <a:spcPct val="0"/>
                </a:spcBef>
                <a:spcAft>
                  <a:spcPct val="0"/>
                </a:spcAft>
                <a:defRPr/>
              </a:pPr>
              <a:t>‹#›</a:t>
            </a:fld>
            <a:endParaRPr lang="en-US" sz="1800" dirty="0">
              <a:solidFill>
                <a:srgbClr val="000000"/>
              </a:solidFill>
              <a:latin typeface="Arial" charset="0"/>
              <a:ea typeface="ＭＳ Ｐゴシック"/>
            </a:endParaRPr>
          </a:p>
        </p:txBody>
      </p:sp>
    </p:spTree>
    <p:extLst>
      <p:ext uri="{BB962C8B-B14F-4D97-AF65-F5344CB8AC3E}">
        <p14:creationId xmlns:p14="http://schemas.microsoft.com/office/powerpoint/2010/main" val="339526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3"/>
          <p:cNvSpPr>
            <a:spLocks noChangeArrowheads="1"/>
          </p:cNvSpPr>
          <p:nvPr/>
        </p:nvSpPr>
        <p:spPr bwMode="auto">
          <a:xfrm>
            <a:off x="0" y="6111875"/>
            <a:ext cx="9144000" cy="101600"/>
          </a:xfrm>
          <a:prstGeom prst="rect">
            <a:avLst/>
          </a:prstGeom>
          <a:solidFill>
            <a:srgbClr val="005B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dirty="0">
              <a:solidFill>
                <a:srgbClr val="005BBB"/>
              </a:solidFill>
              <a:latin typeface="Arial" charset="0"/>
              <a:ea typeface="ＭＳ Ｐゴシック" charset="0"/>
              <a:cs typeface="Geneva" charset="0"/>
            </a:endParaRPr>
          </a:p>
        </p:txBody>
      </p:sp>
      <p:sp>
        <p:nvSpPr>
          <p:cNvPr id="1028" name="Rectangle 2"/>
          <p:cNvSpPr>
            <a:spLocks noGrp="1" noChangeArrowheads="1"/>
          </p:cNvSpPr>
          <p:nvPr>
            <p:ph type="title"/>
          </p:nvPr>
        </p:nvSpPr>
        <p:spPr bwMode="auto">
          <a:xfrm>
            <a:off x="685800" y="711200"/>
            <a:ext cx="777240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1028700" y="1652588"/>
            <a:ext cx="7429500"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Text Box 17"/>
          <p:cNvSpPr txBox="1">
            <a:spLocks noChangeArrowheads="1"/>
          </p:cNvSpPr>
          <p:nvPr/>
        </p:nvSpPr>
        <p:spPr bwMode="auto">
          <a:xfrm>
            <a:off x="2362200" y="6096000"/>
            <a:ext cx="4343400" cy="457200"/>
          </a:xfrm>
          <a:prstGeom prst="rect">
            <a:avLst/>
          </a:prstGeom>
          <a:noFill/>
          <a:ln>
            <a:noFill/>
          </a:ln>
          <a:extLst/>
        </p:spPr>
        <p:txBody>
          <a:bodyPr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defRPr/>
            </a:pPr>
            <a:endParaRPr lang="en-US" dirty="0">
              <a:solidFill>
                <a:srgbClr val="000000"/>
              </a:solidFill>
              <a:cs typeface="Geneva" charset="0"/>
            </a:endParaRPr>
          </a:p>
        </p:txBody>
      </p:sp>
      <p:sp>
        <p:nvSpPr>
          <p:cNvPr id="1043" name="Text Box 19"/>
          <p:cNvSpPr txBox="1">
            <a:spLocks noChangeArrowheads="1"/>
          </p:cNvSpPr>
          <p:nvPr/>
        </p:nvSpPr>
        <p:spPr bwMode="auto">
          <a:xfrm>
            <a:off x="3390880" y="6359525"/>
            <a:ext cx="4224571" cy="228600"/>
          </a:xfrm>
          <a:prstGeom prst="rect">
            <a:avLst/>
          </a:prstGeom>
          <a:noFill/>
          <a:ln w="9525">
            <a:noFill/>
            <a:miter lim="800000"/>
            <a:headEnd/>
            <a:tailEnd/>
          </a:ln>
        </p:spPr>
        <p:txBody>
          <a:bodyPr lIns="0" tIns="0" rIns="0" bIns="0" anchor="b"/>
          <a:lstStyle>
            <a:lvl1pPr eaLnBrk="0" hangingPunct="0">
              <a:defRPr sz="2400">
                <a:solidFill>
                  <a:schemeClr val="tx1"/>
                </a:solidFill>
                <a:latin typeface="Arial" charset="0"/>
                <a:ea typeface="ＭＳ Ｐゴシック" charset="0"/>
                <a:cs typeface="Geneva" charset="0"/>
              </a:defRPr>
            </a:lvl1pPr>
            <a:lvl2pPr marL="37931725" indent="-37474525" eaLnBrk="0" hangingPunct="0">
              <a:defRPr sz="2400">
                <a:solidFill>
                  <a:schemeClr val="tx1"/>
                </a:solidFill>
                <a:latin typeface="Arial" charset="0"/>
                <a:ea typeface="Geneva" charset="0"/>
                <a:cs typeface="Geneva" charset="0"/>
              </a:defRPr>
            </a:lvl2pPr>
            <a:lvl3pPr eaLnBrk="0" hangingPunct="0">
              <a:defRPr sz="2400">
                <a:solidFill>
                  <a:schemeClr val="tx1"/>
                </a:solidFill>
                <a:latin typeface="Arial" charset="0"/>
                <a:ea typeface="Geneva" charset="0"/>
                <a:cs typeface="Geneva" charset="0"/>
              </a:defRPr>
            </a:lvl3pPr>
            <a:lvl4pPr eaLnBrk="0" hangingPunct="0">
              <a:defRPr sz="2400">
                <a:solidFill>
                  <a:schemeClr val="tx1"/>
                </a:solidFill>
                <a:latin typeface="Arial" charset="0"/>
                <a:ea typeface="Geneva" charset="0"/>
                <a:cs typeface="Geneva" charset="0"/>
              </a:defRPr>
            </a:lvl4pPr>
            <a:lvl5pPr eaLnBrk="0" hangingPunct="0">
              <a:defRPr sz="2400">
                <a:solidFill>
                  <a:schemeClr val="tx1"/>
                </a:solidFill>
                <a:latin typeface="Arial" charset="0"/>
                <a:ea typeface="Geneva" charset="0"/>
                <a:cs typeface="Geneva" charset="0"/>
              </a:defRPr>
            </a:lvl5pPr>
            <a:lvl6pPr marL="457200" eaLnBrk="0" fontAlgn="base" hangingPunct="0">
              <a:spcBef>
                <a:spcPct val="0"/>
              </a:spcBef>
              <a:spcAft>
                <a:spcPct val="0"/>
              </a:spcAft>
              <a:defRPr sz="2400">
                <a:solidFill>
                  <a:schemeClr val="tx1"/>
                </a:solidFill>
                <a:latin typeface="Arial" charset="0"/>
                <a:ea typeface="Geneva" charset="0"/>
                <a:cs typeface="Geneva" charset="0"/>
              </a:defRPr>
            </a:lvl6pPr>
            <a:lvl7pPr marL="914400" eaLnBrk="0" fontAlgn="base" hangingPunct="0">
              <a:spcBef>
                <a:spcPct val="0"/>
              </a:spcBef>
              <a:spcAft>
                <a:spcPct val="0"/>
              </a:spcAft>
              <a:defRPr sz="2400">
                <a:solidFill>
                  <a:schemeClr val="tx1"/>
                </a:solidFill>
                <a:latin typeface="Arial" charset="0"/>
                <a:ea typeface="Geneva" charset="0"/>
                <a:cs typeface="Geneva" charset="0"/>
              </a:defRPr>
            </a:lvl7pPr>
            <a:lvl8pPr marL="1371600" eaLnBrk="0" fontAlgn="base" hangingPunct="0">
              <a:spcBef>
                <a:spcPct val="0"/>
              </a:spcBef>
              <a:spcAft>
                <a:spcPct val="0"/>
              </a:spcAft>
              <a:defRPr sz="2400">
                <a:solidFill>
                  <a:schemeClr val="tx1"/>
                </a:solidFill>
                <a:latin typeface="Arial" charset="0"/>
                <a:ea typeface="Geneva" charset="0"/>
                <a:cs typeface="Geneva" charset="0"/>
              </a:defRPr>
            </a:lvl8pPr>
            <a:lvl9pPr marL="1828800" eaLnBrk="0" fontAlgn="base" hangingPunct="0">
              <a:spcBef>
                <a:spcPct val="0"/>
              </a:spcBef>
              <a:spcAft>
                <a:spcPct val="0"/>
              </a:spcAft>
              <a:defRPr sz="2400">
                <a:solidFill>
                  <a:schemeClr val="tx1"/>
                </a:solidFill>
                <a:latin typeface="Arial" charset="0"/>
                <a:ea typeface="Geneva" charset="0"/>
                <a:cs typeface="Geneva" charset="0"/>
              </a:defRPr>
            </a:lvl9pPr>
          </a:lstStyle>
          <a:p>
            <a:pPr algn="r" eaLnBrk="0" hangingPunct="0">
              <a:spcBef>
                <a:spcPct val="50000"/>
              </a:spcBef>
              <a:defRPr/>
            </a:pPr>
            <a:r>
              <a:rPr lang="en-US" sz="1000" dirty="0" smtClean="0">
                <a:solidFill>
                  <a:schemeClr val="tx1">
                    <a:lumMod val="75000"/>
                    <a:lumOff val="25000"/>
                  </a:schemeClr>
                </a:solidFill>
                <a:latin typeface="Arial" pitchFamily="34" charset="0"/>
                <a:ea typeface="Geneva" pitchFamily="68" charset="-128"/>
                <a:cs typeface="Arial" pitchFamily="34" charset="0"/>
              </a:rPr>
              <a:t>Wichita</a:t>
            </a:r>
            <a:r>
              <a:rPr lang="en-US" sz="1000" baseline="0" dirty="0" smtClean="0">
                <a:solidFill>
                  <a:schemeClr val="tx1">
                    <a:lumMod val="75000"/>
                    <a:lumOff val="25000"/>
                  </a:schemeClr>
                </a:solidFill>
                <a:latin typeface="Arial" pitchFamily="34" charset="0"/>
                <a:ea typeface="Geneva" pitchFamily="68" charset="-128"/>
                <a:cs typeface="Arial" pitchFamily="34" charset="0"/>
              </a:rPr>
              <a:t> State University, January 24, 2017</a:t>
            </a:r>
            <a:endParaRPr lang="en-US" sz="1000" dirty="0">
              <a:solidFill>
                <a:schemeClr val="tx1">
                  <a:lumMod val="75000"/>
                  <a:lumOff val="25000"/>
                </a:schemeClr>
              </a:solidFill>
              <a:latin typeface="Arial" pitchFamily="34" charset="0"/>
              <a:ea typeface="Geneva" pitchFamily="68" charset="-128"/>
              <a:cs typeface="Arial" pitchFamily="34" charset="0"/>
            </a:endParaRPr>
          </a:p>
        </p:txBody>
      </p:sp>
      <p:sp>
        <p:nvSpPr>
          <p:cNvPr id="1032" name="Line 24"/>
          <p:cNvSpPr>
            <a:spLocks noChangeShapeType="1"/>
          </p:cNvSpPr>
          <p:nvPr/>
        </p:nvSpPr>
        <p:spPr bwMode="auto">
          <a:xfrm>
            <a:off x="0" y="6103938"/>
            <a:ext cx="9144000" cy="0"/>
          </a:xfrm>
          <a:prstGeom prst="line">
            <a:avLst/>
          </a:prstGeom>
          <a:noFill/>
          <a:ln w="12700">
            <a:solidFill>
              <a:srgbClr val="C6B77D"/>
            </a:solidFill>
            <a:round/>
            <a:headEnd/>
            <a:tailEnd/>
          </a:ln>
          <a:extLst>
            <a:ext uri="{909E8E84-426E-40DD-AFC4-6F175D3DCCD1}">
              <a14:hiddenFill xmlns:a14="http://schemas.microsoft.com/office/drawing/2010/main">
                <a:noFill/>
              </a14:hiddenFill>
            </a:ext>
          </a:extLst>
        </p:spPr>
        <p:txBody>
          <a:bodyPr wrap="none" anchor="ctr"/>
          <a:lstStyle/>
          <a:p>
            <a:endParaRPr lang="en-US" dirty="0">
              <a:solidFill>
                <a:srgbClr val="000000"/>
              </a:solidFill>
              <a:latin typeface="Arial" charset="0"/>
              <a:ea typeface="ＭＳ Ｐゴシック" charset="0"/>
            </a:endParaRPr>
          </a:p>
        </p:txBody>
      </p:sp>
      <p:sp>
        <p:nvSpPr>
          <p:cNvPr id="2" name="Text Box 12"/>
          <p:cNvSpPr txBox="1">
            <a:spLocks noChangeArrowheads="1"/>
          </p:cNvSpPr>
          <p:nvPr userDrawn="1"/>
        </p:nvSpPr>
        <p:spPr bwMode="auto">
          <a:xfrm>
            <a:off x="8249535" y="6396175"/>
            <a:ext cx="377482" cy="261610"/>
          </a:xfrm>
          <a:prstGeom prst="rect">
            <a:avLst/>
          </a:prstGeom>
          <a:noFill/>
          <a:ln w="9525">
            <a:no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fld id="{6E21E371-04D6-DA44-9E49-28BBBC118EE6}" type="slidenum">
              <a:rPr lang="en-US" sz="1100" smtClean="0">
                <a:solidFill>
                  <a:srgbClr val="0036A2"/>
                </a:solidFill>
                <a:latin typeface="Arial Narrow" charset="0"/>
              </a:rPr>
              <a:pPr algn="ctr">
                <a:spcBef>
                  <a:spcPct val="50000"/>
                </a:spcBef>
                <a:defRPr/>
              </a:pPr>
              <a:t>‹#›</a:t>
            </a:fld>
            <a:endParaRPr lang="en-US" sz="3200" dirty="0">
              <a:solidFill>
                <a:srgbClr val="0036A2"/>
              </a:solidFill>
            </a:endParaRPr>
          </a:p>
        </p:txBody>
      </p:sp>
      <p:pic>
        <p:nvPicPr>
          <p:cNvPr id="3" name="Picture 2"/>
          <p:cNvPicPr>
            <a:picLocks noChangeAspect="1"/>
          </p:cNvPicPr>
          <p:nvPr userDrawn="1"/>
        </p:nvPicPr>
        <p:blipFill>
          <a:blip r:embed="rId9"/>
          <a:stretch>
            <a:fillRect/>
          </a:stretch>
        </p:blipFill>
        <p:spPr>
          <a:xfrm>
            <a:off x="411838" y="6280600"/>
            <a:ext cx="1233724" cy="545199"/>
          </a:xfrm>
          <a:prstGeom prst="rect">
            <a:avLst/>
          </a:prstGeom>
        </p:spPr>
      </p:pic>
    </p:spTree>
    <p:extLst>
      <p:ext uri="{BB962C8B-B14F-4D97-AF65-F5344CB8AC3E}">
        <p14:creationId xmlns:p14="http://schemas.microsoft.com/office/powerpoint/2010/main" val="108986766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64" r:id="rId6"/>
    <p:sldLayoutId id="2147483865" r:id="rId7"/>
  </p:sldLayoutIdLst>
  <p:txStyles>
    <p:titleStyle>
      <a:lvl1pPr algn="l" rtl="0" eaLnBrk="1" fontAlgn="base" hangingPunct="1">
        <a:spcBef>
          <a:spcPct val="0"/>
        </a:spcBef>
        <a:spcAft>
          <a:spcPct val="0"/>
        </a:spcAft>
        <a:defRPr sz="3600">
          <a:solidFill>
            <a:srgbClr val="005BBB"/>
          </a:solidFill>
          <a:latin typeface="Calibri" pitchFamily="34" charset="0"/>
          <a:ea typeface="ＭＳ Ｐゴシック" charset="0"/>
          <a:cs typeface="+mj-cs"/>
        </a:defRPr>
      </a:lvl1pPr>
      <a:lvl2pPr algn="l" rtl="0" eaLnBrk="1" fontAlgn="base" hangingPunct="1">
        <a:spcBef>
          <a:spcPct val="0"/>
        </a:spcBef>
        <a:spcAft>
          <a:spcPct val="0"/>
        </a:spcAft>
        <a:defRPr sz="3600">
          <a:solidFill>
            <a:srgbClr val="005BBB"/>
          </a:solidFill>
          <a:latin typeface="Calibri" pitchFamily="34" charset="0"/>
          <a:ea typeface="ＭＳ Ｐゴシック" charset="0"/>
          <a:cs typeface="Geneva" pitchFamily="68" charset="-128"/>
        </a:defRPr>
      </a:lvl2pPr>
      <a:lvl3pPr algn="l" rtl="0" eaLnBrk="1" fontAlgn="base" hangingPunct="1">
        <a:spcBef>
          <a:spcPct val="0"/>
        </a:spcBef>
        <a:spcAft>
          <a:spcPct val="0"/>
        </a:spcAft>
        <a:defRPr sz="3600">
          <a:solidFill>
            <a:srgbClr val="005BBB"/>
          </a:solidFill>
          <a:latin typeface="Calibri" pitchFamily="34" charset="0"/>
          <a:ea typeface="ＭＳ Ｐゴシック" charset="0"/>
          <a:cs typeface="Geneva" pitchFamily="68" charset="-128"/>
        </a:defRPr>
      </a:lvl3pPr>
      <a:lvl4pPr algn="l" rtl="0" eaLnBrk="1" fontAlgn="base" hangingPunct="1">
        <a:spcBef>
          <a:spcPct val="0"/>
        </a:spcBef>
        <a:spcAft>
          <a:spcPct val="0"/>
        </a:spcAft>
        <a:defRPr sz="3600">
          <a:solidFill>
            <a:srgbClr val="005BBB"/>
          </a:solidFill>
          <a:latin typeface="Calibri" pitchFamily="34" charset="0"/>
          <a:ea typeface="ＭＳ Ｐゴシック" charset="0"/>
          <a:cs typeface="Geneva" pitchFamily="68" charset="-128"/>
        </a:defRPr>
      </a:lvl4pPr>
      <a:lvl5pPr algn="l" rtl="0" eaLnBrk="1" fontAlgn="base" hangingPunct="1">
        <a:spcBef>
          <a:spcPct val="0"/>
        </a:spcBef>
        <a:spcAft>
          <a:spcPct val="0"/>
        </a:spcAft>
        <a:defRPr sz="3600">
          <a:solidFill>
            <a:srgbClr val="005BBB"/>
          </a:solidFill>
          <a:latin typeface="Calibri" pitchFamily="34" charset="0"/>
          <a:ea typeface="ＭＳ Ｐゴシック" charset="0"/>
          <a:cs typeface="Geneva" pitchFamily="68" charset="-128"/>
        </a:defRPr>
      </a:lvl5pPr>
      <a:lvl6pPr marL="457200" algn="l" rtl="0" eaLnBrk="1" fontAlgn="base" hangingPunct="1">
        <a:lnSpc>
          <a:spcPct val="80000"/>
        </a:lnSpc>
        <a:spcBef>
          <a:spcPct val="0"/>
        </a:spcBef>
        <a:spcAft>
          <a:spcPct val="0"/>
        </a:spcAft>
        <a:defRPr sz="4000" b="1">
          <a:solidFill>
            <a:srgbClr val="939393"/>
          </a:solidFill>
          <a:latin typeface="Arial Narrow" pitchFamily="68" charset="0"/>
          <a:ea typeface="Geneva" pitchFamily="68" charset="-128"/>
          <a:cs typeface="Geneva" pitchFamily="68" charset="-128"/>
        </a:defRPr>
      </a:lvl6pPr>
      <a:lvl7pPr marL="914400" algn="l" rtl="0" eaLnBrk="1" fontAlgn="base" hangingPunct="1">
        <a:lnSpc>
          <a:spcPct val="80000"/>
        </a:lnSpc>
        <a:spcBef>
          <a:spcPct val="0"/>
        </a:spcBef>
        <a:spcAft>
          <a:spcPct val="0"/>
        </a:spcAft>
        <a:defRPr sz="4000" b="1">
          <a:solidFill>
            <a:srgbClr val="939393"/>
          </a:solidFill>
          <a:latin typeface="Arial Narrow" pitchFamily="68" charset="0"/>
          <a:ea typeface="Geneva" pitchFamily="68" charset="-128"/>
          <a:cs typeface="Geneva" pitchFamily="68" charset="-128"/>
        </a:defRPr>
      </a:lvl7pPr>
      <a:lvl8pPr marL="1371600" algn="l" rtl="0" eaLnBrk="1" fontAlgn="base" hangingPunct="1">
        <a:lnSpc>
          <a:spcPct val="80000"/>
        </a:lnSpc>
        <a:spcBef>
          <a:spcPct val="0"/>
        </a:spcBef>
        <a:spcAft>
          <a:spcPct val="0"/>
        </a:spcAft>
        <a:defRPr sz="4000" b="1">
          <a:solidFill>
            <a:srgbClr val="939393"/>
          </a:solidFill>
          <a:latin typeface="Arial Narrow" pitchFamily="68" charset="0"/>
          <a:ea typeface="Geneva" pitchFamily="68" charset="-128"/>
          <a:cs typeface="Geneva" pitchFamily="68" charset="-128"/>
        </a:defRPr>
      </a:lvl8pPr>
      <a:lvl9pPr marL="1828800" algn="l" rtl="0" eaLnBrk="1" fontAlgn="base" hangingPunct="1">
        <a:lnSpc>
          <a:spcPct val="80000"/>
        </a:lnSpc>
        <a:spcBef>
          <a:spcPct val="0"/>
        </a:spcBef>
        <a:spcAft>
          <a:spcPct val="0"/>
        </a:spcAft>
        <a:defRPr sz="4000" b="1">
          <a:solidFill>
            <a:srgbClr val="939393"/>
          </a:solidFill>
          <a:latin typeface="Arial Narrow" pitchFamily="68" charset="0"/>
          <a:ea typeface="Geneva" pitchFamily="68" charset="-128"/>
          <a:cs typeface="Geneva" pitchFamily="68" charset="-128"/>
        </a:defRPr>
      </a:lvl9pPr>
    </p:titleStyle>
    <p:bodyStyle>
      <a:lvl1pPr marL="346075" indent="-346075" algn="l" rtl="0" eaLnBrk="1" fontAlgn="base" hangingPunct="1">
        <a:spcBef>
          <a:spcPts val="1800"/>
        </a:spcBef>
        <a:spcAft>
          <a:spcPts val="600"/>
        </a:spcAft>
        <a:buClr>
          <a:srgbClr val="005BBB"/>
        </a:buClr>
        <a:buSzPct val="100000"/>
        <a:buFont typeface="Arial Narrow" charset="0"/>
        <a:buAutoNum type="arabicPeriod"/>
        <a:defRPr sz="2000">
          <a:solidFill>
            <a:srgbClr val="262626"/>
          </a:solidFill>
          <a:latin typeface="Calibri" pitchFamily="34" charset="0"/>
          <a:ea typeface="ＭＳ Ｐゴシック" charset="0"/>
          <a:cs typeface="+mn-cs"/>
        </a:defRPr>
      </a:lvl1pPr>
      <a:lvl2pPr marL="742950" indent="-285750" algn="l" rtl="0" eaLnBrk="1" fontAlgn="base" hangingPunct="1">
        <a:spcBef>
          <a:spcPct val="0"/>
        </a:spcBef>
        <a:spcAft>
          <a:spcPts val="600"/>
        </a:spcAft>
        <a:buChar char="–"/>
        <a:defRPr>
          <a:solidFill>
            <a:srgbClr val="262626"/>
          </a:solidFill>
          <a:latin typeface="Calibri" pitchFamily="34" charset="0"/>
          <a:ea typeface="+mn-ea"/>
          <a:cs typeface="Geneva"/>
        </a:defRPr>
      </a:lvl2pPr>
      <a:lvl3pPr marL="1143000" indent="-228600" algn="l" rtl="0" eaLnBrk="1" fontAlgn="base" hangingPunct="1">
        <a:spcBef>
          <a:spcPct val="0"/>
        </a:spcBef>
        <a:spcAft>
          <a:spcPts val="600"/>
        </a:spcAft>
        <a:buChar char="•"/>
        <a:defRPr sz="1600">
          <a:solidFill>
            <a:srgbClr val="262626"/>
          </a:solidFill>
          <a:latin typeface="Calibri" pitchFamily="34" charset="0"/>
          <a:ea typeface="+mn-ea"/>
          <a:cs typeface="Geneva"/>
        </a:defRPr>
      </a:lvl3pPr>
      <a:lvl4pPr marL="1600200" indent="-228600" algn="l" rtl="0" eaLnBrk="1" fontAlgn="base" hangingPunct="1">
        <a:spcBef>
          <a:spcPct val="20000"/>
        </a:spcBef>
        <a:spcAft>
          <a:spcPct val="0"/>
        </a:spcAft>
        <a:buClr>
          <a:schemeClr val="bg2"/>
        </a:buClr>
        <a:buSzPct val="50000"/>
        <a:buFont typeface="Wingdings" charset="0"/>
        <a:buChar char=""/>
        <a:defRPr sz="2000">
          <a:solidFill>
            <a:srgbClr val="606060"/>
          </a:solidFill>
          <a:latin typeface="+mn-lt"/>
          <a:ea typeface="+mn-ea"/>
          <a:cs typeface="Geneva"/>
        </a:defRPr>
      </a:lvl4pPr>
      <a:lvl5pPr marL="2057400" indent="-228600" algn="l" rtl="0" eaLnBrk="1" fontAlgn="base" hangingPunct="1">
        <a:spcBef>
          <a:spcPct val="20000"/>
        </a:spcBef>
        <a:spcAft>
          <a:spcPct val="0"/>
        </a:spcAft>
        <a:defRPr sz="2000">
          <a:solidFill>
            <a:srgbClr val="606060"/>
          </a:solidFill>
          <a:latin typeface="+mn-lt"/>
          <a:ea typeface="+mn-ea"/>
          <a:cs typeface="Geneva"/>
        </a:defRPr>
      </a:lvl5pPr>
      <a:lvl6pPr marL="2514600" indent="-228600" algn="l" rtl="0" eaLnBrk="1" fontAlgn="base" hangingPunct="1">
        <a:spcBef>
          <a:spcPct val="20000"/>
        </a:spcBef>
        <a:spcAft>
          <a:spcPct val="0"/>
        </a:spcAft>
        <a:defRPr sz="2000">
          <a:solidFill>
            <a:schemeClr val="tx1"/>
          </a:solidFill>
          <a:latin typeface="+mn-lt"/>
          <a:ea typeface="+mn-ea"/>
        </a:defRPr>
      </a:lvl6pPr>
      <a:lvl7pPr marL="2971800" indent="-228600" algn="l" rtl="0" eaLnBrk="1" fontAlgn="base" hangingPunct="1">
        <a:spcBef>
          <a:spcPct val="20000"/>
        </a:spcBef>
        <a:spcAft>
          <a:spcPct val="0"/>
        </a:spcAft>
        <a:defRPr sz="2000">
          <a:solidFill>
            <a:schemeClr val="tx1"/>
          </a:solidFill>
          <a:latin typeface="+mn-lt"/>
          <a:ea typeface="+mn-ea"/>
        </a:defRPr>
      </a:lvl7pPr>
      <a:lvl8pPr marL="3429000" indent="-228600" algn="l" rtl="0" eaLnBrk="1" fontAlgn="base" hangingPunct="1">
        <a:spcBef>
          <a:spcPct val="20000"/>
        </a:spcBef>
        <a:spcAft>
          <a:spcPct val="0"/>
        </a:spcAft>
        <a:defRPr sz="2000">
          <a:solidFill>
            <a:schemeClr val="tx1"/>
          </a:solidFill>
          <a:latin typeface="+mn-lt"/>
          <a:ea typeface="+mn-ea"/>
        </a:defRPr>
      </a:lvl8pPr>
      <a:lvl9pPr marL="3886200" indent="-228600" algn="l" rtl="0" eaLnBrk="1" fontAlgn="base" hangingPunct="1">
        <a:spcBef>
          <a:spcPct val="20000"/>
        </a:spcBef>
        <a:spcAft>
          <a:spcPct val="0"/>
        </a:spcAf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ebs.wichita.edu/?u=ofdss&amp;p=/students/speakwithyourprofesso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wichita.edu/osmm" TargetMode="External"/><Relationship Id="rId4" Type="http://schemas.openxmlformats.org/officeDocument/2006/relationships/hyperlink" Target="http://www.wichita.edu/scholarship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ebs.wichita.edu/?u=ofdss&amp;p=/students/speakwithyourprofessor/"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ebs.wichita.edu/?u=involvement&amp;p=/welcomefest/front_pag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wichita.edu/osmm" TargetMode="External"/><Relationship Id="rId2" Type="http://schemas.openxmlformats.org/officeDocument/2006/relationships/hyperlink" Target="http://www.wichita.edu/scholarship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hyperlink" Target="mailto:kim.sandlin@wichita.ed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ctrTitle"/>
          </p:nvPr>
        </p:nvSpPr>
        <p:spPr>
          <a:xfrm>
            <a:off x="685800" y="2256865"/>
            <a:ext cx="7772400" cy="1443598"/>
          </a:xfrm>
        </p:spPr>
        <p:txBody>
          <a:bodyPr lIns="91440" tIns="45720" rIns="91440">
            <a:noAutofit/>
          </a:bodyPr>
          <a:lstStyle/>
          <a:p>
            <a:pPr eaLnBrk="1" hangingPunct="1">
              <a:spcAft>
                <a:spcPts val="1200"/>
              </a:spcAft>
              <a:defRPr/>
            </a:pPr>
            <a:r>
              <a:rPr lang="en-US" sz="2800" dirty="0" smtClean="0">
                <a:solidFill>
                  <a:srgbClr val="000000"/>
                </a:solidFill>
                <a:latin typeface="Calibri"/>
              </a:rPr>
              <a:t>We Will Enhance Every Student’s College Experience</a:t>
            </a:r>
            <a:r>
              <a:rPr lang="en-US" sz="2800" dirty="0">
                <a:solidFill>
                  <a:srgbClr val="0070C0"/>
                </a:solidFill>
                <a:latin typeface="Calibri"/>
              </a:rPr>
              <a:t/>
            </a:r>
            <a:br>
              <a:rPr lang="en-US" sz="2800" dirty="0">
                <a:solidFill>
                  <a:srgbClr val="0070C0"/>
                </a:solidFill>
                <a:latin typeface="Calibri"/>
              </a:rPr>
            </a:br>
            <a:r>
              <a:rPr lang="en-US" sz="2800" dirty="0">
                <a:solidFill>
                  <a:srgbClr val="0070C0"/>
                </a:solidFill>
                <a:latin typeface="Calibri"/>
              </a:rPr>
              <a:t/>
            </a:r>
            <a:br>
              <a:rPr lang="en-US" sz="2800" dirty="0">
                <a:solidFill>
                  <a:srgbClr val="0070C0"/>
                </a:solidFill>
                <a:latin typeface="Calibri"/>
              </a:rPr>
            </a:br>
            <a:r>
              <a:rPr lang="en-US" sz="2800" dirty="0" smtClean="0">
                <a:solidFill>
                  <a:srgbClr val="0070C0"/>
                </a:solidFill>
                <a:latin typeface="Calibri"/>
              </a:rPr>
              <a:t>Wichita State University </a:t>
            </a:r>
            <a:endParaRPr lang="en-US" sz="2800" dirty="0">
              <a:solidFill>
                <a:srgbClr val="0070C0"/>
              </a:solidFill>
              <a:latin typeface="Calibri"/>
            </a:endParaRPr>
          </a:p>
        </p:txBody>
      </p:sp>
      <p:sp>
        <p:nvSpPr>
          <p:cNvPr id="5123" name="Rectangle 1027"/>
          <p:cNvSpPr>
            <a:spLocks noGrp="1" noChangeArrowheads="1"/>
          </p:cNvSpPr>
          <p:nvPr>
            <p:ph type="subTitle" idx="1"/>
          </p:nvPr>
        </p:nvSpPr>
        <p:spPr/>
        <p:txBody>
          <a:bodyPr/>
          <a:lstStyle/>
          <a:p>
            <a:pPr>
              <a:buFont typeface="Wingdings" pitchFamily="2" charset="2"/>
              <a:buNone/>
            </a:pPr>
            <a:r>
              <a:rPr lang="en-US" dirty="0" smtClean="0">
                <a:solidFill>
                  <a:srgbClr val="606060"/>
                </a:solidFill>
              </a:rPr>
              <a:t>Stanley E. Henderson</a:t>
            </a:r>
            <a:endParaRPr lang="en-US" dirty="0">
              <a:solidFill>
                <a:srgbClr val="606060"/>
              </a:solidFill>
            </a:endParaRPr>
          </a:p>
          <a:p>
            <a:pPr>
              <a:buFont typeface="Wingdings" pitchFamily="2" charset="2"/>
              <a:buNone/>
            </a:pPr>
            <a:r>
              <a:rPr lang="en-US" dirty="0" smtClean="0">
                <a:solidFill>
                  <a:srgbClr val="606060"/>
                </a:solidFill>
              </a:rPr>
              <a:t>January 24, 2017</a:t>
            </a:r>
            <a:endParaRPr lang="en-US" dirty="0">
              <a:solidFill>
                <a:srgbClr val="606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of Color at WSU</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64 individuals (</a:t>
            </a:r>
            <a:r>
              <a:rPr lang="en-US" b="1" dirty="0" smtClean="0"/>
              <a:t>6.3%</a:t>
            </a:r>
            <a:r>
              <a:rPr lang="en-US" dirty="0" smtClean="0"/>
              <a:t>) of WSU faculty (</a:t>
            </a:r>
            <a:r>
              <a:rPr lang="en-US" b="1" dirty="0" smtClean="0"/>
              <a:t>all levels</a:t>
            </a:r>
            <a:r>
              <a:rPr lang="en-US" dirty="0" smtClean="0"/>
              <a:t>, tenure track and non-tenure track) are underrepresented minorities</a:t>
            </a:r>
          </a:p>
          <a:p>
            <a:pPr>
              <a:buFont typeface="Arial" panose="020B0604020202020204" pitchFamily="34" charset="0"/>
              <a:buChar char="•"/>
            </a:pPr>
            <a:r>
              <a:rPr lang="en-US" dirty="0" smtClean="0"/>
              <a:t>16 (</a:t>
            </a:r>
            <a:r>
              <a:rPr lang="en-US" b="1" dirty="0" smtClean="0"/>
              <a:t>4.2%</a:t>
            </a:r>
            <a:r>
              <a:rPr lang="en-US" dirty="0" smtClean="0"/>
              <a:t>) of WSU </a:t>
            </a:r>
            <a:r>
              <a:rPr lang="en-US" b="1" dirty="0" smtClean="0"/>
              <a:t>tenure track </a:t>
            </a:r>
            <a:r>
              <a:rPr lang="en-US" dirty="0" smtClean="0"/>
              <a:t>faculty are underrepresented minorities</a:t>
            </a:r>
          </a:p>
          <a:p>
            <a:pPr lvl="1">
              <a:buFont typeface="Arial" panose="020B0604020202020204" pitchFamily="34" charset="0"/>
              <a:buChar char="•"/>
            </a:pPr>
            <a:r>
              <a:rPr lang="en-US" dirty="0" smtClean="0"/>
              <a:t>1 (</a:t>
            </a:r>
            <a:r>
              <a:rPr lang="en-US" b="1" dirty="0" smtClean="0"/>
              <a:t>.3%</a:t>
            </a:r>
            <a:r>
              <a:rPr lang="en-US" dirty="0" smtClean="0"/>
              <a:t>) American Indian/Alaska Native</a:t>
            </a:r>
          </a:p>
          <a:p>
            <a:pPr lvl="1">
              <a:buFont typeface="Arial" panose="020B0604020202020204" pitchFamily="34" charset="0"/>
              <a:buChar char="•"/>
            </a:pPr>
            <a:r>
              <a:rPr lang="en-US" dirty="0" smtClean="0"/>
              <a:t>9 (</a:t>
            </a:r>
            <a:r>
              <a:rPr lang="en-US" b="1" dirty="0" smtClean="0"/>
              <a:t>2.4%</a:t>
            </a:r>
            <a:r>
              <a:rPr lang="en-US" dirty="0" smtClean="0"/>
              <a:t>) African American</a:t>
            </a:r>
          </a:p>
          <a:p>
            <a:pPr lvl="1">
              <a:buFont typeface="Arial" panose="020B0604020202020204" pitchFamily="34" charset="0"/>
              <a:buChar char="•"/>
            </a:pPr>
            <a:r>
              <a:rPr lang="en-US" dirty="0" smtClean="0"/>
              <a:t>6 (</a:t>
            </a:r>
            <a:r>
              <a:rPr lang="en-US" b="1" dirty="0" smtClean="0"/>
              <a:t>1.6%</a:t>
            </a:r>
            <a:r>
              <a:rPr lang="en-US" dirty="0" smtClean="0"/>
              <a:t>) Hispanic</a:t>
            </a:r>
          </a:p>
          <a:p>
            <a:pPr>
              <a:buFont typeface="Arial" panose="020B0604020202020204" pitchFamily="34" charset="0"/>
              <a:buChar char="•"/>
            </a:pPr>
            <a:r>
              <a:rPr lang="en-US" dirty="0" smtClean="0"/>
              <a:t>Only one tenure track faculty member identified as multi-race, non-Hispanic</a:t>
            </a:r>
            <a:endParaRPr lang="en-US" dirty="0"/>
          </a:p>
        </p:txBody>
      </p:sp>
    </p:spTree>
    <p:extLst>
      <p:ext uri="{BB962C8B-B14F-4D97-AF65-F5344CB8AC3E}">
        <p14:creationId xmlns:p14="http://schemas.microsoft.com/office/powerpoint/2010/main" val="3739357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Generation Students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Many First Gen students—the first in their families to go to college (</a:t>
            </a:r>
            <a:r>
              <a:rPr lang="en-US" b="1" dirty="0" smtClean="0"/>
              <a:t>43% of undergrads, 44% of freshmen at WSU</a:t>
            </a:r>
            <a:r>
              <a:rPr lang="en-US" dirty="0" smtClean="0"/>
              <a:t>)—may have no framework that tells them how to ask for help or are afraid of being labeled dumb or a failure </a:t>
            </a:r>
          </a:p>
          <a:p>
            <a:pPr marL="342900" indent="-342900">
              <a:buFont typeface="Arial" panose="020B0604020202020204" pitchFamily="34" charset="0"/>
              <a:buChar char="•"/>
            </a:pPr>
            <a:r>
              <a:rPr lang="en-US" dirty="0" smtClean="0"/>
              <a:t>There is an enormous body of research that points to the fact that First Gen students are at risk of dropping out, of not persisting to graduation</a:t>
            </a:r>
          </a:p>
          <a:p>
            <a:pPr marL="342900" indent="-342900">
              <a:buFont typeface="Arial" panose="020B0604020202020204" pitchFamily="34" charset="0"/>
              <a:buChar char="•"/>
            </a:pPr>
            <a:r>
              <a:rPr lang="en-US" dirty="0" smtClean="0"/>
              <a:t>We can’t stereotype—I am a First Gen student—and I suspect many of you are also—but we have to recognize that First Gen students face a number of daunting barriers that present us with challenges as we think about how we connect with students</a:t>
            </a:r>
            <a:endParaRPr lang="en-US" dirty="0"/>
          </a:p>
        </p:txBody>
      </p:sp>
    </p:spTree>
    <p:extLst>
      <p:ext uri="{BB962C8B-B14F-4D97-AF65-F5344CB8AC3E}">
        <p14:creationId xmlns:p14="http://schemas.microsoft.com/office/powerpoint/2010/main" val="2085384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958" y="938214"/>
            <a:ext cx="6031706" cy="1002506"/>
          </a:xfrm>
        </p:spPr>
        <p:txBody>
          <a:bodyPr rtlCol="0">
            <a:normAutofit/>
          </a:bodyPr>
          <a:lstStyle/>
          <a:p>
            <a:pPr algn="ctr" fontAlgn="auto">
              <a:spcAft>
                <a:spcPts val="0"/>
              </a:spcAft>
              <a:defRPr/>
            </a:pPr>
            <a:r>
              <a:rPr lang="en-US" sz="2700" b="1" dirty="0">
                <a:ea typeface="+mj-ea"/>
              </a:rPr>
              <a:t>Academic Barriers</a:t>
            </a:r>
            <a:br>
              <a:rPr lang="en-US" sz="2700" b="1" dirty="0">
                <a:ea typeface="+mj-ea"/>
              </a:rPr>
            </a:br>
            <a:r>
              <a:rPr lang="en-US" sz="2700" b="1" dirty="0">
                <a:ea typeface="+mj-ea"/>
              </a:rPr>
              <a:t>and University Challenges</a:t>
            </a:r>
          </a:p>
        </p:txBody>
      </p:sp>
      <p:sp>
        <p:nvSpPr>
          <p:cNvPr id="3" name="Text Placeholder 2"/>
          <p:cNvSpPr>
            <a:spLocks noGrp="1"/>
          </p:cNvSpPr>
          <p:nvPr>
            <p:ph type="body" idx="1"/>
          </p:nvPr>
        </p:nvSpPr>
        <p:spPr>
          <a:xfrm>
            <a:off x="1143000" y="1452564"/>
            <a:ext cx="3373041" cy="536972"/>
          </a:xfrm>
        </p:spPr>
        <p:txBody>
          <a:bodyPr rtlCol="0"/>
          <a:lstStyle/>
          <a:p>
            <a:pPr fontAlgn="auto">
              <a:spcAft>
                <a:spcPts val="0"/>
              </a:spcAft>
              <a:buClr>
                <a:schemeClr val="accent1">
                  <a:lumMod val="60000"/>
                  <a:lumOff val="40000"/>
                </a:schemeClr>
              </a:buClr>
              <a:defRPr/>
            </a:pPr>
            <a:r>
              <a:rPr lang="en-US" dirty="0" smtClean="0">
                <a:solidFill>
                  <a:srgbClr val="005BBB"/>
                </a:solidFill>
                <a:ea typeface="+mn-ea"/>
                <a:cs typeface="+mn-cs"/>
              </a:rPr>
              <a:t>Barrier</a:t>
            </a:r>
            <a:endParaRPr lang="en-US" dirty="0">
              <a:solidFill>
                <a:srgbClr val="005BBB"/>
              </a:solidFill>
              <a:ea typeface="+mn-ea"/>
              <a:cs typeface="+mn-cs"/>
            </a:endParaRPr>
          </a:p>
        </p:txBody>
      </p:sp>
      <p:sp>
        <p:nvSpPr>
          <p:cNvPr id="4" name="Content Placeholder 3"/>
          <p:cNvSpPr>
            <a:spLocks noGrp="1"/>
          </p:cNvSpPr>
          <p:nvPr>
            <p:ph sz="half" idx="2"/>
          </p:nvPr>
        </p:nvSpPr>
        <p:spPr>
          <a:xfrm>
            <a:off x="1143000" y="2024063"/>
            <a:ext cx="3373041" cy="3543300"/>
          </a:xfrm>
        </p:spPr>
        <p:txBody>
          <a:bodyPr>
            <a:normAutofit lnSpcReduction="10000"/>
          </a:bodyPr>
          <a:lstStyle/>
          <a:p>
            <a:r>
              <a:rPr lang="en-US" dirty="0">
                <a:latin typeface="News Gothic MT" charset="0"/>
              </a:rPr>
              <a:t>Report lower educational aspirations</a:t>
            </a:r>
          </a:p>
          <a:p>
            <a:r>
              <a:rPr lang="en-US" dirty="0">
                <a:latin typeface="News Gothic MT" charset="0"/>
              </a:rPr>
              <a:t>More likely to enter college academically underprepared</a:t>
            </a:r>
          </a:p>
          <a:p>
            <a:r>
              <a:rPr lang="en-US" dirty="0">
                <a:latin typeface="News Gothic MT" charset="0"/>
              </a:rPr>
              <a:t>Reading comprehension and critical thinking do not improve at as high a rate </a:t>
            </a:r>
          </a:p>
          <a:p>
            <a:r>
              <a:rPr lang="en-US" dirty="0">
                <a:latin typeface="News Gothic MT" charset="0"/>
              </a:rPr>
              <a:t>Earn lower GPAs and take fewer academic hours</a:t>
            </a:r>
          </a:p>
          <a:p>
            <a:r>
              <a:rPr lang="en-US" dirty="0">
                <a:latin typeface="News Gothic MT" charset="0"/>
              </a:rPr>
              <a:t>Avoid majors and courses in math, science, and humanities</a:t>
            </a:r>
          </a:p>
          <a:p>
            <a:endParaRPr lang="en-US" dirty="0">
              <a:latin typeface="News Gothic MT" charset="0"/>
            </a:endParaRPr>
          </a:p>
        </p:txBody>
      </p:sp>
      <p:sp>
        <p:nvSpPr>
          <p:cNvPr id="5" name="Text Placeholder 4"/>
          <p:cNvSpPr>
            <a:spLocks noGrp="1"/>
          </p:cNvSpPr>
          <p:nvPr>
            <p:ph type="body" sz="quarter" idx="3"/>
          </p:nvPr>
        </p:nvSpPr>
        <p:spPr>
          <a:xfrm>
            <a:off x="4629150" y="1500189"/>
            <a:ext cx="3371850" cy="536972"/>
          </a:xfrm>
        </p:spPr>
        <p:txBody>
          <a:bodyPr rtlCol="0"/>
          <a:lstStyle/>
          <a:p>
            <a:pPr fontAlgn="auto">
              <a:spcAft>
                <a:spcPts val="0"/>
              </a:spcAft>
              <a:buClr>
                <a:schemeClr val="accent1">
                  <a:lumMod val="60000"/>
                  <a:lumOff val="40000"/>
                </a:schemeClr>
              </a:buClr>
              <a:defRPr/>
            </a:pPr>
            <a:r>
              <a:rPr lang="en-US" dirty="0" smtClean="0">
                <a:solidFill>
                  <a:srgbClr val="005BBB"/>
                </a:solidFill>
                <a:ea typeface="+mn-ea"/>
                <a:cs typeface="+mn-cs"/>
              </a:rPr>
              <a:t>Challenge</a:t>
            </a:r>
            <a:endParaRPr lang="en-US" dirty="0">
              <a:solidFill>
                <a:srgbClr val="005BBB"/>
              </a:solidFill>
              <a:ea typeface="+mn-ea"/>
              <a:cs typeface="+mn-cs"/>
            </a:endParaRPr>
          </a:p>
        </p:txBody>
      </p:sp>
      <p:sp>
        <p:nvSpPr>
          <p:cNvPr id="6" name="Content Placeholder 5"/>
          <p:cNvSpPr>
            <a:spLocks noGrp="1"/>
          </p:cNvSpPr>
          <p:nvPr>
            <p:ph sz="quarter" idx="4"/>
          </p:nvPr>
        </p:nvSpPr>
        <p:spPr>
          <a:xfrm>
            <a:off x="4629150" y="2024063"/>
            <a:ext cx="3371850" cy="3429000"/>
          </a:xfrm>
        </p:spPr>
        <p:txBody>
          <a:bodyPr rtlCol="0"/>
          <a:lstStyle/>
          <a:p>
            <a:pPr fontAlgn="auto">
              <a:spcAft>
                <a:spcPts val="0"/>
              </a:spcAft>
              <a:buClr>
                <a:srgbClr val="006EAA"/>
              </a:buClr>
              <a:buFont typeface="+mj-lt"/>
              <a:buAutoNum type="arabicPeriod"/>
              <a:defRPr/>
            </a:pPr>
            <a:r>
              <a:rPr lang="en-US" dirty="0" smtClean="0">
                <a:solidFill>
                  <a:schemeClr val="tx1">
                    <a:lumMod val="65000"/>
                    <a:lumOff val="35000"/>
                  </a:schemeClr>
                </a:solidFill>
                <a:ea typeface="+mn-ea"/>
                <a:cs typeface="+mn-cs"/>
              </a:rPr>
              <a:t>Create an environment that affirms students’ strengths and encourages their educational pursuits</a:t>
            </a:r>
          </a:p>
          <a:p>
            <a:pPr fontAlgn="auto">
              <a:spcAft>
                <a:spcPts val="0"/>
              </a:spcAft>
              <a:buClr>
                <a:srgbClr val="006EAA"/>
              </a:buClr>
              <a:buFont typeface="+mj-lt"/>
              <a:buAutoNum type="arabicPeriod"/>
              <a:defRPr/>
            </a:pPr>
            <a:r>
              <a:rPr lang="en-US" dirty="0" smtClean="0">
                <a:solidFill>
                  <a:schemeClr val="tx1">
                    <a:lumMod val="65000"/>
                    <a:lumOff val="35000"/>
                  </a:schemeClr>
                </a:solidFill>
                <a:ea typeface="+mn-ea"/>
                <a:cs typeface="+mn-cs"/>
              </a:rPr>
              <a:t>Provide opportunities for supplemental instruction, remedial instruction, and/or learning skill development</a:t>
            </a:r>
          </a:p>
          <a:p>
            <a:pPr fontAlgn="auto">
              <a:spcAft>
                <a:spcPts val="0"/>
              </a:spcAft>
              <a:buClr>
                <a:srgbClr val="006EAA"/>
              </a:buClr>
              <a:buFont typeface="+mj-lt"/>
              <a:buAutoNum type="arabicPeriod"/>
              <a:defRPr/>
            </a:pPr>
            <a:r>
              <a:rPr lang="en-US" dirty="0" smtClean="0">
                <a:solidFill>
                  <a:schemeClr val="tx1">
                    <a:lumMod val="65000"/>
                    <a:lumOff val="35000"/>
                  </a:schemeClr>
                </a:solidFill>
                <a:ea typeface="+mn-ea"/>
                <a:cs typeface="+mn-cs"/>
              </a:rPr>
              <a:t>Demonstrate the value of liberal education</a:t>
            </a:r>
          </a:p>
          <a:p>
            <a:pPr marL="89154" indent="0" fontAlgn="auto">
              <a:spcAft>
                <a:spcPts val="0"/>
              </a:spcAft>
              <a:buClr>
                <a:schemeClr val="accent1">
                  <a:lumMod val="60000"/>
                  <a:lumOff val="40000"/>
                </a:schemeClr>
              </a:buClr>
              <a:buNone/>
              <a:defRPr/>
            </a:pPr>
            <a:endParaRPr lang="en-US" dirty="0">
              <a:solidFill>
                <a:schemeClr val="tx1">
                  <a:lumMod val="65000"/>
                  <a:lumOff val="35000"/>
                </a:schemeClr>
              </a:solidFill>
              <a:ea typeface="+mn-ea"/>
              <a:cs typeface="+mn-cs"/>
            </a:endParaRPr>
          </a:p>
        </p:txBody>
      </p:sp>
    </p:spTree>
    <p:extLst>
      <p:ext uri="{BB962C8B-B14F-4D97-AF65-F5344CB8AC3E}">
        <p14:creationId xmlns:p14="http://schemas.microsoft.com/office/powerpoint/2010/main" val="574816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958" y="938214"/>
            <a:ext cx="6031706" cy="1002506"/>
          </a:xfrm>
        </p:spPr>
        <p:txBody>
          <a:bodyPr rtlCol="0">
            <a:normAutofit/>
          </a:bodyPr>
          <a:lstStyle/>
          <a:p>
            <a:pPr algn="ctr" fontAlgn="auto">
              <a:spcAft>
                <a:spcPts val="0"/>
              </a:spcAft>
              <a:defRPr/>
            </a:pPr>
            <a:r>
              <a:rPr lang="en-US" sz="2700" b="1" dirty="0">
                <a:ea typeface="+mj-ea"/>
              </a:rPr>
              <a:t>Financial Barriers </a:t>
            </a:r>
            <a:br>
              <a:rPr lang="en-US" sz="2700" b="1" dirty="0">
                <a:ea typeface="+mj-ea"/>
              </a:rPr>
            </a:br>
            <a:r>
              <a:rPr lang="en-US" sz="2700" b="1" dirty="0">
                <a:ea typeface="+mj-ea"/>
              </a:rPr>
              <a:t>and University Challenges</a:t>
            </a:r>
          </a:p>
        </p:txBody>
      </p:sp>
      <p:sp>
        <p:nvSpPr>
          <p:cNvPr id="3" name="Text Placeholder 2"/>
          <p:cNvSpPr>
            <a:spLocks noGrp="1"/>
          </p:cNvSpPr>
          <p:nvPr>
            <p:ph type="body" idx="1"/>
          </p:nvPr>
        </p:nvSpPr>
        <p:spPr>
          <a:xfrm>
            <a:off x="1143000" y="1488283"/>
            <a:ext cx="3373041" cy="536972"/>
          </a:xfrm>
        </p:spPr>
        <p:txBody>
          <a:bodyPr rtlCol="0"/>
          <a:lstStyle/>
          <a:p>
            <a:pPr fontAlgn="auto">
              <a:spcAft>
                <a:spcPts val="0"/>
              </a:spcAft>
              <a:buClr>
                <a:schemeClr val="accent1">
                  <a:lumMod val="60000"/>
                  <a:lumOff val="40000"/>
                </a:schemeClr>
              </a:buClr>
              <a:defRPr/>
            </a:pPr>
            <a:r>
              <a:rPr lang="en-US" dirty="0" smtClean="0">
                <a:solidFill>
                  <a:srgbClr val="005BBB"/>
                </a:solidFill>
                <a:ea typeface="+mn-ea"/>
                <a:cs typeface="+mn-cs"/>
              </a:rPr>
              <a:t>Barrier</a:t>
            </a:r>
            <a:endParaRPr lang="en-US" dirty="0">
              <a:solidFill>
                <a:srgbClr val="005BBB"/>
              </a:solidFill>
              <a:ea typeface="+mn-ea"/>
              <a:cs typeface="+mn-cs"/>
            </a:endParaRPr>
          </a:p>
        </p:txBody>
      </p:sp>
      <p:sp>
        <p:nvSpPr>
          <p:cNvPr id="4" name="Content Placeholder 3"/>
          <p:cNvSpPr>
            <a:spLocks noGrp="1"/>
          </p:cNvSpPr>
          <p:nvPr>
            <p:ph sz="half" idx="2"/>
          </p:nvPr>
        </p:nvSpPr>
        <p:spPr>
          <a:xfrm>
            <a:off x="1143000" y="2000250"/>
            <a:ext cx="3373041" cy="3429000"/>
          </a:xfrm>
        </p:spPr>
        <p:txBody>
          <a:bodyPr>
            <a:normAutofit fontScale="92500" lnSpcReduction="10000"/>
          </a:bodyPr>
          <a:lstStyle/>
          <a:p>
            <a:r>
              <a:rPr lang="en-US" dirty="0">
                <a:latin typeface="News Gothic MT" charset="0"/>
              </a:rPr>
              <a:t>Uninformed about financial aid – forms, processes, etc.</a:t>
            </a:r>
          </a:p>
          <a:p>
            <a:r>
              <a:rPr lang="en-US" dirty="0">
                <a:latin typeface="News Gothic MT" charset="0"/>
              </a:rPr>
              <a:t>More likely to have additional financial obligations</a:t>
            </a:r>
          </a:p>
          <a:p>
            <a:r>
              <a:rPr lang="en-US" dirty="0">
                <a:latin typeface="News Gothic MT" charset="0"/>
              </a:rPr>
              <a:t>Have fewer resources to pay for college</a:t>
            </a:r>
          </a:p>
          <a:p>
            <a:r>
              <a:rPr lang="en-US" dirty="0">
                <a:latin typeface="News Gothic MT" charset="0"/>
              </a:rPr>
              <a:t>Nature of and time allotted to work differ from that of second-generation students</a:t>
            </a:r>
          </a:p>
          <a:p>
            <a:r>
              <a:rPr lang="en-US" dirty="0">
                <a:latin typeface="News Gothic MT" charset="0"/>
              </a:rPr>
              <a:t>More likely to meet employment obligations than academic obligations</a:t>
            </a:r>
          </a:p>
        </p:txBody>
      </p:sp>
      <p:sp>
        <p:nvSpPr>
          <p:cNvPr id="5" name="Text Placeholder 4"/>
          <p:cNvSpPr>
            <a:spLocks noGrp="1"/>
          </p:cNvSpPr>
          <p:nvPr>
            <p:ph type="body" sz="quarter" idx="3"/>
          </p:nvPr>
        </p:nvSpPr>
        <p:spPr>
          <a:xfrm>
            <a:off x="4629150" y="1524001"/>
            <a:ext cx="3371850" cy="536972"/>
          </a:xfrm>
        </p:spPr>
        <p:txBody>
          <a:bodyPr rtlCol="0"/>
          <a:lstStyle/>
          <a:p>
            <a:pPr fontAlgn="auto">
              <a:spcAft>
                <a:spcPts val="0"/>
              </a:spcAft>
              <a:buClr>
                <a:schemeClr val="accent1">
                  <a:lumMod val="60000"/>
                  <a:lumOff val="40000"/>
                </a:schemeClr>
              </a:buClr>
              <a:defRPr/>
            </a:pPr>
            <a:r>
              <a:rPr lang="en-US" dirty="0" smtClean="0">
                <a:solidFill>
                  <a:srgbClr val="005BBB"/>
                </a:solidFill>
                <a:ea typeface="+mn-ea"/>
                <a:cs typeface="+mn-cs"/>
              </a:rPr>
              <a:t>Challenge</a:t>
            </a:r>
            <a:endParaRPr lang="en-US" dirty="0">
              <a:solidFill>
                <a:srgbClr val="005BBB"/>
              </a:solidFill>
              <a:ea typeface="+mn-ea"/>
              <a:cs typeface="+mn-cs"/>
            </a:endParaRPr>
          </a:p>
        </p:txBody>
      </p:sp>
      <p:sp>
        <p:nvSpPr>
          <p:cNvPr id="6" name="Content Placeholder 5"/>
          <p:cNvSpPr>
            <a:spLocks noGrp="1"/>
          </p:cNvSpPr>
          <p:nvPr>
            <p:ph sz="quarter" idx="4"/>
          </p:nvPr>
        </p:nvSpPr>
        <p:spPr>
          <a:xfrm>
            <a:off x="4629150" y="2059781"/>
            <a:ext cx="3371850" cy="3429000"/>
          </a:xfrm>
        </p:spPr>
        <p:txBody>
          <a:bodyPr/>
          <a:lstStyle/>
          <a:p>
            <a:r>
              <a:rPr lang="en-US" dirty="0">
                <a:latin typeface="News Gothic MT" charset="0"/>
              </a:rPr>
              <a:t>Supply materials about financial aid and the financial aid process that are easy to access and easy to understand</a:t>
            </a:r>
          </a:p>
          <a:p>
            <a:r>
              <a:rPr lang="en-US" dirty="0">
                <a:latin typeface="News Gothic MT" charset="0"/>
              </a:rPr>
              <a:t>Assist students in minimizing out-of-pocket costs</a:t>
            </a:r>
          </a:p>
          <a:p>
            <a:r>
              <a:rPr lang="en-US" dirty="0">
                <a:latin typeface="News Gothic MT" charset="0"/>
              </a:rPr>
              <a:t>Provide ample opportunities for on-campus </a:t>
            </a:r>
            <a:r>
              <a:rPr lang="en-US" dirty="0" smtClean="0">
                <a:latin typeface="News Gothic MT" charset="0"/>
              </a:rPr>
              <a:t>employment</a:t>
            </a:r>
            <a:endParaRPr lang="en-US" dirty="0">
              <a:latin typeface="News Gothic MT" charset="0"/>
            </a:endParaRPr>
          </a:p>
        </p:txBody>
      </p:sp>
    </p:spTree>
    <p:extLst>
      <p:ext uri="{BB962C8B-B14F-4D97-AF65-F5344CB8AC3E}">
        <p14:creationId xmlns:p14="http://schemas.microsoft.com/office/powerpoint/2010/main" val="3845658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958" y="938214"/>
            <a:ext cx="6031706" cy="1002506"/>
          </a:xfrm>
        </p:spPr>
        <p:txBody>
          <a:bodyPr rtlCol="0">
            <a:normAutofit/>
          </a:bodyPr>
          <a:lstStyle/>
          <a:p>
            <a:pPr algn="ctr" fontAlgn="auto">
              <a:spcAft>
                <a:spcPts val="0"/>
              </a:spcAft>
              <a:defRPr/>
            </a:pPr>
            <a:r>
              <a:rPr lang="en-US" sz="2700" b="1" dirty="0">
                <a:ea typeface="+mj-ea"/>
              </a:rPr>
              <a:t>Cultural Barriers </a:t>
            </a:r>
            <a:br>
              <a:rPr lang="en-US" sz="2700" b="1" dirty="0">
                <a:ea typeface="+mj-ea"/>
              </a:rPr>
            </a:br>
            <a:r>
              <a:rPr lang="en-US" sz="2700" b="1" dirty="0">
                <a:ea typeface="+mj-ea"/>
              </a:rPr>
              <a:t>and University Challenges</a:t>
            </a:r>
          </a:p>
        </p:txBody>
      </p:sp>
      <p:sp>
        <p:nvSpPr>
          <p:cNvPr id="3" name="Text Placeholder 2"/>
          <p:cNvSpPr>
            <a:spLocks noGrp="1"/>
          </p:cNvSpPr>
          <p:nvPr>
            <p:ph type="body" idx="1"/>
          </p:nvPr>
        </p:nvSpPr>
        <p:spPr>
          <a:xfrm>
            <a:off x="1143000" y="1428751"/>
            <a:ext cx="3429000" cy="536972"/>
          </a:xfrm>
        </p:spPr>
        <p:txBody>
          <a:bodyPr rtlCol="0"/>
          <a:lstStyle/>
          <a:p>
            <a:pPr fontAlgn="auto">
              <a:spcAft>
                <a:spcPts val="0"/>
              </a:spcAft>
              <a:buClr>
                <a:schemeClr val="accent1">
                  <a:lumMod val="60000"/>
                  <a:lumOff val="40000"/>
                </a:schemeClr>
              </a:buClr>
              <a:defRPr/>
            </a:pPr>
            <a:r>
              <a:rPr lang="en-US" dirty="0" smtClean="0">
                <a:solidFill>
                  <a:srgbClr val="005BBB"/>
                </a:solidFill>
                <a:ea typeface="+mn-ea"/>
                <a:cs typeface="+mn-cs"/>
              </a:rPr>
              <a:t>Barrier</a:t>
            </a:r>
            <a:endParaRPr lang="en-US" dirty="0">
              <a:solidFill>
                <a:srgbClr val="005BBB"/>
              </a:solidFill>
              <a:ea typeface="+mn-ea"/>
              <a:cs typeface="+mn-cs"/>
            </a:endParaRPr>
          </a:p>
        </p:txBody>
      </p:sp>
      <p:sp>
        <p:nvSpPr>
          <p:cNvPr id="4" name="Content Placeholder 3"/>
          <p:cNvSpPr>
            <a:spLocks noGrp="1"/>
          </p:cNvSpPr>
          <p:nvPr>
            <p:ph sz="half" idx="2"/>
          </p:nvPr>
        </p:nvSpPr>
        <p:spPr>
          <a:xfrm>
            <a:off x="1143000" y="1988344"/>
            <a:ext cx="3373041" cy="3429000"/>
          </a:xfrm>
        </p:spPr>
        <p:txBody>
          <a:bodyPr/>
          <a:lstStyle/>
          <a:p>
            <a:r>
              <a:rPr lang="en-US" dirty="0">
                <a:latin typeface="News Gothic MT" charset="0"/>
              </a:rPr>
              <a:t>Less likely to identify college as necessary to achieving goals</a:t>
            </a:r>
          </a:p>
          <a:p>
            <a:r>
              <a:rPr lang="en-US" dirty="0">
                <a:latin typeface="News Gothic MT" charset="0"/>
              </a:rPr>
              <a:t>Parents lack “college knowledge” related to navigating the college environment</a:t>
            </a:r>
          </a:p>
          <a:p>
            <a:r>
              <a:rPr lang="en-US" dirty="0">
                <a:latin typeface="News Gothic MT" charset="0"/>
              </a:rPr>
              <a:t>Only 50% identify their parents as supportive of their decision to attend college</a:t>
            </a:r>
          </a:p>
          <a:p>
            <a:r>
              <a:rPr lang="en-US" dirty="0">
                <a:latin typeface="News Gothic MT" charset="0"/>
              </a:rPr>
              <a:t>“[Live] simultaneously in two vastly different worlds while being fully accepted in neither”</a:t>
            </a:r>
          </a:p>
          <a:p>
            <a:endParaRPr lang="en-US" dirty="0">
              <a:latin typeface="News Gothic MT" charset="0"/>
            </a:endParaRPr>
          </a:p>
        </p:txBody>
      </p:sp>
      <p:sp>
        <p:nvSpPr>
          <p:cNvPr id="5" name="Text Placeholder 4"/>
          <p:cNvSpPr>
            <a:spLocks noGrp="1"/>
          </p:cNvSpPr>
          <p:nvPr>
            <p:ph type="body" sz="quarter" idx="3"/>
          </p:nvPr>
        </p:nvSpPr>
        <p:spPr>
          <a:xfrm>
            <a:off x="4629150" y="1440658"/>
            <a:ext cx="3371850" cy="536972"/>
          </a:xfrm>
        </p:spPr>
        <p:txBody>
          <a:bodyPr rtlCol="0"/>
          <a:lstStyle/>
          <a:p>
            <a:pPr fontAlgn="auto">
              <a:spcAft>
                <a:spcPts val="0"/>
              </a:spcAft>
              <a:buClr>
                <a:schemeClr val="accent1">
                  <a:lumMod val="60000"/>
                  <a:lumOff val="40000"/>
                </a:schemeClr>
              </a:buClr>
              <a:defRPr/>
            </a:pPr>
            <a:r>
              <a:rPr lang="en-US" dirty="0" smtClean="0">
                <a:solidFill>
                  <a:srgbClr val="005BBB"/>
                </a:solidFill>
                <a:ea typeface="+mn-ea"/>
                <a:cs typeface="+mn-cs"/>
              </a:rPr>
              <a:t>Challenge</a:t>
            </a:r>
            <a:endParaRPr lang="en-US" dirty="0">
              <a:solidFill>
                <a:srgbClr val="005BBB"/>
              </a:solidFill>
              <a:ea typeface="+mn-ea"/>
              <a:cs typeface="+mn-cs"/>
            </a:endParaRPr>
          </a:p>
        </p:txBody>
      </p:sp>
      <p:sp>
        <p:nvSpPr>
          <p:cNvPr id="6" name="Content Placeholder 5"/>
          <p:cNvSpPr>
            <a:spLocks noGrp="1"/>
          </p:cNvSpPr>
          <p:nvPr>
            <p:ph sz="quarter" idx="4"/>
          </p:nvPr>
        </p:nvSpPr>
        <p:spPr>
          <a:xfrm>
            <a:off x="4629150" y="2000250"/>
            <a:ext cx="3371850" cy="3429000"/>
          </a:xfrm>
        </p:spPr>
        <p:txBody>
          <a:bodyPr>
            <a:normAutofit/>
          </a:bodyPr>
          <a:lstStyle/>
          <a:p>
            <a:r>
              <a:rPr lang="en-US" dirty="0">
                <a:latin typeface="News Gothic MT" charset="0"/>
              </a:rPr>
              <a:t>Demonstrate the long-term benefits of a college education</a:t>
            </a:r>
          </a:p>
          <a:p>
            <a:r>
              <a:rPr lang="en-US" dirty="0">
                <a:latin typeface="News Gothic MT" charset="0"/>
              </a:rPr>
              <a:t>Integrate with family to create “buy-in” when possible and/or appropriate; encourage autonomy as necessary</a:t>
            </a:r>
          </a:p>
          <a:p>
            <a:r>
              <a:rPr lang="en-US" dirty="0">
                <a:latin typeface="News Gothic MT" charset="0"/>
              </a:rPr>
              <a:t>Assist students in recognizing and accepting their dual roles</a:t>
            </a:r>
          </a:p>
          <a:p>
            <a:r>
              <a:rPr lang="en-US" dirty="0">
                <a:latin typeface="News Gothic MT" charset="0"/>
              </a:rPr>
              <a:t>Provide culturally-sensitive services that address the specific needs of first-generation students  </a:t>
            </a:r>
          </a:p>
        </p:txBody>
      </p:sp>
    </p:spTree>
    <p:extLst>
      <p:ext uri="{BB962C8B-B14F-4D97-AF65-F5344CB8AC3E}">
        <p14:creationId xmlns:p14="http://schemas.microsoft.com/office/powerpoint/2010/main" val="1203222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958" y="938214"/>
            <a:ext cx="6031706" cy="1002506"/>
          </a:xfrm>
        </p:spPr>
        <p:txBody>
          <a:bodyPr rtlCol="0">
            <a:normAutofit/>
          </a:bodyPr>
          <a:lstStyle/>
          <a:p>
            <a:pPr algn="ctr" fontAlgn="auto">
              <a:spcAft>
                <a:spcPts val="0"/>
              </a:spcAft>
              <a:defRPr/>
            </a:pPr>
            <a:r>
              <a:rPr lang="en-US" sz="2700" b="1" dirty="0">
                <a:ea typeface="+mj-ea"/>
              </a:rPr>
              <a:t>Social Barriers </a:t>
            </a:r>
            <a:br>
              <a:rPr lang="en-US" sz="2700" b="1" dirty="0">
                <a:ea typeface="+mj-ea"/>
              </a:rPr>
            </a:br>
            <a:r>
              <a:rPr lang="en-US" sz="2700" b="1" dirty="0">
                <a:ea typeface="+mj-ea"/>
              </a:rPr>
              <a:t>and University Challenges</a:t>
            </a:r>
          </a:p>
        </p:txBody>
      </p:sp>
      <p:sp>
        <p:nvSpPr>
          <p:cNvPr id="4" name="Text Placeholder 3"/>
          <p:cNvSpPr>
            <a:spLocks noGrp="1"/>
          </p:cNvSpPr>
          <p:nvPr>
            <p:ph type="body" idx="1"/>
          </p:nvPr>
        </p:nvSpPr>
        <p:spPr>
          <a:xfrm>
            <a:off x="1143000" y="1512095"/>
            <a:ext cx="3429000" cy="536972"/>
          </a:xfrm>
        </p:spPr>
        <p:txBody>
          <a:bodyPr rtlCol="0"/>
          <a:lstStyle/>
          <a:p>
            <a:pPr fontAlgn="auto">
              <a:spcAft>
                <a:spcPts val="0"/>
              </a:spcAft>
              <a:buClr>
                <a:schemeClr val="accent1">
                  <a:lumMod val="60000"/>
                  <a:lumOff val="40000"/>
                </a:schemeClr>
              </a:buClr>
              <a:defRPr/>
            </a:pPr>
            <a:r>
              <a:rPr lang="en-US" dirty="0" smtClean="0">
                <a:solidFill>
                  <a:srgbClr val="005BBB"/>
                </a:solidFill>
                <a:ea typeface="+mn-ea"/>
                <a:cs typeface="+mn-cs"/>
              </a:rPr>
              <a:t>Barrier</a:t>
            </a:r>
            <a:endParaRPr lang="en-US" dirty="0">
              <a:solidFill>
                <a:srgbClr val="005BBB"/>
              </a:solidFill>
              <a:ea typeface="+mn-ea"/>
              <a:cs typeface="+mn-cs"/>
            </a:endParaRPr>
          </a:p>
        </p:txBody>
      </p:sp>
      <p:sp>
        <p:nvSpPr>
          <p:cNvPr id="5" name="Content Placeholder 4"/>
          <p:cNvSpPr>
            <a:spLocks noGrp="1"/>
          </p:cNvSpPr>
          <p:nvPr>
            <p:ph sz="half" idx="2"/>
          </p:nvPr>
        </p:nvSpPr>
        <p:spPr>
          <a:xfrm>
            <a:off x="1143000" y="2035969"/>
            <a:ext cx="3373041" cy="3429000"/>
          </a:xfrm>
        </p:spPr>
        <p:txBody>
          <a:bodyPr>
            <a:normAutofit lnSpcReduction="10000"/>
          </a:bodyPr>
          <a:lstStyle/>
          <a:p>
            <a:r>
              <a:rPr lang="en-US" dirty="0">
                <a:latin typeface="News Gothic MT" charset="0"/>
              </a:rPr>
              <a:t>More likely to live off-campus</a:t>
            </a:r>
          </a:p>
          <a:p>
            <a:r>
              <a:rPr lang="en-US" dirty="0">
                <a:latin typeface="News Gothic MT" charset="0"/>
              </a:rPr>
              <a:t>Less likely to participate in on-campus organizations/events</a:t>
            </a:r>
          </a:p>
          <a:p>
            <a:r>
              <a:rPr lang="en-US" dirty="0">
                <a:latin typeface="News Gothic MT" charset="0"/>
              </a:rPr>
              <a:t>Identify their closest friends as full-time employees rather than college students</a:t>
            </a:r>
          </a:p>
          <a:p>
            <a:r>
              <a:rPr lang="en-US" dirty="0">
                <a:latin typeface="News Gothic MT" charset="0"/>
              </a:rPr>
              <a:t>Report higher rates of isolation and discrimination</a:t>
            </a:r>
          </a:p>
          <a:p>
            <a:r>
              <a:rPr lang="en-US" dirty="0">
                <a:latin typeface="News Gothic MT" charset="0"/>
              </a:rPr>
              <a:t>Perceive faculty as “distant” or unconcerned with them as individuals</a:t>
            </a:r>
          </a:p>
        </p:txBody>
      </p:sp>
      <p:sp>
        <p:nvSpPr>
          <p:cNvPr id="6" name="Text Placeholder 5"/>
          <p:cNvSpPr>
            <a:spLocks noGrp="1"/>
          </p:cNvSpPr>
          <p:nvPr>
            <p:ph type="body" sz="quarter" idx="3"/>
          </p:nvPr>
        </p:nvSpPr>
        <p:spPr>
          <a:xfrm>
            <a:off x="4629150" y="1476376"/>
            <a:ext cx="3371850" cy="536972"/>
          </a:xfrm>
        </p:spPr>
        <p:txBody>
          <a:bodyPr rtlCol="0"/>
          <a:lstStyle/>
          <a:p>
            <a:pPr fontAlgn="auto">
              <a:spcAft>
                <a:spcPts val="0"/>
              </a:spcAft>
              <a:buClr>
                <a:schemeClr val="accent1">
                  <a:lumMod val="60000"/>
                  <a:lumOff val="40000"/>
                </a:schemeClr>
              </a:buClr>
              <a:defRPr/>
            </a:pPr>
            <a:r>
              <a:rPr lang="en-US" dirty="0" smtClean="0">
                <a:solidFill>
                  <a:srgbClr val="005BBB"/>
                </a:solidFill>
                <a:ea typeface="+mn-ea"/>
                <a:cs typeface="+mn-cs"/>
              </a:rPr>
              <a:t>Challenge</a:t>
            </a:r>
            <a:endParaRPr lang="en-US" dirty="0">
              <a:solidFill>
                <a:srgbClr val="005BBB"/>
              </a:solidFill>
              <a:ea typeface="+mn-ea"/>
              <a:cs typeface="+mn-cs"/>
            </a:endParaRPr>
          </a:p>
        </p:txBody>
      </p:sp>
      <p:sp>
        <p:nvSpPr>
          <p:cNvPr id="7" name="Content Placeholder 6"/>
          <p:cNvSpPr>
            <a:spLocks noGrp="1"/>
          </p:cNvSpPr>
          <p:nvPr>
            <p:ph sz="quarter" idx="4"/>
          </p:nvPr>
        </p:nvSpPr>
        <p:spPr>
          <a:xfrm>
            <a:off x="4626770" y="2083594"/>
            <a:ext cx="3374231" cy="3429000"/>
          </a:xfrm>
        </p:spPr>
        <p:txBody>
          <a:bodyPr>
            <a:normAutofit fontScale="92500" lnSpcReduction="10000"/>
          </a:bodyPr>
          <a:lstStyle/>
          <a:p>
            <a:r>
              <a:rPr lang="en-US" dirty="0">
                <a:latin typeface="News Gothic MT" charset="0"/>
              </a:rPr>
              <a:t>Provide cost-effective housing options and/or ways to integrate with Housing programs and initiatives</a:t>
            </a:r>
          </a:p>
          <a:p>
            <a:r>
              <a:rPr lang="en-US" dirty="0">
                <a:latin typeface="News Gothic MT" charset="0"/>
              </a:rPr>
              <a:t>Target first-generation students when advertising organizations and events</a:t>
            </a:r>
          </a:p>
          <a:p>
            <a:r>
              <a:rPr lang="en-US" dirty="0">
                <a:latin typeface="News Gothic MT" charset="0"/>
              </a:rPr>
              <a:t>Foster a safe and inclusive campus community</a:t>
            </a:r>
          </a:p>
          <a:p>
            <a:r>
              <a:rPr lang="en-US" dirty="0">
                <a:latin typeface="News Gothic MT" charset="0"/>
              </a:rPr>
              <a:t>Create opportunities for first-generation students to form relationships with </a:t>
            </a:r>
            <a:r>
              <a:rPr lang="en-US" dirty="0" smtClean="0">
                <a:latin typeface="News Gothic MT" charset="0"/>
              </a:rPr>
              <a:t>faculty</a:t>
            </a:r>
          </a:p>
          <a:p>
            <a:pPr lvl="1"/>
            <a:r>
              <a:rPr lang="en-US" sz="750" dirty="0" smtClean="0">
                <a:latin typeface="News Gothic MT" charset="0"/>
              </a:rPr>
              <a:t>M</a:t>
            </a:r>
            <a:r>
              <a:rPr lang="en-US" sz="750" dirty="0">
                <a:latin typeface="News Gothic MT" charset="0"/>
              </a:rPr>
              <a:t>. Selby-Theut</a:t>
            </a:r>
          </a:p>
          <a:p>
            <a:endParaRPr lang="en-US" dirty="0">
              <a:latin typeface="News Gothic MT" charset="0"/>
            </a:endParaRPr>
          </a:p>
          <a:p>
            <a:endParaRPr lang="en-US" dirty="0">
              <a:latin typeface="News Gothic MT" charset="0"/>
            </a:endParaRPr>
          </a:p>
        </p:txBody>
      </p:sp>
    </p:spTree>
    <p:extLst>
      <p:ext uri="{BB962C8B-B14F-4D97-AF65-F5344CB8AC3E}">
        <p14:creationId xmlns:p14="http://schemas.microsoft.com/office/powerpoint/2010/main" val="1068933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Engagement and Value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4724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Engagement, and Learning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These challenges, perhaps more than any other facing our students today, require a shift in how we think about engagement in class and out of class</a:t>
            </a:r>
          </a:p>
          <a:p>
            <a:pPr>
              <a:buFont typeface="Arial" panose="020B0604020202020204" pitchFamily="34" charset="0"/>
              <a:buChar char="•"/>
            </a:pPr>
            <a:r>
              <a:rPr lang="en-US" dirty="0" smtClean="0"/>
              <a:t>I suggest that the community concept on our campuses is a major vehicle for a more comprehensive look at how engagement can tie the curriculum and co-curriculum together to enhance learning across the board—for all students, First Gens or Fifth Gens</a:t>
            </a:r>
          </a:p>
          <a:p>
            <a:pPr marL="0" indent="0">
              <a:buNone/>
            </a:pPr>
            <a:endParaRPr lang="en-US" dirty="0"/>
          </a:p>
        </p:txBody>
      </p:sp>
    </p:spTree>
    <p:extLst>
      <p:ext uri="{BB962C8B-B14F-4D97-AF65-F5344CB8AC3E}">
        <p14:creationId xmlns:p14="http://schemas.microsoft.com/office/powerpoint/2010/main" val="3326790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1711"/>
            <a:ext cx="7772400" cy="511175"/>
          </a:xfrm>
        </p:spPr>
        <p:txBody>
          <a:bodyPr/>
          <a:lstStyle/>
          <a:p>
            <a:r>
              <a:rPr lang="en-US" dirty="0" smtClean="0"/>
              <a:t>Look at the Entire Campus as a Learning Community </a:t>
            </a: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1000"/>
              </a:spcAft>
              <a:buFont typeface="Arial" panose="020B0604020202020204" pitchFamily="34" charset="0"/>
              <a:buChar char="•"/>
            </a:pPr>
            <a:r>
              <a:rPr lang="en-US" dirty="0">
                <a:ea typeface="Calibri" panose="020F0502020204030204" pitchFamily="34" charset="0"/>
                <a:cs typeface="Times New Roman" panose="02020603050405020304" pitchFamily="18" charset="0"/>
              </a:rPr>
              <a:t>Our students are living Aha! moments </a:t>
            </a:r>
            <a:r>
              <a:rPr lang="en-US" dirty="0" smtClean="0">
                <a:ea typeface="Calibri" panose="020F0502020204030204" pitchFamily="34" charset="0"/>
                <a:cs typeface="Times New Roman" panose="02020603050405020304" pitchFamily="18" charset="0"/>
              </a:rPr>
              <a:t>every day on our campuses.  </a:t>
            </a:r>
            <a:r>
              <a:rPr lang="en-US" dirty="0">
                <a:ea typeface="Calibri" panose="020F0502020204030204" pitchFamily="34" charset="0"/>
                <a:cs typeface="Times New Roman" panose="02020603050405020304" pitchFamily="18" charset="0"/>
              </a:rPr>
              <a:t>In a student government meeting one will </a:t>
            </a:r>
            <a:r>
              <a:rPr lang="en-US" dirty="0" smtClean="0">
                <a:ea typeface="Calibri" panose="020F0502020204030204" pitchFamily="34" charset="0"/>
                <a:cs typeface="Times New Roman" panose="02020603050405020304" pitchFamily="18" charset="0"/>
              </a:rPr>
              <a:t>say, </a:t>
            </a:r>
            <a:r>
              <a:rPr lang="en-US" dirty="0">
                <a:ea typeface="Calibri" panose="020F0502020204030204" pitchFamily="34" charset="0"/>
                <a:cs typeface="Times New Roman" panose="02020603050405020304" pitchFamily="18" charset="0"/>
              </a:rPr>
              <a:t>“Aha!  That’s what Prof. Smith was talking about in American Government.”  Or, a service club develops relationships with non-profit community groups and realizes, “Aha!  That’s how networking from Management 301 works.” </a:t>
            </a:r>
            <a:endParaRPr lang="en-US" dirty="0" smtClean="0">
              <a:ea typeface="Calibri" panose="020F0502020204030204" pitchFamily="34" charset="0"/>
              <a:cs typeface="Times New Roman" panose="02020603050405020304" pitchFamily="18" charset="0"/>
            </a:endParaRPr>
          </a:p>
          <a:p>
            <a:pPr marL="0" marR="0">
              <a:lnSpc>
                <a:spcPct val="115000"/>
              </a:lnSpc>
              <a:spcBef>
                <a:spcPts val="0"/>
              </a:spcBef>
              <a:spcAft>
                <a:spcPts val="1000"/>
              </a:spcAft>
              <a:buFont typeface="Arial" panose="020B0604020202020204" pitchFamily="34" charset="0"/>
              <a:buChar char="•"/>
            </a:pPr>
            <a:r>
              <a:rPr lang="en-US" dirty="0" smtClean="0">
                <a:ea typeface="Calibri" panose="020F0502020204030204" pitchFamily="34" charset="0"/>
                <a:cs typeface="Times New Roman" panose="02020603050405020304" pitchFamily="18" charset="0"/>
              </a:rPr>
              <a:t> Susan Borrego </a:t>
            </a:r>
            <a:r>
              <a:rPr lang="en-US" dirty="0">
                <a:ea typeface="Calibri" panose="020F0502020204030204" pitchFamily="34" charset="0"/>
                <a:cs typeface="Times New Roman" panose="02020603050405020304" pitchFamily="18" charset="0"/>
              </a:rPr>
              <a:t>echoes what many have experienced when they marry what they are learning in class with a co-curricular involvement.  These </a:t>
            </a:r>
            <a:r>
              <a:rPr lang="en-US" dirty="0" smtClean="0">
                <a:ea typeface="Calibri" panose="020F0502020204030204" pitchFamily="34" charset="0"/>
                <a:cs typeface="Times New Roman" panose="02020603050405020304" pitchFamily="18" charset="0"/>
              </a:rPr>
              <a:t>“Aha</a:t>
            </a:r>
            <a:r>
              <a:rPr lang="en-US" dirty="0">
                <a:ea typeface="Calibri" panose="020F0502020204030204" pitchFamily="34" charset="0"/>
                <a:cs typeface="Times New Roman" panose="02020603050405020304" pitchFamily="18" charset="0"/>
              </a:rPr>
              <a:t>!” moments, she says, are more meaningful than serial coursework or serial activities.  The total learning is greater than the sum of its parts, and we realize that “the entire campus is a learning community.” (</a:t>
            </a:r>
            <a:r>
              <a:rPr lang="en-US" dirty="0" smtClean="0">
                <a:ea typeface="Calibri" panose="020F0502020204030204" pitchFamily="34" charset="0"/>
                <a:cs typeface="Times New Roman" panose="02020603050405020304" pitchFamily="18" charset="0"/>
              </a:rPr>
              <a:t>2006)</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263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Value of Value</a:t>
            </a: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1000"/>
              </a:spcAft>
              <a:buFont typeface="Arial" panose="020B0604020202020204" pitchFamily="34" charset="0"/>
              <a:buChar char="•"/>
            </a:pPr>
            <a:r>
              <a:rPr lang="en-US" dirty="0" smtClean="0">
                <a:ea typeface="Calibri" panose="020F0502020204030204" pitchFamily="34" charset="0"/>
                <a:cs typeface="Times New Roman" panose="02020603050405020304" pitchFamily="18" charset="0"/>
              </a:rPr>
              <a:t>Increasingly, how we interact with students needs to look </a:t>
            </a:r>
            <a:r>
              <a:rPr lang="en-US" dirty="0">
                <a:ea typeface="Calibri" panose="020F0502020204030204" pitchFamily="34" charset="0"/>
                <a:cs typeface="Times New Roman" panose="02020603050405020304" pitchFamily="18" charset="0"/>
              </a:rPr>
              <a:t>for those “Aha!” moments, how that experience ties them to the journey through our university, and how not having that experience can lead them to </a:t>
            </a:r>
            <a:r>
              <a:rPr lang="en-US" dirty="0" smtClean="0">
                <a:ea typeface="Calibri" panose="020F0502020204030204" pitchFamily="34" charset="0"/>
                <a:cs typeface="Times New Roman" panose="02020603050405020304" pitchFamily="18" charset="0"/>
              </a:rPr>
              <a:t>leave</a:t>
            </a:r>
            <a:r>
              <a:rPr lang="en-US" dirty="0">
                <a:ea typeface="Calibri" panose="020F0502020204030204" pitchFamily="34" charset="0"/>
                <a:cs typeface="Times New Roman" panose="02020603050405020304" pitchFamily="18" charset="0"/>
              </a:rPr>
              <a:t>. </a:t>
            </a:r>
            <a:endParaRPr lang="en-US" dirty="0" smtClean="0">
              <a:ea typeface="Calibri" panose="020F0502020204030204" pitchFamily="34" charset="0"/>
              <a:cs typeface="Times New Roman" panose="02020603050405020304" pitchFamily="18" charset="0"/>
            </a:endParaRPr>
          </a:p>
          <a:p>
            <a:pPr marL="0" marR="0">
              <a:lnSpc>
                <a:spcPct val="115000"/>
              </a:lnSpc>
              <a:spcBef>
                <a:spcPts val="0"/>
              </a:spcBef>
              <a:spcAft>
                <a:spcPts val="1000"/>
              </a:spcAft>
              <a:buFont typeface="Arial" panose="020B0604020202020204" pitchFamily="34" charset="0"/>
              <a:buChar char="•"/>
            </a:pPr>
            <a:r>
              <a:rPr lang="en-US" dirty="0" smtClean="0">
                <a:ea typeface="Calibri" panose="020F0502020204030204" pitchFamily="34" charset="0"/>
                <a:cs typeface="Times New Roman" panose="02020603050405020304" pitchFamily="18" charset="0"/>
              </a:rPr>
              <a:t>It </a:t>
            </a:r>
            <a:r>
              <a:rPr lang="en-US" dirty="0">
                <a:ea typeface="Calibri" panose="020F0502020204030204" pitchFamily="34" charset="0"/>
                <a:cs typeface="Times New Roman" panose="02020603050405020304" pitchFamily="18" charset="0"/>
              </a:rPr>
              <a:t>is part of their hunt for value.  Autopsy studies always show students leave for academic, financial, or personal reasons.  Often these may be placeholders for students’ perceptions that they are not getting enough value for the time, money, effort they are investing in their learning.</a:t>
            </a:r>
          </a:p>
        </p:txBody>
      </p:sp>
    </p:spTree>
    <p:extLst>
      <p:ext uri="{BB962C8B-B14F-4D97-AF65-F5344CB8AC3E}">
        <p14:creationId xmlns:p14="http://schemas.microsoft.com/office/powerpoint/2010/main" val="1884886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240" y="1846217"/>
            <a:ext cx="7363460" cy="731520"/>
          </a:xfrm>
        </p:spPr>
        <p:txBody>
          <a:bodyPr/>
          <a:lstStyle/>
          <a:p>
            <a:r>
              <a:rPr lang="en-US" dirty="0" smtClean="0"/>
              <a:t>Agenda for Today</a:t>
            </a:r>
            <a:endParaRPr lang="en-US" dirty="0"/>
          </a:p>
        </p:txBody>
      </p:sp>
      <p:sp>
        <p:nvSpPr>
          <p:cNvPr id="3" name="Subtitle 2"/>
          <p:cNvSpPr>
            <a:spLocks noGrp="1"/>
          </p:cNvSpPr>
          <p:nvPr>
            <p:ph type="subTitle" idx="1"/>
          </p:nvPr>
        </p:nvSpPr>
        <p:spPr>
          <a:xfrm>
            <a:off x="1519646" y="2473234"/>
            <a:ext cx="6400800" cy="2395220"/>
          </a:xfrm>
        </p:spPr>
        <p:txBody>
          <a:bodyPr/>
          <a:lstStyle/>
          <a:p>
            <a:r>
              <a:rPr lang="en-US" sz="2800" dirty="0" smtClean="0"/>
              <a:t>The Student Journey</a:t>
            </a:r>
          </a:p>
          <a:p>
            <a:r>
              <a:rPr lang="en-US" sz="2800" dirty="0" smtClean="0"/>
              <a:t>Who’s on the Journey at WSU?</a:t>
            </a:r>
          </a:p>
          <a:p>
            <a:r>
              <a:rPr lang="en-US" sz="2800" dirty="0" smtClean="0"/>
              <a:t>Value and Student Engagement</a:t>
            </a:r>
            <a:endParaRPr lang="en-US" sz="2800" dirty="0"/>
          </a:p>
          <a:p>
            <a:r>
              <a:rPr lang="en-US" sz="2800" dirty="0" smtClean="0"/>
              <a:t>Introducing Dr. Teri Hall</a:t>
            </a:r>
          </a:p>
          <a:p>
            <a:r>
              <a:rPr lang="en-US" sz="2800" dirty="0" smtClean="0"/>
              <a:t>Faculty Toolbox</a:t>
            </a:r>
            <a:endParaRPr lang="en-US" sz="2800" dirty="0"/>
          </a:p>
        </p:txBody>
      </p:sp>
    </p:spTree>
    <p:extLst>
      <p:ext uri="{BB962C8B-B14F-4D97-AF65-F5344CB8AC3E}">
        <p14:creationId xmlns:p14="http://schemas.microsoft.com/office/powerpoint/2010/main" val="4148354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as the New Retention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Build value and they will </a:t>
            </a:r>
            <a:r>
              <a:rPr lang="en-US" dirty="0" smtClean="0"/>
              <a:t>stay </a:t>
            </a:r>
          </a:p>
          <a:p>
            <a:pPr>
              <a:buFont typeface="Arial" panose="020B0604020202020204" pitchFamily="34" charset="0"/>
              <a:buChar char="•"/>
            </a:pPr>
            <a:r>
              <a:rPr lang="en-US" dirty="0" smtClean="0"/>
              <a:t>Value </a:t>
            </a:r>
            <a:r>
              <a:rPr lang="en-US" dirty="0"/>
              <a:t>provides a new definition of retention built around what motivates students.  If students see how what they are doing outside of class extends and enhances what they are doing in class, they will be more </a:t>
            </a:r>
            <a:r>
              <a:rPr lang="en-US" dirty="0" smtClean="0"/>
              <a:t>to become involved on campus and be more likely </a:t>
            </a:r>
            <a:r>
              <a:rPr lang="en-US" dirty="0"/>
              <a:t>to </a:t>
            </a:r>
            <a:r>
              <a:rPr lang="en-US" dirty="0" smtClean="0"/>
              <a:t>succeed </a:t>
            </a:r>
            <a:r>
              <a:rPr lang="en-US" dirty="0"/>
              <a:t>and persist to </a:t>
            </a:r>
            <a:r>
              <a:rPr lang="en-US" dirty="0" smtClean="0"/>
              <a:t>graduation</a:t>
            </a:r>
          </a:p>
          <a:p>
            <a:pPr>
              <a:buFont typeface="Arial" panose="020B0604020202020204" pitchFamily="34" charset="0"/>
              <a:buChar char="•"/>
            </a:pPr>
            <a:r>
              <a:rPr lang="en-US" dirty="0" smtClean="0"/>
              <a:t>In </a:t>
            </a:r>
            <a:r>
              <a:rPr lang="en-US" dirty="0"/>
              <a:t>this sense, engagement may be the new </a:t>
            </a:r>
            <a:r>
              <a:rPr lang="en-US" dirty="0" smtClean="0"/>
              <a:t>retention</a:t>
            </a:r>
            <a:endParaRPr lang="en-US" dirty="0"/>
          </a:p>
        </p:txBody>
      </p:sp>
    </p:spTree>
    <p:extLst>
      <p:ext uri="{BB962C8B-B14F-4D97-AF65-F5344CB8AC3E}">
        <p14:creationId xmlns:p14="http://schemas.microsoft.com/office/powerpoint/2010/main" val="2468898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Introducing Dr. Teri Hall</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8381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Dr. Teri Hall</a:t>
            </a:r>
            <a:br>
              <a:rPr lang="en-US" dirty="0" smtClean="0"/>
            </a:br>
            <a:r>
              <a:rPr lang="en-US" dirty="0" smtClean="0"/>
              <a:t>Vice President for Student Affairs</a:t>
            </a:r>
            <a:endParaRPr lang="en-US" dirty="0"/>
          </a:p>
        </p:txBody>
      </p:sp>
      <p:sp>
        <p:nvSpPr>
          <p:cNvPr id="5" name="Content Placeholder 4"/>
          <p:cNvSpPr>
            <a:spLocks noGrp="1"/>
          </p:cNvSpPr>
          <p:nvPr>
            <p:ph idx="1"/>
          </p:nvPr>
        </p:nvSpPr>
        <p:spPr/>
        <p:txBody>
          <a:bodyPr/>
          <a:lstStyle/>
          <a:p>
            <a:r>
              <a:rPr lang="en-US" dirty="0" smtClean="0"/>
              <a:t>A little about me…</a:t>
            </a:r>
          </a:p>
          <a:p>
            <a:pPr lvl="1"/>
            <a:r>
              <a:rPr lang="en-US" dirty="0" smtClean="0"/>
              <a:t>First in my family to finish Bachelor’s, Master’s or Ph.D.</a:t>
            </a:r>
          </a:p>
          <a:p>
            <a:pPr lvl="1"/>
            <a:r>
              <a:rPr lang="en-US" dirty="0" smtClean="0"/>
              <a:t>Worked in Higher Ed. for 30 years</a:t>
            </a:r>
          </a:p>
          <a:p>
            <a:pPr lvl="1"/>
            <a:r>
              <a:rPr lang="en-US" dirty="0" smtClean="0"/>
              <a:t>Aside from Student Affairs work, coordinated HESA master’s at IU</a:t>
            </a:r>
          </a:p>
          <a:p>
            <a:pPr lvl="1"/>
            <a:r>
              <a:rPr lang="en-US" dirty="0" smtClean="0"/>
              <a:t>Spent 18 years at Towson</a:t>
            </a:r>
          </a:p>
          <a:p>
            <a:pPr lvl="2"/>
            <a:r>
              <a:rPr lang="en-US" dirty="0" smtClean="0"/>
              <a:t>Transfer student success and involvement</a:t>
            </a:r>
          </a:p>
          <a:p>
            <a:pPr lvl="2"/>
            <a:r>
              <a:rPr lang="en-US" dirty="0" smtClean="0"/>
              <a:t>Increased student involvement</a:t>
            </a:r>
          </a:p>
          <a:p>
            <a:pPr lvl="2"/>
            <a:r>
              <a:rPr lang="en-US" dirty="0" smtClean="0"/>
              <a:t>Assessment</a:t>
            </a:r>
          </a:p>
          <a:p>
            <a:pPr lvl="2"/>
            <a:r>
              <a:rPr lang="en-US" dirty="0" smtClean="0"/>
              <a:t>Leadership development</a:t>
            </a:r>
          </a:p>
          <a:p>
            <a:pPr lvl="2"/>
            <a:r>
              <a:rPr lang="en-US" dirty="0" smtClean="0"/>
              <a:t>Student advocacy</a:t>
            </a:r>
          </a:p>
          <a:p>
            <a:pPr lvl="2"/>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713344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6373" y="558141"/>
            <a:ext cx="6655157" cy="5636597"/>
          </a:xfrm>
        </p:spPr>
      </p:pic>
    </p:spTree>
    <p:extLst>
      <p:ext uri="{BB962C8B-B14F-4D97-AF65-F5344CB8AC3E}">
        <p14:creationId xmlns:p14="http://schemas.microsoft.com/office/powerpoint/2010/main" val="398228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does this mean for Student Affairs?</a:t>
            </a:r>
            <a:endParaRPr lang="en-US" dirty="0"/>
          </a:p>
        </p:txBody>
      </p:sp>
      <p:sp>
        <p:nvSpPr>
          <p:cNvPr id="6" name="Content Placeholder 5"/>
          <p:cNvSpPr>
            <a:spLocks noGrp="1"/>
          </p:cNvSpPr>
          <p:nvPr>
            <p:ph idx="1"/>
          </p:nvPr>
        </p:nvSpPr>
        <p:spPr/>
        <p:txBody>
          <a:bodyPr/>
          <a:lstStyle/>
          <a:p>
            <a:r>
              <a:rPr lang="en-US" dirty="0" smtClean="0"/>
              <a:t>How do we help every student define and find their level of involvement?</a:t>
            </a:r>
          </a:p>
          <a:p>
            <a:pPr lvl="1"/>
            <a:r>
              <a:rPr lang="en-US" dirty="0" smtClean="0"/>
              <a:t>Through student organizations</a:t>
            </a:r>
          </a:p>
          <a:p>
            <a:pPr lvl="1"/>
            <a:r>
              <a:rPr lang="en-US" dirty="0" smtClean="0"/>
              <a:t>Through on campus employment</a:t>
            </a:r>
          </a:p>
          <a:p>
            <a:pPr lvl="1"/>
            <a:r>
              <a:rPr lang="en-US" dirty="0" smtClean="0"/>
              <a:t>Through partnering with Academic Affairs to increase involvement</a:t>
            </a:r>
          </a:p>
          <a:p>
            <a:pPr lvl="1"/>
            <a:r>
              <a:rPr lang="en-US" dirty="0" smtClean="0"/>
              <a:t>Through Greek life</a:t>
            </a:r>
          </a:p>
          <a:p>
            <a:pPr lvl="1"/>
            <a:r>
              <a:rPr lang="en-US" dirty="0" smtClean="0"/>
              <a:t>Through Sport Clubs and Intramurals</a:t>
            </a:r>
          </a:p>
          <a:p>
            <a:pPr lvl="1"/>
            <a:r>
              <a:rPr lang="en-US" i="1" dirty="0" smtClean="0"/>
              <a:t>Through creating places/spaces where students feel they matter!</a:t>
            </a:r>
          </a:p>
          <a:p>
            <a:r>
              <a:rPr lang="en-US" b="1" dirty="0" smtClean="0"/>
              <a:t>A critical next step for Student Affairs is to create a strategic plan in line with WSU and with involvement/retention as a focus</a:t>
            </a:r>
          </a:p>
        </p:txBody>
      </p:sp>
    </p:spTree>
    <p:extLst>
      <p:ext uri="{BB962C8B-B14F-4D97-AF65-F5344CB8AC3E}">
        <p14:creationId xmlns:p14="http://schemas.microsoft.com/office/powerpoint/2010/main" val="2187800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Faculty Toolbox</a:t>
            </a:r>
            <a:br>
              <a:rPr lang="en-US" dirty="0" smtClean="0"/>
            </a:br>
            <a:r>
              <a:rPr lang="en-US" dirty="0" smtClean="0"/>
              <a:t>A New Tool to Support Students</a:t>
            </a:r>
            <a:endParaRPr lang="en-US" dirty="0"/>
          </a:p>
        </p:txBody>
      </p:sp>
      <p:sp>
        <p:nvSpPr>
          <p:cNvPr id="3" name="Subtitle 2"/>
          <p:cNvSpPr>
            <a:spLocks noGrp="1"/>
          </p:cNvSpPr>
          <p:nvPr>
            <p:ph type="subTitle" idx="1"/>
          </p:nvPr>
        </p:nvSpPr>
        <p:spPr/>
        <p:txBody>
          <a:bodyPr/>
          <a:lstStyle/>
          <a:p>
            <a:r>
              <a:rPr lang="en-US" sz="2800" dirty="0" smtClean="0"/>
              <a:t>Kim Sandlin</a:t>
            </a:r>
            <a:endParaRPr lang="en-US" sz="2800" dirty="0"/>
          </a:p>
        </p:txBody>
      </p:sp>
    </p:spTree>
    <p:extLst>
      <p:ext uri="{BB962C8B-B14F-4D97-AF65-F5344CB8AC3E}">
        <p14:creationId xmlns:p14="http://schemas.microsoft.com/office/powerpoint/2010/main" val="4082914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Faculty Toolbox</a:t>
            </a:r>
          </a:p>
        </p:txBody>
      </p:sp>
      <p:sp>
        <p:nvSpPr>
          <p:cNvPr id="14339" name="Content Placeholder 2"/>
          <p:cNvSpPr>
            <a:spLocks noGrp="1"/>
          </p:cNvSpPr>
          <p:nvPr>
            <p:ph idx="1"/>
          </p:nvPr>
        </p:nvSpPr>
        <p:spPr>
          <a:xfrm>
            <a:off x="339725" y="1600200"/>
            <a:ext cx="8229600" cy="4525963"/>
          </a:xfrm>
        </p:spPr>
        <p:txBody>
          <a:bodyPr/>
          <a:lstStyle/>
          <a:p>
            <a:endParaRPr lang="en-US" dirty="0" smtClean="0">
              <a:latin typeface="Arial" charset="0"/>
              <a:cs typeface="Arial" charset="0"/>
              <a:hlinkClick r:id=""/>
            </a:endParaRPr>
          </a:p>
          <a:p>
            <a:pPr marL="0" indent="0" algn="ctr">
              <a:buNone/>
            </a:pPr>
            <a:endParaRPr lang="en-US" dirty="0" smtClean="0">
              <a:latin typeface="Arial" charset="0"/>
              <a:cs typeface="Arial" charset="0"/>
              <a:hlinkClick r:id=""/>
            </a:endParaRPr>
          </a:p>
          <a:p>
            <a:pPr marL="0" indent="0" algn="ctr">
              <a:buNone/>
            </a:pPr>
            <a:r>
              <a:rPr lang="en-US" sz="3600" dirty="0" smtClean="0">
                <a:latin typeface="Arial" charset="0"/>
                <a:cs typeface="Arial" charset="0"/>
                <a:hlinkClick r:id=""/>
              </a:rPr>
              <a:t>www.wichita.edu/facultytoolbox</a:t>
            </a:r>
            <a:endParaRPr lang="en-US" sz="3600" dirty="0" smtClean="0">
              <a:latin typeface="Arial" charset="0"/>
              <a:cs typeface="Arial" charset="0"/>
            </a:endParaRPr>
          </a:p>
          <a:p>
            <a:pPr marL="457200" lvl="1" indent="0">
              <a:buNone/>
            </a:pPr>
            <a:r>
              <a:rPr lang="en-US" i="1" dirty="0" smtClean="0">
                <a:latin typeface="Arial" charset="0"/>
              </a:rPr>
              <a:t>	</a:t>
            </a:r>
            <a:endParaRPr lang="en-US" dirty="0" smtClean="0">
              <a:latin typeface="Arial" charset="0"/>
              <a:cs typeface="Arial" charset="0"/>
            </a:endParaRPr>
          </a:p>
        </p:txBody>
      </p:sp>
    </p:spTree>
    <p:extLst>
      <p:ext uri="{BB962C8B-B14F-4D97-AF65-F5344CB8AC3E}">
        <p14:creationId xmlns:p14="http://schemas.microsoft.com/office/powerpoint/2010/main" val="480208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Weekly Messages</a:t>
            </a:r>
          </a:p>
        </p:txBody>
      </p:sp>
      <p:sp>
        <p:nvSpPr>
          <p:cNvPr id="3" name="Content Placeholder 2"/>
          <p:cNvSpPr>
            <a:spLocks noGrp="1"/>
          </p:cNvSpPr>
          <p:nvPr>
            <p:ph idx="1"/>
          </p:nvPr>
        </p:nvSpPr>
        <p:spPr/>
        <p:txBody>
          <a:bodyPr/>
          <a:lstStyle/>
          <a:p>
            <a:r>
              <a:rPr lang="en-US" dirty="0" smtClean="0"/>
              <a:t>Blackboard </a:t>
            </a:r>
            <a:r>
              <a:rPr lang="en-US" dirty="0"/>
              <a:t>announcements and PPT slides for </a:t>
            </a:r>
            <a:r>
              <a:rPr lang="en-US" dirty="0" smtClean="0"/>
              <a:t>faculty to use in classes</a:t>
            </a:r>
            <a:endParaRPr lang="en-US" dirty="0"/>
          </a:p>
          <a:p>
            <a:r>
              <a:rPr lang="en-US" dirty="0" smtClean="0"/>
              <a:t>WSU Today, Shocker Blast, faculty emails</a:t>
            </a:r>
          </a:p>
          <a:p>
            <a:r>
              <a:rPr lang="en-US" dirty="0" smtClean="0"/>
              <a:t>Department social media posts</a:t>
            </a:r>
          </a:p>
          <a:p>
            <a:r>
              <a:rPr lang="en-US" dirty="0" smtClean="0"/>
              <a:t>Department programs</a:t>
            </a:r>
          </a:p>
          <a:p>
            <a:r>
              <a:rPr lang="en-US" dirty="0" smtClean="0"/>
              <a:t>Guide app</a:t>
            </a:r>
          </a:p>
          <a:p>
            <a:pPr marL="0" indent="0">
              <a:buNone/>
            </a:pPr>
            <a:endParaRPr lang="en-US" dirty="0"/>
          </a:p>
        </p:txBody>
      </p:sp>
    </p:spTree>
    <p:extLst>
      <p:ext uri="{BB962C8B-B14F-4D97-AF65-F5344CB8AC3E}">
        <p14:creationId xmlns:p14="http://schemas.microsoft.com/office/powerpoint/2010/main" val="3285149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EXAMPLE: Week one – </a:t>
            </a:r>
            <a:br>
              <a:rPr lang="en-US" dirty="0" smtClean="0"/>
            </a:br>
            <a:r>
              <a:rPr lang="en-US" dirty="0" smtClean="0"/>
              <a:t>Blackboard announcement for faculty</a:t>
            </a:r>
          </a:p>
        </p:txBody>
      </p:sp>
      <p:sp>
        <p:nvSpPr>
          <p:cNvPr id="3" name="Content Placeholder 2"/>
          <p:cNvSpPr>
            <a:spLocks noGrp="1"/>
          </p:cNvSpPr>
          <p:nvPr>
            <p:ph idx="1"/>
          </p:nvPr>
        </p:nvSpPr>
        <p:spPr>
          <a:xfrm>
            <a:off x="339212" y="1722437"/>
            <a:ext cx="8229600" cy="4525963"/>
          </a:xfrm>
        </p:spPr>
        <p:txBody>
          <a:bodyPr/>
          <a:lstStyle/>
          <a:p>
            <a:r>
              <a:rPr lang="en-US" sz="2000" dirty="0" smtClean="0"/>
              <a:t>If </a:t>
            </a:r>
            <a:r>
              <a:rPr lang="en-US" sz="2000" dirty="0"/>
              <a:t>you haven’t yet made connections on campus, consider arriving early or staying after class to introduce yourself </a:t>
            </a:r>
            <a:r>
              <a:rPr lang="en-US" sz="2000" dirty="0" smtClean="0"/>
              <a:t>to </a:t>
            </a:r>
            <a:r>
              <a:rPr lang="en-US" sz="2000" dirty="0"/>
              <a:t>other students and your professor. The more connections you make, the more comfortable you will be on campus and potentially more likely you will be to graduate. Ask what others are looking forward to this semester to strike up a conversation. If you aren’t sure how to approach your professors, you can </a:t>
            </a:r>
            <a:r>
              <a:rPr lang="en-US" sz="2000" u="sng" dirty="0">
                <a:hlinkClick r:id="rId3"/>
              </a:rPr>
              <a:t>find resources here</a:t>
            </a:r>
            <a:r>
              <a:rPr lang="en-US" sz="2000" dirty="0"/>
              <a:t>.</a:t>
            </a:r>
          </a:p>
          <a:p>
            <a:r>
              <a:rPr lang="en-US" sz="2000" dirty="0"/>
              <a:t>Looking for scholarship for next year? Visit </a:t>
            </a:r>
            <a:r>
              <a:rPr lang="en-US" sz="2000" u="sng" dirty="0">
                <a:hlinkClick r:id="rId4"/>
              </a:rPr>
              <a:t>www.wichita.edu/scholarships</a:t>
            </a:r>
            <a:r>
              <a:rPr lang="en-US" sz="2000" dirty="0"/>
              <a:t> to find a list of deadlines and opportunities for continuing students. If you don’t have a financial plan for future semesters, schedule an appointment to see a Peer Financial Coach in the Office of Student Money Management to get started. Go to </a:t>
            </a:r>
            <a:r>
              <a:rPr lang="en-US" sz="2000" u="sng" dirty="0">
                <a:hlinkClick r:id="rId5"/>
              </a:rPr>
              <a:t>www.wichita.edu/osmm</a:t>
            </a:r>
            <a:r>
              <a:rPr lang="en-US" sz="2000" dirty="0"/>
              <a:t> to request an appointment.</a:t>
            </a:r>
          </a:p>
          <a:p>
            <a:pPr marL="0" indent="0">
              <a:buNone/>
            </a:pPr>
            <a:endParaRPr lang="en-US" dirty="0"/>
          </a:p>
        </p:txBody>
      </p:sp>
    </p:spTree>
    <p:extLst>
      <p:ext uri="{BB962C8B-B14F-4D97-AF65-F5344CB8AC3E}">
        <p14:creationId xmlns:p14="http://schemas.microsoft.com/office/powerpoint/2010/main" val="2797134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746760" y="235131"/>
            <a:ext cx="7772400" cy="687978"/>
          </a:xfrm>
        </p:spPr>
        <p:txBody>
          <a:bodyPr/>
          <a:lstStyle/>
          <a:p>
            <a:r>
              <a:rPr lang="en-US" dirty="0"/>
              <a:t>Making strong connections each semester </a:t>
            </a:r>
            <a:r>
              <a:rPr lang="en-US" dirty="0" smtClean="0"/>
              <a:t>is key</a:t>
            </a:r>
            <a:br>
              <a:rPr lang="en-US" dirty="0" smtClean="0"/>
            </a:br>
            <a:endParaRPr lang="en-US" dirty="0" smtClean="0"/>
          </a:p>
        </p:txBody>
      </p:sp>
      <p:sp>
        <p:nvSpPr>
          <p:cNvPr id="17411" name="Content Placeholder 4"/>
          <p:cNvSpPr>
            <a:spLocks noGrp="1"/>
          </p:cNvSpPr>
          <p:nvPr>
            <p:ph sz="half" idx="1"/>
          </p:nvPr>
        </p:nvSpPr>
        <p:spPr>
          <a:xfrm>
            <a:off x="457200" y="1323704"/>
            <a:ext cx="8229600" cy="4802460"/>
          </a:xfrm>
        </p:spPr>
        <p:txBody>
          <a:bodyPr/>
          <a:lstStyle/>
          <a:p>
            <a:r>
              <a:rPr lang="en-US" sz="2400" dirty="0">
                <a:latin typeface="Arial" charset="0"/>
                <a:cs typeface="Arial" charset="0"/>
              </a:rPr>
              <a:t>Get to class early and stay after a few minutes to form relationships. Talk to two students you didn’t already know and introduce yourself to your professors.</a:t>
            </a:r>
          </a:p>
          <a:p>
            <a:pPr lvl="1"/>
            <a:r>
              <a:rPr lang="en-US" sz="2000" dirty="0">
                <a:latin typeface="Arial" charset="0"/>
              </a:rPr>
              <a:t>Not sure what to say?</a:t>
            </a:r>
          </a:p>
          <a:p>
            <a:pPr lvl="2"/>
            <a:r>
              <a:rPr lang="en-US" sz="1400" i="1" dirty="0">
                <a:latin typeface="Arial" charset="0"/>
              </a:rPr>
              <a:t>Ask other students where they are from, what they are studying, or what they are looking forward to this semester.</a:t>
            </a:r>
          </a:p>
          <a:p>
            <a:pPr lvl="2"/>
            <a:r>
              <a:rPr lang="en-US" sz="1400" i="1" dirty="0">
                <a:latin typeface="Arial" charset="0"/>
              </a:rPr>
              <a:t>Simply say hello to your professor when you walk into class. (And take that empty seat in the front row!) Tell your professor you are excited to be in the class.</a:t>
            </a:r>
          </a:p>
          <a:p>
            <a:pPr lvl="1"/>
            <a:r>
              <a:rPr lang="en-US" sz="2000" dirty="0">
                <a:latin typeface="Arial" charset="0"/>
              </a:rPr>
              <a:t>Other tips for speaking with your professors </a:t>
            </a:r>
            <a:r>
              <a:rPr lang="en-US" sz="2000" dirty="0">
                <a:latin typeface="Arial" charset="0"/>
                <a:hlinkClick r:id="rId3"/>
              </a:rPr>
              <a:t>can be found here (</a:t>
            </a:r>
            <a:r>
              <a:rPr lang="en-US" sz="2000" i="1" dirty="0">
                <a:latin typeface="Arial" charset="0"/>
                <a:hlinkClick r:id="rId3"/>
              </a:rPr>
              <a:t>www.wichita.edu/success)</a:t>
            </a:r>
            <a:r>
              <a:rPr lang="en-US" sz="2000" i="1" dirty="0">
                <a:latin typeface="Arial" charset="0"/>
              </a:rPr>
              <a:t>.</a:t>
            </a:r>
          </a:p>
          <a:p>
            <a:pPr lvl="1"/>
            <a:endParaRPr lang="en-US" sz="1400" dirty="0">
              <a:latin typeface="Arial" charset="0"/>
            </a:endParaRPr>
          </a:p>
          <a:p>
            <a:r>
              <a:rPr lang="en-US" sz="2400" dirty="0">
                <a:latin typeface="Arial" charset="0"/>
                <a:cs typeface="Arial" charset="0"/>
              </a:rPr>
              <a:t>Attend at least two </a:t>
            </a:r>
            <a:r>
              <a:rPr lang="en-US" sz="2400" dirty="0" err="1">
                <a:latin typeface="Arial" charset="0"/>
                <a:cs typeface="Arial" charset="0"/>
                <a:hlinkClick r:id="rId4"/>
              </a:rPr>
              <a:t>Welcomefest</a:t>
            </a:r>
            <a:r>
              <a:rPr lang="en-US" sz="2400" dirty="0">
                <a:latin typeface="Arial" charset="0"/>
                <a:cs typeface="Arial" charset="0"/>
                <a:hlinkClick r:id="rId4"/>
              </a:rPr>
              <a:t> activities (</a:t>
            </a:r>
            <a:r>
              <a:rPr lang="en-US" sz="2400" i="1" dirty="0">
                <a:latin typeface="Arial" charset="0"/>
                <a:cs typeface="Arial" charset="0"/>
                <a:hlinkClick r:id="rId4"/>
              </a:rPr>
              <a:t>www.wichita.edu/involvement</a:t>
            </a:r>
            <a:r>
              <a:rPr lang="en-US" sz="2400" dirty="0">
                <a:latin typeface="Arial" charset="0"/>
                <a:cs typeface="Arial" charset="0"/>
                <a:hlinkClick r:id="rId4"/>
              </a:rPr>
              <a:t>)</a:t>
            </a:r>
            <a:r>
              <a:rPr lang="en-US" sz="2400" dirty="0">
                <a:latin typeface="Arial" charset="0"/>
                <a:cs typeface="Arial" charset="0"/>
              </a:rPr>
              <a:t>.</a:t>
            </a:r>
          </a:p>
        </p:txBody>
      </p:sp>
    </p:spTree>
    <p:extLst>
      <p:ext uri="{BB962C8B-B14F-4D97-AF65-F5344CB8AC3E}">
        <p14:creationId xmlns:p14="http://schemas.microsoft.com/office/powerpoint/2010/main" val="2535968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3211"/>
            <a:ext cx="7772400" cy="760821"/>
          </a:xfrm>
        </p:spPr>
        <p:txBody>
          <a:bodyPr/>
          <a:lstStyle/>
          <a:p>
            <a:r>
              <a:rPr lang="en-US" dirty="0" smtClean="0"/>
              <a:t>Recapping the First Three Workshops: Growing Enrollment, Promoting WSU, Student Service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Each has a role in a Culture of Enrollment</a:t>
            </a:r>
          </a:p>
          <a:p>
            <a:pPr>
              <a:buFont typeface="Arial" panose="020B0604020202020204" pitchFamily="34" charset="0"/>
              <a:buChar char="•"/>
            </a:pPr>
            <a:r>
              <a:rPr lang="en-US" dirty="0" smtClean="0"/>
              <a:t>Building relationships in a Community of Higher Education</a:t>
            </a:r>
          </a:p>
          <a:p>
            <a:pPr>
              <a:buFont typeface="Arial" panose="020B0604020202020204" pitchFamily="34" charset="0"/>
              <a:buChar char="•"/>
            </a:pPr>
            <a:r>
              <a:rPr lang="en-US" dirty="0" smtClean="0"/>
              <a:t>“You never know who your audience is”</a:t>
            </a:r>
          </a:p>
          <a:p>
            <a:pPr>
              <a:buFont typeface="Arial" panose="020B0604020202020204" pitchFamily="34" charset="0"/>
              <a:buChar char="•"/>
            </a:pPr>
            <a:r>
              <a:rPr lang="en-US" dirty="0" smtClean="0"/>
              <a:t>The optics of promoting Wichita State: putting yourself out there</a:t>
            </a:r>
          </a:p>
          <a:p>
            <a:pPr>
              <a:buFont typeface="Arial" panose="020B0604020202020204" pitchFamily="34" charset="0"/>
              <a:buChar char="•"/>
            </a:pPr>
            <a:r>
              <a:rPr lang="en-US" dirty="0" smtClean="0"/>
              <a:t>Getting, and giving clear, consistent messages</a:t>
            </a:r>
          </a:p>
          <a:p>
            <a:pPr>
              <a:buFont typeface="Arial" panose="020B0604020202020204" pitchFamily="34" charset="0"/>
              <a:buChar char="•"/>
            </a:pPr>
            <a:r>
              <a:rPr lang="en-US" dirty="0" smtClean="0"/>
              <a:t>Building a student-focused approach to service</a:t>
            </a:r>
          </a:p>
          <a:p>
            <a:pPr>
              <a:buFont typeface="Arial" panose="020B0604020202020204" pitchFamily="34" charset="0"/>
              <a:buChar char="•"/>
            </a:pPr>
            <a:r>
              <a:rPr lang="en-US" dirty="0" smtClean="0"/>
              <a:t>Without the students, we wouldn’t be here</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38239359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39725" y="274638"/>
            <a:ext cx="8499475" cy="846137"/>
          </a:xfrm>
        </p:spPr>
        <p:txBody>
          <a:bodyPr/>
          <a:lstStyle/>
          <a:p>
            <a:endParaRPr lang="en-US" smtClean="0"/>
          </a:p>
        </p:txBody>
      </p:sp>
      <p:sp>
        <p:nvSpPr>
          <p:cNvPr id="15363" name="Content Placeholder 2"/>
          <p:cNvSpPr>
            <a:spLocks noGrp="1"/>
          </p:cNvSpPr>
          <p:nvPr>
            <p:ph idx="1"/>
          </p:nvPr>
        </p:nvSpPr>
        <p:spPr>
          <a:xfrm>
            <a:off x="339725" y="1600200"/>
            <a:ext cx="8229600" cy="4525963"/>
          </a:xfrm>
        </p:spPr>
        <p:txBody>
          <a:bodyPr/>
          <a:lstStyle/>
          <a:p>
            <a:endParaRPr lang="en-US" smtClean="0">
              <a:latin typeface="Arial" charset="0"/>
              <a:cs typeface="Arial" charset="0"/>
            </a:endParaRPr>
          </a:p>
        </p:txBody>
      </p:sp>
      <p:sp>
        <p:nvSpPr>
          <p:cNvPr id="4" name="Rectangle 3"/>
          <p:cNvSpPr/>
          <p:nvPr/>
        </p:nvSpPr>
        <p:spPr>
          <a:xfrm>
            <a:off x="0" y="0"/>
            <a:ext cx="9144000" cy="6858000"/>
          </a:xfrm>
          <a:prstGeom prst="rect">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15365" name="Picture 9" descr="Template-Design-2.Title.png"/>
          <p:cNvPicPr>
            <a:picLocks noChangeAspect="1"/>
          </p:cNvPicPr>
          <p:nvPr/>
        </p:nvPicPr>
        <p:blipFill>
          <a:blip r:embed="rId2" cstate="print"/>
          <a:srcRect l="1576" t="27368" r="1575" b="24911"/>
          <a:stretch>
            <a:fillRect/>
          </a:stretch>
        </p:blipFill>
        <p:spPr bwMode="auto">
          <a:xfrm>
            <a:off x="31750" y="1876425"/>
            <a:ext cx="9080500" cy="3273425"/>
          </a:xfrm>
          <a:prstGeom prst="rect">
            <a:avLst/>
          </a:prstGeom>
          <a:noFill/>
          <a:ln w="9525">
            <a:noFill/>
            <a:miter lim="800000"/>
            <a:headEnd/>
            <a:tailEnd/>
          </a:ln>
        </p:spPr>
      </p:pic>
      <p:pic>
        <p:nvPicPr>
          <p:cNvPr id="15366" name="Picture 10" descr="wsu_horizontal_color.png"/>
          <p:cNvPicPr>
            <a:picLocks noChangeAspect="1"/>
          </p:cNvPicPr>
          <p:nvPr/>
        </p:nvPicPr>
        <p:blipFill>
          <a:blip r:embed="rId3" cstate="print"/>
          <a:srcRect/>
          <a:stretch>
            <a:fillRect/>
          </a:stretch>
        </p:blipFill>
        <p:spPr bwMode="auto">
          <a:xfrm>
            <a:off x="7391400" y="6356350"/>
            <a:ext cx="1554163" cy="349250"/>
          </a:xfrm>
          <a:prstGeom prst="rect">
            <a:avLst/>
          </a:prstGeom>
          <a:noFill/>
          <a:ln w="9525">
            <a:noFill/>
            <a:miter lim="800000"/>
            <a:headEnd/>
            <a:tailEnd/>
          </a:ln>
        </p:spPr>
      </p:pic>
      <p:sp>
        <p:nvSpPr>
          <p:cNvPr id="7" name="Slide Number Placeholder 6"/>
          <p:cNvSpPr txBox="1">
            <a:spLocks/>
          </p:cNvSpPr>
          <p:nvPr/>
        </p:nvSpPr>
        <p:spPr>
          <a:xfrm>
            <a:off x="152400" y="6432550"/>
            <a:ext cx="838200" cy="501650"/>
          </a:xfrm>
          <a:prstGeom prst="rect">
            <a:avLst/>
          </a:prstGeom>
        </p:spPr>
        <p:txBody>
          <a:bodyPr/>
          <a:lstStyle/>
          <a:p>
            <a:pPr fontAlgn="auto">
              <a:spcBef>
                <a:spcPts val="0"/>
              </a:spcBef>
              <a:spcAft>
                <a:spcPts val="0"/>
              </a:spcAft>
              <a:defRPr/>
            </a:pPr>
            <a:fld id="{95FBA917-D642-4A61-82CD-F64B4F61E137}" type="slidenum">
              <a:rPr lang="en-US" sz="1200">
                <a:solidFill>
                  <a:schemeClr val="bg1">
                    <a:lumMod val="50000"/>
                  </a:schemeClr>
                </a:solidFill>
                <a:latin typeface="+mn-lt"/>
                <a:cs typeface="+mn-cs"/>
              </a:rPr>
              <a:pPr fontAlgn="auto">
                <a:spcBef>
                  <a:spcPts val="0"/>
                </a:spcBef>
                <a:spcAft>
                  <a:spcPts val="0"/>
                </a:spcAft>
                <a:defRPr/>
              </a:pPr>
              <a:t>30</a:t>
            </a:fld>
            <a:endParaRPr lang="en-US" sz="1200" dirty="0">
              <a:solidFill>
                <a:schemeClr val="bg1">
                  <a:lumMod val="50000"/>
                </a:schemeClr>
              </a:solidFill>
              <a:latin typeface="+mn-lt"/>
              <a:cs typeface="+mn-cs"/>
            </a:endParaRPr>
          </a:p>
        </p:txBody>
      </p:sp>
      <p:sp>
        <p:nvSpPr>
          <p:cNvPr id="8" name="Title 1"/>
          <p:cNvSpPr txBox="1">
            <a:spLocks/>
          </p:cNvSpPr>
          <p:nvPr/>
        </p:nvSpPr>
        <p:spPr>
          <a:xfrm>
            <a:off x="457200" y="2644775"/>
            <a:ext cx="8229600" cy="1470025"/>
          </a:xfrm>
          <a:prstGeom prst="rect">
            <a:avLst/>
          </a:prstGeom>
        </p:spPr>
        <p:txBody>
          <a:bodyPr anchor="ctr" anchorCtr="1">
            <a:normAutofit/>
          </a:bodyPr>
          <a:lstStyle/>
          <a:p>
            <a:pPr algn="ctr" fontAlgn="auto">
              <a:spcAft>
                <a:spcPts val="0"/>
              </a:spcAft>
              <a:defRPr/>
            </a:pPr>
            <a:r>
              <a:rPr lang="en-US" sz="4400" b="1" dirty="0" smtClean="0">
                <a:latin typeface="Georgia" pitchFamily="18" charset="0"/>
                <a:ea typeface="+mj-ea"/>
                <a:cs typeface="+mj-cs"/>
              </a:rPr>
              <a:t>Week One Messaging </a:t>
            </a:r>
            <a:br>
              <a:rPr lang="en-US" sz="4400" b="1" dirty="0" smtClean="0">
                <a:latin typeface="Georgia" pitchFamily="18" charset="0"/>
                <a:ea typeface="+mj-ea"/>
                <a:cs typeface="+mj-cs"/>
              </a:rPr>
            </a:br>
            <a:r>
              <a:rPr lang="en-US" sz="4400" b="1" dirty="0" smtClean="0">
                <a:latin typeface="Georgia" pitchFamily="18" charset="0"/>
                <a:ea typeface="+mj-ea"/>
                <a:cs typeface="+mj-cs"/>
              </a:rPr>
              <a:t>Examples</a:t>
            </a:r>
          </a:p>
        </p:txBody>
      </p:sp>
    </p:spTree>
    <p:extLst>
      <p:ext uri="{BB962C8B-B14F-4D97-AF65-F5344CB8AC3E}">
        <p14:creationId xmlns:p14="http://schemas.microsoft.com/office/powerpoint/2010/main" val="2012748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Scholarships for next year</a:t>
            </a:r>
          </a:p>
        </p:txBody>
      </p:sp>
      <p:sp>
        <p:nvSpPr>
          <p:cNvPr id="14339" name="Content Placeholder 2"/>
          <p:cNvSpPr>
            <a:spLocks noGrp="1"/>
          </p:cNvSpPr>
          <p:nvPr>
            <p:ph idx="1"/>
          </p:nvPr>
        </p:nvSpPr>
        <p:spPr>
          <a:xfrm>
            <a:off x="339725" y="1600200"/>
            <a:ext cx="8229600" cy="4525963"/>
          </a:xfrm>
        </p:spPr>
        <p:txBody>
          <a:bodyPr/>
          <a:lstStyle/>
          <a:p>
            <a:r>
              <a:rPr lang="en-US" sz="2600" dirty="0">
                <a:latin typeface="Arial" charset="0"/>
                <a:cs typeface="Arial" charset="0"/>
              </a:rPr>
              <a:t>If you are applying for scholarships for next year, application deadlines are approaching quickly! Some application deadlines have already passed. Visit </a:t>
            </a:r>
            <a:r>
              <a:rPr lang="en-US" sz="2600" dirty="0">
                <a:latin typeface="Arial" charset="0"/>
                <a:cs typeface="Arial" charset="0"/>
                <a:hlinkClick r:id="rId2"/>
              </a:rPr>
              <a:t>www.wichita.edu/scholarships</a:t>
            </a:r>
            <a:r>
              <a:rPr lang="en-US" sz="2600" dirty="0">
                <a:latin typeface="Arial" charset="0"/>
                <a:cs typeface="Arial" charset="0"/>
              </a:rPr>
              <a:t> for information.</a:t>
            </a:r>
          </a:p>
          <a:p>
            <a:pPr marL="0" indent="0">
              <a:buNone/>
            </a:pPr>
            <a:endParaRPr lang="en-US" sz="2600" dirty="0">
              <a:latin typeface="Arial" charset="0"/>
              <a:cs typeface="Arial" charset="0"/>
            </a:endParaRPr>
          </a:p>
          <a:p>
            <a:r>
              <a:rPr lang="en-US" sz="2600" dirty="0">
                <a:latin typeface="Arial" charset="0"/>
                <a:cs typeface="Arial" charset="0"/>
              </a:rPr>
              <a:t>Consider meeting with a Peer Financial Coach in OSMM </a:t>
            </a:r>
            <a:r>
              <a:rPr lang="en-US" sz="1600" dirty="0">
                <a:latin typeface="Arial" charset="0"/>
                <a:cs typeface="Arial" charset="0"/>
              </a:rPr>
              <a:t>(</a:t>
            </a:r>
            <a:r>
              <a:rPr lang="en-US" sz="1600" i="1" dirty="0">
                <a:latin typeface="Arial" charset="0"/>
                <a:cs typeface="Arial" charset="0"/>
              </a:rPr>
              <a:t>Office for Student Money Management</a:t>
            </a:r>
            <a:r>
              <a:rPr lang="en-US" sz="1600" dirty="0">
                <a:latin typeface="Arial" charset="0"/>
                <a:cs typeface="Arial" charset="0"/>
              </a:rPr>
              <a:t>) </a:t>
            </a:r>
            <a:r>
              <a:rPr lang="en-US" sz="2600" dirty="0">
                <a:latin typeface="Arial" charset="0"/>
                <a:cs typeface="Arial" charset="0"/>
              </a:rPr>
              <a:t>if you are unsure of how to manage your college finances. Visit </a:t>
            </a:r>
            <a:r>
              <a:rPr lang="en-US" sz="2600" dirty="0">
                <a:latin typeface="Arial" charset="0"/>
                <a:cs typeface="Arial" charset="0"/>
                <a:hlinkClick r:id="rId3"/>
              </a:rPr>
              <a:t>www.wichita.edu/osmm</a:t>
            </a:r>
            <a:r>
              <a:rPr lang="en-US" sz="2600" dirty="0">
                <a:latin typeface="Arial" charset="0"/>
                <a:cs typeface="Arial" charset="0"/>
              </a:rPr>
              <a:t> to request an appointment.</a:t>
            </a:r>
          </a:p>
          <a:p>
            <a:endParaRPr lang="en-US" sz="2600" dirty="0" smtClean="0">
              <a:latin typeface="Arial" charset="0"/>
              <a:cs typeface="Arial" charset="0"/>
            </a:endParaRPr>
          </a:p>
        </p:txBody>
      </p:sp>
    </p:spTree>
    <p:extLst>
      <p:ext uri="{BB962C8B-B14F-4D97-AF65-F5344CB8AC3E}">
        <p14:creationId xmlns:p14="http://schemas.microsoft.com/office/powerpoint/2010/main" val="6790606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EXAMPLE: Week one – WSU Today</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4905" y="1981200"/>
            <a:ext cx="5649113" cy="3848637"/>
          </a:xfrm>
        </p:spPr>
      </p:pic>
    </p:spTree>
    <p:extLst>
      <p:ext uri="{BB962C8B-B14F-4D97-AF65-F5344CB8AC3E}">
        <p14:creationId xmlns:p14="http://schemas.microsoft.com/office/powerpoint/2010/main" val="2189329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EXAMPLE: Week one – Shocker Blast</a:t>
            </a:r>
          </a:p>
        </p:txBody>
      </p:sp>
      <p:pic>
        <p:nvPicPr>
          <p:cNvPr id="7" name="Picture 6"/>
          <p:cNvPicPr>
            <a:picLocks noChangeAspect="1"/>
          </p:cNvPicPr>
          <p:nvPr/>
        </p:nvPicPr>
        <p:blipFill>
          <a:blip r:embed="rId3"/>
          <a:stretch>
            <a:fillRect/>
          </a:stretch>
        </p:blipFill>
        <p:spPr>
          <a:xfrm>
            <a:off x="1752600" y="1981200"/>
            <a:ext cx="5676900" cy="4010025"/>
          </a:xfrm>
          <a:prstGeom prst="rect">
            <a:avLst/>
          </a:prstGeom>
        </p:spPr>
      </p:pic>
    </p:spTree>
    <p:extLst>
      <p:ext uri="{BB962C8B-B14F-4D97-AF65-F5344CB8AC3E}">
        <p14:creationId xmlns:p14="http://schemas.microsoft.com/office/powerpoint/2010/main" val="320484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EXAMPLE: Week one – </a:t>
            </a:r>
            <a:br>
              <a:rPr lang="en-US" dirty="0" smtClean="0"/>
            </a:br>
            <a:r>
              <a:rPr lang="en-US" dirty="0" smtClean="0"/>
              <a:t>faculty email, college social media</a:t>
            </a:r>
          </a:p>
        </p:txBody>
      </p:sp>
      <p:pic>
        <p:nvPicPr>
          <p:cNvPr id="4" name="Content Placeholder 3"/>
          <p:cNvPicPr>
            <a:picLocks noGrp="1" noChangeAspect="1"/>
          </p:cNvPicPr>
          <p:nvPr>
            <p:ph idx="1"/>
          </p:nvPr>
        </p:nvPicPr>
        <p:blipFill rotWithShape="1">
          <a:blip r:embed="rId3"/>
          <a:srcRect b="23457"/>
          <a:stretch/>
        </p:blipFill>
        <p:spPr>
          <a:xfrm>
            <a:off x="152400" y="1676400"/>
            <a:ext cx="4295775" cy="23622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7983"/>
          <a:stretch/>
        </p:blipFill>
        <p:spPr>
          <a:xfrm>
            <a:off x="5181600" y="1676400"/>
            <a:ext cx="3477110" cy="4391691"/>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13444"/>
          <a:stretch/>
        </p:blipFill>
        <p:spPr>
          <a:xfrm>
            <a:off x="1018696" y="4038600"/>
            <a:ext cx="3429479" cy="1962466"/>
          </a:xfrm>
          <a:prstGeom prst="rect">
            <a:avLst/>
          </a:prstGeom>
        </p:spPr>
      </p:pic>
    </p:spTree>
    <p:extLst>
      <p:ext uri="{BB962C8B-B14F-4D97-AF65-F5344CB8AC3E}">
        <p14:creationId xmlns:p14="http://schemas.microsoft.com/office/powerpoint/2010/main" val="2337724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EXAMPLE: Week one – student</a:t>
            </a:r>
            <a:br>
              <a:rPr lang="en-US" dirty="0" smtClean="0"/>
            </a:br>
            <a:r>
              <a:rPr lang="en-US" dirty="0" smtClean="0"/>
              <a:t>service department social media</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311"/>
          <a:stretch/>
        </p:blipFill>
        <p:spPr>
          <a:xfrm>
            <a:off x="762000" y="1981200"/>
            <a:ext cx="3448531" cy="336283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352452"/>
            <a:ext cx="3334215" cy="4372585"/>
          </a:xfrm>
          <a:prstGeom prst="rect">
            <a:avLst/>
          </a:prstGeom>
        </p:spPr>
      </p:pic>
    </p:spTree>
    <p:extLst>
      <p:ext uri="{BB962C8B-B14F-4D97-AF65-F5344CB8AC3E}">
        <p14:creationId xmlns:p14="http://schemas.microsoft.com/office/powerpoint/2010/main" val="2504247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EXAMPLE: Week one – student</a:t>
            </a:r>
            <a:br>
              <a:rPr lang="en-US" dirty="0" smtClean="0"/>
            </a:br>
            <a:r>
              <a:rPr lang="en-US" dirty="0" smtClean="0"/>
              <a:t>service department social media</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901"/>
          <a:stretch/>
        </p:blipFill>
        <p:spPr>
          <a:xfrm>
            <a:off x="762000" y="1341121"/>
            <a:ext cx="3448531" cy="298364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8053"/>
          <a:stretch/>
        </p:blipFill>
        <p:spPr>
          <a:xfrm>
            <a:off x="4953000" y="1600200"/>
            <a:ext cx="3324689" cy="4405853"/>
          </a:xfrm>
          <a:prstGeom prst="rect">
            <a:avLst/>
          </a:prstGeom>
        </p:spPr>
      </p:pic>
      <p:pic>
        <p:nvPicPr>
          <p:cNvPr id="2" name="Picture 1"/>
          <p:cNvPicPr>
            <a:picLocks noChangeAspect="1"/>
          </p:cNvPicPr>
          <p:nvPr/>
        </p:nvPicPr>
        <p:blipFill rotWithShape="1">
          <a:blip r:embed="rId5"/>
          <a:srcRect r="3364"/>
          <a:stretch/>
        </p:blipFill>
        <p:spPr>
          <a:xfrm>
            <a:off x="979714" y="4243251"/>
            <a:ext cx="2742960" cy="1876425"/>
          </a:xfrm>
          <a:prstGeom prst="rect">
            <a:avLst/>
          </a:prstGeom>
        </p:spPr>
      </p:pic>
    </p:spTree>
    <p:extLst>
      <p:ext uri="{BB962C8B-B14F-4D97-AF65-F5344CB8AC3E}">
        <p14:creationId xmlns:p14="http://schemas.microsoft.com/office/powerpoint/2010/main" val="15586669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Guide app</a:t>
            </a:r>
          </a:p>
        </p:txBody>
      </p:sp>
      <p:pic>
        <p:nvPicPr>
          <p:cNvPr id="8" name="Picture 7" descr="C:\Users\SchrollG\Desktop\wichita screen.png"/>
          <p:cNvPicPr/>
          <p:nvPr/>
        </p:nvPicPr>
        <p:blipFill>
          <a:blip r:embed="rId3">
            <a:extLst>
              <a:ext uri="{28A0092B-C50C-407E-A947-70E740481C1C}">
                <a14:useLocalDpi xmlns:a14="http://schemas.microsoft.com/office/drawing/2010/main" val="0"/>
              </a:ext>
            </a:extLst>
          </a:blip>
          <a:srcRect/>
          <a:stretch>
            <a:fillRect/>
          </a:stretch>
        </p:blipFill>
        <p:spPr bwMode="auto">
          <a:xfrm>
            <a:off x="2871651" y="838200"/>
            <a:ext cx="2743200" cy="5029200"/>
          </a:xfrm>
          <a:prstGeom prst="rect">
            <a:avLst/>
          </a:prstGeom>
          <a:noFill/>
          <a:ln>
            <a:noFill/>
          </a:ln>
        </p:spPr>
      </p:pic>
    </p:spTree>
    <p:extLst>
      <p:ext uri="{BB962C8B-B14F-4D97-AF65-F5344CB8AC3E}">
        <p14:creationId xmlns:p14="http://schemas.microsoft.com/office/powerpoint/2010/main" val="21115343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Guide app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66" y="894805"/>
            <a:ext cx="2798177" cy="48640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011" y="894805"/>
            <a:ext cx="2971800" cy="4864048"/>
          </a:xfrm>
          <a:prstGeom prst="rect">
            <a:avLst/>
          </a:prstGeom>
        </p:spPr>
      </p:pic>
    </p:spTree>
    <p:extLst>
      <p:ext uri="{BB962C8B-B14F-4D97-AF65-F5344CB8AC3E}">
        <p14:creationId xmlns:p14="http://schemas.microsoft.com/office/powerpoint/2010/main" val="424789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Guide app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21" y="1025436"/>
            <a:ext cx="2928131" cy="486404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8674" y="1025436"/>
            <a:ext cx="3124200" cy="4864047"/>
          </a:xfrm>
          <a:prstGeom prst="rect">
            <a:avLst/>
          </a:prstGeom>
        </p:spPr>
      </p:pic>
    </p:spTree>
    <p:extLst>
      <p:ext uri="{BB962C8B-B14F-4D97-AF65-F5344CB8AC3E}">
        <p14:creationId xmlns:p14="http://schemas.microsoft.com/office/powerpoint/2010/main" val="46569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173038" y="328612"/>
            <a:ext cx="9170988" cy="509588"/>
          </a:xfrm>
          <a:noFill/>
          <a:ln/>
        </p:spPr>
        <p:txBody>
          <a:bodyPr/>
          <a:lstStyle/>
          <a:p>
            <a:r>
              <a:rPr lang="en-US" dirty="0" smtClean="0">
                <a:effectLst>
                  <a:outerShdw blurRad="38100" dist="38100" dir="2700000" algn="tl">
                    <a:srgbClr val="C0C0C0"/>
                  </a:outerShdw>
                </a:effectLst>
              </a:rPr>
              <a:t>The Student Journey </a:t>
            </a:r>
            <a:r>
              <a:rPr lang="en-US" dirty="0">
                <a:effectLst>
                  <a:outerShdw blurRad="38100" dist="38100" dir="2700000" algn="tl">
                    <a:srgbClr val="C0C0C0"/>
                  </a:outerShdw>
                </a:effectLst>
              </a:rPr>
              <a:t>from the traditional </a:t>
            </a:r>
            <a:r>
              <a:rPr lang="en-US" dirty="0" smtClean="0">
                <a:effectLst>
                  <a:outerShdw blurRad="38100" dist="38100" dir="2700000" algn="tl">
                    <a:srgbClr val="C0C0C0"/>
                  </a:outerShdw>
                </a:effectLst>
              </a:rPr>
              <a:t>hand-off approach to….</a:t>
            </a:r>
            <a:endParaRPr lang="en-US" dirty="0">
              <a:effectLst>
                <a:outerShdw blurRad="38100" dist="38100" dir="2700000" algn="tl">
                  <a:srgbClr val="C0C0C0"/>
                </a:outerShdw>
              </a:effectLst>
            </a:endParaRPr>
          </a:p>
        </p:txBody>
      </p:sp>
      <p:sp>
        <p:nvSpPr>
          <p:cNvPr id="635907" name="Text Box 3"/>
          <p:cNvSpPr txBox="1">
            <a:spLocks noChangeArrowheads="1"/>
          </p:cNvSpPr>
          <p:nvPr/>
        </p:nvSpPr>
        <p:spPr bwMode="auto">
          <a:xfrm>
            <a:off x="173038" y="2816225"/>
            <a:ext cx="1676400" cy="641350"/>
          </a:xfrm>
          <a:prstGeom prst="rect">
            <a:avLst/>
          </a:prstGeom>
          <a:noFill/>
          <a:ln w="9525">
            <a:noFill/>
            <a:miter lim="800000"/>
            <a:headEnd/>
            <a:tailEnd/>
          </a:ln>
          <a:effectLst/>
        </p:spPr>
        <p:txBody>
          <a:bodyPr>
            <a:spAutoFit/>
          </a:bodyPr>
          <a:lstStyle/>
          <a:p>
            <a:pPr algn="ctr" eaLnBrk="0" hangingPunct="0">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Recruitment / Marketing</a:t>
            </a:r>
          </a:p>
        </p:txBody>
      </p:sp>
      <p:sp>
        <p:nvSpPr>
          <p:cNvPr id="635908" name="Text Box 4"/>
          <p:cNvSpPr txBox="1">
            <a:spLocks noChangeArrowheads="1"/>
          </p:cNvSpPr>
          <p:nvPr/>
        </p:nvSpPr>
        <p:spPr bwMode="auto">
          <a:xfrm>
            <a:off x="752475" y="4254500"/>
            <a:ext cx="1447800" cy="366713"/>
          </a:xfrm>
          <a:prstGeom prst="rect">
            <a:avLst/>
          </a:prstGeom>
          <a:noFill/>
          <a:ln w="9525">
            <a:noFill/>
            <a:miter lim="800000"/>
            <a:headEnd/>
            <a:tailEnd/>
          </a:ln>
          <a:effectLst/>
        </p:spPr>
        <p:txBody>
          <a:bodyPr>
            <a:spAutoFit/>
          </a:bodyPr>
          <a:lstStyle/>
          <a:p>
            <a:pPr eaLnBrk="0" hangingPunct="0">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Admission</a:t>
            </a:r>
          </a:p>
        </p:txBody>
      </p:sp>
      <p:sp>
        <p:nvSpPr>
          <p:cNvPr id="635909" name="Text Box 5"/>
          <p:cNvSpPr txBox="1">
            <a:spLocks noChangeArrowheads="1"/>
          </p:cNvSpPr>
          <p:nvPr/>
        </p:nvSpPr>
        <p:spPr bwMode="auto">
          <a:xfrm>
            <a:off x="2016125" y="3048000"/>
            <a:ext cx="1465263" cy="366713"/>
          </a:xfrm>
          <a:prstGeom prst="rect">
            <a:avLst/>
          </a:prstGeom>
          <a:noFill/>
          <a:ln w="9525">
            <a:noFill/>
            <a:miter lim="800000"/>
            <a:headEnd/>
            <a:tailEnd/>
          </a:ln>
          <a:effectLst/>
        </p:spPr>
        <p:txBody>
          <a:bodyPr>
            <a:spAutoFit/>
          </a:bodyPr>
          <a:lstStyle/>
          <a:p>
            <a:pPr eaLnBrk="0" hangingPunct="0">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Orientation</a:t>
            </a:r>
          </a:p>
        </p:txBody>
      </p:sp>
      <p:sp>
        <p:nvSpPr>
          <p:cNvPr id="635910" name="Text Box 6"/>
          <p:cNvSpPr txBox="1">
            <a:spLocks noChangeArrowheads="1"/>
          </p:cNvSpPr>
          <p:nvPr/>
        </p:nvSpPr>
        <p:spPr bwMode="auto">
          <a:xfrm>
            <a:off x="5259388" y="2744788"/>
            <a:ext cx="2133600" cy="641350"/>
          </a:xfrm>
          <a:prstGeom prst="rect">
            <a:avLst/>
          </a:prstGeom>
          <a:noFill/>
          <a:ln w="9525">
            <a:noFill/>
            <a:miter lim="800000"/>
            <a:headEnd/>
            <a:tailEnd/>
          </a:ln>
          <a:effectLst/>
        </p:spPr>
        <p:txBody>
          <a:bodyPr>
            <a:spAutoFit/>
          </a:bodyPr>
          <a:lstStyle/>
          <a:p>
            <a:pPr algn="ctr" eaLnBrk="0" hangingPunct="0">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Co-curricular support</a:t>
            </a:r>
          </a:p>
        </p:txBody>
      </p:sp>
      <p:sp>
        <p:nvSpPr>
          <p:cNvPr id="635911" name="Text Box 7"/>
          <p:cNvSpPr txBox="1">
            <a:spLocks noChangeArrowheads="1"/>
          </p:cNvSpPr>
          <p:nvPr/>
        </p:nvSpPr>
        <p:spPr bwMode="auto">
          <a:xfrm>
            <a:off x="7315200" y="2819400"/>
            <a:ext cx="1828800" cy="701675"/>
          </a:xfrm>
          <a:prstGeom prst="rect">
            <a:avLst/>
          </a:prstGeom>
          <a:noFill/>
          <a:ln w="9525">
            <a:noFill/>
            <a:miter lim="800000"/>
            <a:headEnd/>
            <a:tailEnd/>
          </a:ln>
          <a:effectLst/>
        </p:spPr>
        <p:txBody>
          <a:bodyPr>
            <a:spAutoFit/>
          </a:bodyPr>
          <a:lstStyle/>
          <a:p>
            <a:pPr eaLnBrk="0" hangingPunct="0">
              <a:spcBef>
                <a:spcPct val="50000"/>
              </a:spcBef>
            </a:pPr>
            <a:r>
              <a:rPr lang="en-US" sz="2000" b="1" i="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Degree/goal attainment</a:t>
            </a:r>
          </a:p>
        </p:txBody>
      </p:sp>
      <p:sp>
        <p:nvSpPr>
          <p:cNvPr id="635912" name="Text Box 8"/>
          <p:cNvSpPr txBox="1">
            <a:spLocks noChangeArrowheads="1"/>
          </p:cNvSpPr>
          <p:nvPr/>
        </p:nvSpPr>
        <p:spPr bwMode="auto">
          <a:xfrm>
            <a:off x="4624388" y="4181475"/>
            <a:ext cx="1435100" cy="641350"/>
          </a:xfrm>
          <a:prstGeom prst="rect">
            <a:avLst/>
          </a:prstGeom>
          <a:noFill/>
          <a:ln w="9525">
            <a:noFill/>
            <a:miter lim="800000"/>
            <a:headEnd/>
            <a:tailEnd/>
          </a:ln>
          <a:effectLst/>
        </p:spPr>
        <p:txBody>
          <a:bodyPr>
            <a:spAutoFit/>
          </a:bodyPr>
          <a:lstStyle/>
          <a:p>
            <a:pPr algn="ctr">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Academic support</a:t>
            </a:r>
          </a:p>
        </p:txBody>
      </p:sp>
      <p:sp>
        <p:nvSpPr>
          <p:cNvPr id="635913" name="Text Box 9"/>
          <p:cNvSpPr txBox="1">
            <a:spLocks noChangeArrowheads="1"/>
          </p:cNvSpPr>
          <p:nvPr/>
        </p:nvSpPr>
        <p:spPr bwMode="auto">
          <a:xfrm>
            <a:off x="6553200" y="4267200"/>
            <a:ext cx="1447800" cy="366713"/>
          </a:xfrm>
          <a:prstGeom prst="rect">
            <a:avLst/>
          </a:prstGeom>
          <a:noFill/>
          <a:ln w="9525">
            <a:noFill/>
            <a:miter lim="800000"/>
            <a:headEnd/>
            <a:tailEnd/>
          </a:ln>
          <a:effectLst/>
        </p:spPr>
        <p:txBody>
          <a:bodyPr>
            <a:spAutoFit/>
          </a:bodyPr>
          <a:lstStyle/>
          <a:p>
            <a:pPr>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Retention</a:t>
            </a:r>
          </a:p>
        </p:txBody>
      </p:sp>
      <p:sp>
        <p:nvSpPr>
          <p:cNvPr id="635914" name="Text Box 10"/>
          <p:cNvSpPr txBox="1">
            <a:spLocks noChangeArrowheads="1"/>
          </p:cNvSpPr>
          <p:nvPr/>
        </p:nvSpPr>
        <p:spPr bwMode="auto">
          <a:xfrm>
            <a:off x="2660650" y="4164013"/>
            <a:ext cx="1408113" cy="707886"/>
          </a:xfrm>
          <a:prstGeom prst="rect">
            <a:avLst/>
          </a:prstGeom>
          <a:noFill/>
          <a:ln w="9525">
            <a:noFill/>
            <a:miter lim="800000"/>
            <a:headEnd/>
            <a:tailEnd/>
          </a:ln>
          <a:effectLst/>
        </p:spPr>
        <p:txBody>
          <a:bodyPr>
            <a:spAutoFit/>
          </a:bodyPr>
          <a:lstStyle/>
          <a:p>
            <a:pPr algn="ctr">
              <a:spcBef>
                <a:spcPct val="50000"/>
              </a:spcBef>
            </a:pPr>
            <a:r>
              <a:rPr lang="en-US" sz="20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Financial support</a:t>
            </a:r>
          </a:p>
        </p:txBody>
      </p:sp>
      <p:sp>
        <p:nvSpPr>
          <p:cNvPr id="635915" name="AutoShape 11"/>
          <p:cNvSpPr>
            <a:spLocks noChangeArrowheads="1"/>
          </p:cNvSpPr>
          <p:nvPr/>
        </p:nvSpPr>
        <p:spPr bwMode="auto">
          <a:xfrm>
            <a:off x="457200" y="3505200"/>
            <a:ext cx="8505825" cy="762000"/>
          </a:xfrm>
          <a:prstGeom prst="rightArrow">
            <a:avLst>
              <a:gd name="adj1" fmla="val 74167"/>
              <a:gd name="adj2" fmla="val 65011"/>
            </a:avLst>
          </a:prstGeom>
          <a:noFill/>
          <a:ln w="38100">
            <a:solidFill>
              <a:schemeClr val="hlink"/>
            </a:solidFill>
            <a:miter lim="800000"/>
            <a:headEnd/>
            <a:tailEnd/>
          </a:ln>
          <a:effectLst/>
        </p:spPr>
        <p:txBody>
          <a:bodyPr wrap="none" anchor="ctr"/>
          <a:lstStyle/>
          <a:p>
            <a:endParaRPr lang="en-US"/>
          </a:p>
        </p:txBody>
      </p:sp>
      <p:sp>
        <p:nvSpPr>
          <p:cNvPr id="635916" name="Text Box 12"/>
          <p:cNvSpPr txBox="1">
            <a:spLocks noChangeArrowheads="1"/>
          </p:cNvSpPr>
          <p:nvPr/>
        </p:nvSpPr>
        <p:spPr bwMode="auto">
          <a:xfrm>
            <a:off x="2362200" y="3657600"/>
            <a:ext cx="4419600" cy="457200"/>
          </a:xfrm>
          <a:prstGeom prst="rect">
            <a:avLst/>
          </a:prstGeom>
          <a:noFill/>
          <a:ln w="9525">
            <a:noFill/>
            <a:miter lim="800000"/>
            <a:headEnd/>
            <a:tailEnd/>
          </a:ln>
          <a:effectLst/>
        </p:spPr>
        <p:txBody>
          <a:bodyPr>
            <a:spAutoFit/>
          </a:bodyPr>
          <a:lstStyle/>
          <a:p>
            <a:pPr algn="ctr"/>
            <a:r>
              <a:rPr lang="en-US" sz="2400">
                <a:solidFill>
                  <a:schemeClr val="hlink"/>
                </a:solidFill>
                <a:effectLst>
                  <a:outerShdw blurRad="38100" dist="38100" dir="2700000" algn="tl">
                    <a:srgbClr val="C0C0C0"/>
                  </a:outerShdw>
                </a:effectLst>
              </a:rPr>
              <a:t>Student’s Experiences</a:t>
            </a:r>
          </a:p>
        </p:txBody>
      </p:sp>
      <p:sp>
        <p:nvSpPr>
          <p:cNvPr id="635917" name="Text Box 13"/>
          <p:cNvSpPr txBox="1">
            <a:spLocks noChangeArrowheads="1"/>
          </p:cNvSpPr>
          <p:nvPr/>
        </p:nvSpPr>
        <p:spPr bwMode="auto">
          <a:xfrm>
            <a:off x="3741738" y="2744788"/>
            <a:ext cx="1435100" cy="641350"/>
          </a:xfrm>
          <a:prstGeom prst="rect">
            <a:avLst/>
          </a:prstGeom>
          <a:noFill/>
          <a:ln w="9525">
            <a:noFill/>
            <a:miter lim="800000"/>
            <a:headEnd/>
            <a:tailEnd/>
          </a:ln>
          <a:effectLst/>
        </p:spPr>
        <p:txBody>
          <a:bodyPr>
            <a:spAutoFit/>
          </a:bodyPr>
          <a:lstStyle/>
          <a:p>
            <a:pPr algn="ctr">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Classroom experience</a:t>
            </a:r>
          </a:p>
        </p:txBody>
      </p:sp>
      <p:sp>
        <p:nvSpPr>
          <p:cNvPr id="635918" name="Oval 14"/>
          <p:cNvSpPr>
            <a:spLocks noChangeArrowheads="1"/>
          </p:cNvSpPr>
          <p:nvPr/>
        </p:nvSpPr>
        <p:spPr bwMode="auto">
          <a:xfrm rot="-4248422">
            <a:off x="882650" y="1803400"/>
            <a:ext cx="2362200" cy="4222750"/>
          </a:xfrm>
          <a:prstGeom prst="ellipse">
            <a:avLst/>
          </a:prstGeom>
          <a:noFill/>
          <a:ln w="38100">
            <a:solidFill>
              <a:schemeClr val="accent2"/>
            </a:solidFill>
            <a:round/>
            <a:headEnd/>
            <a:tailEnd/>
          </a:ln>
          <a:effectLst/>
        </p:spPr>
        <p:txBody>
          <a:bodyPr wrap="none" anchor="ctr"/>
          <a:lstStyle/>
          <a:p>
            <a:endParaRPr lang="en-US"/>
          </a:p>
        </p:txBody>
      </p:sp>
      <p:sp>
        <p:nvSpPr>
          <p:cNvPr id="635919" name="Text Box 15"/>
          <p:cNvSpPr txBox="1">
            <a:spLocks noChangeArrowheads="1"/>
          </p:cNvSpPr>
          <p:nvPr/>
        </p:nvSpPr>
        <p:spPr bwMode="auto">
          <a:xfrm>
            <a:off x="2133600" y="1709738"/>
            <a:ext cx="5334000" cy="400110"/>
          </a:xfrm>
          <a:prstGeom prst="rect">
            <a:avLst/>
          </a:prstGeom>
          <a:noFill/>
          <a:ln w="9525">
            <a:noFill/>
            <a:miter lim="800000"/>
            <a:headEnd/>
            <a:tailEnd/>
          </a:ln>
          <a:effectLst/>
        </p:spPr>
        <p:txBody>
          <a:bodyPr>
            <a:spAutoFit/>
          </a:bodyPr>
          <a:lstStyle/>
          <a:p>
            <a:pPr algn="ctr" eaLnBrk="0" hangingPunct="0">
              <a:spcBef>
                <a:spcPct val="50000"/>
              </a:spcBef>
            </a:pPr>
            <a:r>
              <a:rPr lang="en-US" sz="2000" b="1" dirty="0">
                <a:solidFill>
                  <a:schemeClr val="hlink"/>
                </a:solidFill>
                <a:effectLst>
                  <a:outerShdw blurRad="38100" dist="38100" dir="2700000" algn="tl">
                    <a:srgbClr val="C0C0C0"/>
                  </a:outerShdw>
                </a:effectLst>
                <a:latin typeface="Calibri" panose="020F0502020204030204" pitchFamily="34" charset="0"/>
                <a:cs typeface="Calibri" panose="020F0502020204030204" pitchFamily="34" charset="0"/>
              </a:rPr>
              <a:t>Traditional Enrollment Perspective</a:t>
            </a:r>
          </a:p>
        </p:txBody>
      </p:sp>
      <p:sp>
        <p:nvSpPr>
          <p:cNvPr id="635920" name="Text Box 16"/>
          <p:cNvSpPr txBox="1">
            <a:spLocks noChangeArrowheads="1"/>
          </p:cNvSpPr>
          <p:nvPr/>
        </p:nvSpPr>
        <p:spPr bwMode="auto">
          <a:xfrm>
            <a:off x="7467600" y="4267200"/>
            <a:ext cx="1447800" cy="369332"/>
          </a:xfrm>
          <a:prstGeom prst="rect">
            <a:avLst/>
          </a:prstGeom>
          <a:noFill/>
          <a:ln w="9525">
            <a:noFill/>
            <a:miter lim="800000"/>
            <a:headEnd/>
            <a:tailEnd/>
          </a:ln>
          <a:effectLst/>
        </p:spPr>
        <p:txBody>
          <a:bodyPr>
            <a:spAutoFit/>
          </a:bodyPr>
          <a:lstStyle/>
          <a:p>
            <a:pPr algn="r">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Alumni</a:t>
            </a:r>
          </a:p>
        </p:txBody>
      </p:sp>
    </p:spTree>
    <p:extLst>
      <p:ext uri="{BB962C8B-B14F-4D97-AF65-F5344CB8AC3E}">
        <p14:creationId xmlns:p14="http://schemas.microsoft.com/office/powerpoint/2010/main" val="25535652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Guide app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274" y="929640"/>
            <a:ext cx="2971800" cy="49251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7051" y="929640"/>
            <a:ext cx="3048000" cy="4925112"/>
          </a:xfrm>
          <a:prstGeom prst="rect">
            <a:avLst/>
          </a:prstGeom>
        </p:spPr>
      </p:pic>
    </p:spTree>
    <p:extLst>
      <p:ext uri="{BB962C8B-B14F-4D97-AF65-F5344CB8AC3E}">
        <p14:creationId xmlns:p14="http://schemas.microsoft.com/office/powerpoint/2010/main" val="40039355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Guide app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52" y="1008017"/>
            <a:ext cx="3124199" cy="48924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7052" y="1008017"/>
            <a:ext cx="3047999" cy="4892454"/>
          </a:xfrm>
          <a:prstGeom prst="rect">
            <a:avLst/>
          </a:prstGeom>
        </p:spPr>
      </p:pic>
    </p:spTree>
    <p:extLst>
      <p:ext uri="{BB962C8B-B14F-4D97-AF65-F5344CB8AC3E}">
        <p14:creationId xmlns:p14="http://schemas.microsoft.com/office/powerpoint/2010/main" val="32766473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9725" y="274638"/>
            <a:ext cx="8499475" cy="846137"/>
          </a:xfrm>
        </p:spPr>
        <p:txBody>
          <a:bodyPr/>
          <a:lstStyle/>
          <a:p>
            <a:r>
              <a:rPr lang="en-US" dirty="0" smtClean="0"/>
              <a:t>Guide app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63" y="816428"/>
            <a:ext cx="3124200" cy="49856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138" y="816428"/>
            <a:ext cx="3124199" cy="4985653"/>
          </a:xfrm>
          <a:prstGeom prst="rect">
            <a:avLst/>
          </a:prstGeom>
        </p:spPr>
      </p:pic>
    </p:spTree>
    <p:extLst>
      <p:ext uri="{BB962C8B-B14F-4D97-AF65-F5344CB8AC3E}">
        <p14:creationId xmlns:p14="http://schemas.microsoft.com/office/powerpoint/2010/main" val="20165774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Priming the Toolbox Pump</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first 10 departments </a:t>
            </a:r>
            <a:r>
              <a:rPr lang="en-US" dirty="0" smtClean="0"/>
              <a:t>(</a:t>
            </a:r>
            <a:r>
              <a:rPr lang="en-US" b="1" u="sng" dirty="0" smtClean="0"/>
              <a:t>any department on campus</a:t>
            </a:r>
            <a:r>
              <a:rPr lang="en-US" dirty="0" smtClean="0"/>
              <a:t>) that </a:t>
            </a:r>
            <a:r>
              <a:rPr lang="en-US" dirty="0" smtClean="0"/>
              <a:t>submit a program or campaign enhancing the student experience with concepts in the Faculty Toolbox by March 1, 2017, will be entered into a drawing for a chance to win three department faculty/staff lunches</a:t>
            </a:r>
          </a:p>
          <a:p>
            <a:pPr>
              <a:buFont typeface="Arial" panose="020B0604020202020204" pitchFamily="34" charset="0"/>
              <a:buChar char="•"/>
            </a:pPr>
            <a:r>
              <a:rPr lang="en-US" sz="3200" dirty="0" smtClean="0"/>
              <a:t>Submissions should come to:  </a:t>
            </a:r>
            <a:r>
              <a:rPr lang="en-US" sz="3200" dirty="0" smtClean="0">
                <a:hlinkClick r:id="rId2"/>
              </a:rPr>
              <a:t>kim.sandlin@wichita.edu</a:t>
            </a:r>
            <a:endParaRPr lang="en-US" sz="3200" dirty="0" smtClean="0"/>
          </a:p>
          <a:p>
            <a:pPr>
              <a:buFont typeface="Arial" panose="020B0604020202020204" pitchFamily="34" charset="0"/>
              <a:buChar char="•"/>
            </a:pPr>
            <a:endParaRPr lang="en-US" dirty="0" smtClean="0"/>
          </a:p>
          <a:p>
            <a:pPr marL="457200" lvl="1" indent="0">
              <a:buNone/>
            </a:pPr>
            <a:endParaRPr lang="en-US" dirty="0"/>
          </a:p>
        </p:txBody>
      </p:sp>
    </p:spTree>
    <p:extLst>
      <p:ext uri="{BB962C8B-B14F-4D97-AF65-F5344CB8AC3E}">
        <p14:creationId xmlns:p14="http://schemas.microsoft.com/office/powerpoint/2010/main" val="29540723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39725" y="274638"/>
            <a:ext cx="8499475" cy="846137"/>
          </a:xfrm>
        </p:spPr>
        <p:txBody>
          <a:bodyPr/>
          <a:lstStyle/>
          <a:p>
            <a:r>
              <a:rPr lang="en-US" altLang="en-US" smtClean="0">
                <a:ea typeface="ＭＳ Ｐゴシック" panose="020B0600070205080204" pitchFamily="34" charset="-128"/>
              </a:rPr>
              <a:t>Questions?</a:t>
            </a:r>
          </a:p>
        </p:txBody>
      </p:sp>
      <p:sp>
        <p:nvSpPr>
          <p:cNvPr id="19459" name="Content Placeholder 2"/>
          <p:cNvSpPr>
            <a:spLocks noGrp="1"/>
          </p:cNvSpPr>
          <p:nvPr>
            <p:ph idx="1"/>
          </p:nvPr>
        </p:nvSpPr>
        <p:spPr>
          <a:xfrm>
            <a:off x="339725" y="1600200"/>
            <a:ext cx="8229600" cy="4525963"/>
          </a:xfrm>
        </p:spPr>
        <p:txBody>
          <a:bodyPr/>
          <a:lstStyle/>
          <a:p>
            <a:pPr>
              <a:buFont typeface="Arial" panose="020B0604020202020204" pitchFamily="34" charset="0"/>
              <a:buChar char="•"/>
            </a:pP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384145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587375" y="92868"/>
            <a:ext cx="9344025" cy="509588"/>
          </a:xfrm>
          <a:noFill/>
          <a:ln/>
        </p:spPr>
        <p:txBody>
          <a:bodyPr/>
          <a:lstStyle/>
          <a:p>
            <a:r>
              <a:rPr lang="en-US" dirty="0" smtClean="0">
                <a:effectLst>
                  <a:outerShdw blurRad="38100" dist="38100" dir="2700000" algn="tl">
                    <a:srgbClr val="C0C0C0"/>
                  </a:outerShdw>
                </a:effectLst>
              </a:rPr>
              <a:t>…a </a:t>
            </a:r>
            <a:r>
              <a:rPr lang="en-US" dirty="0">
                <a:effectLst>
                  <a:outerShdw blurRad="38100" dist="38100" dir="2700000" algn="tl">
                    <a:srgbClr val="C0C0C0"/>
                  </a:outerShdw>
                </a:effectLst>
              </a:rPr>
              <a:t>fully </a:t>
            </a:r>
            <a:r>
              <a:rPr lang="en-US" dirty="0" smtClean="0">
                <a:effectLst>
                  <a:outerShdw blurRad="38100" dist="38100" dir="2700000" algn="tl">
                    <a:srgbClr val="C0C0C0"/>
                  </a:outerShdw>
                </a:effectLst>
              </a:rPr>
              <a:t>integrated student experience</a:t>
            </a:r>
            <a:endParaRPr lang="en-US" dirty="0">
              <a:effectLst>
                <a:outerShdw blurRad="38100" dist="38100" dir="2700000" algn="tl">
                  <a:srgbClr val="C0C0C0"/>
                </a:outerShdw>
              </a:effectLst>
            </a:endParaRPr>
          </a:p>
        </p:txBody>
      </p:sp>
      <p:sp>
        <p:nvSpPr>
          <p:cNvPr id="637955" name="Text Box 3"/>
          <p:cNvSpPr txBox="1">
            <a:spLocks noChangeArrowheads="1"/>
          </p:cNvSpPr>
          <p:nvPr/>
        </p:nvSpPr>
        <p:spPr bwMode="auto">
          <a:xfrm>
            <a:off x="173038" y="2816225"/>
            <a:ext cx="1676400" cy="641350"/>
          </a:xfrm>
          <a:prstGeom prst="rect">
            <a:avLst/>
          </a:prstGeom>
          <a:noFill/>
          <a:ln w="9525">
            <a:noFill/>
            <a:miter lim="800000"/>
            <a:headEnd/>
            <a:tailEnd/>
          </a:ln>
          <a:effectLst/>
        </p:spPr>
        <p:txBody>
          <a:bodyPr>
            <a:spAutoFit/>
          </a:bodyPr>
          <a:lstStyle/>
          <a:p>
            <a:pPr algn="ctr" eaLnBrk="0" hangingPunct="0">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Recruitment / Marketing</a:t>
            </a:r>
          </a:p>
        </p:txBody>
      </p:sp>
      <p:sp>
        <p:nvSpPr>
          <p:cNvPr id="637956" name="Text Box 4"/>
          <p:cNvSpPr txBox="1">
            <a:spLocks noChangeArrowheads="1"/>
          </p:cNvSpPr>
          <p:nvPr/>
        </p:nvSpPr>
        <p:spPr bwMode="auto">
          <a:xfrm>
            <a:off x="752475" y="4254500"/>
            <a:ext cx="1447800" cy="366713"/>
          </a:xfrm>
          <a:prstGeom prst="rect">
            <a:avLst/>
          </a:prstGeom>
          <a:noFill/>
          <a:ln w="9525">
            <a:noFill/>
            <a:miter lim="800000"/>
            <a:headEnd/>
            <a:tailEnd/>
          </a:ln>
          <a:effectLst/>
        </p:spPr>
        <p:txBody>
          <a:bodyPr>
            <a:spAutoFit/>
          </a:bodyPr>
          <a:lstStyle/>
          <a:p>
            <a:pPr eaLnBrk="0" hangingPunct="0">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Admission</a:t>
            </a:r>
          </a:p>
        </p:txBody>
      </p:sp>
      <p:sp>
        <p:nvSpPr>
          <p:cNvPr id="637957" name="Text Box 5"/>
          <p:cNvSpPr txBox="1">
            <a:spLocks noChangeArrowheads="1"/>
          </p:cNvSpPr>
          <p:nvPr/>
        </p:nvSpPr>
        <p:spPr bwMode="auto">
          <a:xfrm>
            <a:off x="2016125" y="3048000"/>
            <a:ext cx="1465263" cy="366713"/>
          </a:xfrm>
          <a:prstGeom prst="rect">
            <a:avLst/>
          </a:prstGeom>
          <a:noFill/>
          <a:ln w="9525">
            <a:noFill/>
            <a:miter lim="800000"/>
            <a:headEnd/>
            <a:tailEnd/>
          </a:ln>
          <a:effectLst/>
        </p:spPr>
        <p:txBody>
          <a:bodyPr>
            <a:spAutoFit/>
          </a:bodyPr>
          <a:lstStyle/>
          <a:p>
            <a:pPr eaLnBrk="0" hangingPunct="0">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Orientation</a:t>
            </a:r>
          </a:p>
        </p:txBody>
      </p:sp>
      <p:sp>
        <p:nvSpPr>
          <p:cNvPr id="637958" name="Text Box 6"/>
          <p:cNvSpPr txBox="1">
            <a:spLocks noChangeArrowheads="1"/>
          </p:cNvSpPr>
          <p:nvPr/>
        </p:nvSpPr>
        <p:spPr bwMode="auto">
          <a:xfrm>
            <a:off x="5259388" y="2744788"/>
            <a:ext cx="2041525" cy="641350"/>
          </a:xfrm>
          <a:prstGeom prst="rect">
            <a:avLst/>
          </a:prstGeom>
          <a:noFill/>
          <a:ln w="9525">
            <a:noFill/>
            <a:miter lim="800000"/>
            <a:headEnd/>
            <a:tailEnd/>
          </a:ln>
          <a:effectLst/>
        </p:spPr>
        <p:txBody>
          <a:bodyPr>
            <a:spAutoFit/>
          </a:bodyPr>
          <a:lstStyle/>
          <a:p>
            <a:pPr algn="ctr" eaLnBrk="0" hangingPunct="0">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Co-curricular support</a:t>
            </a:r>
          </a:p>
        </p:txBody>
      </p:sp>
      <p:sp>
        <p:nvSpPr>
          <p:cNvPr id="637959" name="Text Box 7"/>
          <p:cNvSpPr txBox="1">
            <a:spLocks noChangeArrowheads="1"/>
          </p:cNvSpPr>
          <p:nvPr/>
        </p:nvSpPr>
        <p:spPr bwMode="auto">
          <a:xfrm>
            <a:off x="7208838" y="2736850"/>
            <a:ext cx="1762125" cy="646331"/>
          </a:xfrm>
          <a:prstGeom prst="rect">
            <a:avLst/>
          </a:prstGeom>
          <a:noFill/>
          <a:ln w="9525">
            <a:noFill/>
            <a:miter lim="800000"/>
            <a:headEnd/>
            <a:tailEnd/>
          </a:ln>
          <a:effectLst/>
        </p:spPr>
        <p:txBody>
          <a:bodyPr>
            <a:spAutoFit/>
          </a:bodyPr>
          <a:lstStyle/>
          <a:p>
            <a:pPr eaLnBrk="0" hangingPunct="0">
              <a:spcBef>
                <a:spcPct val="50000"/>
              </a:spcBef>
            </a:pPr>
            <a:r>
              <a:rPr lang="en-US" sz="1800" b="1" i="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Degree/goal attainment</a:t>
            </a:r>
          </a:p>
        </p:txBody>
      </p:sp>
      <p:sp>
        <p:nvSpPr>
          <p:cNvPr id="637960" name="Text Box 8"/>
          <p:cNvSpPr txBox="1">
            <a:spLocks noChangeArrowheads="1"/>
          </p:cNvSpPr>
          <p:nvPr/>
        </p:nvSpPr>
        <p:spPr bwMode="auto">
          <a:xfrm>
            <a:off x="4121150" y="4198938"/>
            <a:ext cx="1435100" cy="641350"/>
          </a:xfrm>
          <a:prstGeom prst="rect">
            <a:avLst/>
          </a:prstGeom>
          <a:noFill/>
          <a:ln w="9525">
            <a:noFill/>
            <a:miter lim="800000"/>
            <a:headEnd/>
            <a:tailEnd/>
          </a:ln>
          <a:effectLst/>
        </p:spPr>
        <p:txBody>
          <a:bodyPr>
            <a:spAutoFit/>
          </a:bodyPr>
          <a:lstStyle/>
          <a:p>
            <a:pPr algn="ctr">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Academic support</a:t>
            </a:r>
          </a:p>
        </p:txBody>
      </p:sp>
      <p:sp>
        <p:nvSpPr>
          <p:cNvPr id="637961" name="Text Box 9"/>
          <p:cNvSpPr txBox="1">
            <a:spLocks noChangeArrowheads="1"/>
          </p:cNvSpPr>
          <p:nvPr/>
        </p:nvSpPr>
        <p:spPr bwMode="auto">
          <a:xfrm>
            <a:off x="6037263" y="4235450"/>
            <a:ext cx="1447800" cy="366713"/>
          </a:xfrm>
          <a:prstGeom prst="rect">
            <a:avLst/>
          </a:prstGeom>
          <a:noFill/>
          <a:ln w="9525">
            <a:noFill/>
            <a:miter lim="800000"/>
            <a:headEnd/>
            <a:tailEnd/>
          </a:ln>
          <a:effectLst/>
        </p:spPr>
        <p:txBody>
          <a:bodyPr>
            <a:spAutoFit/>
          </a:bodyPr>
          <a:lstStyle/>
          <a:p>
            <a:pPr>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Retention</a:t>
            </a:r>
          </a:p>
        </p:txBody>
      </p:sp>
      <p:sp>
        <p:nvSpPr>
          <p:cNvPr id="637962" name="Text Box 10"/>
          <p:cNvSpPr txBox="1">
            <a:spLocks noChangeArrowheads="1"/>
          </p:cNvSpPr>
          <p:nvPr/>
        </p:nvSpPr>
        <p:spPr bwMode="auto">
          <a:xfrm>
            <a:off x="2333625" y="4173538"/>
            <a:ext cx="1408113" cy="641350"/>
          </a:xfrm>
          <a:prstGeom prst="rect">
            <a:avLst/>
          </a:prstGeom>
          <a:noFill/>
          <a:ln w="9525">
            <a:noFill/>
            <a:miter lim="800000"/>
            <a:headEnd/>
            <a:tailEnd/>
          </a:ln>
          <a:effectLst/>
        </p:spPr>
        <p:txBody>
          <a:bodyPr>
            <a:spAutoFit/>
          </a:bodyPr>
          <a:lstStyle/>
          <a:p>
            <a:pPr algn="ctr">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Financial support</a:t>
            </a:r>
          </a:p>
        </p:txBody>
      </p:sp>
      <p:sp>
        <p:nvSpPr>
          <p:cNvPr id="637963" name="AutoShape 11"/>
          <p:cNvSpPr>
            <a:spLocks noChangeArrowheads="1"/>
          </p:cNvSpPr>
          <p:nvPr/>
        </p:nvSpPr>
        <p:spPr bwMode="auto">
          <a:xfrm>
            <a:off x="457200" y="3429000"/>
            <a:ext cx="8505825" cy="838200"/>
          </a:xfrm>
          <a:prstGeom prst="rightArrow">
            <a:avLst>
              <a:gd name="adj1" fmla="val 74167"/>
              <a:gd name="adj2" fmla="val 59101"/>
            </a:avLst>
          </a:prstGeom>
          <a:noFill/>
          <a:ln w="38100">
            <a:solidFill>
              <a:schemeClr val="hlink"/>
            </a:solidFill>
            <a:miter lim="800000"/>
            <a:headEnd/>
            <a:tailEnd/>
          </a:ln>
          <a:effectLst/>
        </p:spPr>
        <p:txBody>
          <a:bodyPr wrap="none" anchor="ctr"/>
          <a:lstStyle/>
          <a:p>
            <a:endParaRPr lang="en-US"/>
          </a:p>
        </p:txBody>
      </p:sp>
      <p:sp>
        <p:nvSpPr>
          <p:cNvPr id="637964" name="Text Box 12"/>
          <p:cNvSpPr txBox="1">
            <a:spLocks noChangeArrowheads="1"/>
          </p:cNvSpPr>
          <p:nvPr/>
        </p:nvSpPr>
        <p:spPr bwMode="auto">
          <a:xfrm>
            <a:off x="2743200" y="3581400"/>
            <a:ext cx="4191000" cy="400110"/>
          </a:xfrm>
          <a:prstGeom prst="rect">
            <a:avLst/>
          </a:prstGeom>
          <a:noFill/>
          <a:ln w="9525">
            <a:noFill/>
            <a:miter lim="800000"/>
            <a:headEnd/>
            <a:tailEnd/>
          </a:ln>
          <a:effectLst/>
        </p:spPr>
        <p:txBody>
          <a:bodyPr>
            <a:spAutoFit/>
          </a:bodyPr>
          <a:lstStyle/>
          <a:p>
            <a:pPr algn="ctr"/>
            <a:r>
              <a:rPr lang="en-US" sz="2000" dirty="0">
                <a:solidFill>
                  <a:schemeClr val="hlink"/>
                </a:solidFill>
                <a:effectLst>
                  <a:outerShdw blurRad="38100" dist="38100" dir="2700000" algn="tl">
                    <a:srgbClr val="C0C0C0"/>
                  </a:outerShdw>
                </a:effectLst>
                <a:latin typeface="Calibri" panose="020F0502020204030204" pitchFamily="34" charset="0"/>
                <a:cs typeface="Calibri" panose="020F0502020204030204" pitchFamily="34" charset="0"/>
              </a:rPr>
              <a:t>Student’s Experiences </a:t>
            </a:r>
          </a:p>
        </p:txBody>
      </p:sp>
      <p:sp>
        <p:nvSpPr>
          <p:cNvPr id="637965" name="Text Box 13"/>
          <p:cNvSpPr txBox="1">
            <a:spLocks noChangeArrowheads="1"/>
          </p:cNvSpPr>
          <p:nvPr/>
        </p:nvSpPr>
        <p:spPr bwMode="auto">
          <a:xfrm>
            <a:off x="3741738" y="2744788"/>
            <a:ext cx="1435100" cy="641350"/>
          </a:xfrm>
          <a:prstGeom prst="rect">
            <a:avLst/>
          </a:prstGeom>
          <a:noFill/>
          <a:ln w="9525">
            <a:noFill/>
            <a:miter lim="800000"/>
            <a:headEnd/>
            <a:tailEnd/>
          </a:ln>
          <a:effectLst/>
        </p:spPr>
        <p:txBody>
          <a:bodyPr>
            <a:spAutoFit/>
          </a:bodyPr>
          <a:lstStyle/>
          <a:p>
            <a:pPr algn="ctr">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Classroom experience</a:t>
            </a:r>
          </a:p>
        </p:txBody>
      </p:sp>
      <p:sp>
        <p:nvSpPr>
          <p:cNvPr id="637966" name="Oval 14"/>
          <p:cNvSpPr>
            <a:spLocks noChangeArrowheads="1"/>
          </p:cNvSpPr>
          <p:nvPr/>
        </p:nvSpPr>
        <p:spPr bwMode="auto">
          <a:xfrm rot="-5400750">
            <a:off x="2313781" y="-951706"/>
            <a:ext cx="4510088" cy="9144000"/>
          </a:xfrm>
          <a:prstGeom prst="ellipse">
            <a:avLst/>
          </a:prstGeom>
          <a:noFill/>
          <a:ln w="38100">
            <a:solidFill>
              <a:schemeClr val="accent2"/>
            </a:solidFill>
            <a:round/>
            <a:headEnd/>
            <a:tailEnd/>
          </a:ln>
          <a:effectLst/>
        </p:spPr>
        <p:txBody>
          <a:bodyPr wrap="none" anchor="ctr"/>
          <a:lstStyle/>
          <a:p>
            <a:endParaRPr lang="en-US"/>
          </a:p>
        </p:txBody>
      </p:sp>
      <p:sp>
        <p:nvSpPr>
          <p:cNvPr id="637967" name="Text Box 15"/>
          <p:cNvSpPr txBox="1">
            <a:spLocks noChangeArrowheads="1"/>
          </p:cNvSpPr>
          <p:nvPr/>
        </p:nvSpPr>
        <p:spPr bwMode="auto">
          <a:xfrm>
            <a:off x="3481388" y="1774825"/>
            <a:ext cx="3279775" cy="400110"/>
          </a:xfrm>
          <a:prstGeom prst="rect">
            <a:avLst/>
          </a:prstGeom>
          <a:noFill/>
          <a:ln w="9525">
            <a:noFill/>
            <a:miter lim="800000"/>
            <a:headEnd/>
            <a:tailEnd/>
          </a:ln>
          <a:effectLst/>
        </p:spPr>
        <p:txBody>
          <a:bodyPr>
            <a:spAutoFit/>
          </a:bodyPr>
          <a:lstStyle/>
          <a:p>
            <a:pPr eaLnBrk="0" hangingPunct="0">
              <a:spcBef>
                <a:spcPct val="50000"/>
              </a:spcBef>
            </a:pPr>
            <a:r>
              <a:rPr lang="en-US" sz="2000" b="1" dirty="0">
                <a:solidFill>
                  <a:srgbClr val="0000CC"/>
                </a:solidFill>
                <a:effectLst>
                  <a:outerShdw blurRad="38100" dist="38100" dir="2700000" algn="tl">
                    <a:srgbClr val="C0C0C0"/>
                  </a:outerShdw>
                </a:effectLst>
                <a:latin typeface="Calibri" panose="020F0502020204030204" pitchFamily="34" charset="0"/>
                <a:cs typeface="Calibri" panose="020F0502020204030204" pitchFamily="34" charset="0"/>
              </a:rPr>
              <a:t>The SEM Perspective</a:t>
            </a:r>
          </a:p>
        </p:txBody>
      </p:sp>
      <p:sp>
        <p:nvSpPr>
          <p:cNvPr id="637968" name="Text Box 16"/>
          <p:cNvSpPr txBox="1">
            <a:spLocks noChangeArrowheads="1"/>
          </p:cNvSpPr>
          <p:nvPr/>
        </p:nvSpPr>
        <p:spPr bwMode="auto">
          <a:xfrm>
            <a:off x="6934200" y="4235449"/>
            <a:ext cx="1447800" cy="366713"/>
          </a:xfrm>
          <a:prstGeom prst="rect">
            <a:avLst/>
          </a:prstGeom>
          <a:noFill/>
          <a:ln w="9525">
            <a:noFill/>
            <a:miter lim="800000"/>
            <a:headEnd/>
            <a:tailEnd/>
          </a:ln>
          <a:effectLst/>
        </p:spPr>
        <p:txBody>
          <a:bodyPr>
            <a:spAutoFit/>
          </a:bodyPr>
          <a:lstStyle/>
          <a:p>
            <a:pPr algn="r">
              <a:spcBef>
                <a:spcPct val="50000"/>
              </a:spcBef>
            </a:pPr>
            <a:r>
              <a:rPr lang="en-US" sz="1800" b="1" dirty="0">
                <a:solidFill>
                  <a:schemeClr val="bg2"/>
                </a:solidFill>
                <a:effectLst>
                  <a:outerShdw blurRad="38100" dist="38100" dir="2700000" algn="tl">
                    <a:srgbClr val="C0C0C0"/>
                  </a:outerShdw>
                </a:effectLst>
                <a:latin typeface="Calibri" panose="020F0502020204030204" pitchFamily="34" charset="0"/>
                <a:cs typeface="Calibri" panose="020F0502020204030204" pitchFamily="34" charset="0"/>
              </a:rPr>
              <a:t>Alumni</a:t>
            </a:r>
          </a:p>
        </p:txBody>
      </p:sp>
    </p:spTree>
    <p:extLst>
      <p:ext uri="{BB962C8B-B14F-4D97-AF65-F5344CB8AC3E}">
        <p14:creationId xmlns:p14="http://schemas.microsoft.com/office/powerpoint/2010/main" val="10414253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9300" y="2621279"/>
            <a:ext cx="7772400" cy="932825"/>
          </a:xfrm>
        </p:spPr>
        <p:txBody>
          <a:bodyPr/>
          <a:lstStyle/>
          <a:p>
            <a:r>
              <a:rPr lang="en-US" dirty="0" smtClean="0"/>
              <a:t>Who’s On the Journey at WSU?</a:t>
            </a:r>
            <a:br>
              <a:rPr lang="en-US" dirty="0" smtClean="0"/>
            </a:br>
            <a:r>
              <a:rPr lang="en-US" dirty="0" smtClean="0"/>
              <a:t>Data and Ramifications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081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Wisdom in Students’ Words</a:t>
            </a:r>
            <a:endParaRPr lang="en-US" dirty="0"/>
          </a:p>
        </p:txBody>
      </p:sp>
      <p:sp>
        <p:nvSpPr>
          <p:cNvPr id="3" name="Content Placeholder 2"/>
          <p:cNvSpPr>
            <a:spLocks noGrp="1"/>
          </p:cNvSpPr>
          <p:nvPr>
            <p:ph idx="1"/>
          </p:nvPr>
        </p:nvSpPr>
        <p:spPr>
          <a:xfrm>
            <a:off x="1028700" y="1465302"/>
            <a:ext cx="7429500" cy="4329112"/>
          </a:xfrm>
        </p:spPr>
        <p:txBody>
          <a:bodyPr/>
          <a:lstStyle/>
          <a:p>
            <a:pPr>
              <a:buFont typeface="Arial" panose="020B0604020202020204" pitchFamily="34" charset="0"/>
              <a:buChar char="•"/>
            </a:pPr>
            <a:r>
              <a:rPr lang="en-US" dirty="0" smtClean="0"/>
              <a:t>“There is a difference between a teacher and a lecturer”</a:t>
            </a:r>
          </a:p>
          <a:p>
            <a:pPr>
              <a:buFont typeface="Arial" panose="020B0604020202020204" pitchFamily="34" charset="0"/>
              <a:buChar char="•"/>
            </a:pPr>
            <a:r>
              <a:rPr lang="en-US" dirty="0" smtClean="0"/>
              <a:t>“The teacher brings everything together to enable understanding”</a:t>
            </a:r>
          </a:p>
          <a:p>
            <a:pPr>
              <a:buFont typeface="Arial" panose="020B0604020202020204" pitchFamily="34" charset="0"/>
              <a:buChar char="•"/>
            </a:pPr>
            <a:r>
              <a:rPr lang="en-US" dirty="0" smtClean="0"/>
              <a:t>“A good teacher shows her professional interest in your personal interest”</a:t>
            </a:r>
          </a:p>
          <a:p>
            <a:pPr marL="342900" indent="-342900">
              <a:buFont typeface="Arial" panose="020B0604020202020204" pitchFamily="34" charset="0"/>
              <a:buChar char="•"/>
            </a:pPr>
            <a:r>
              <a:rPr lang="en-US" dirty="0"/>
              <a:t>“You have to get people involved, which makes them come back”</a:t>
            </a:r>
          </a:p>
          <a:p>
            <a:pPr marL="342900" indent="-342900">
              <a:buFont typeface="Arial" panose="020B0604020202020204" pitchFamily="34" charset="0"/>
              <a:buChar char="•"/>
            </a:pPr>
            <a:r>
              <a:rPr lang="en-US" dirty="0"/>
              <a:t>“He learned our names, and, in the process, we learned each other’s names”</a:t>
            </a:r>
          </a:p>
          <a:p>
            <a:pPr marL="342900" lvl="0" indent="-342900">
              <a:buFont typeface="Arial" panose="020B0604020202020204" pitchFamily="34" charset="0"/>
              <a:buChar char="•"/>
            </a:pPr>
            <a:r>
              <a:rPr lang="en-US" dirty="0"/>
              <a:t>“As a teacher, you need to step out of your technical side and into your human side”</a:t>
            </a:r>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3086548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77520"/>
            <a:ext cx="7772400" cy="744855"/>
          </a:xfrm>
        </p:spPr>
        <p:txBody>
          <a:bodyPr/>
          <a:lstStyle/>
          <a:p>
            <a:r>
              <a:rPr lang="en-US" dirty="0" smtClean="0"/>
              <a:t>Race/Ethnicity Trends at WSU</a:t>
            </a:r>
            <a:endParaRPr lang="en-US" dirty="0"/>
          </a:p>
        </p:txBody>
      </p:sp>
      <p:sp>
        <p:nvSpPr>
          <p:cNvPr id="3" name="Content Placeholder 2"/>
          <p:cNvSpPr>
            <a:spLocks noGrp="1"/>
          </p:cNvSpPr>
          <p:nvPr>
            <p:ph idx="1"/>
          </p:nvPr>
        </p:nvSpPr>
        <p:spPr>
          <a:xfrm>
            <a:off x="1028700" y="1270000"/>
            <a:ext cx="7429500" cy="4711700"/>
          </a:xfrm>
        </p:spPr>
        <p:txBody>
          <a:bodyPr/>
          <a:lstStyle/>
          <a:p>
            <a:pPr>
              <a:buFont typeface="Arial" panose="020B0604020202020204" pitchFamily="34" charset="0"/>
              <a:buChar char="•"/>
            </a:pPr>
            <a:r>
              <a:rPr lang="en-US" dirty="0" smtClean="0"/>
              <a:t>Last fall’s undergraduate enrollment included the following:</a:t>
            </a:r>
          </a:p>
          <a:p>
            <a:pPr lvl="1">
              <a:buFont typeface="Arial" panose="020B0604020202020204" pitchFamily="34" charset="0"/>
              <a:buChar char="•"/>
            </a:pPr>
            <a:r>
              <a:rPr lang="en-US" dirty="0" smtClean="0"/>
              <a:t>7225 white, non-Hispanic students , a decrease of 1.5% from 2015 and a decrease from 2000 of 10.2%</a:t>
            </a:r>
          </a:p>
          <a:p>
            <a:pPr lvl="1">
              <a:buFont typeface="Arial" panose="020B0604020202020204" pitchFamily="34" charset="0"/>
              <a:buChar char="•"/>
            </a:pPr>
            <a:r>
              <a:rPr lang="en-US" dirty="0" smtClean="0"/>
              <a:t>665 African-American students, an increase of 4% from 2015 and a decrease of 8.5% from 2000</a:t>
            </a:r>
          </a:p>
          <a:p>
            <a:pPr lvl="1">
              <a:buFont typeface="Arial" panose="020B0604020202020204" pitchFamily="34" charset="0"/>
              <a:buChar char="•"/>
            </a:pPr>
            <a:r>
              <a:rPr lang="en-US" dirty="0" smtClean="0"/>
              <a:t>1295 Hispanic students, an increase of 8% from 2015 and an increase of 172% from 2000</a:t>
            </a:r>
          </a:p>
          <a:p>
            <a:pPr lvl="2">
              <a:buFont typeface="Arial" panose="020B0604020202020204" pitchFamily="34" charset="0"/>
              <a:buChar char="•"/>
            </a:pPr>
            <a:r>
              <a:rPr lang="en-US" dirty="0" smtClean="0"/>
              <a:t>WSU Office of Planning and Analysis, 2016</a:t>
            </a:r>
          </a:p>
          <a:p>
            <a:pPr>
              <a:buFont typeface="Arial" panose="020B0604020202020204" pitchFamily="34" charset="0"/>
              <a:buChar char="•"/>
            </a:pPr>
            <a:r>
              <a:rPr lang="en-US" dirty="0" smtClean="0"/>
              <a:t>WICHE projections call for continued growth of Hispanic high school graduates in Kansas high schools until about 2027 when the numbers will flatten; African-American and white numbers will be relatively flat.</a:t>
            </a:r>
          </a:p>
          <a:p>
            <a:pPr lvl="2">
              <a:buFont typeface="Arial" panose="020B0604020202020204" pitchFamily="34" charset="0"/>
              <a:buChar char="•"/>
            </a:pPr>
            <a:r>
              <a:rPr lang="en-US" dirty="0" smtClean="0"/>
              <a:t>WICHE, 2016</a:t>
            </a:r>
            <a:endParaRPr lang="en-US" dirty="0"/>
          </a:p>
        </p:txBody>
      </p:sp>
    </p:spTree>
    <p:extLst>
      <p:ext uri="{BB962C8B-B14F-4D97-AF65-F5344CB8AC3E}">
        <p14:creationId xmlns:p14="http://schemas.microsoft.com/office/powerpoint/2010/main" val="2870733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Expectations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Diverse students that the university has decided to target will be interested in the diversity at Wichita State before they decide to attend—or stay if they do come</a:t>
            </a:r>
          </a:p>
          <a:p>
            <a:pPr>
              <a:buFont typeface="Arial" panose="020B0604020202020204" pitchFamily="34" charset="0"/>
              <a:buChar char="•"/>
            </a:pPr>
            <a:r>
              <a:rPr lang="en-US" dirty="0"/>
              <a:t>In one focus group I did here, a most impressive young man told how he put #Shockers into Twitter to see what kind of diversity showed up in the pictures associated with postings for that hashtag</a:t>
            </a:r>
          </a:p>
          <a:p>
            <a:pPr>
              <a:buFont typeface="Arial" panose="020B0604020202020204" pitchFamily="34" charset="0"/>
              <a:buChar char="•"/>
            </a:pPr>
            <a:r>
              <a:rPr lang="en-US" dirty="0" smtClean="0"/>
              <a:t>Of course, white faculty and staff can—and should—embrace and model diversity, but students of color also want to see folks who look like them;  they will routinely look at college viewbooks to see how many faces like theirs they see </a:t>
            </a:r>
          </a:p>
        </p:txBody>
      </p:sp>
    </p:spTree>
    <p:extLst>
      <p:ext uri="{BB962C8B-B14F-4D97-AF65-F5344CB8AC3E}">
        <p14:creationId xmlns:p14="http://schemas.microsoft.com/office/powerpoint/2010/main" val="3705649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Narrow"/>
        <a:ea typeface="Geneva"/>
        <a:cs typeface="Geneva"/>
      </a:majorFont>
      <a:minorFont>
        <a:latin typeface="Arial Narrow"/>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8" charset="0"/>
            <a:ea typeface="Geneva" pitchFamily="68" charset="-128"/>
            <a:cs typeface="Geneva"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8" charset="0"/>
            <a:ea typeface="Geneva" pitchFamily="68" charset="-128"/>
            <a:cs typeface="Geneva" pitchFamily="6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1383</TotalTime>
  <Words>2718</Words>
  <Application>Microsoft Office PowerPoint</Application>
  <PresentationFormat>On-screen Show (4:3)</PresentationFormat>
  <Paragraphs>282</Paragraphs>
  <Slides>44</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ＭＳ Ｐゴシック</vt:lpstr>
      <vt:lpstr>Arial</vt:lpstr>
      <vt:lpstr>Arial Narrow</vt:lpstr>
      <vt:lpstr>Calibri</vt:lpstr>
      <vt:lpstr>Geneva</vt:lpstr>
      <vt:lpstr>Georgia</vt:lpstr>
      <vt:lpstr>News Gothic MT</vt:lpstr>
      <vt:lpstr>Times New Roman</vt:lpstr>
      <vt:lpstr>Wingdings</vt:lpstr>
      <vt:lpstr>Default Theme</vt:lpstr>
      <vt:lpstr>We Will Enhance Every Student’s College Experience  Wichita State University </vt:lpstr>
      <vt:lpstr>Agenda for Today</vt:lpstr>
      <vt:lpstr>Recapping the First Three Workshops: Growing Enrollment, Promoting WSU, Student Service</vt:lpstr>
      <vt:lpstr>The Student Journey from the traditional hand-off approach to….</vt:lpstr>
      <vt:lpstr>…a fully integrated student experience</vt:lpstr>
      <vt:lpstr>Who’s On the Journey at WSU? Data and Ramifications</vt:lpstr>
      <vt:lpstr>The Wisdom in Students’ Words</vt:lpstr>
      <vt:lpstr>Race/Ethnicity Trends at WSU</vt:lpstr>
      <vt:lpstr>Student Expectations</vt:lpstr>
      <vt:lpstr>Faculty of Color at WSU</vt:lpstr>
      <vt:lpstr>First Generation Students</vt:lpstr>
      <vt:lpstr>Academic Barriers and University Challenges</vt:lpstr>
      <vt:lpstr>Financial Barriers  and University Challenges</vt:lpstr>
      <vt:lpstr>Cultural Barriers  and University Challenges</vt:lpstr>
      <vt:lpstr>Social Barriers  and University Challenges</vt:lpstr>
      <vt:lpstr>Student Engagement and Value</vt:lpstr>
      <vt:lpstr>Community, Engagement, and Learning</vt:lpstr>
      <vt:lpstr>Look at the Entire Campus as a Learning Community </vt:lpstr>
      <vt:lpstr>The Value of Value</vt:lpstr>
      <vt:lpstr>Engagement as the New Retention</vt:lpstr>
      <vt:lpstr>Introducing Dr. Teri Hall</vt:lpstr>
      <vt:lpstr>Dr. Teri Hall Vice President for Student Affairs</vt:lpstr>
      <vt:lpstr>PowerPoint Presentation</vt:lpstr>
      <vt:lpstr>What does this mean for Student Affairs?</vt:lpstr>
      <vt:lpstr>The Faculty Toolbox A New Tool to Support Students</vt:lpstr>
      <vt:lpstr>Faculty Toolbox</vt:lpstr>
      <vt:lpstr>Weekly Messages</vt:lpstr>
      <vt:lpstr>EXAMPLE: Week one –  Blackboard announcement for faculty</vt:lpstr>
      <vt:lpstr>Making strong connections each semester is key </vt:lpstr>
      <vt:lpstr>PowerPoint Presentation</vt:lpstr>
      <vt:lpstr>Scholarships for next year</vt:lpstr>
      <vt:lpstr>EXAMPLE: Week one – WSU Today</vt:lpstr>
      <vt:lpstr>EXAMPLE: Week one – Shocker Blast</vt:lpstr>
      <vt:lpstr>EXAMPLE: Week one –  faculty email, college social media</vt:lpstr>
      <vt:lpstr>EXAMPLE: Week one – student service department social media</vt:lpstr>
      <vt:lpstr>EXAMPLE: Week one – student service department social media</vt:lpstr>
      <vt:lpstr>Guide app</vt:lpstr>
      <vt:lpstr>Guide app</vt:lpstr>
      <vt:lpstr>Guide app</vt:lpstr>
      <vt:lpstr>Guide app</vt:lpstr>
      <vt:lpstr>Guide app</vt:lpstr>
      <vt:lpstr>Guide app</vt:lpstr>
      <vt:lpstr>Priming the Toolbox Pump</vt:lpstr>
      <vt:lpstr>Questions?</vt:lpstr>
    </vt:vector>
  </TitlesOfParts>
  <Company>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creator>
  <cp:lastModifiedBy>Muma, Richard</cp:lastModifiedBy>
  <cp:revision>200</cp:revision>
  <cp:lastPrinted>2017-01-24T14:00:48Z</cp:lastPrinted>
  <dcterms:created xsi:type="dcterms:W3CDTF">2009-03-04T15:10:59Z</dcterms:created>
  <dcterms:modified xsi:type="dcterms:W3CDTF">2017-01-24T14:00:55Z</dcterms:modified>
</cp:coreProperties>
</file>