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46" r:id="rId1"/>
  </p:sldMasterIdLst>
  <p:notesMasterIdLst>
    <p:notesMasterId r:id="rId28"/>
  </p:notesMasterIdLst>
  <p:handoutMasterIdLst>
    <p:handoutMasterId r:id="rId29"/>
  </p:handoutMasterIdLst>
  <p:sldIdLst>
    <p:sldId id="258" r:id="rId2"/>
    <p:sldId id="291" r:id="rId3"/>
    <p:sldId id="312" r:id="rId4"/>
    <p:sldId id="310" r:id="rId5"/>
    <p:sldId id="295" r:id="rId6"/>
    <p:sldId id="327" r:id="rId7"/>
    <p:sldId id="290" r:id="rId8"/>
    <p:sldId id="294" r:id="rId9"/>
    <p:sldId id="298" r:id="rId10"/>
    <p:sldId id="292" r:id="rId11"/>
    <p:sldId id="293" r:id="rId12"/>
    <p:sldId id="299" r:id="rId13"/>
    <p:sldId id="296" r:id="rId14"/>
    <p:sldId id="313" r:id="rId15"/>
    <p:sldId id="297" r:id="rId16"/>
    <p:sldId id="311" r:id="rId17"/>
    <p:sldId id="314" r:id="rId18"/>
    <p:sldId id="309" r:id="rId19"/>
    <p:sldId id="315" r:id="rId20"/>
    <p:sldId id="316" r:id="rId21"/>
    <p:sldId id="325" r:id="rId22"/>
    <p:sldId id="320" r:id="rId23"/>
    <p:sldId id="321" r:id="rId24"/>
    <p:sldId id="322" r:id="rId25"/>
    <p:sldId id="323" r:id="rId26"/>
    <p:sldId id="324" r:id="rId27"/>
  </p:sldIdLst>
  <p:sldSz cx="9144000" cy="6858000" type="screen4x3"/>
  <p:notesSz cx="6950075" cy="9236075"/>
  <p:defaultTextStyle>
    <a:defPPr>
      <a:defRPr lang="en-US"/>
    </a:defPPr>
    <a:lvl1pPr algn="l" rtl="0" fontAlgn="base">
      <a:spcBef>
        <a:spcPct val="0"/>
      </a:spcBef>
      <a:spcAft>
        <a:spcPct val="0"/>
      </a:spcAft>
      <a:defRPr sz="2400" kern="1200">
        <a:solidFill>
          <a:schemeClr val="tx1"/>
        </a:solidFill>
        <a:latin typeface="Arial" pitchFamily="34" charset="0"/>
        <a:ea typeface="Geneva"/>
        <a:cs typeface="Geneva"/>
      </a:defRPr>
    </a:lvl1pPr>
    <a:lvl2pPr marL="457200" algn="l" rtl="0" fontAlgn="base">
      <a:spcBef>
        <a:spcPct val="0"/>
      </a:spcBef>
      <a:spcAft>
        <a:spcPct val="0"/>
      </a:spcAft>
      <a:defRPr sz="2400" kern="1200">
        <a:solidFill>
          <a:schemeClr val="tx1"/>
        </a:solidFill>
        <a:latin typeface="Arial" pitchFamily="34" charset="0"/>
        <a:ea typeface="Geneva"/>
        <a:cs typeface="Geneva"/>
      </a:defRPr>
    </a:lvl2pPr>
    <a:lvl3pPr marL="914400" algn="l" rtl="0" fontAlgn="base">
      <a:spcBef>
        <a:spcPct val="0"/>
      </a:spcBef>
      <a:spcAft>
        <a:spcPct val="0"/>
      </a:spcAft>
      <a:defRPr sz="2400" kern="1200">
        <a:solidFill>
          <a:schemeClr val="tx1"/>
        </a:solidFill>
        <a:latin typeface="Arial" pitchFamily="34" charset="0"/>
        <a:ea typeface="Geneva"/>
        <a:cs typeface="Geneva"/>
      </a:defRPr>
    </a:lvl3pPr>
    <a:lvl4pPr marL="1371600" algn="l" rtl="0" fontAlgn="base">
      <a:spcBef>
        <a:spcPct val="0"/>
      </a:spcBef>
      <a:spcAft>
        <a:spcPct val="0"/>
      </a:spcAft>
      <a:defRPr sz="2400" kern="1200">
        <a:solidFill>
          <a:schemeClr val="tx1"/>
        </a:solidFill>
        <a:latin typeface="Arial" pitchFamily="34" charset="0"/>
        <a:ea typeface="Geneva"/>
        <a:cs typeface="Geneva"/>
      </a:defRPr>
    </a:lvl4pPr>
    <a:lvl5pPr marL="1828800" algn="l" rtl="0" fontAlgn="base">
      <a:spcBef>
        <a:spcPct val="0"/>
      </a:spcBef>
      <a:spcAft>
        <a:spcPct val="0"/>
      </a:spcAft>
      <a:defRPr sz="2400" kern="1200">
        <a:solidFill>
          <a:schemeClr val="tx1"/>
        </a:solidFill>
        <a:latin typeface="Arial" pitchFamily="34" charset="0"/>
        <a:ea typeface="Geneva"/>
        <a:cs typeface="Geneva"/>
      </a:defRPr>
    </a:lvl5pPr>
    <a:lvl6pPr marL="2286000" algn="l" defTabSz="914400" rtl="0" eaLnBrk="1" latinLnBrk="0" hangingPunct="1">
      <a:defRPr sz="2400" kern="1200">
        <a:solidFill>
          <a:schemeClr val="tx1"/>
        </a:solidFill>
        <a:latin typeface="Arial" pitchFamily="34" charset="0"/>
        <a:ea typeface="Geneva"/>
        <a:cs typeface="Geneva"/>
      </a:defRPr>
    </a:lvl6pPr>
    <a:lvl7pPr marL="2743200" algn="l" defTabSz="914400" rtl="0" eaLnBrk="1" latinLnBrk="0" hangingPunct="1">
      <a:defRPr sz="2400" kern="1200">
        <a:solidFill>
          <a:schemeClr val="tx1"/>
        </a:solidFill>
        <a:latin typeface="Arial" pitchFamily="34" charset="0"/>
        <a:ea typeface="Geneva"/>
        <a:cs typeface="Geneva"/>
      </a:defRPr>
    </a:lvl7pPr>
    <a:lvl8pPr marL="3200400" algn="l" defTabSz="914400" rtl="0" eaLnBrk="1" latinLnBrk="0" hangingPunct="1">
      <a:defRPr sz="2400" kern="1200">
        <a:solidFill>
          <a:schemeClr val="tx1"/>
        </a:solidFill>
        <a:latin typeface="Arial" pitchFamily="34" charset="0"/>
        <a:ea typeface="Geneva"/>
        <a:cs typeface="Geneva"/>
      </a:defRPr>
    </a:lvl8pPr>
    <a:lvl9pPr marL="3657600" algn="l" defTabSz="914400" rtl="0" eaLnBrk="1" latinLnBrk="0" hangingPunct="1">
      <a:defRPr sz="2400" kern="1200">
        <a:solidFill>
          <a:schemeClr val="tx1"/>
        </a:solidFill>
        <a:latin typeface="Arial" pitchFamily="34" charset="0"/>
        <a:ea typeface="Geneva"/>
        <a:cs typeface="Geneva"/>
      </a:defRPr>
    </a:lvl9pPr>
  </p:defaultTextStyle>
  <p:extLst>
    <p:ext uri="{EFAFB233-063F-42B5-8137-9DF3F51BA10A}">
      <p15:sldGuideLst xmlns:p15="http://schemas.microsoft.com/office/powerpoint/2012/main">
        <p15:guide id="1" orient="horz" pos="4163">
          <p15:clr>
            <a:srgbClr val="A4A3A4"/>
          </p15:clr>
        </p15:guide>
        <p15:guide id="2" pos="2864">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BA"/>
    <a:srgbClr val="B58C0A"/>
    <a:srgbClr val="0B5FA8"/>
    <a:srgbClr val="066894"/>
    <a:srgbClr val="0050A8"/>
    <a:srgbClr val="79191E"/>
    <a:srgbClr val="ADCDCC"/>
    <a:srgbClr val="B4DCDB"/>
    <a:srgbClr val="005BBB"/>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78" autoAdjust="0"/>
    <p:restoredTop sz="94660"/>
  </p:normalViewPr>
  <p:slideViewPr>
    <p:cSldViewPr snapToGrid="0">
      <p:cViewPr varScale="1">
        <p:scale>
          <a:sx n="87" d="100"/>
          <a:sy n="87" d="100"/>
        </p:scale>
        <p:origin x="1038" y="78"/>
      </p:cViewPr>
      <p:guideLst>
        <p:guide orient="horz" pos="4163"/>
        <p:guide pos="2864"/>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99" d="100"/>
          <a:sy n="99" d="100"/>
        </p:scale>
        <p:origin x="-3540"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74D38DEA-7CE3-4C06-B8C0-1DB648A8740A}" type="datetimeFigureOut">
              <a:rPr lang="en-US" smtClean="0"/>
              <a:t>11/15/2016</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C2968100-1476-47F4-95A1-8651028E7309}" type="slidenum">
              <a:rPr lang="en-US" smtClean="0"/>
              <a:t>‹#›</a:t>
            </a:fld>
            <a:endParaRPr lang="en-US"/>
          </a:p>
        </p:txBody>
      </p:sp>
    </p:spTree>
    <p:extLst>
      <p:ext uri="{BB962C8B-B14F-4D97-AF65-F5344CB8AC3E}">
        <p14:creationId xmlns:p14="http://schemas.microsoft.com/office/powerpoint/2010/main" val="2539905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11699" cy="461804"/>
          </a:xfrm>
          <a:prstGeom prst="rect">
            <a:avLst/>
          </a:prstGeom>
          <a:noFill/>
          <a:ln w="9525">
            <a:noFill/>
            <a:miter lim="800000"/>
            <a:headEnd/>
            <a:tailEnd/>
          </a:ln>
        </p:spPr>
        <p:txBody>
          <a:bodyPr vert="horz" wrap="square" lIns="92492" tIns="46246" rIns="92492" bIns="46246" numCol="1" anchor="t" anchorCtr="0" compatLnSpc="1">
            <a:prstTxWarp prst="textNoShape">
              <a:avLst/>
            </a:prstTxWarp>
          </a:bodyPr>
          <a:lstStyle>
            <a:lvl1pPr eaLnBrk="0" hangingPunct="0">
              <a:defRPr sz="1200">
                <a:latin typeface="Arial" charset="0"/>
                <a:ea typeface="Geneva" pitchFamily="68" charset="-128"/>
                <a:cs typeface="+mn-cs"/>
              </a:defRPr>
            </a:lvl1pPr>
          </a:lstStyle>
          <a:p>
            <a:pPr>
              <a:defRPr/>
            </a:pPr>
            <a:endParaRPr lang="en-US"/>
          </a:p>
        </p:txBody>
      </p:sp>
      <p:sp>
        <p:nvSpPr>
          <p:cNvPr id="11267" name="Rectangle 3"/>
          <p:cNvSpPr>
            <a:spLocks noGrp="1" noChangeArrowheads="1"/>
          </p:cNvSpPr>
          <p:nvPr>
            <p:ph type="dt" idx="1"/>
          </p:nvPr>
        </p:nvSpPr>
        <p:spPr bwMode="auto">
          <a:xfrm>
            <a:off x="3938376" y="0"/>
            <a:ext cx="3011699" cy="461804"/>
          </a:xfrm>
          <a:prstGeom prst="rect">
            <a:avLst/>
          </a:prstGeom>
          <a:noFill/>
          <a:ln w="9525">
            <a:noFill/>
            <a:miter lim="800000"/>
            <a:headEnd/>
            <a:tailEnd/>
          </a:ln>
        </p:spPr>
        <p:txBody>
          <a:bodyPr vert="horz" wrap="square" lIns="92492" tIns="46246" rIns="92492" bIns="46246" numCol="1" anchor="t" anchorCtr="0" compatLnSpc="1">
            <a:prstTxWarp prst="textNoShape">
              <a:avLst/>
            </a:prstTxWarp>
          </a:bodyPr>
          <a:lstStyle>
            <a:lvl1pPr algn="r" eaLnBrk="0" hangingPunct="0">
              <a:defRPr sz="1200">
                <a:latin typeface="Arial" charset="0"/>
                <a:ea typeface="Geneva" pitchFamily="68" charset="-128"/>
                <a:cs typeface="+mn-cs"/>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26677" y="4387136"/>
            <a:ext cx="5096722" cy="4156234"/>
          </a:xfrm>
          <a:prstGeom prst="rect">
            <a:avLst/>
          </a:prstGeom>
          <a:noFill/>
          <a:ln w="9525">
            <a:noFill/>
            <a:miter lim="800000"/>
            <a:headEnd/>
            <a:tailEnd/>
          </a:ln>
        </p:spPr>
        <p:txBody>
          <a:bodyPr vert="horz" wrap="square" lIns="92492" tIns="46246" rIns="92492" bIns="462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774271"/>
            <a:ext cx="3011699" cy="461804"/>
          </a:xfrm>
          <a:prstGeom prst="rect">
            <a:avLst/>
          </a:prstGeom>
          <a:noFill/>
          <a:ln w="9525">
            <a:noFill/>
            <a:miter lim="800000"/>
            <a:headEnd/>
            <a:tailEnd/>
          </a:ln>
        </p:spPr>
        <p:txBody>
          <a:bodyPr vert="horz" wrap="square" lIns="92492" tIns="46246" rIns="92492" bIns="46246" numCol="1" anchor="b" anchorCtr="0" compatLnSpc="1">
            <a:prstTxWarp prst="textNoShape">
              <a:avLst/>
            </a:prstTxWarp>
          </a:bodyPr>
          <a:lstStyle>
            <a:lvl1pPr eaLnBrk="0" hangingPunct="0">
              <a:defRPr sz="1200">
                <a:latin typeface="Arial" charset="0"/>
                <a:ea typeface="Geneva" pitchFamily="68" charset="-128"/>
                <a:cs typeface="+mn-cs"/>
              </a:defRPr>
            </a:lvl1pPr>
          </a:lstStyle>
          <a:p>
            <a:pPr>
              <a:defRPr/>
            </a:pPr>
            <a:endParaRPr lang="en-US"/>
          </a:p>
        </p:txBody>
      </p:sp>
      <p:sp>
        <p:nvSpPr>
          <p:cNvPr id="11271" name="Rectangle 7"/>
          <p:cNvSpPr>
            <a:spLocks noGrp="1" noChangeArrowheads="1"/>
          </p:cNvSpPr>
          <p:nvPr>
            <p:ph type="sldNum" sz="quarter" idx="5"/>
          </p:nvPr>
        </p:nvSpPr>
        <p:spPr bwMode="auto">
          <a:xfrm>
            <a:off x="3938376" y="8774271"/>
            <a:ext cx="3011699" cy="461804"/>
          </a:xfrm>
          <a:prstGeom prst="rect">
            <a:avLst/>
          </a:prstGeom>
          <a:noFill/>
          <a:ln w="9525">
            <a:noFill/>
            <a:miter lim="800000"/>
            <a:headEnd/>
            <a:tailEnd/>
          </a:ln>
        </p:spPr>
        <p:txBody>
          <a:bodyPr vert="horz" wrap="square" lIns="92492" tIns="46246" rIns="92492" bIns="46246" numCol="1" anchor="b" anchorCtr="0" compatLnSpc="1">
            <a:prstTxWarp prst="textNoShape">
              <a:avLst/>
            </a:prstTxWarp>
          </a:bodyPr>
          <a:lstStyle>
            <a:lvl1pPr algn="r" eaLnBrk="0" hangingPunct="0">
              <a:defRPr sz="1200">
                <a:latin typeface="Arial" charset="0"/>
                <a:ea typeface="Geneva" pitchFamily="68" charset="-128"/>
                <a:cs typeface="+mn-cs"/>
              </a:defRPr>
            </a:lvl1pPr>
          </a:lstStyle>
          <a:p>
            <a:pPr>
              <a:defRPr/>
            </a:pPr>
            <a:fld id="{60CBC80D-433C-4123-A891-AC4CF497FAE2}" type="slidenum">
              <a:rPr lang="en-US"/>
              <a:pPr>
                <a:defRPr/>
              </a:pPr>
              <a:t>‹#›</a:t>
            </a:fld>
            <a:endParaRPr lang="en-US"/>
          </a:p>
        </p:txBody>
      </p:sp>
    </p:spTree>
    <p:extLst>
      <p:ext uri="{BB962C8B-B14F-4D97-AF65-F5344CB8AC3E}">
        <p14:creationId xmlns:p14="http://schemas.microsoft.com/office/powerpoint/2010/main" val="35666145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pitchFamily="68" charset="-128"/>
      </a:defRPr>
    </a:lvl1pPr>
    <a:lvl2pPr marL="4572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2pPr>
    <a:lvl3pPr marL="9144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3pPr>
    <a:lvl4pPr marL="13716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4pPr>
    <a:lvl5pPr marL="1828800" algn="l" rtl="0" eaLnBrk="0" fontAlgn="base" hangingPunct="0">
      <a:spcBef>
        <a:spcPct val="30000"/>
      </a:spcBef>
      <a:spcAft>
        <a:spcPct val="0"/>
      </a:spcAft>
      <a:defRPr sz="1200" kern="1200">
        <a:solidFill>
          <a:schemeClr val="tx1"/>
        </a:solidFill>
        <a:latin typeface="Arial" pitchFamily="68" charset="0"/>
        <a:ea typeface="Geneva" pitchFamily="68" charset="-128"/>
        <a:cs typeface="Geneva"/>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Geneva"/>
                <a:cs typeface="Geneva"/>
              </a:defRPr>
            </a:lvl1pPr>
            <a:lvl2pPr marL="751494" indent="-289036" eaLnBrk="0" hangingPunct="0">
              <a:defRPr sz="2400">
                <a:solidFill>
                  <a:schemeClr val="tx1"/>
                </a:solidFill>
                <a:latin typeface="Arial" pitchFamily="34" charset="0"/>
                <a:ea typeface="Geneva"/>
                <a:cs typeface="Geneva"/>
              </a:defRPr>
            </a:lvl2pPr>
            <a:lvl3pPr marL="1156145" indent="-231229" eaLnBrk="0" hangingPunct="0">
              <a:defRPr sz="2400">
                <a:solidFill>
                  <a:schemeClr val="tx1"/>
                </a:solidFill>
                <a:latin typeface="Arial" pitchFamily="34" charset="0"/>
                <a:ea typeface="Geneva"/>
                <a:cs typeface="Geneva"/>
              </a:defRPr>
            </a:lvl3pPr>
            <a:lvl4pPr marL="1618602" indent="-231229" eaLnBrk="0" hangingPunct="0">
              <a:defRPr sz="2400">
                <a:solidFill>
                  <a:schemeClr val="tx1"/>
                </a:solidFill>
                <a:latin typeface="Arial" pitchFamily="34" charset="0"/>
                <a:ea typeface="Geneva"/>
                <a:cs typeface="Geneva"/>
              </a:defRPr>
            </a:lvl4pPr>
            <a:lvl5pPr marL="2081060" indent="-231229" eaLnBrk="0" hangingPunct="0">
              <a:defRPr sz="2400">
                <a:solidFill>
                  <a:schemeClr val="tx1"/>
                </a:solidFill>
                <a:latin typeface="Arial" pitchFamily="34" charset="0"/>
                <a:ea typeface="Geneva"/>
                <a:cs typeface="Geneva"/>
              </a:defRPr>
            </a:lvl5pPr>
            <a:lvl6pPr marL="2543518" indent="-231229" eaLnBrk="0" fontAlgn="base" hangingPunct="0">
              <a:spcBef>
                <a:spcPct val="0"/>
              </a:spcBef>
              <a:spcAft>
                <a:spcPct val="0"/>
              </a:spcAft>
              <a:defRPr sz="2400">
                <a:solidFill>
                  <a:schemeClr val="tx1"/>
                </a:solidFill>
                <a:latin typeface="Arial" pitchFamily="34" charset="0"/>
                <a:ea typeface="Geneva"/>
                <a:cs typeface="Geneva"/>
              </a:defRPr>
            </a:lvl6pPr>
            <a:lvl7pPr marL="3005976" indent="-231229" eaLnBrk="0" fontAlgn="base" hangingPunct="0">
              <a:spcBef>
                <a:spcPct val="0"/>
              </a:spcBef>
              <a:spcAft>
                <a:spcPct val="0"/>
              </a:spcAft>
              <a:defRPr sz="2400">
                <a:solidFill>
                  <a:schemeClr val="tx1"/>
                </a:solidFill>
                <a:latin typeface="Arial" pitchFamily="34" charset="0"/>
                <a:ea typeface="Geneva"/>
                <a:cs typeface="Geneva"/>
              </a:defRPr>
            </a:lvl7pPr>
            <a:lvl8pPr marL="3468434" indent="-231229" eaLnBrk="0" fontAlgn="base" hangingPunct="0">
              <a:spcBef>
                <a:spcPct val="0"/>
              </a:spcBef>
              <a:spcAft>
                <a:spcPct val="0"/>
              </a:spcAft>
              <a:defRPr sz="2400">
                <a:solidFill>
                  <a:schemeClr val="tx1"/>
                </a:solidFill>
                <a:latin typeface="Arial" pitchFamily="34" charset="0"/>
                <a:ea typeface="Geneva"/>
                <a:cs typeface="Geneva"/>
              </a:defRPr>
            </a:lvl8pPr>
            <a:lvl9pPr marL="3930891" indent="-231229" eaLnBrk="0" fontAlgn="base" hangingPunct="0">
              <a:spcBef>
                <a:spcPct val="0"/>
              </a:spcBef>
              <a:spcAft>
                <a:spcPct val="0"/>
              </a:spcAft>
              <a:defRPr sz="2400">
                <a:solidFill>
                  <a:schemeClr val="tx1"/>
                </a:solidFill>
                <a:latin typeface="Arial" pitchFamily="34" charset="0"/>
                <a:ea typeface="Geneva"/>
                <a:cs typeface="Geneva"/>
              </a:defRPr>
            </a:lvl9pPr>
          </a:lstStyle>
          <a:p>
            <a:fld id="{6F6B339B-928A-4012-A84D-F006CE7ECD38}" type="slidenum">
              <a:rPr lang="en-US" sz="1200"/>
              <a:pPr/>
              <a:t>1</a:t>
            </a:fld>
            <a:endParaRPr 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pitchFamily="34" charset="0"/>
              <a:ea typeface="Geneva"/>
              <a:cs typeface="Geneva"/>
            </a:endParaRPr>
          </a:p>
        </p:txBody>
      </p:sp>
    </p:spTree>
    <p:extLst>
      <p:ext uri="{BB962C8B-B14F-4D97-AF65-F5344CB8AC3E}">
        <p14:creationId xmlns:p14="http://schemas.microsoft.com/office/powerpoint/2010/main" val="2360762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51494" indent="-289036">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56145" indent="-231229">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18602" indent="-231229">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81060" indent="-231229">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43518" indent="-231229"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3005976" indent="-231229"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68434" indent="-231229"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930891" indent="-231229"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1E43DB8-998D-4431-B0B8-6268E3147679}" type="slidenum">
              <a:rPr lang="en-US" altLang="en-US" smtClean="0">
                <a:latin typeface="Arial" panose="020B0604020202020204" pitchFamily="34" charset="0"/>
              </a:rPr>
              <a:pPr>
                <a:spcBef>
                  <a:spcPct val="0"/>
                </a:spcBef>
              </a:pPr>
              <a:t>20</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330778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1" descr="shutterstock_19523437-bluegrid-crop"/>
          <p:cNvPicPr>
            <a:picLocks noChangeAspect="1" noChangeArrowheads="1"/>
          </p:cNvPicPr>
          <p:nvPr userDrawn="1"/>
        </p:nvPicPr>
        <p:blipFill>
          <a:blip r:embed="rId2">
            <a:extLst>
              <a:ext uri="{28A0092B-C50C-407E-A947-70E740481C1C}">
                <a14:useLocalDpi xmlns:a14="http://schemas.microsoft.com/office/drawing/2010/main" val="0"/>
              </a:ext>
            </a:extLst>
          </a:blip>
          <a:srcRect l="2263" r="3311"/>
          <a:stretch>
            <a:fillRect/>
          </a:stretch>
        </p:blipFill>
        <p:spPr bwMode="auto">
          <a:xfrm>
            <a:off x="0" y="4414358"/>
            <a:ext cx="9144000"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4"/>
          <p:cNvSpPr>
            <a:spLocks noChangeArrowheads="1"/>
          </p:cNvSpPr>
          <p:nvPr userDrawn="1"/>
        </p:nvSpPr>
        <p:spPr bwMode="auto">
          <a:xfrm>
            <a:off x="4457700" y="292100"/>
            <a:ext cx="177800" cy="1778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srgbClr val="000000"/>
              </a:solidFill>
              <a:latin typeface="Arial" charset="0"/>
              <a:ea typeface="ＭＳ Ｐゴシック" charset="0"/>
              <a:cs typeface="Geneva" charset="0"/>
            </a:endParaRPr>
          </a:p>
        </p:txBody>
      </p:sp>
      <p:sp>
        <p:nvSpPr>
          <p:cNvPr id="12290" name="Rectangle 2"/>
          <p:cNvSpPr>
            <a:spLocks noGrp="1" noChangeArrowheads="1"/>
          </p:cNvSpPr>
          <p:nvPr>
            <p:ph type="ctrTitle"/>
          </p:nvPr>
        </p:nvSpPr>
        <p:spPr>
          <a:xfrm>
            <a:off x="749300" y="2411105"/>
            <a:ext cx="7772400" cy="1143000"/>
          </a:xfrm>
        </p:spPr>
        <p:txBody>
          <a:bodyPr/>
          <a:lstStyle>
            <a:lvl1pPr algn="ctr">
              <a:lnSpc>
                <a:spcPct val="100000"/>
              </a:lnSpc>
              <a:spcAft>
                <a:spcPts val="600"/>
              </a:spcAft>
              <a:defRPr sz="3200">
                <a:solidFill>
                  <a:schemeClr val="tx1">
                    <a:lumMod val="85000"/>
                    <a:lumOff val="15000"/>
                  </a:schemeClr>
                </a:solidFill>
              </a:defRPr>
            </a:lvl1pPr>
          </a:lstStyle>
          <a:p>
            <a:r>
              <a:rPr lang="en-US"/>
              <a:t>Click to edit Master title style</a:t>
            </a:r>
            <a:endParaRPr lang="en-US" dirty="0"/>
          </a:p>
        </p:txBody>
      </p:sp>
      <p:sp>
        <p:nvSpPr>
          <p:cNvPr id="12291" name="Rectangle 3"/>
          <p:cNvSpPr>
            <a:spLocks noGrp="1" noChangeArrowheads="1"/>
          </p:cNvSpPr>
          <p:nvPr>
            <p:ph type="subTitle" idx="1"/>
          </p:nvPr>
        </p:nvSpPr>
        <p:spPr>
          <a:xfrm>
            <a:off x="1371600" y="4178300"/>
            <a:ext cx="6400800" cy="1752600"/>
          </a:xfrm>
        </p:spPr>
        <p:txBody>
          <a:bodyPr/>
          <a:lstStyle>
            <a:lvl1pPr marL="0" indent="0" algn="ctr">
              <a:lnSpc>
                <a:spcPct val="100000"/>
              </a:lnSpc>
              <a:buFont typeface="Wingdings" pitchFamily="68" charset="2"/>
              <a:buNone/>
              <a:defRPr>
                <a:solidFill>
                  <a:schemeClr val="bg2">
                    <a:lumMod val="75000"/>
                  </a:schemeClr>
                </a:solidFill>
              </a:defRPr>
            </a:lvl1pPr>
          </a:lstStyle>
          <a:p>
            <a:r>
              <a:rPr lang="en-US"/>
              <a:t>Click to edit Master subtitle style</a:t>
            </a:r>
            <a:endParaRPr lang="en-US" dirty="0"/>
          </a:p>
        </p:txBody>
      </p:sp>
      <p:pic>
        <p:nvPicPr>
          <p:cNvPr id="3" name="Picture 2"/>
          <p:cNvPicPr>
            <a:picLocks noChangeAspect="1"/>
          </p:cNvPicPr>
          <p:nvPr userDrawn="1"/>
        </p:nvPicPr>
        <p:blipFill>
          <a:blip r:embed="rId3"/>
          <a:stretch>
            <a:fillRect/>
          </a:stretch>
        </p:blipFill>
        <p:spPr>
          <a:xfrm>
            <a:off x="2628532" y="239546"/>
            <a:ext cx="3658335" cy="1616667"/>
          </a:xfrm>
          <a:prstGeom prst="rect">
            <a:avLst/>
          </a:prstGeom>
        </p:spPr>
      </p:pic>
    </p:spTree>
    <p:extLst>
      <p:ext uri="{BB962C8B-B14F-4D97-AF65-F5344CB8AC3E}">
        <p14:creationId xmlns:p14="http://schemas.microsoft.com/office/powerpoint/2010/main" val="1628064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2000"/>
              </a:spcBef>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0798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sz="half" idx="1"/>
          </p:nvPr>
        </p:nvSpPr>
        <p:spPr>
          <a:xfrm>
            <a:off x="685800" y="1652530"/>
            <a:ext cx="3810000" cy="4329170"/>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641513"/>
            <a:ext cx="3810000" cy="4340187"/>
          </a:xfrm>
        </p:spPr>
        <p:txBody>
          <a:bodyPr/>
          <a:lstStyle>
            <a:lvl1pPr>
              <a:defRPr sz="2000"/>
            </a:lvl1pPr>
            <a:lvl2pPr>
              <a:defRPr sz="1800"/>
            </a:lvl2pPr>
            <a:lvl3pPr>
              <a:defRPr sz="1600" i="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6036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711200"/>
            <a:ext cx="7772400" cy="500655"/>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sz="half" idx="1"/>
          </p:nvPr>
        </p:nvSpPr>
        <p:spPr>
          <a:xfrm>
            <a:off x="685800" y="1641513"/>
            <a:ext cx="3810000" cy="43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hart Placeholder 3"/>
          <p:cNvSpPr>
            <a:spLocks noGrp="1"/>
          </p:cNvSpPr>
          <p:nvPr>
            <p:ph type="chart" sz="half" idx="2"/>
          </p:nvPr>
        </p:nvSpPr>
        <p:spPr>
          <a:xfrm>
            <a:off x="4648200" y="1630496"/>
            <a:ext cx="3810000" cy="4351204"/>
          </a:xfrm>
        </p:spPr>
        <p:txBody>
          <a:bodyPr/>
          <a:lstStyle/>
          <a:p>
            <a:pPr lvl="0"/>
            <a:r>
              <a:rPr lang="en-US" noProof="0" dirty="0"/>
              <a:t>Click icon to add chart</a:t>
            </a:r>
          </a:p>
        </p:txBody>
      </p:sp>
    </p:spTree>
    <p:extLst>
      <p:ext uri="{BB962C8B-B14F-4D97-AF65-F5344CB8AC3E}">
        <p14:creationId xmlns:p14="http://schemas.microsoft.com/office/powerpoint/2010/main" val="423735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7541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372600" y="6324600"/>
            <a:ext cx="2133600" cy="365125"/>
          </a:xfrm>
          <a:prstGeom prst="rect">
            <a:avLst/>
          </a:prstGeom>
        </p:spPr>
        <p:txBody>
          <a:bodyPr/>
          <a:lstStyle>
            <a:lvl1pPr>
              <a:defRPr/>
            </a:lvl1pPr>
          </a:lstStyle>
          <a:p>
            <a:pPr>
              <a:defRPr/>
            </a:pPr>
            <a:fld id="{98CEBE41-00F6-4E5E-9B28-574F42CB7DD4}" type="datetimeFigureOut">
              <a:rPr lang="en-US"/>
              <a:pPr>
                <a:defRPr/>
              </a:pPr>
              <a:t>11/15/2016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cs typeface="Arial" panose="020B0604020202020204" pitchFamily="34" charset="0"/>
              </a:defRPr>
            </a:lvl1pPr>
          </a:lstStyle>
          <a:p>
            <a:pPr>
              <a:defRPr/>
            </a:pPr>
            <a:fld id="{05306DE7-DD4A-4B93-973E-954EB493A96E}" type="slidenum">
              <a:rPr lang="en-US" altLang="en-US"/>
              <a:pPr>
                <a:defRPr/>
              </a:pPr>
              <a:t>‹#›</a:t>
            </a:fld>
            <a:endParaRPr lang="en-US" altLang="en-US"/>
          </a:p>
        </p:txBody>
      </p:sp>
    </p:spTree>
    <p:extLst>
      <p:ext uri="{BB962C8B-B14F-4D97-AF65-F5344CB8AC3E}">
        <p14:creationId xmlns:p14="http://schemas.microsoft.com/office/powerpoint/2010/main" val="17537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3"/>
          <p:cNvSpPr>
            <a:spLocks noChangeArrowheads="1"/>
          </p:cNvSpPr>
          <p:nvPr/>
        </p:nvSpPr>
        <p:spPr bwMode="auto">
          <a:xfrm>
            <a:off x="0" y="6111875"/>
            <a:ext cx="9144000" cy="101600"/>
          </a:xfrm>
          <a:prstGeom prst="rect">
            <a:avLst/>
          </a:prstGeom>
          <a:solidFill>
            <a:srgbClr val="005BB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dirty="0">
              <a:solidFill>
                <a:srgbClr val="005BBB"/>
              </a:solidFill>
              <a:latin typeface="Arial" charset="0"/>
              <a:ea typeface="ＭＳ Ｐゴシック" charset="0"/>
              <a:cs typeface="Geneva" charset="0"/>
            </a:endParaRPr>
          </a:p>
        </p:txBody>
      </p:sp>
      <p:sp>
        <p:nvSpPr>
          <p:cNvPr id="1028" name="Rectangle 2"/>
          <p:cNvSpPr>
            <a:spLocks noGrp="1" noChangeArrowheads="1"/>
          </p:cNvSpPr>
          <p:nvPr>
            <p:ph type="title"/>
          </p:nvPr>
        </p:nvSpPr>
        <p:spPr bwMode="auto">
          <a:xfrm>
            <a:off x="685800" y="711200"/>
            <a:ext cx="7772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1028700" y="1652588"/>
            <a:ext cx="7429500" cy="432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30" name="Text Box 17"/>
          <p:cNvSpPr txBox="1">
            <a:spLocks noChangeArrowheads="1"/>
          </p:cNvSpPr>
          <p:nvPr/>
        </p:nvSpPr>
        <p:spPr bwMode="auto">
          <a:xfrm>
            <a:off x="2362200" y="6096000"/>
            <a:ext cx="4343400" cy="457200"/>
          </a:xfrm>
          <a:prstGeom prst="rect">
            <a:avLst/>
          </a:prstGeom>
          <a:noFill/>
          <a:ln>
            <a:noFill/>
          </a:ln>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defRPr/>
            </a:pPr>
            <a:endParaRPr lang="en-US" dirty="0">
              <a:solidFill>
                <a:srgbClr val="000000"/>
              </a:solidFill>
              <a:cs typeface="Geneva" charset="0"/>
            </a:endParaRPr>
          </a:p>
        </p:txBody>
      </p:sp>
      <p:sp>
        <p:nvSpPr>
          <p:cNvPr id="1043" name="Text Box 19"/>
          <p:cNvSpPr txBox="1">
            <a:spLocks noChangeArrowheads="1"/>
          </p:cNvSpPr>
          <p:nvPr/>
        </p:nvSpPr>
        <p:spPr bwMode="auto">
          <a:xfrm>
            <a:off x="3390880" y="6359525"/>
            <a:ext cx="4224571" cy="228600"/>
          </a:xfrm>
          <a:prstGeom prst="rect">
            <a:avLst/>
          </a:prstGeom>
          <a:noFill/>
          <a:ln w="9525">
            <a:noFill/>
            <a:miter lim="800000"/>
            <a:headEnd/>
            <a:tailEnd/>
          </a:ln>
        </p:spPr>
        <p:txBody>
          <a:bodyPr lIns="0" tIns="0" rIns="0" bIns="0" anchor="b"/>
          <a:lstStyle>
            <a:lvl1pPr eaLnBrk="0" hangingPunct="0">
              <a:defRPr sz="2400">
                <a:solidFill>
                  <a:schemeClr val="tx1"/>
                </a:solidFill>
                <a:latin typeface="Arial" charset="0"/>
                <a:ea typeface="ＭＳ Ｐゴシック" charset="0"/>
                <a:cs typeface="Geneva" charset="0"/>
              </a:defRPr>
            </a:lvl1pPr>
            <a:lvl2pPr marL="37931725" indent="-37474525" eaLnBrk="0" hangingPunct="0">
              <a:defRPr sz="2400">
                <a:solidFill>
                  <a:schemeClr val="tx1"/>
                </a:solidFill>
                <a:latin typeface="Arial" charset="0"/>
                <a:ea typeface="Geneva" charset="0"/>
                <a:cs typeface="Geneva" charset="0"/>
              </a:defRPr>
            </a:lvl2pPr>
            <a:lvl3pPr eaLnBrk="0" hangingPunct="0">
              <a:defRPr sz="2400">
                <a:solidFill>
                  <a:schemeClr val="tx1"/>
                </a:solidFill>
                <a:latin typeface="Arial" charset="0"/>
                <a:ea typeface="Geneva" charset="0"/>
                <a:cs typeface="Geneva" charset="0"/>
              </a:defRPr>
            </a:lvl3pPr>
            <a:lvl4pPr eaLnBrk="0" hangingPunct="0">
              <a:defRPr sz="2400">
                <a:solidFill>
                  <a:schemeClr val="tx1"/>
                </a:solidFill>
                <a:latin typeface="Arial" charset="0"/>
                <a:ea typeface="Geneva" charset="0"/>
                <a:cs typeface="Geneva" charset="0"/>
              </a:defRPr>
            </a:lvl4pPr>
            <a:lvl5pPr eaLnBrk="0" hangingPunct="0">
              <a:defRPr sz="2400">
                <a:solidFill>
                  <a:schemeClr val="tx1"/>
                </a:solidFill>
                <a:latin typeface="Arial" charset="0"/>
                <a:ea typeface="Geneva" charset="0"/>
                <a:cs typeface="Geneva" charset="0"/>
              </a:defRPr>
            </a:lvl5pPr>
            <a:lvl6pPr marL="457200" eaLnBrk="0" fontAlgn="base" hangingPunct="0">
              <a:spcBef>
                <a:spcPct val="0"/>
              </a:spcBef>
              <a:spcAft>
                <a:spcPct val="0"/>
              </a:spcAft>
              <a:defRPr sz="2400">
                <a:solidFill>
                  <a:schemeClr val="tx1"/>
                </a:solidFill>
                <a:latin typeface="Arial" charset="0"/>
                <a:ea typeface="Geneva" charset="0"/>
                <a:cs typeface="Geneva" charset="0"/>
              </a:defRPr>
            </a:lvl6pPr>
            <a:lvl7pPr marL="914400" eaLnBrk="0" fontAlgn="base" hangingPunct="0">
              <a:spcBef>
                <a:spcPct val="0"/>
              </a:spcBef>
              <a:spcAft>
                <a:spcPct val="0"/>
              </a:spcAft>
              <a:defRPr sz="2400">
                <a:solidFill>
                  <a:schemeClr val="tx1"/>
                </a:solidFill>
                <a:latin typeface="Arial" charset="0"/>
                <a:ea typeface="Geneva" charset="0"/>
                <a:cs typeface="Geneva" charset="0"/>
              </a:defRPr>
            </a:lvl7pPr>
            <a:lvl8pPr marL="1371600" eaLnBrk="0" fontAlgn="base" hangingPunct="0">
              <a:spcBef>
                <a:spcPct val="0"/>
              </a:spcBef>
              <a:spcAft>
                <a:spcPct val="0"/>
              </a:spcAft>
              <a:defRPr sz="2400">
                <a:solidFill>
                  <a:schemeClr val="tx1"/>
                </a:solidFill>
                <a:latin typeface="Arial" charset="0"/>
                <a:ea typeface="Geneva" charset="0"/>
                <a:cs typeface="Geneva" charset="0"/>
              </a:defRPr>
            </a:lvl8pPr>
            <a:lvl9pPr marL="1828800" eaLnBrk="0" fontAlgn="base" hangingPunct="0">
              <a:spcBef>
                <a:spcPct val="0"/>
              </a:spcBef>
              <a:spcAft>
                <a:spcPct val="0"/>
              </a:spcAft>
              <a:defRPr sz="2400">
                <a:solidFill>
                  <a:schemeClr val="tx1"/>
                </a:solidFill>
                <a:latin typeface="Arial" charset="0"/>
                <a:ea typeface="Geneva" charset="0"/>
                <a:cs typeface="Geneva" charset="0"/>
              </a:defRPr>
            </a:lvl9pPr>
          </a:lstStyle>
          <a:p>
            <a:pPr algn="r" eaLnBrk="0" hangingPunct="0">
              <a:spcBef>
                <a:spcPct val="50000"/>
              </a:spcBef>
              <a:defRPr/>
            </a:pPr>
            <a:r>
              <a:rPr lang="en-US" sz="1000" dirty="0" smtClean="0">
                <a:solidFill>
                  <a:schemeClr val="tx1">
                    <a:lumMod val="75000"/>
                    <a:lumOff val="25000"/>
                  </a:schemeClr>
                </a:solidFill>
                <a:latin typeface="Arial" pitchFamily="34" charset="0"/>
                <a:ea typeface="Geneva" pitchFamily="68" charset="-128"/>
                <a:cs typeface="Arial" pitchFamily="34" charset="0"/>
              </a:rPr>
              <a:t>Wichita</a:t>
            </a:r>
            <a:r>
              <a:rPr lang="en-US" sz="1000" baseline="0" dirty="0" smtClean="0">
                <a:solidFill>
                  <a:schemeClr val="tx1">
                    <a:lumMod val="75000"/>
                    <a:lumOff val="25000"/>
                  </a:schemeClr>
                </a:solidFill>
                <a:latin typeface="Arial" pitchFamily="34" charset="0"/>
                <a:ea typeface="Geneva" pitchFamily="68" charset="-128"/>
                <a:cs typeface="Arial" pitchFamily="34" charset="0"/>
              </a:rPr>
              <a:t> State University, November 15, 2016</a:t>
            </a:r>
            <a:endParaRPr lang="en-US" sz="1000" dirty="0">
              <a:solidFill>
                <a:schemeClr val="tx1">
                  <a:lumMod val="75000"/>
                  <a:lumOff val="25000"/>
                </a:schemeClr>
              </a:solidFill>
              <a:latin typeface="Arial" pitchFamily="34" charset="0"/>
              <a:ea typeface="Geneva" pitchFamily="68" charset="-128"/>
              <a:cs typeface="Arial" pitchFamily="34" charset="0"/>
            </a:endParaRPr>
          </a:p>
        </p:txBody>
      </p:sp>
      <p:sp>
        <p:nvSpPr>
          <p:cNvPr id="1032" name="Line 24"/>
          <p:cNvSpPr>
            <a:spLocks noChangeShapeType="1"/>
          </p:cNvSpPr>
          <p:nvPr/>
        </p:nvSpPr>
        <p:spPr bwMode="auto">
          <a:xfrm>
            <a:off x="0" y="6103938"/>
            <a:ext cx="9144000" cy="0"/>
          </a:xfrm>
          <a:prstGeom prst="line">
            <a:avLst/>
          </a:prstGeom>
          <a:noFill/>
          <a:ln w="12700">
            <a:solidFill>
              <a:srgbClr val="C6B77D"/>
            </a:solidFill>
            <a:round/>
            <a:headEnd/>
            <a:tailEnd/>
          </a:ln>
          <a:extLst>
            <a:ext uri="{909E8E84-426E-40DD-AFC4-6F175D3DCCD1}">
              <a14:hiddenFill xmlns:a14="http://schemas.microsoft.com/office/drawing/2010/main">
                <a:noFill/>
              </a14:hiddenFill>
            </a:ext>
          </a:extLst>
        </p:spPr>
        <p:txBody>
          <a:bodyPr wrap="none" anchor="ctr"/>
          <a:lstStyle/>
          <a:p>
            <a:endParaRPr lang="en-US" dirty="0">
              <a:solidFill>
                <a:srgbClr val="000000"/>
              </a:solidFill>
              <a:latin typeface="Arial" charset="0"/>
              <a:ea typeface="ＭＳ Ｐゴシック" charset="0"/>
            </a:endParaRPr>
          </a:p>
        </p:txBody>
      </p:sp>
      <p:sp>
        <p:nvSpPr>
          <p:cNvPr id="2" name="Text Box 12"/>
          <p:cNvSpPr txBox="1">
            <a:spLocks noChangeArrowheads="1"/>
          </p:cNvSpPr>
          <p:nvPr userDrawn="1"/>
        </p:nvSpPr>
        <p:spPr bwMode="auto">
          <a:xfrm>
            <a:off x="8249535" y="6396175"/>
            <a:ext cx="377482" cy="261610"/>
          </a:xfrm>
          <a:prstGeom prst="rect">
            <a:avLst/>
          </a:prstGeom>
          <a:noFill/>
          <a:ln w="9525">
            <a:noFill/>
            <a:miter lim="800000"/>
            <a:headEnd/>
            <a:tailEnd/>
          </a:ln>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defRPr/>
            </a:pPr>
            <a:fld id="{6E21E371-04D6-DA44-9E49-28BBBC118EE6}" type="slidenum">
              <a:rPr lang="en-US" sz="1100" smtClean="0">
                <a:solidFill>
                  <a:srgbClr val="0036A2"/>
                </a:solidFill>
                <a:latin typeface="Arial Narrow" charset="0"/>
              </a:rPr>
              <a:pPr algn="ctr">
                <a:spcBef>
                  <a:spcPct val="50000"/>
                </a:spcBef>
                <a:defRPr/>
              </a:pPr>
              <a:t>‹#›</a:t>
            </a:fld>
            <a:endParaRPr lang="en-US" sz="3200" dirty="0">
              <a:solidFill>
                <a:srgbClr val="0036A2"/>
              </a:solidFill>
            </a:endParaRPr>
          </a:p>
        </p:txBody>
      </p:sp>
      <p:pic>
        <p:nvPicPr>
          <p:cNvPr id="3" name="Picture 2"/>
          <p:cNvPicPr>
            <a:picLocks noChangeAspect="1"/>
          </p:cNvPicPr>
          <p:nvPr userDrawn="1"/>
        </p:nvPicPr>
        <p:blipFill>
          <a:blip r:embed="rId8"/>
          <a:stretch>
            <a:fillRect/>
          </a:stretch>
        </p:blipFill>
        <p:spPr>
          <a:xfrm>
            <a:off x="411838" y="6280600"/>
            <a:ext cx="1233724" cy="545199"/>
          </a:xfrm>
          <a:prstGeom prst="rect">
            <a:avLst/>
          </a:prstGeom>
        </p:spPr>
      </p:pic>
    </p:spTree>
    <p:extLst>
      <p:ext uri="{BB962C8B-B14F-4D97-AF65-F5344CB8AC3E}">
        <p14:creationId xmlns:p14="http://schemas.microsoft.com/office/powerpoint/2010/main" val="1089867669"/>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8" r:id="rId6"/>
  </p:sldLayoutIdLst>
  <p:txStyles>
    <p:titleStyle>
      <a:lvl1pPr algn="l" rtl="0" eaLnBrk="1" fontAlgn="base" hangingPunct="1">
        <a:spcBef>
          <a:spcPct val="0"/>
        </a:spcBef>
        <a:spcAft>
          <a:spcPct val="0"/>
        </a:spcAft>
        <a:defRPr sz="3600">
          <a:solidFill>
            <a:srgbClr val="005BBB"/>
          </a:solidFill>
          <a:latin typeface="Calibri" pitchFamily="34" charset="0"/>
          <a:ea typeface="ＭＳ Ｐゴシック" charset="0"/>
          <a:cs typeface="+mj-cs"/>
        </a:defRPr>
      </a:lvl1pPr>
      <a:lvl2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2pPr>
      <a:lvl3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3pPr>
      <a:lvl4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4pPr>
      <a:lvl5pPr algn="l" rtl="0" eaLnBrk="1" fontAlgn="base" hangingPunct="1">
        <a:spcBef>
          <a:spcPct val="0"/>
        </a:spcBef>
        <a:spcAft>
          <a:spcPct val="0"/>
        </a:spcAft>
        <a:defRPr sz="3600">
          <a:solidFill>
            <a:srgbClr val="005BBB"/>
          </a:solidFill>
          <a:latin typeface="Calibri" pitchFamily="34" charset="0"/>
          <a:ea typeface="ＭＳ Ｐゴシック" charset="0"/>
          <a:cs typeface="Geneva" pitchFamily="68" charset="-128"/>
        </a:defRPr>
      </a:lvl5pPr>
      <a:lvl6pPr marL="4572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6pPr>
      <a:lvl7pPr marL="9144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7pPr>
      <a:lvl8pPr marL="13716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8pPr>
      <a:lvl9pPr marL="1828800" algn="l" rtl="0" eaLnBrk="1" fontAlgn="base" hangingPunct="1">
        <a:lnSpc>
          <a:spcPct val="80000"/>
        </a:lnSpc>
        <a:spcBef>
          <a:spcPct val="0"/>
        </a:spcBef>
        <a:spcAft>
          <a:spcPct val="0"/>
        </a:spcAft>
        <a:defRPr sz="4000" b="1">
          <a:solidFill>
            <a:srgbClr val="939393"/>
          </a:solidFill>
          <a:latin typeface="Arial Narrow" pitchFamily="68" charset="0"/>
          <a:ea typeface="Geneva" pitchFamily="68" charset="-128"/>
          <a:cs typeface="Geneva" pitchFamily="68" charset="-128"/>
        </a:defRPr>
      </a:lvl9pPr>
    </p:titleStyle>
    <p:bodyStyle>
      <a:lvl1pPr marL="346075" indent="-346075" algn="l" rtl="0" eaLnBrk="1" fontAlgn="base" hangingPunct="1">
        <a:spcBef>
          <a:spcPts val="1800"/>
        </a:spcBef>
        <a:spcAft>
          <a:spcPts val="600"/>
        </a:spcAft>
        <a:buClr>
          <a:srgbClr val="005BBB"/>
        </a:buClr>
        <a:buSzPct val="100000"/>
        <a:buFont typeface="Arial Narrow" charset="0"/>
        <a:buAutoNum type="arabicPeriod"/>
        <a:defRPr sz="2000">
          <a:solidFill>
            <a:srgbClr val="262626"/>
          </a:solidFill>
          <a:latin typeface="Calibri" pitchFamily="34" charset="0"/>
          <a:ea typeface="ＭＳ Ｐゴシック" charset="0"/>
          <a:cs typeface="+mn-cs"/>
        </a:defRPr>
      </a:lvl1pPr>
      <a:lvl2pPr marL="742950" indent="-285750" algn="l" rtl="0" eaLnBrk="1" fontAlgn="base" hangingPunct="1">
        <a:spcBef>
          <a:spcPct val="0"/>
        </a:spcBef>
        <a:spcAft>
          <a:spcPts val="600"/>
        </a:spcAft>
        <a:buChar char="–"/>
        <a:defRPr>
          <a:solidFill>
            <a:srgbClr val="262626"/>
          </a:solidFill>
          <a:latin typeface="Calibri" pitchFamily="34" charset="0"/>
          <a:ea typeface="+mn-ea"/>
          <a:cs typeface="Geneva"/>
        </a:defRPr>
      </a:lvl2pPr>
      <a:lvl3pPr marL="1143000" indent="-228600" algn="l" rtl="0" eaLnBrk="1" fontAlgn="base" hangingPunct="1">
        <a:spcBef>
          <a:spcPct val="0"/>
        </a:spcBef>
        <a:spcAft>
          <a:spcPts val="600"/>
        </a:spcAft>
        <a:buChar char="•"/>
        <a:defRPr sz="1600">
          <a:solidFill>
            <a:srgbClr val="262626"/>
          </a:solidFill>
          <a:latin typeface="Calibri" pitchFamily="34" charset="0"/>
          <a:ea typeface="+mn-ea"/>
          <a:cs typeface="Geneva"/>
        </a:defRPr>
      </a:lvl3pPr>
      <a:lvl4pPr marL="1600200" indent="-228600" algn="l" rtl="0" eaLnBrk="1" fontAlgn="base" hangingPunct="1">
        <a:spcBef>
          <a:spcPct val="20000"/>
        </a:spcBef>
        <a:spcAft>
          <a:spcPct val="0"/>
        </a:spcAft>
        <a:buClr>
          <a:schemeClr val="bg2"/>
        </a:buClr>
        <a:buSzPct val="50000"/>
        <a:buFont typeface="Wingdings" charset="0"/>
        <a:buChar char=""/>
        <a:defRPr sz="2000">
          <a:solidFill>
            <a:srgbClr val="606060"/>
          </a:solidFill>
          <a:latin typeface="+mn-lt"/>
          <a:ea typeface="+mn-ea"/>
          <a:cs typeface="Geneva"/>
        </a:defRPr>
      </a:lvl4pPr>
      <a:lvl5pPr marL="2057400" indent="-228600" algn="l" rtl="0" eaLnBrk="1" fontAlgn="base" hangingPunct="1">
        <a:spcBef>
          <a:spcPct val="20000"/>
        </a:spcBef>
        <a:spcAft>
          <a:spcPct val="0"/>
        </a:spcAft>
        <a:defRPr sz="2000">
          <a:solidFill>
            <a:srgbClr val="606060"/>
          </a:solidFill>
          <a:latin typeface="+mn-lt"/>
          <a:ea typeface="+mn-ea"/>
          <a:cs typeface="Geneva"/>
        </a:defRPr>
      </a:lvl5pPr>
      <a:lvl6pPr marL="2514600" indent="-228600" algn="l" rtl="0" eaLnBrk="1" fontAlgn="base" hangingPunct="1">
        <a:spcBef>
          <a:spcPct val="20000"/>
        </a:spcBef>
        <a:spcAft>
          <a:spcPct val="0"/>
        </a:spcAft>
        <a:defRPr sz="2000">
          <a:solidFill>
            <a:schemeClr val="tx1"/>
          </a:solidFill>
          <a:latin typeface="+mn-lt"/>
          <a:ea typeface="+mn-ea"/>
        </a:defRPr>
      </a:lvl6pPr>
      <a:lvl7pPr marL="2971800" indent="-228600" algn="l" rtl="0" eaLnBrk="1" fontAlgn="base" hangingPunct="1">
        <a:spcBef>
          <a:spcPct val="20000"/>
        </a:spcBef>
        <a:spcAft>
          <a:spcPct val="0"/>
        </a:spcAft>
        <a:defRPr sz="2000">
          <a:solidFill>
            <a:schemeClr val="tx1"/>
          </a:solidFill>
          <a:latin typeface="+mn-lt"/>
          <a:ea typeface="+mn-ea"/>
        </a:defRPr>
      </a:lvl7pPr>
      <a:lvl8pPr marL="3429000" indent="-228600" algn="l" rtl="0" eaLnBrk="1" fontAlgn="base" hangingPunct="1">
        <a:spcBef>
          <a:spcPct val="20000"/>
        </a:spcBef>
        <a:spcAft>
          <a:spcPct val="0"/>
        </a:spcAft>
        <a:defRPr sz="2000">
          <a:solidFill>
            <a:schemeClr val="tx1"/>
          </a:solidFill>
          <a:latin typeface="+mn-lt"/>
          <a:ea typeface="+mn-ea"/>
        </a:defRPr>
      </a:lvl8pPr>
      <a:lvl9pPr marL="3886200" indent="-228600" algn="l" rtl="0" eaLnBrk="1" fontAlgn="base" hangingPunct="1">
        <a:spcBef>
          <a:spcPct val="20000"/>
        </a:spcBef>
        <a:spcAft>
          <a:spcPct val="0"/>
        </a:spcAft>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ctrTitle"/>
          </p:nvPr>
        </p:nvSpPr>
        <p:spPr>
          <a:xfrm>
            <a:off x="685800" y="2256865"/>
            <a:ext cx="7772400" cy="1443598"/>
          </a:xfrm>
        </p:spPr>
        <p:txBody>
          <a:bodyPr lIns="91440" tIns="45720" rIns="91440">
            <a:noAutofit/>
          </a:bodyPr>
          <a:lstStyle/>
          <a:p>
            <a:pPr eaLnBrk="1" hangingPunct="1">
              <a:spcAft>
                <a:spcPts val="1200"/>
              </a:spcAft>
              <a:defRPr/>
            </a:pPr>
            <a:r>
              <a:rPr lang="en-US" sz="2800" dirty="0" smtClean="0">
                <a:solidFill>
                  <a:srgbClr val="000000"/>
                </a:solidFill>
                <a:latin typeface="Calibri"/>
              </a:rPr>
              <a:t>We Will Better Serve All Students</a:t>
            </a:r>
            <a:br>
              <a:rPr lang="en-US" sz="2800" dirty="0" smtClean="0">
                <a:solidFill>
                  <a:srgbClr val="000000"/>
                </a:solidFill>
                <a:latin typeface="Calibri"/>
              </a:rPr>
            </a:br>
            <a:r>
              <a:rPr lang="en-US" sz="2800" dirty="0" smtClean="0">
                <a:solidFill>
                  <a:srgbClr val="000000"/>
                </a:solidFill>
                <a:latin typeface="Calibri"/>
              </a:rPr>
              <a:t>at</a:t>
            </a:r>
            <a:r>
              <a:rPr lang="en-US" sz="2800" dirty="0">
                <a:solidFill>
                  <a:srgbClr val="000000"/>
                </a:solidFill>
                <a:latin typeface="Calibri"/>
              </a:rPr>
              <a:t/>
            </a:r>
            <a:br>
              <a:rPr lang="en-US" sz="2800" dirty="0">
                <a:solidFill>
                  <a:srgbClr val="000000"/>
                </a:solidFill>
                <a:latin typeface="Calibri"/>
              </a:rPr>
            </a:br>
            <a:r>
              <a:rPr lang="en-US" sz="2800" dirty="0" smtClean="0">
                <a:solidFill>
                  <a:srgbClr val="0070C0"/>
                </a:solidFill>
                <a:latin typeface="Calibri"/>
              </a:rPr>
              <a:t>Wichita State University </a:t>
            </a:r>
            <a:endParaRPr lang="en-US" sz="2800" dirty="0">
              <a:solidFill>
                <a:srgbClr val="0070C0"/>
              </a:solidFill>
              <a:latin typeface="Calibri"/>
            </a:endParaRPr>
          </a:p>
        </p:txBody>
      </p:sp>
      <p:sp>
        <p:nvSpPr>
          <p:cNvPr id="5123" name="Rectangle 1027"/>
          <p:cNvSpPr>
            <a:spLocks noGrp="1" noChangeArrowheads="1"/>
          </p:cNvSpPr>
          <p:nvPr>
            <p:ph type="subTitle" idx="1"/>
          </p:nvPr>
        </p:nvSpPr>
        <p:spPr/>
        <p:txBody>
          <a:bodyPr/>
          <a:lstStyle/>
          <a:p>
            <a:pPr>
              <a:buFont typeface="Wingdings" pitchFamily="2" charset="2"/>
              <a:buNone/>
            </a:pPr>
            <a:r>
              <a:rPr lang="en-US" dirty="0" smtClean="0">
                <a:solidFill>
                  <a:srgbClr val="606060"/>
                </a:solidFill>
              </a:rPr>
              <a:t>Stanley E. Henderson, Senior Consultant</a:t>
            </a:r>
          </a:p>
          <a:p>
            <a:pPr>
              <a:buFont typeface="Wingdings" pitchFamily="2" charset="2"/>
              <a:buNone/>
            </a:pPr>
            <a:r>
              <a:rPr lang="en-US" dirty="0" smtClean="0">
                <a:solidFill>
                  <a:srgbClr val="606060"/>
                </a:solidFill>
              </a:rPr>
              <a:t>November 15, 2016</a:t>
            </a:r>
            <a:endParaRPr lang="en-US" dirty="0">
              <a:solidFill>
                <a:srgbClr val="606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Owning the Problem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 famous Cincinnati restaurant, the </a:t>
            </a:r>
            <a:r>
              <a:rPr lang="en-US" dirty="0" err="1" smtClean="0"/>
              <a:t>Maisonette</a:t>
            </a:r>
            <a:r>
              <a:rPr lang="en-US" dirty="0" smtClean="0"/>
              <a:t>, won a Mobil 5-star designation every year for more than 35 straight years, and each year the award announcement was greeted with another story about the legendary service</a:t>
            </a:r>
          </a:p>
          <a:p>
            <a:pPr>
              <a:buFont typeface="Arial" panose="020B0604020202020204" pitchFamily="34" charset="0"/>
              <a:buChar char="•"/>
            </a:pPr>
            <a:r>
              <a:rPr lang="en-US" dirty="0" smtClean="0"/>
              <a:t>A couple came to dinner, but their reservation had been lost</a:t>
            </a:r>
          </a:p>
          <a:p>
            <a:pPr>
              <a:buFont typeface="Arial" panose="020B0604020202020204" pitchFamily="34" charset="0"/>
              <a:buChar char="•"/>
            </a:pPr>
            <a:r>
              <a:rPr lang="en-US" dirty="0" smtClean="0"/>
              <a:t>The </a:t>
            </a:r>
            <a:r>
              <a:rPr lang="en-US" dirty="0" err="1" smtClean="0"/>
              <a:t>Maisonette</a:t>
            </a:r>
            <a:r>
              <a:rPr lang="en-US" dirty="0" smtClean="0"/>
              <a:t> </a:t>
            </a:r>
            <a:r>
              <a:rPr lang="en-US" dirty="0" err="1" smtClean="0"/>
              <a:t>maître’d</a:t>
            </a:r>
            <a:r>
              <a:rPr lang="en-US" dirty="0" smtClean="0"/>
              <a:t> arranged for them to eat at the Palm Court at the Netherlands Plaza</a:t>
            </a:r>
          </a:p>
          <a:p>
            <a:pPr>
              <a:buFont typeface="Arial" panose="020B0604020202020204" pitchFamily="34" charset="0"/>
              <a:buChar char="•"/>
            </a:pPr>
            <a:r>
              <a:rPr lang="en-US" dirty="0" smtClean="0"/>
              <a:t>At the end of dinner, he showed up at their table, asked how dinner was, and the </a:t>
            </a:r>
            <a:r>
              <a:rPr lang="en-US" dirty="0" err="1" smtClean="0"/>
              <a:t>Masionette</a:t>
            </a:r>
            <a:r>
              <a:rPr lang="en-US" dirty="0" smtClean="0"/>
              <a:t> bought their dessert</a:t>
            </a:r>
            <a:endParaRPr lang="en-US" dirty="0"/>
          </a:p>
        </p:txBody>
      </p:sp>
    </p:spTree>
    <p:extLst>
      <p:ext uri="{BB962C8B-B14F-4D97-AF65-F5344CB8AC3E}">
        <p14:creationId xmlns:p14="http://schemas.microsoft.com/office/powerpoint/2010/main" val="2319833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 Sometimes Better than Success</a:t>
            </a:r>
            <a:endParaRPr lang="en-US" dirty="0"/>
          </a:p>
        </p:txBody>
      </p:sp>
      <p:sp>
        <p:nvSpPr>
          <p:cNvPr id="3" name="Content Placeholder 2"/>
          <p:cNvSpPr>
            <a:spLocks noGrp="1"/>
          </p:cNvSpPr>
          <p:nvPr>
            <p:ph idx="1"/>
          </p:nvPr>
        </p:nvSpPr>
        <p:spPr>
          <a:xfrm>
            <a:off x="758735" y="1461000"/>
            <a:ext cx="7429500" cy="4329112"/>
          </a:xfrm>
        </p:spPr>
        <p:txBody>
          <a:bodyPr/>
          <a:lstStyle/>
          <a:p>
            <a:pPr>
              <a:buFont typeface="Arial" panose="020B0604020202020204" pitchFamily="34" charset="0"/>
              <a:buChar char="•"/>
            </a:pPr>
            <a:r>
              <a:rPr lang="en-US" dirty="0" smtClean="0"/>
              <a:t>I always wonder about those kinds of stories, but we had one that confirmed it</a:t>
            </a:r>
          </a:p>
          <a:p>
            <a:pPr>
              <a:buFont typeface="Arial" panose="020B0604020202020204" pitchFamily="34" charset="0"/>
              <a:buChar char="•"/>
            </a:pPr>
            <a:r>
              <a:rPr lang="en-US" dirty="0" smtClean="0"/>
              <a:t>We actually had a bad experience at the restaurant, and were even more disappointed that no response was received</a:t>
            </a:r>
          </a:p>
          <a:p>
            <a:pPr>
              <a:buFont typeface="Arial" panose="020B0604020202020204" pitchFamily="34" charset="0"/>
              <a:buChar char="•"/>
            </a:pPr>
            <a:r>
              <a:rPr lang="en-US" dirty="0" smtClean="0"/>
              <a:t>After vowing never to return, we went back to take a friend to lunch; in conversation with one of the servers, the topic of service came up as one of their gold standards.  “Not always,” said my wife.</a:t>
            </a:r>
          </a:p>
          <a:p>
            <a:pPr>
              <a:buFont typeface="Arial" panose="020B0604020202020204" pitchFamily="34" charset="0"/>
              <a:buChar char="•"/>
            </a:pPr>
            <a:r>
              <a:rPr lang="en-US" dirty="0" smtClean="0"/>
              <a:t>This led to a complimentary dessert and champagne</a:t>
            </a:r>
          </a:p>
          <a:p>
            <a:pPr>
              <a:buFont typeface="Arial" panose="020B0604020202020204" pitchFamily="34" charset="0"/>
              <a:buChar char="•"/>
            </a:pPr>
            <a:r>
              <a:rPr lang="en-US" dirty="0" smtClean="0"/>
              <a:t>The </a:t>
            </a:r>
            <a:r>
              <a:rPr lang="en-US" dirty="0" err="1" smtClean="0"/>
              <a:t>maitre</a:t>
            </a:r>
            <a:r>
              <a:rPr lang="en-US" dirty="0" smtClean="0"/>
              <a:t>-’d told us the meal was on them</a:t>
            </a:r>
            <a:endParaRPr lang="en-US" dirty="0"/>
          </a:p>
        </p:txBody>
      </p:sp>
    </p:spTree>
    <p:extLst>
      <p:ext uri="{BB962C8B-B14F-4D97-AF65-F5344CB8AC3E}">
        <p14:creationId xmlns:p14="http://schemas.microsoft.com/office/powerpoint/2010/main" val="3076096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303" y="388983"/>
            <a:ext cx="7772400" cy="511175"/>
          </a:xfrm>
        </p:spPr>
        <p:txBody>
          <a:bodyPr/>
          <a:lstStyle/>
          <a:p>
            <a:r>
              <a:rPr lang="en-US" dirty="0" smtClean="0"/>
              <a:t>Empowerment: Handle it, Don’t refer</a:t>
            </a:r>
            <a:endParaRPr lang="en-US" dirty="0"/>
          </a:p>
        </p:txBody>
      </p:sp>
      <p:sp>
        <p:nvSpPr>
          <p:cNvPr id="3" name="Content Placeholder 2"/>
          <p:cNvSpPr>
            <a:spLocks noGrp="1"/>
          </p:cNvSpPr>
          <p:nvPr>
            <p:ph idx="1"/>
          </p:nvPr>
        </p:nvSpPr>
        <p:spPr>
          <a:xfrm>
            <a:off x="961753" y="1147491"/>
            <a:ext cx="7429500" cy="4329112"/>
          </a:xfrm>
        </p:spPr>
        <p:txBody>
          <a:bodyPr/>
          <a:lstStyle/>
          <a:p>
            <a:pPr>
              <a:buFont typeface="Arial" panose="020B0604020202020204" pitchFamily="34" charset="0"/>
              <a:buChar char="•"/>
            </a:pPr>
            <a:r>
              <a:rPr lang="en-US" dirty="0" smtClean="0"/>
              <a:t>Our second son was interested in a university some 500 miles away from our home</a:t>
            </a:r>
          </a:p>
          <a:p>
            <a:pPr>
              <a:buFont typeface="Arial" panose="020B0604020202020204" pitchFamily="34" charset="0"/>
              <a:buChar char="•"/>
            </a:pPr>
            <a:r>
              <a:rPr lang="en-US" dirty="0" smtClean="0"/>
              <a:t>When he talked to the campus visit program, he was told no visits were offered on the day we planned to be there</a:t>
            </a:r>
          </a:p>
          <a:p>
            <a:pPr>
              <a:buFont typeface="Arial" panose="020B0604020202020204" pitchFamily="34" charset="0"/>
              <a:buChar char="•"/>
            </a:pPr>
            <a:r>
              <a:rPr lang="en-US" dirty="0" smtClean="0"/>
              <a:t>“OK, he made the first call; I’ll make the next one.”</a:t>
            </a:r>
          </a:p>
          <a:p>
            <a:pPr>
              <a:buFont typeface="Arial" panose="020B0604020202020204" pitchFamily="34" charset="0"/>
              <a:buChar char="•"/>
            </a:pPr>
            <a:r>
              <a:rPr lang="en-US" dirty="0" smtClean="0"/>
              <a:t>“I’m sorry.  I can’t make any exception.”  “Let me talk to your supervisor.”</a:t>
            </a:r>
          </a:p>
          <a:p>
            <a:pPr>
              <a:buFont typeface="Arial" panose="020B0604020202020204" pitchFamily="34" charset="0"/>
              <a:buChar char="•"/>
            </a:pPr>
            <a:r>
              <a:rPr lang="en-US" dirty="0" smtClean="0"/>
              <a:t>“Of course, we can accommodate your family on that day.”</a:t>
            </a:r>
          </a:p>
          <a:p>
            <a:pPr>
              <a:buFont typeface="Arial" panose="020B0604020202020204" pitchFamily="34" charset="0"/>
              <a:buChar char="•"/>
            </a:pPr>
            <a:r>
              <a:rPr lang="en-US" dirty="0" smtClean="0"/>
              <a:t>“Let me recommend that you empower your staff to make such exceptions”</a:t>
            </a:r>
            <a:endParaRPr lang="en-US" dirty="0"/>
          </a:p>
        </p:txBody>
      </p:sp>
    </p:spTree>
    <p:extLst>
      <p:ext uri="{BB962C8B-B14F-4D97-AF65-F5344CB8AC3E}">
        <p14:creationId xmlns:p14="http://schemas.microsoft.com/office/powerpoint/2010/main" val="143787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Front Line Staff Make People Feel Welcome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Hire for the “sparkle quotient</a:t>
            </a:r>
            <a:r>
              <a:rPr lang="en-US" dirty="0"/>
              <a:t>” </a:t>
            </a:r>
            <a:endParaRPr lang="en-US" dirty="0" smtClean="0"/>
          </a:p>
          <a:p>
            <a:pPr>
              <a:buFont typeface="Arial" panose="020B0604020202020204" pitchFamily="34" charset="0"/>
              <a:buChar char="•"/>
            </a:pPr>
            <a:r>
              <a:rPr lang="en-US" dirty="0" smtClean="0"/>
              <a:t>People </a:t>
            </a:r>
            <a:r>
              <a:rPr lang="en-US" dirty="0"/>
              <a:t>with no personal affect may be great employees for some jobs, but not those that call for helping </a:t>
            </a:r>
            <a:r>
              <a:rPr lang="en-US" dirty="0" smtClean="0"/>
              <a:t>people</a:t>
            </a:r>
          </a:p>
          <a:p>
            <a:pPr>
              <a:buFont typeface="Arial" panose="020B0604020202020204" pitchFamily="34" charset="0"/>
              <a:buChar char="•"/>
            </a:pPr>
            <a:r>
              <a:rPr lang="en-US" dirty="0"/>
              <a:t>Lethargy says, rightly or wrongly, “I don’t care”</a:t>
            </a:r>
          </a:p>
          <a:p>
            <a:pPr>
              <a:buFont typeface="Arial" panose="020B0604020202020204" pitchFamily="34" charset="0"/>
              <a:buChar char="•"/>
            </a:pPr>
            <a:r>
              <a:rPr lang="en-US" dirty="0" smtClean="0"/>
              <a:t>Some schools use telephone interviews for staff that will be answering lots of phone calls</a:t>
            </a:r>
          </a:p>
          <a:p>
            <a:pPr>
              <a:buFont typeface="Arial" panose="020B0604020202020204" pitchFamily="34" charset="0"/>
              <a:buChar char="•"/>
            </a:pPr>
            <a:r>
              <a:rPr lang="en-US" dirty="0" smtClean="0"/>
              <a:t>Include role play situations as part of the interview process</a:t>
            </a:r>
          </a:p>
          <a:p>
            <a:pPr>
              <a:buFont typeface="Arial" panose="020B0604020202020204" pitchFamily="34" charset="0"/>
              <a:buChar char="•"/>
            </a:pPr>
            <a:r>
              <a:rPr lang="en-US" dirty="0" smtClean="0"/>
              <a:t>Train staff to be EMPOWERED to handle situations</a:t>
            </a:r>
          </a:p>
        </p:txBody>
      </p:sp>
    </p:spTree>
    <p:extLst>
      <p:ext uri="{BB962C8B-B14F-4D97-AF65-F5344CB8AC3E}">
        <p14:creationId xmlns:p14="http://schemas.microsoft.com/office/powerpoint/2010/main" val="393319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Relationships into YOUR Service</a:t>
            </a:r>
            <a:endParaRPr lang="en-US" dirty="0"/>
          </a:p>
        </p:txBody>
      </p:sp>
      <p:sp>
        <p:nvSpPr>
          <p:cNvPr id="3" name="Content Placeholder 2"/>
          <p:cNvSpPr>
            <a:spLocks noGrp="1"/>
          </p:cNvSpPr>
          <p:nvPr>
            <p:ph idx="1"/>
          </p:nvPr>
        </p:nvSpPr>
        <p:spPr>
          <a:xfrm>
            <a:off x="1028700" y="1410789"/>
            <a:ext cx="7429500" cy="4570911"/>
          </a:xfrm>
        </p:spPr>
        <p:txBody>
          <a:bodyPr/>
          <a:lstStyle/>
          <a:p>
            <a:pPr>
              <a:buFont typeface="Arial" panose="020B0604020202020204" pitchFamily="34" charset="0"/>
              <a:buChar char="•"/>
            </a:pPr>
            <a:r>
              <a:rPr lang="en-US" dirty="0" smtClean="0"/>
              <a:t>That means ENGAGING the student on the phone or in front of you: Express interest, empathy, concern--“Hey, how are you?  It’s good to see you.  How can I help?”</a:t>
            </a:r>
          </a:p>
          <a:p>
            <a:pPr>
              <a:buFont typeface="Arial" panose="020B0604020202020204" pitchFamily="34" charset="0"/>
              <a:buChar char="•"/>
            </a:pPr>
            <a:r>
              <a:rPr lang="en-US" dirty="0" smtClean="0"/>
              <a:t>You can tell someone is smiling on the other end of the phone when they are talking to you</a:t>
            </a:r>
          </a:p>
          <a:p>
            <a:pPr>
              <a:buFont typeface="Arial" panose="020B0604020202020204" pitchFamily="34" charset="0"/>
              <a:buChar char="•"/>
            </a:pPr>
            <a:r>
              <a:rPr lang="en-US" dirty="0" smtClean="0"/>
              <a:t>Instead of “You can’t do that,” try “That might not work, but what about X?”  Get rid of “No” and use “Let’s try”</a:t>
            </a:r>
          </a:p>
          <a:p>
            <a:pPr>
              <a:buFont typeface="Arial" panose="020B0604020202020204" pitchFamily="34" charset="0"/>
              <a:buChar char="•"/>
            </a:pPr>
            <a:r>
              <a:rPr lang="en-US" dirty="0" smtClean="0"/>
              <a:t>RESPONDING is different than just ANSWERING</a:t>
            </a:r>
          </a:p>
          <a:p>
            <a:pPr>
              <a:buFont typeface="Arial" panose="020B0604020202020204" pitchFamily="34" charset="0"/>
              <a:buChar char="•"/>
            </a:pPr>
            <a:r>
              <a:rPr lang="en-US" dirty="0" smtClean="0"/>
              <a:t>What’s the question the student SHOULD be asking?</a:t>
            </a:r>
            <a:endParaRPr lang="en-US" dirty="0"/>
          </a:p>
        </p:txBody>
      </p:sp>
    </p:spTree>
    <p:extLst>
      <p:ext uri="{BB962C8B-B14F-4D97-AF65-F5344CB8AC3E}">
        <p14:creationId xmlns:p14="http://schemas.microsoft.com/office/powerpoint/2010/main" val="99514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8652"/>
            <a:ext cx="7772400" cy="511175"/>
          </a:xfrm>
        </p:spPr>
        <p:txBody>
          <a:bodyPr/>
          <a:lstStyle/>
          <a:p>
            <a:r>
              <a:rPr lang="en-US" dirty="0" smtClean="0"/>
              <a:t>Are You Student-centered or University-centered?</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One university mapped the processes students had to navigate in moving through four years;  they found 140 different systems a student HAD to go through in order to get a degree</a:t>
            </a:r>
          </a:p>
          <a:p>
            <a:pPr marL="342900" indent="-342900">
              <a:buFont typeface="Arial" panose="020B0604020202020204" pitchFamily="34" charset="0"/>
              <a:buChar char="•"/>
            </a:pPr>
            <a:r>
              <a:rPr lang="en-US" dirty="0" smtClean="0"/>
              <a:t>Why do most universities require students to APPLY for graduation?  Where are the barriers?</a:t>
            </a:r>
          </a:p>
          <a:p>
            <a:pPr marL="342900" indent="-342900">
              <a:buFont typeface="Arial" panose="020B0604020202020204" pitchFamily="34" charset="0"/>
              <a:buChar char="•"/>
            </a:pPr>
            <a:r>
              <a:rPr lang="en-US" dirty="0" smtClean="0"/>
              <a:t>A favorite statement in the academy: “We can’t make exceptions.  If we did, we’d have to change the policy”</a:t>
            </a:r>
          </a:p>
          <a:p>
            <a:pPr marL="342900" indent="-342900">
              <a:buFont typeface="Arial" panose="020B0604020202020204" pitchFamily="34" charset="0"/>
              <a:buChar char="•"/>
            </a:pPr>
            <a:r>
              <a:rPr lang="en-US" dirty="0" smtClean="0"/>
              <a:t>I like the line that says, “Don’t make exceptions—until there is a reason to”</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038559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Policies in Perspective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Most students feel that their professors are understanding and can work with them when an issue arises in class</a:t>
            </a:r>
          </a:p>
          <a:p>
            <a:pPr>
              <a:buFont typeface="Arial" panose="020B0604020202020204" pitchFamily="34" charset="0"/>
              <a:buChar char="•"/>
            </a:pPr>
            <a:r>
              <a:rPr lang="en-US" dirty="0" smtClean="0"/>
              <a:t>But when faculty gather in departments, rules and policies proliferate</a:t>
            </a:r>
          </a:p>
          <a:p>
            <a:pPr>
              <a:buFont typeface="Arial" panose="020B0604020202020204" pitchFamily="34" charset="0"/>
              <a:buChar char="•"/>
            </a:pPr>
            <a:r>
              <a:rPr lang="en-US" dirty="0" smtClean="0"/>
              <a:t>It’s harder for a department to make an exception than it is for an individual</a:t>
            </a:r>
          </a:p>
          <a:p>
            <a:pPr>
              <a:buFont typeface="Arial" panose="020B0604020202020204" pitchFamily="34" charset="0"/>
              <a:buChar char="•"/>
            </a:pPr>
            <a:r>
              <a:rPr lang="en-US" dirty="0" smtClean="0"/>
              <a:t>In advocating for an exception once with a department, the chair said that she considered me to be the dad who always gave the children what they wanted, while she was the mom that had to clean up the mess</a:t>
            </a:r>
            <a:endParaRPr lang="en-US" dirty="0"/>
          </a:p>
        </p:txBody>
      </p:sp>
    </p:spTree>
    <p:extLst>
      <p:ext uri="{BB962C8B-B14F-4D97-AF65-F5344CB8AC3E}">
        <p14:creationId xmlns:p14="http://schemas.microsoft.com/office/powerpoint/2010/main" val="1132274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Smoothing the Student’s Way, Positively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Wichita State is in the process of looking at policies such as registration holds to see what purpose they serve and whether individual holds are warranted to keep a student from registering</a:t>
            </a:r>
          </a:p>
          <a:p>
            <a:pPr>
              <a:buFont typeface="Arial" panose="020B0604020202020204" pitchFamily="34" charset="0"/>
              <a:buChar char="•"/>
            </a:pPr>
            <a:r>
              <a:rPr lang="en-US" dirty="0" smtClean="0"/>
              <a:t>There is a balancing act to consider: most policies have a legitimate purpose behind them</a:t>
            </a:r>
          </a:p>
          <a:p>
            <a:pPr>
              <a:buFont typeface="Arial" panose="020B0604020202020204" pitchFamily="34" charset="0"/>
              <a:buChar char="•"/>
            </a:pPr>
            <a:r>
              <a:rPr lang="en-US" dirty="0" smtClean="0"/>
              <a:t>What campuses are doing today is reviewing policies to see if </a:t>
            </a:r>
            <a:r>
              <a:rPr lang="en-US" dirty="0" smtClean="0">
                <a:solidFill>
                  <a:schemeClr val="tx1"/>
                </a:solidFill>
              </a:rPr>
              <a:t>their impact on students’ ability to succeed is </a:t>
            </a:r>
            <a:r>
              <a:rPr lang="en-US" dirty="0" smtClean="0"/>
              <a:t>outweighed by the benefit to the university</a:t>
            </a:r>
          </a:p>
          <a:p>
            <a:pPr>
              <a:buFont typeface="Arial" panose="020B0604020202020204" pitchFamily="34" charset="0"/>
              <a:buChar char="•"/>
            </a:pPr>
            <a:r>
              <a:rPr lang="en-US" dirty="0" smtClean="0"/>
              <a:t>Can a university’s business interest, for example, be handled in a way that is less onerous to a student’s academic performance and persistence?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882784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Bottom Line of Service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Remember:  Express interest, empathy, concern</a:t>
            </a:r>
          </a:p>
          <a:p>
            <a:pPr>
              <a:buFont typeface="Arial" panose="020B0604020202020204" pitchFamily="34" charset="0"/>
              <a:buChar char="•"/>
            </a:pPr>
            <a:r>
              <a:rPr lang="en-US" dirty="0"/>
              <a:t>Putting yourself in the other person’s position can give you perspective that can help resolve problems</a:t>
            </a:r>
          </a:p>
          <a:p>
            <a:pPr>
              <a:buFont typeface="Arial" panose="020B0604020202020204" pitchFamily="34" charset="0"/>
              <a:buChar char="•"/>
            </a:pPr>
            <a:r>
              <a:rPr lang="en-US" dirty="0" smtClean="0"/>
              <a:t>You’re in a “community of higher education” where everyone is a member, where people look out for each other—act like it</a:t>
            </a:r>
          </a:p>
          <a:p>
            <a:pPr>
              <a:buFont typeface="Arial" panose="020B0604020202020204" pitchFamily="34" charset="0"/>
              <a:buChar char="•"/>
            </a:pPr>
            <a:r>
              <a:rPr lang="en-US" dirty="0" smtClean="0"/>
              <a:t>If it weren’t for the students, we wouldn’t be here</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122629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p:txBody>
          <a:bodyPr/>
          <a:lstStyle/>
          <a:p>
            <a:r>
              <a:rPr lang="en-US" altLang="en-US" sz="5400" dirty="0" smtClean="0">
                <a:latin typeface="Arial" panose="020B0604020202020204" pitchFamily="34" charset="0"/>
                <a:ea typeface="ＭＳ Ｐゴシック" panose="020B0600070205080204" pitchFamily="34" charset="-128"/>
                <a:cs typeface="Arial" panose="020B0604020202020204" pitchFamily="34" charset="0"/>
              </a:rPr>
              <a:t>Student Focus</a:t>
            </a:r>
          </a:p>
        </p:txBody>
      </p:sp>
      <p:sp>
        <p:nvSpPr>
          <p:cNvPr id="9219" name="Subtitle 1"/>
          <p:cNvSpPr>
            <a:spLocks noGrp="1"/>
          </p:cNvSpPr>
          <p:nvPr>
            <p:ph type="subTitle" idx="1"/>
          </p:nvPr>
        </p:nvSpPr>
        <p:spPr>
          <a:xfrm>
            <a:off x="1558887" y="3902878"/>
            <a:ext cx="6400800" cy="1752600"/>
          </a:xfrm>
        </p:spPr>
        <p:txBody>
          <a:bodyPr>
            <a:normAutofit/>
          </a:bodyPr>
          <a:lstStyle/>
          <a:p>
            <a:pPr>
              <a:defRPr/>
            </a:pPr>
            <a:r>
              <a:rPr lang="en-US" altLang="en-US" sz="4000" dirty="0" smtClean="0">
                <a:ea typeface="ＭＳ Ｐゴシック" panose="020B0600070205080204" pitchFamily="34" charset="-128"/>
              </a:rPr>
              <a:t>Judy Espinoza</a:t>
            </a:r>
            <a:endParaRPr lang="en-US" altLang="en-US" sz="3500" dirty="0" smtClean="0">
              <a:ea typeface="ＭＳ Ｐゴシック" panose="020B0600070205080204" pitchFamily="34" charset="-128"/>
            </a:endParaRPr>
          </a:p>
          <a:p>
            <a:pPr>
              <a:defRPr/>
            </a:pPr>
            <a:endParaRPr lang="en-US" altLang="en-US" dirty="0" smtClean="0">
              <a:ea typeface="ＭＳ Ｐゴシック" panose="020B0600070205080204" pitchFamily="34" charset="-128"/>
            </a:endParaRPr>
          </a:p>
          <a:p>
            <a:pPr>
              <a:defRPr/>
            </a:pP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067954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 for Today</a:t>
            </a:r>
            <a:endParaRPr lang="en-US" dirty="0"/>
          </a:p>
        </p:txBody>
      </p:sp>
      <p:sp>
        <p:nvSpPr>
          <p:cNvPr id="3" name="Subtitle 2"/>
          <p:cNvSpPr>
            <a:spLocks noGrp="1"/>
          </p:cNvSpPr>
          <p:nvPr>
            <p:ph type="subTitle" idx="1"/>
          </p:nvPr>
        </p:nvSpPr>
        <p:spPr>
          <a:xfrm>
            <a:off x="1371600" y="3554105"/>
            <a:ext cx="6400800" cy="2376795"/>
          </a:xfrm>
        </p:spPr>
        <p:txBody>
          <a:bodyPr/>
          <a:lstStyle/>
          <a:p>
            <a:r>
              <a:rPr lang="en-US" sz="2800" dirty="0" smtClean="0"/>
              <a:t>How we can better serve students</a:t>
            </a:r>
          </a:p>
          <a:p>
            <a:r>
              <a:rPr lang="en-US" sz="2800" dirty="0" smtClean="0"/>
              <a:t>Developing a student-focused approach</a:t>
            </a:r>
          </a:p>
          <a:p>
            <a:endParaRPr lang="en-US" dirty="0"/>
          </a:p>
        </p:txBody>
      </p:sp>
    </p:spTree>
    <p:extLst>
      <p:ext uri="{BB962C8B-B14F-4D97-AF65-F5344CB8AC3E}">
        <p14:creationId xmlns:p14="http://schemas.microsoft.com/office/powerpoint/2010/main" val="4148354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381000" y="1600200"/>
            <a:ext cx="8677275" cy="1570038"/>
          </a:xfrm>
          <a:prstGeom prst="rect">
            <a:avLst/>
          </a:prstGeom>
          <a:noFill/>
          <a:ln w="9525">
            <a:noFill/>
            <a:miter lim="800000"/>
            <a:headEnd/>
            <a:tailEnd/>
          </a:ln>
        </p:spPr>
        <p:txBody>
          <a:bodyPr>
            <a:spAutoFit/>
          </a:bodyPr>
          <a:lstStyle/>
          <a:p>
            <a:pPr eaLnBrk="1" hangingPunct="1">
              <a:defRPr/>
            </a:pPr>
            <a:endParaRPr lang="en-US" sz="3200" dirty="0">
              <a:latin typeface="Arial" charset="0"/>
              <a:ea typeface="+mn-ea"/>
              <a:cs typeface="Arial" charset="0"/>
            </a:endParaRPr>
          </a:p>
          <a:p>
            <a:pPr eaLnBrk="1" hangingPunct="1">
              <a:defRPr/>
            </a:pPr>
            <a:endParaRPr lang="en-US" sz="3200" dirty="0">
              <a:latin typeface="Arial" charset="0"/>
              <a:ea typeface="+mn-ea"/>
              <a:cs typeface="Arial" charset="0"/>
            </a:endParaRPr>
          </a:p>
          <a:p>
            <a:pPr eaLnBrk="1" hangingPunct="1">
              <a:defRPr/>
            </a:pPr>
            <a:endParaRPr lang="en-US" sz="3200" dirty="0">
              <a:latin typeface="Arial" charset="0"/>
              <a:ea typeface="+mn-ea"/>
              <a:cs typeface="Arial" charset="0"/>
            </a:endParaRPr>
          </a:p>
        </p:txBody>
      </p:sp>
      <p:sp>
        <p:nvSpPr>
          <p:cNvPr id="10243" name="Rectangle 4"/>
          <p:cNvSpPr>
            <a:spLocks noChangeArrowheads="1"/>
          </p:cNvSpPr>
          <p:nvPr/>
        </p:nvSpPr>
        <p:spPr bwMode="auto">
          <a:xfrm>
            <a:off x="272143" y="253638"/>
            <a:ext cx="8458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600"/>
              </a:spcBef>
              <a:spcAft>
                <a:spcPts val="600"/>
              </a:spcAft>
              <a:buClr>
                <a:srgbClr val="FFC000"/>
              </a:buClr>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lnSpc>
                <a:spcPct val="90000"/>
              </a:lnSpc>
              <a:spcBef>
                <a:spcPts val="400"/>
              </a:spcBef>
              <a:spcAft>
                <a:spcPts val="400"/>
              </a:spcAft>
              <a:buClr>
                <a:srgbClr val="FFC000"/>
              </a:buClr>
              <a:buFont typeface="Arial" panose="020B0604020202020204" pitchFamily="34" charset="0"/>
              <a:buChar char="–"/>
              <a:defRPr sz="2400">
                <a:solidFill>
                  <a:schemeClr val="tx1"/>
                </a:solidFill>
                <a:latin typeface="Calibri" panose="020F0502020204030204" pitchFamily="34" charset="0"/>
                <a:ea typeface="Arial" panose="020B0604020202020204" pitchFamily="34" charset="0"/>
                <a:cs typeface="Arial" panose="020B0604020202020204" pitchFamily="34" charset="0"/>
              </a:defRPr>
            </a:lvl2pPr>
            <a:lvl3pPr marL="1143000" indent="-228600">
              <a:lnSpc>
                <a:spcPct val="90000"/>
              </a:lnSpc>
              <a:spcBef>
                <a:spcPts val="350"/>
              </a:spcBef>
              <a:spcAft>
                <a:spcPts val="350"/>
              </a:spcAft>
              <a:buClr>
                <a:srgbClr val="FFC000"/>
              </a:buClr>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9pPr>
          </a:lstStyle>
          <a:p>
            <a:pPr eaLnBrk="1" hangingPunct="1">
              <a:lnSpc>
                <a:spcPct val="100000"/>
              </a:lnSpc>
              <a:spcBef>
                <a:spcPct val="0"/>
              </a:spcBef>
              <a:spcAft>
                <a:spcPct val="0"/>
              </a:spcAft>
              <a:buClrTx/>
              <a:buFontTx/>
              <a:buNone/>
            </a:pPr>
            <a:r>
              <a:rPr lang="en-US" altLang="en-US" sz="3200" b="1" dirty="0"/>
              <a:t> What is </a:t>
            </a:r>
            <a:r>
              <a:rPr lang="en-US" altLang="en-US" sz="3200" b="1" dirty="0" smtClean="0"/>
              <a:t>“Student Focus</a:t>
            </a:r>
            <a:r>
              <a:rPr lang="en-US" altLang="en-US" sz="3200" b="1" dirty="0"/>
              <a:t>”?</a:t>
            </a:r>
          </a:p>
        </p:txBody>
      </p:sp>
      <p:sp>
        <p:nvSpPr>
          <p:cNvPr id="10244" name="Rectangle 1"/>
          <p:cNvSpPr>
            <a:spLocks noChangeArrowheads="1"/>
          </p:cNvSpPr>
          <p:nvPr/>
        </p:nvSpPr>
        <p:spPr bwMode="auto">
          <a:xfrm>
            <a:off x="272143" y="955766"/>
            <a:ext cx="8534400" cy="5054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600"/>
              </a:spcBef>
              <a:spcAft>
                <a:spcPts val="600"/>
              </a:spcAft>
              <a:buClr>
                <a:srgbClr val="FFC000"/>
              </a:buClr>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lnSpc>
                <a:spcPct val="90000"/>
              </a:lnSpc>
              <a:spcBef>
                <a:spcPts val="400"/>
              </a:spcBef>
              <a:spcAft>
                <a:spcPts val="400"/>
              </a:spcAft>
              <a:buClr>
                <a:srgbClr val="FFC000"/>
              </a:buClr>
              <a:buFont typeface="Arial" panose="020B0604020202020204" pitchFamily="34" charset="0"/>
              <a:buChar char="–"/>
              <a:defRPr sz="2400">
                <a:solidFill>
                  <a:schemeClr val="tx1"/>
                </a:solidFill>
                <a:latin typeface="Calibri" panose="020F0502020204030204" pitchFamily="34" charset="0"/>
                <a:ea typeface="Arial" panose="020B0604020202020204" pitchFamily="34" charset="0"/>
                <a:cs typeface="Arial" panose="020B0604020202020204" pitchFamily="34" charset="0"/>
              </a:defRPr>
            </a:lvl2pPr>
            <a:lvl3pPr marL="1143000" indent="-228600">
              <a:lnSpc>
                <a:spcPct val="90000"/>
              </a:lnSpc>
              <a:spcBef>
                <a:spcPts val="350"/>
              </a:spcBef>
              <a:spcAft>
                <a:spcPts val="350"/>
              </a:spcAft>
              <a:buClr>
                <a:srgbClr val="FFC000"/>
              </a:buClr>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Arial" panose="020B0604020202020204" pitchFamily="34" charset="0"/>
                <a:cs typeface="Arial" panose="020B0604020202020204" pitchFamily="34" charset="0"/>
              </a:defRPr>
            </a:lvl9pPr>
          </a:lstStyle>
          <a:p>
            <a:pPr>
              <a:lnSpc>
                <a:spcPct val="107000"/>
              </a:lnSpc>
              <a:spcBef>
                <a:spcPts val="1200"/>
              </a:spcBef>
              <a:spcAft>
                <a:spcPts val="1200"/>
              </a:spcAft>
              <a:buClrTx/>
              <a:buFontTx/>
              <a:buNone/>
            </a:pPr>
            <a:r>
              <a:rPr lang="en-US" altLang="en-US" sz="2400" dirty="0" smtClean="0">
                <a:cs typeface="Times New Roman" panose="02020603050405020304" pitchFamily="18" charset="0"/>
              </a:rPr>
              <a:t>Student </a:t>
            </a:r>
            <a:r>
              <a:rPr lang="en-US" altLang="en-US" sz="2400" dirty="0">
                <a:cs typeface="Times New Roman" panose="02020603050405020304" pitchFamily="18" charset="0"/>
              </a:rPr>
              <a:t>Focus is </a:t>
            </a:r>
            <a:r>
              <a:rPr lang="en-US" altLang="en-US" sz="2400" dirty="0" smtClean="0">
                <a:cs typeface="Times New Roman" panose="02020603050405020304" pitchFamily="18" charset="0"/>
              </a:rPr>
              <a:t>based on a </a:t>
            </a:r>
            <a:r>
              <a:rPr lang="en-US" altLang="en-US" sz="2400" dirty="0">
                <a:cs typeface="Times New Roman" panose="02020603050405020304" pitchFamily="18" charset="0"/>
              </a:rPr>
              <a:t>standard organizational objective to understand </a:t>
            </a:r>
            <a:r>
              <a:rPr lang="en-US" altLang="en-US" sz="2400" dirty="0" smtClean="0">
                <a:cs typeface="Times New Roman" panose="02020603050405020304" pitchFamily="18" charset="0"/>
              </a:rPr>
              <a:t>customers</a:t>
            </a:r>
            <a:r>
              <a:rPr lang="en-US" altLang="en-US" sz="2400" dirty="0">
                <a:cs typeface="Times New Roman" panose="02020603050405020304" pitchFamily="18" charset="0"/>
              </a:rPr>
              <a:t>, anticipate, monitor and strive to exceed their expectations.  It demonstrates a personal commitment to identify </a:t>
            </a:r>
            <a:r>
              <a:rPr lang="en-US" altLang="en-US" sz="2400" dirty="0" smtClean="0">
                <a:cs typeface="Times New Roman" panose="02020603050405020304" pitchFamily="18" charset="0"/>
              </a:rPr>
              <a:t>their </a:t>
            </a:r>
            <a:r>
              <a:rPr lang="en-US" altLang="en-US" sz="2400" dirty="0">
                <a:cs typeface="Times New Roman" panose="02020603050405020304" pitchFamily="18" charset="0"/>
              </a:rPr>
              <a:t>visible and underlying needs and continually seeks to provide the highest quality service.  </a:t>
            </a:r>
          </a:p>
          <a:p>
            <a:pPr>
              <a:lnSpc>
                <a:spcPct val="107000"/>
              </a:lnSpc>
              <a:spcBef>
                <a:spcPts val="1200"/>
              </a:spcBef>
              <a:spcAft>
                <a:spcPts val="1200"/>
              </a:spcAft>
              <a:buClrTx/>
              <a:buFontTx/>
              <a:buNone/>
            </a:pPr>
            <a:r>
              <a:rPr lang="en-US" altLang="en-US" sz="2400" dirty="0">
                <a:cs typeface="Times New Roman" panose="02020603050405020304" pitchFamily="18" charset="0"/>
              </a:rPr>
              <a:t>It often is a determining factor that goes hand in hand with the overall success of an organization.  </a:t>
            </a:r>
          </a:p>
          <a:p>
            <a:pPr>
              <a:lnSpc>
                <a:spcPct val="107000"/>
              </a:lnSpc>
              <a:spcBef>
                <a:spcPts val="1200"/>
              </a:spcBef>
              <a:spcAft>
                <a:spcPts val="1200"/>
              </a:spcAft>
              <a:buClrTx/>
              <a:buFontTx/>
              <a:buNone/>
            </a:pPr>
            <a:r>
              <a:rPr lang="en-US" altLang="en-US" sz="2400" dirty="0" smtClean="0">
                <a:cs typeface="Times New Roman" panose="02020603050405020304" pitchFamily="18" charset="0"/>
              </a:rPr>
              <a:t>This student </a:t>
            </a:r>
            <a:r>
              <a:rPr lang="en-US" altLang="en-US" sz="2400" dirty="0">
                <a:cs typeface="Times New Roman" panose="02020603050405020304" pitchFamily="18" charset="0"/>
              </a:rPr>
              <a:t>focus </a:t>
            </a:r>
            <a:r>
              <a:rPr lang="en-US" altLang="en-US" sz="2400" dirty="0" smtClean="0">
                <a:cs typeface="Times New Roman" panose="02020603050405020304" pitchFamily="18" charset="0"/>
              </a:rPr>
              <a:t>orientation,</a:t>
            </a:r>
            <a:r>
              <a:rPr lang="en-US" altLang="en-US" sz="2400" dirty="0">
                <a:cs typeface="Times New Roman" panose="02020603050405020304" pitchFamily="18" charset="0"/>
              </a:rPr>
              <a:t> from the top down, ensures that </a:t>
            </a:r>
            <a:r>
              <a:rPr lang="en-US" altLang="en-US" sz="2400" dirty="0" smtClean="0">
                <a:cs typeface="Times New Roman" panose="02020603050405020304" pitchFamily="18" charset="0"/>
              </a:rPr>
              <a:t>students </a:t>
            </a:r>
            <a:r>
              <a:rPr lang="en-US" altLang="en-US" sz="2400" dirty="0">
                <a:cs typeface="Times New Roman" panose="02020603050405020304" pitchFamily="18" charset="0"/>
              </a:rPr>
              <a:t>and their satisfaction is at the heart of everything you do.</a:t>
            </a:r>
          </a:p>
        </p:txBody>
      </p:sp>
    </p:spTree>
    <p:extLst>
      <p:ext uri="{BB962C8B-B14F-4D97-AF65-F5344CB8AC3E}">
        <p14:creationId xmlns:p14="http://schemas.microsoft.com/office/powerpoint/2010/main" val="3025486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39725" y="274638"/>
            <a:ext cx="8499475" cy="846137"/>
          </a:xfrm>
        </p:spPr>
        <p:txBody>
          <a:bodyPr/>
          <a:lstStyle/>
          <a:p>
            <a:r>
              <a:rPr lang="en-US" altLang="en-US" smtClean="0">
                <a:latin typeface="Arial" pitchFamily="34" charset="0"/>
                <a:ea typeface="ＭＳ Ｐゴシック" pitchFamily="34" charset="-128"/>
                <a:cs typeface="Arial" pitchFamily="34" charset="0"/>
              </a:rPr>
              <a:t>How do we define success?</a:t>
            </a:r>
          </a:p>
        </p:txBody>
      </p:sp>
      <p:sp>
        <p:nvSpPr>
          <p:cNvPr id="3" name="Content Placeholder 2"/>
          <p:cNvSpPr>
            <a:spLocks noGrp="1"/>
          </p:cNvSpPr>
          <p:nvPr>
            <p:ph idx="1"/>
          </p:nvPr>
        </p:nvSpPr>
        <p:spPr>
          <a:xfrm>
            <a:off x="339725" y="1600200"/>
            <a:ext cx="8229600" cy="4525963"/>
          </a:xfrm>
        </p:spPr>
        <p:txBody>
          <a:bodyPr/>
          <a:lstStyle/>
          <a:p>
            <a:pPr marL="0" indent="0">
              <a:lnSpc>
                <a:spcPct val="107000"/>
              </a:lnSpc>
              <a:spcBef>
                <a:spcPts val="1200"/>
              </a:spcBef>
              <a:spcAft>
                <a:spcPts val="1200"/>
              </a:spcAft>
              <a:buFont typeface="Arial" pitchFamily="34" charset="0"/>
              <a:buNone/>
              <a:defRPr/>
            </a:pPr>
            <a:r>
              <a:rPr lang="en-US" sz="2400" dirty="0" smtClean="0">
                <a:latin typeface="SourceSansProLight"/>
                <a:ea typeface="Times New Roman" panose="02020603050405020304" pitchFamily="18" charset="0"/>
                <a:cs typeface="Times New Roman" panose="02020603050405020304" pitchFamily="18" charset="0"/>
              </a:rPr>
              <a:t>In the fulfillment of our Vison and Mission the student experience must:</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SzPts val="1000"/>
              <a:buFont typeface="Symbol" panose="05050102010706020507" pitchFamily="18" charset="2"/>
              <a:buChar char=""/>
              <a:tabLst>
                <a:tab pos="457200" algn="l"/>
              </a:tabLst>
              <a:defRPr/>
            </a:pPr>
            <a:r>
              <a:rPr lang="en-US" sz="2400" dirty="0" smtClean="0">
                <a:latin typeface="SourceSansProLight"/>
                <a:ea typeface="Times New Roman" panose="02020603050405020304" pitchFamily="18" charset="0"/>
                <a:cs typeface="Times New Roman" panose="02020603050405020304" pitchFamily="18" charset="0"/>
              </a:rPr>
              <a:t>Deliver on its promise</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SzPts val="1000"/>
              <a:buFont typeface="Arial" panose="020B0604020202020204" pitchFamily="34" charset="0"/>
              <a:buChar char="•"/>
              <a:tabLst>
                <a:tab pos="457200" algn="l"/>
              </a:tabLst>
              <a:defRPr/>
            </a:pPr>
            <a:r>
              <a:rPr lang="en-US" sz="2400" dirty="0" smtClean="0">
                <a:latin typeface="SourceSansProLight"/>
                <a:ea typeface="Times New Roman" panose="02020603050405020304" pitchFamily="18" charset="0"/>
                <a:cs typeface="Times New Roman" panose="02020603050405020304" pitchFamily="18" charset="0"/>
              </a:rPr>
              <a:t>Be overall positive </a:t>
            </a:r>
          </a:p>
          <a:p>
            <a:pPr>
              <a:lnSpc>
                <a:spcPct val="107000"/>
              </a:lnSpc>
              <a:spcBef>
                <a:spcPts val="0"/>
              </a:spcBef>
              <a:spcAft>
                <a:spcPts val="800"/>
              </a:spcAft>
              <a:buSzPts val="1000"/>
              <a:buFont typeface="Symbol" panose="05050102010706020507" pitchFamily="18" charset="2"/>
              <a:buChar char=""/>
              <a:tabLst>
                <a:tab pos="457200" algn="l"/>
              </a:tabLst>
              <a:defRPr/>
            </a:pPr>
            <a:r>
              <a:rPr lang="en-US" sz="2400" dirty="0" smtClean="0">
                <a:latin typeface="SourceSansProLight"/>
                <a:ea typeface="Calibri" panose="020F0502020204030204" pitchFamily="34" charset="0"/>
                <a:cs typeface="Times New Roman" panose="02020603050405020304" pitchFamily="18" charset="0"/>
              </a:rPr>
              <a:t>Be timely and responsive</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SzPts val="1000"/>
              <a:buFont typeface="Symbol" panose="05050102010706020507" pitchFamily="18" charset="2"/>
              <a:buChar char=""/>
              <a:tabLst>
                <a:tab pos="457200" algn="l"/>
              </a:tabLst>
              <a:defRPr/>
            </a:pPr>
            <a:r>
              <a:rPr lang="en-US" sz="2400" dirty="0" smtClean="0">
                <a:latin typeface="SourceSansProLight"/>
                <a:ea typeface="Times New Roman" panose="02020603050405020304" pitchFamily="18" charset="0"/>
                <a:cs typeface="Times New Roman" panose="02020603050405020304" pitchFamily="18" charset="0"/>
              </a:rPr>
              <a:t>Be professional </a:t>
            </a:r>
            <a:r>
              <a:rPr lang="en-US" sz="2400" dirty="0">
                <a:latin typeface="SourceSansProLight"/>
                <a:ea typeface="Times New Roman" panose="02020603050405020304" pitchFamily="18" charset="0"/>
                <a:cs typeface="Times New Roman" panose="02020603050405020304" pitchFamily="18" charset="0"/>
              </a:rPr>
              <a:t>but also human</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buSzPts val="1000"/>
              <a:buFont typeface="Symbol" panose="05050102010706020507" pitchFamily="18" charset="2"/>
              <a:buChar char=""/>
              <a:tabLst>
                <a:tab pos="457200" algn="l"/>
              </a:tabLst>
              <a:defRPr/>
            </a:pPr>
            <a:r>
              <a:rPr lang="en-US" sz="2400" dirty="0" smtClean="0">
                <a:latin typeface="SourceSansProLight"/>
                <a:ea typeface="Times New Roman" panose="02020603050405020304" pitchFamily="18" charset="0"/>
                <a:cs typeface="Times New Roman" panose="02020603050405020304" pitchFamily="18" charset="0"/>
              </a:rPr>
              <a:t>Provide easy, helpful access to information and/or assistance</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a:defRPr/>
            </a:pPr>
            <a:endParaRPr lang="en-US" dirty="0"/>
          </a:p>
        </p:txBody>
      </p:sp>
    </p:spTree>
    <p:extLst>
      <p:ext uri="{BB962C8B-B14F-4D97-AF65-F5344CB8AC3E}">
        <p14:creationId xmlns:p14="http://schemas.microsoft.com/office/powerpoint/2010/main" val="1877307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39725" y="274638"/>
            <a:ext cx="8499475" cy="846137"/>
          </a:xfrm>
        </p:spPr>
        <p:txBody>
          <a:bodyPr/>
          <a:lstStyle/>
          <a:p>
            <a:r>
              <a:rPr lang="en-US" altLang="en-US" dirty="0" smtClean="0">
                <a:ea typeface="ＭＳ Ｐゴシック" panose="020B0600070205080204" pitchFamily="34" charset="-128"/>
              </a:rPr>
              <a:t/>
            </a:r>
            <a:br>
              <a:rPr lang="en-US" altLang="en-US" dirty="0" smtClean="0">
                <a:ea typeface="ＭＳ Ｐゴシック" panose="020B0600070205080204" pitchFamily="34" charset="-128"/>
              </a:rPr>
            </a:b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Why is student focus important?</a:t>
            </a:r>
          </a:p>
        </p:txBody>
      </p:sp>
      <p:sp>
        <p:nvSpPr>
          <p:cNvPr id="15363" name="Content Placeholder 2"/>
          <p:cNvSpPr>
            <a:spLocks noGrp="1"/>
          </p:cNvSpPr>
          <p:nvPr>
            <p:ph idx="1"/>
          </p:nvPr>
        </p:nvSpPr>
        <p:spPr>
          <a:xfrm>
            <a:off x="339725" y="1600200"/>
            <a:ext cx="8229600" cy="4525963"/>
          </a:xfrm>
        </p:spPr>
        <p:txBody>
          <a:bodyPr/>
          <a:lstStyle/>
          <a:p>
            <a:pPr>
              <a:lnSpc>
                <a:spcPct val="100000"/>
              </a:lnSpc>
              <a:spcBef>
                <a:spcPct val="0"/>
              </a:spcBef>
              <a:spcAft>
                <a:spcPct val="0"/>
              </a:spcAft>
              <a:buFont typeface="Arial" panose="020B0604020202020204" pitchFamily="34" charset="0"/>
              <a:buChar char="•"/>
            </a:pPr>
            <a:r>
              <a:rPr lang="en-US" altLang="en-US" sz="2400" dirty="0" smtClean="0">
                <a:ea typeface="ＭＳ Ｐゴシック" panose="020B0600070205080204" pitchFamily="34" charset="-128"/>
              </a:rPr>
              <a:t>The impact of student focus has been amplified in today’s environment</a:t>
            </a:r>
          </a:p>
          <a:p>
            <a:pPr marL="0" indent="0">
              <a:lnSpc>
                <a:spcPct val="100000"/>
              </a:lnSpc>
              <a:spcBef>
                <a:spcPct val="0"/>
              </a:spcBef>
              <a:spcAft>
                <a:spcPct val="0"/>
              </a:spcAft>
              <a:buNone/>
            </a:pPr>
            <a:endParaRPr lang="en-US" altLang="en-US" sz="2400" dirty="0" smtClean="0">
              <a:ea typeface="ＭＳ Ｐゴシック" panose="020B0600070205080204" pitchFamily="34" charset="-128"/>
            </a:endParaRPr>
          </a:p>
          <a:p>
            <a:pPr>
              <a:lnSpc>
                <a:spcPct val="100000"/>
              </a:lnSpc>
              <a:spcBef>
                <a:spcPct val="0"/>
              </a:spcBef>
              <a:spcAft>
                <a:spcPct val="0"/>
              </a:spcAft>
              <a:buFont typeface="Arial" panose="020B0604020202020204" pitchFamily="34" charset="0"/>
              <a:buChar char="•"/>
            </a:pPr>
            <a:r>
              <a:rPr lang="en-US" altLang="en-US" sz="2400" dirty="0" smtClean="0">
                <a:ea typeface="ＭＳ Ｐゴシック" panose="020B0600070205080204" pitchFamily="34" charset="-128"/>
              </a:rPr>
              <a:t>Positive and negative sentiment spread faster than ever </a:t>
            </a:r>
            <a:r>
              <a:rPr lang="en-US" altLang="en-US" sz="2400" dirty="0" smtClean="0">
                <a:ea typeface="ＭＳ Ｐゴシック" panose="020B0600070205080204" pitchFamily="34" charset="-128"/>
              </a:rPr>
              <a:t>before</a:t>
            </a:r>
          </a:p>
          <a:p>
            <a:pPr>
              <a:lnSpc>
                <a:spcPct val="100000"/>
              </a:lnSpc>
              <a:spcBef>
                <a:spcPct val="0"/>
              </a:spcBef>
              <a:spcAft>
                <a:spcPct val="0"/>
              </a:spcAft>
              <a:buFont typeface="Arial" panose="020B0604020202020204" pitchFamily="34" charset="0"/>
              <a:buChar char="•"/>
            </a:pPr>
            <a:endParaRPr lang="en-US" altLang="en-US" sz="2400" dirty="0">
              <a:ea typeface="ＭＳ Ｐゴシック" panose="020B0600070205080204" pitchFamily="34" charset="-128"/>
            </a:endParaRPr>
          </a:p>
          <a:p>
            <a:pPr>
              <a:lnSpc>
                <a:spcPct val="100000"/>
              </a:lnSpc>
              <a:spcBef>
                <a:spcPct val="0"/>
              </a:spcBef>
              <a:spcAft>
                <a:spcPct val="0"/>
              </a:spcAft>
              <a:buFont typeface="Arial" panose="020B0604020202020204" pitchFamily="34" charset="0"/>
              <a:buChar char="•"/>
            </a:pPr>
            <a:r>
              <a:rPr lang="en-US" altLang="en-US" sz="2400" dirty="0" smtClean="0">
                <a:ea typeface="ＭＳ Ｐゴシック" panose="020B0600070205080204" pitchFamily="34" charset="-128"/>
              </a:rPr>
              <a:t>Higher Learning </a:t>
            </a:r>
            <a:r>
              <a:rPr lang="en-US" altLang="en-US" sz="2400" dirty="0" smtClean="0">
                <a:ea typeface="ＭＳ Ｐゴシック" panose="020B0600070205080204" pitchFamily="34" charset="-128"/>
              </a:rPr>
              <a:t>competes intensely for students, faculty and staff</a:t>
            </a:r>
          </a:p>
          <a:p>
            <a:pPr marL="0" indent="0">
              <a:lnSpc>
                <a:spcPct val="100000"/>
              </a:lnSpc>
              <a:spcBef>
                <a:spcPct val="0"/>
              </a:spcBef>
              <a:spcAft>
                <a:spcPct val="0"/>
              </a:spcAft>
              <a:buNone/>
            </a:pPr>
            <a:endParaRPr lang="en-US" altLang="en-US" sz="2400" dirty="0" smtClean="0">
              <a:ea typeface="ＭＳ Ｐゴシック" panose="020B0600070205080204" pitchFamily="34" charset="-128"/>
            </a:endParaRPr>
          </a:p>
          <a:p>
            <a:pPr>
              <a:lnSpc>
                <a:spcPct val="100000"/>
              </a:lnSpc>
              <a:spcBef>
                <a:spcPct val="0"/>
              </a:spcBef>
              <a:spcAft>
                <a:spcPct val="0"/>
              </a:spcAft>
              <a:buFont typeface="Arial" panose="020B0604020202020204" pitchFamily="34" charset="0"/>
              <a:buChar char="•"/>
            </a:pPr>
            <a:r>
              <a:rPr lang="en-US" altLang="en-US" sz="2400" dirty="0" smtClean="0">
                <a:ea typeface="ＭＳ Ｐゴシック" panose="020B0600070205080204" pitchFamily="34" charset="-128"/>
              </a:rPr>
              <a:t>Having a student service mind-set not only attracts new students, faculty and staff, it builds morale and enhances retention </a:t>
            </a:r>
          </a:p>
          <a:p>
            <a:pPr marL="0" indent="0">
              <a:lnSpc>
                <a:spcPct val="100000"/>
              </a:lnSpc>
              <a:spcBef>
                <a:spcPct val="0"/>
              </a:spcBef>
              <a:spcAft>
                <a:spcPct val="0"/>
              </a:spcAft>
              <a:buNone/>
            </a:pP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817062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39725" y="274638"/>
            <a:ext cx="8499475" cy="846137"/>
          </a:xfrm>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Why is student focus important     (</a:t>
            </a:r>
            <a:r>
              <a:rPr lang="en-US" altLang="en-US" dirty="0" err="1" smtClean="0">
                <a:latin typeface="Arial" panose="020B0604020202020204" pitchFamily="34" charset="0"/>
                <a:ea typeface="ＭＳ Ｐゴシック" panose="020B0600070205080204" pitchFamily="34" charset="-128"/>
                <a:cs typeface="Arial" panose="020B0604020202020204" pitchFamily="34" charset="0"/>
              </a:rPr>
              <a:t>cont</a:t>
            </a: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t>
            </a:r>
            <a:endParaRPr lang="en-US" altLang="en-US" dirty="0" smtClean="0">
              <a:ea typeface="ＭＳ Ｐゴシック" panose="020B0600070205080204" pitchFamily="34" charset="-128"/>
            </a:endParaRPr>
          </a:p>
        </p:txBody>
      </p:sp>
      <p:sp>
        <p:nvSpPr>
          <p:cNvPr id="16387" name="Content Placeholder 2"/>
          <p:cNvSpPr>
            <a:spLocks noGrp="1"/>
          </p:cNvSpPr>
          <p:nvPr>
            <p:ph idx="1"/>
          </p:nvPr>
        </p:nvSpPr>
        <p:spPr>
          <a:xfrm>
            <a:off x="339725" y="1600200"/>
            <a:ext cx="8229600" cy="4525963"/>
          </a:xfrm>
        </p:spPr>
        <p:txBody>
          <a:bodyPr/>
          <a:lstStyle/>
          <a:p>
            <a:pPr marL="342900" indent="-342900">
              <a:lnSpc>
                <a:spcPct val="100000"/>
              </a:lnSpc>
              <a:spcBef>
                <a:spcPct val="0"/>
              </a:spcBef>
              <a:spcAft>
                <a:spcPct val="0"/>
              </a:spcAft>
              <a:buFont typeface="Arial" panose="020B0604020202020204" pitchFamily="34" charset="0"/>
              <a:buChar char="•"/>
            </a:pPr>
            <a:r>
              <a:rPr lang="en-US" altLang="en-US" sz="2400" dirty="0" smtClean="0">
                <a:ea typeface="ＭＳ Ｐゴシック" panose="020B0600070205080204" pitchFamily="34" charset="-128"/>
              </a:rPr>
              <a:t>Everyone wants to be proud of where they obtain their education and where they chose to serve those who seek higher learning </a:t>
            </a:r>
          </a:p>
          <a:p>
            <a:pPr marL="0" indent="0">
              <a:lnSpc>
                <a:spcPct val="100000"/>
              </a:lnSpc>
              <a:spcBef>
                <a:spcPct val="0"/>
              </a:spcBef>
              <a:spcAft>
                <a:spcPct val="0"/>
              </a:spcAft>
              <a:buNone/>
            </a:pPr>
            <a:endParaRPr lang="en-US" altLang="en-US" sz="2400" dirty="0" smtClean="0">
              <a:ea typeface="ＭＳ Ｐゴシック" panose="020B0600070205080204" pitchFamily="34" charset="-128"/>
            </a:endParaRPr>
          </a:p>
          <a:p>
            <a:pPr marL="342900" indent="-342900">
              <a:lnSpc>
                <a:spcPct val="100000"/>
              </a:lnSpc>
              <a:spcBef>
                <a:spcPct val="0"/>
              </a:spcBef>
              <a:spcAft>
                <a:spcPct val="0"/>
              </a:spcAft>
              <a:buFont typeface="Arial" panose="020B0604020202020204" pitchFamily="34" charset="0"/>
              <a:buChar char="•"/>
            </a:pPr>
            <a:r>
              <a:rPr lang="en-US" altLang="en-US" sz="2400" dirty="0" smtClean="0">
                <a:ea typeface="ＭＳ Ｐゴシック" panose="020B0600070205080204" pitchFamily="34" charset="-128"/>
              </a:rPr>
              <a:t>People are more engaged and productive when they are in an environment that is committed to doing whatever it takes to consistently deliver an awesome experience for their students, their, if you will, customers</a:t>
            </a:r>
          </a:p>
        </p:txBody>
      </p:sp>
    </p:spTree>
    <p:extLst>
      <p:ext uri="{BB962C8B-B14F-4D97-AF65-F5344CB8AC3E}">
        <p14:creationId xmlns:p14="http://schemas.microsoft.com/office/powerpoint/2010/main" val="1127956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39725" y="274638"/>
            <a:ext cx="8499475" cy="846137"/>
          </a:xfrm>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Team-Based Student Focus </a:t>
            </a:r>
            <a:r>
              <a:rPr lang="en-US" altLang="en-US" dirty="0">
                <a:latin typeface="Arial" panose="020B0604020202020204" pitchFamily="34" charset="0"/>
                <a:ea typeface="ＭＳ Ｐゴシック" panose="020B0600070205080204" pitchFamily="34" charset="-128"/>
                <a:cs typeface="Arial" panose="020B0604020202020204" pitchFamily="34" charset="0"/>
              </a:rPr>
              <a:t>T</a:t>
            </a: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raining</a:t>
            </a:r>
          </a:p>
        </p:txBody>
      </p:sp>
      <p:sp>
        <p:nvSpPr>
          <p:cNvPr id="17411" name="Content Placeholder 2"/>
          <p:cNvSpPr>
            <a:spLocks noGrp="1"/>
          </p:cNvSpPr>
          <p:nvPr>
            <p:ph idx="1"/>
          </p:nvPr>
        </p:nvSpPr>
        <p:spPr>
          <a:xfrm>
            <a:off x="339725" y="1600200"/>
            <a:ext cx="8229600" cy="4525963"/>
          </a:xfrm>
        </p:spPr>
        <p:txBody>
          <a:bodyPr/>
          <a:lstStyle/>
          <a:p>
            <a:pPr marL="0" indent="0">
              <a:buFont typeface="Arial" panose="020B0604020202020204" pitchFamily="34" charset="0"/>
              <a:buNone/>
              <a:defRPr/>
            </a:pPr>
            <a:r>
              <a:rPr lang="en-US" altLang="en-US" sz="2400" dirty="0" smtClean="0">
                <a:ea typeface="ＭＳ Ｐゴシック" panose="020B0600070205080204" pitchFamily="34" charset="-128"/>
              </a:rPr>
              <a:t>HR is launching student focus training in the spring:</a:t>
            </a:r>
          </a:p>
          <a:p>
            <a:pPr>
              <a:buFont typeface="Arial" panose="020B0604020202020204" pitchFamily="34" charset="0"/>
              <a:buChar char="•"/>
              <a:defRPr/>
            </a:pPr>
            <a:r>
              <a:rPr lang="en-US" altLang="en-US" sz="2400" dirty="0" smtClean="0">
                <a:ea typeface="ＭＳ Ｐゴシック" panose="020B0600070205080204" pitchFamily="34" charset="-128"/>
              </a:rPr>
              <a:t>Core training will focus on how to provide overall customer satisfaction to all of our publics</a:t>
            </a:r>
          </a:p>
          <a:p>
            <a:pPr marL="342900" indent="-342900">
              <a:buFont typeface="Arial" panose="020B0604020202020204" pitchFamily="34" charset="0"/>
              <a:buChar char="•"/>
              <a:defRPr/>
            </a:pPr>
            <a:r>
              <a:rPr lang="en-US" altLang="en-US" sz="2400" dirty="0" smtClean="0">
                <a:ea typeface="ＭＳ Ｐゴシック" panose="020B0600070205080204" pitchFamily="34" charset="-128"/>
              </a:rPr>
              <a:t>Start with areas that have the most direct student contact:  advising, financial aid, registration</a:t>
            </a:r>
          </a:p>
          <a:p>
            <a:pPr>
              <a:buFont typeface="Arial" panose="020B0604020202020204" pitchFamily="34" charset="0"/>
              <a:buChar char="•"/>
              <a:defRPr/>
            </a:pPr>
            <a:r>
              <a:rPr lang="en-US" altLang="en-US" sz="2400" dirty="0" smtClean="0">
                <a:ea typeface="ＭＳ Ｐゴシック" panose="020B0600070205080204" pitchFamily="34" charset="-128"/>
              </a:rPr>
              <a:t>Consult with departments to understand specific issues or areas needing focus </a:t>
            </a:r>
          </a:p>
          <a:p>
            <a:pPr>
              <a:buFont typeface="Arial" panose="020B0604020202020204" pitchFamily="34" charset="0"/>
              <a:buChar char="•"/>
              <a:defRPr/>
            </a:pPr>
            <a:r>
              <a:rPr lang="en-US" altLang="en-US" sz="2400" dirty="0" smtClean="0">
                <a:ea typeface="ＭＳ Ｐゴシック" panose="020B0600070205080204" pitchFamily="34" charset="-128"/>
              </a:rPr>
              <a:t>Train managers how to coach and develop employees</a:t>
            </a:r>
          </a:p>
        </p:txBody>
      </p:sp>
    </p:spTree>
    <p:extLst>
      <p:ext uri="{BB962C8B-B14F-4D97-AF65-F5344CB8AC3E}">
        <p14:creationId xmlns:p14="http://schemas.microsoft.com/office/powerpoint/2010/main" val="3133373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39725" y="274638"/>
            <a:ext cx="8499475" cy="846137"/>
          </a:xfrm>
        </p:spPr>
        <p:txBody>
          <a:bodyPr/>
          <a:lstStyle/>
          <a:p>
            <a:r>
              <a:rPr lang="en-US" altLang="en-US" smtClean="0">
                <a:latin typeface="Arial" panose="020B0604020202020204" pitchFamily="34" charset="0"/>
                <a:ea typeface="ＭＳ Ｐゴシック" panose="020B0600070205080204" pitchFamily="34" charset="-128"/>
                <a:cs typeface="Arial" panose="020B0604020202020204" pitchFamily="34" charset="0"/>
              </a:rPr>
              <a:t>University Service Standards?</a:t>
            </a:r>
          </a:p>
        </p:txBody>
      </p:sp>
      <p:sp>
        <p:nvSpPr>
          <p:cNvPr id="18435" name="Content Placeholder 2"/>
          <p:cNvSpPr>
            <a:spLocks noGrp="1"/>
          </p:cNvSpPr>
          <p:nvPr>
            <p:ph idx="1"/>
          </p:nvPr>
        </p:nvSpPr>
        <p:spPr>
          <a:xfrm>
            <a:off x="339725" y="1600200"/>
            <a:ext cx="8229600" cy="4525963"/>
          </a:xfrm>
        </p:spPr>
        <p:txBody>
          <a:bodyPr/>
          <a:lstStyle/>
          <a:p>
            <a:pPr marL="0" indent="0">
              <a:buFont typeface="Arial" panose="020B0604020202020204" pitchFamily="34" charset="0"/>
              <a:buNone/>
            </a:pPr>
            <a:r>
              <a:rPr lang="en-US" altLang="en-US" sz="2400" dirty="0" smtClean="0">
                <a:ea typeface="ＭＳ Ｐゴシック" panose="020B0600070205080204" pitchFamily="34" charset="-128"/>
              </a:rPr>
              <a:t>What are some of the behaviors we could all agree imbue a welcoming environment that is student focused and one we would all be proud to be a part of?</a:t>
            </a:r>
          </a:p>
        </p:txBody>
      </p:sp>
    </p:spTree>
    <p:extLst>
      <p:ext uri="{BB962C8B-B14F-4D97-AF65-F5344CB8AC3E}">
        <p14:creationId xmlns:p14="http://schemas.microsoft.com/office/powerpoint/2010/main" val="4197506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39725" y="274638"/>
            <a:ext cx="8499475" cy="846137"/>
          </a:xfrm>
        </p:spPr>
        <p:txBody>
          <a:bodyPr/>
          <a:lstStyle/>
          <a:p>
            <a:r>
              <a:rPr lang="en-US" altLang="en-US" smtClean="0">
                <a:ea typeface="ＭＳ Ｐゴシック" panose="020B0600070205080204" pitchFamily="34" charset="-128"/>
              </a:rPr>
              <a:t>Questions?</a:t>
            </a:r>
          </a:p>
        </p:txBody>
      </p:sp>
      <p:sp>
        <p:nvSpPr>
          <p:cNvPr id="19459" name="Content Placeholder 2"/>
          <p:cNvSpPr>
            <a:spLocks noGrp="1"/>
          </p:cNvSpPr>
          <p:nvPr>
            <p:ph idx="1"/>
          </p:nvPr>
        </p:nvSpPr>
        <p:spPr>
          <a:xfrm>
            <a:off x="339725" y="1600200"/>
            <a:ext cx="8229600" cy="4525963"/>
          </a:xfrm>
        </p:spPr>
        <p:txBody>
          <a:bodyPr/>
          <a:lstStyle/>
          <a:p>
            <a:pPr>
              <a:buFont typeface="Arial" panose="020B0604020202020204" pitchFamily="34" charset="0"/>
              <a:buChar char="•"/>
            </a:pP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301667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2857"/>
            <a:ext cx="7772400" cy="511175"/>
          </a:xfrm>
        </p:spPr>
        <p:txBody>
          <a:bodyPr/>
          <a:lstStyle/>
          <a:p>
            <a:r>
              <a:rPr lang="en-US" dirty="0" smtClean="0"/>
              <a:t>Recapping the First Two Workshops: Growing Enrollment, Promoting WSU</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Each has a role in a Culture of Enrollment</a:t>
            </a:r>
          </a:p>
          <a:p>
            <a:pPr>
              <a:buFont typeface="Arial" panose="020B0604020202020204" pitchFamily="34" charset="0"/>
              <a:buChar char="•"/>
            </a:pPr>
            <a:r>
              <a:rPr lang="en-US" dirty="0" smtClean="0"/>
              <a:t>Building relationships</a:t>
            </a:r>
          </a:p>
          <a:p>
            <a:pPr>
              <a:buFont typeface="Arial" panose="020B0604020202020204" pitchFamily="34" charset="0"/>
              <a:buChar char="•"/>
            </a:pPr>
            <a:r>
              <a:rPr lang="en-US" dirty="0" smtClean="0"/>
              <a:t>“You are a community” is one way to set the campus apart</a:t>
            </a:r>
          </a:p>
          <a:p>
            <a:pPr>
              <a:buFont typeface="Arial" panose="020B0604020202020204" pitchFamily="34" charset="0"/>
              <a:buChar char="•"/>
            </a:pPr>
            <a:r>
              <a:rPr lang="en-US" dirty="0" smtClean="0"/>
              <a:t>Living the message</a:t>
            </a:r>
          </a:p>
          <a:p>
            <a:pPr>
              <a:buFont typeface="Arial" panose="020B0604020202020204" pitchFamily="34" charset="0"/>
              <a:buChar char="•"/>
            </a:pPr>
            <a:r>
              <a:rPr lang="en-US" dirty="0" smtClean="0"/>
              <a:t>“You never know who your audience is”</a:t>
            </a:r>
          </a:p>
          <a:p>
            <a:pPr>
              <a:buFont typeface="Arial" panose="020B0604020202020204" pitchFamily="34" charset="0"/>
              <a:buChar char="•"/>
            </a:pPr>
            <a:r>
              <a:rPr lang="en-US" dirty="0" smtClean="0"/>
              <a:t>The optics of promoting Wichita State: putting yourself out there</a:t>
            </a:r>
          </a:p>
          <a:p>
            <a:pPr>
              <a:buFont typeface="Arial" panose="020B0604020202020204" pitchFamily="34" charset="0"/>
              <a:buChar char="•"/>
            </a:pPr>
            <a:r>
              <a:rPr lang="en-US" dirty="0" smtClean="0"/>
              <a:t>Getting, and giving clear, consistent messages</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38613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49943"/>
            <a:ext cx="7772400" cy="511175"/>
          </a:xfrm>
        </p:spPr>
        <p:txBody>
          <a:bodyPr/>
          <a:lstStyle/>
          <a:p>
            <a:r>
              <a:rPr lang="en-US" dirty="0" smtClean="0"/>
              <a:t>Serving Students</a:t>
            </a:r>
            <a:endParaRPr lang="en-US" dirty="0"/>
          </a:p>
        </p:txBody>
      </p:sp>
      <p:sp>
        <p:nvSpPr>
          <p:cNvPr id="3" name="Content Placeholder 2"/>
          <p:cNvSpPr>
            <a:spLocks noGrp="1"/>
          </p:cNvSpPr>
          <p:nvPr>
            <p:ph idx="1"/>
          </p:nvPr>
        </p:nvSpPr>
        <p:spPr>
          <a:xfrm>
            <a:off x="1028700" y="1365205"/>
            <a:ext cx="7429500" cy="4329112"/>
          </a:xfrm>
        </p:spPr>
        <p:txBody>
          <a:bodyPr/>
          <a:lstStyle/>
          <a:p>
            <a:pPr>
              <a:buFont typeface="Arial" panose="020B0604020202020204" pitchFamily="34" charset="0"/>
              <a:buChar char="•"/>
            </a:pPr>
            <a:r>
              <a:rPr lang="en-US" dirty="0" smtClean="0"/>
              <a:t>You have to </a:t>
            </a:r>
            <a:r>
              <a:rPr lang="en-US" b="1" i="1" dirty="0" smtClean="0"/>
              <a:t>prepare</a:t>
            </a:r>
            <a:r>
              <a:rPr lang="en-US" dirty="0" smtClean="0"/>
              <a:t> to do a good job of serving students</a:t>
            </a:r>
          </a:p>
          <a:p>
            <a:pPr>
              <a:buFont typeface="Arial" panose="020B0604020202020204" pitchFamily="34" charset="0"/>
              <a:buChar char="•"/>
            </a:pPr>
            <a:r>
              <a:rPr lang="en-US" dirty="0" smtClean="0"/>
              <a:t>They will feel served if they get </a:t>
            </a:r>
            <a:r>
              <a:rPr lang="en-US" b="1" i="1" dirty="0" smtClean="0"/>
              <a:t>what</a:t>
            </a:r>
            <a:r>
              <a:rPr lang="en-US" dirty="0" smtClean="0"/>
              <a:t> they think they need </a:t>
            </a:r>
            <a:r>
              <a:rPr lang="en-US" b="1" i="1" dirty="0" smtClean="0"/>
              <a:t>when</a:t>
            </a:r>
            <a:r>
              <a:rPr lang="en-US" dirty="0" smtClean="0"/>
              <a:t> they think they need it</a:t>
            </a:r>
          </a:p>
          <a:p>
            <a:pPr>
              <a:buFont typeface="Arial" panose="020B0604020202020204" pitchFamily="34" charset="0"/>
              <a:buChar char="•"/>
            </a:pPr>
            <a:r>
              <a:rPr lang="en-US" dirty="0" smtClean="0"/>
              <a:t>In order to approach that standard, you need to KNOW Wichita State, more specifically, how to navigate it</a:t>
            </a:r>
          </a:p>
          <a:p>
            <a:pPr>
              <a:buFont typeface="Arial" panose="020B0604020202020204" pitchFamily="34" charset="0"/>
              <a:buChar char="•"/>
            </a:pPr>
            <a:r>
              <a:rPr lang="en-US" dirty="0" smtClean="0"/>
              <a:t>Where are the services located, how to refer a student, being sensitive to someone in trouble, not just academically</a:t>
            </a:r>
          </a:p>
          <a:p>
            <a:pPr>
              <a:buFont typeface="Arial" panose="020B0604020202020204" pitchFamily="34" charset="0"/>
              <a:buChar char="•"/>
            </a:pPr>
            <a:r>
              <a:rPr lang="en-US" dirty="0" smtClean="0"/>
              <a:t>Remember, 43% of your students are First Generation students</a:t>
            </a:r>
          </a:p>
          <a:p>
            <a:pPr>
              <a:buFont typeface="Arial" panose="020B0604020202020204" pitchFamily="34" charset="0"/>
              <a:buChar char="•"/>
            </a:pPr>
            <a:r>
              <a:rPr lang="en-US" dirty="0" smtClean="0"/>
              <a:t>Build relationships in your interactions</a:t>
            </a:r>
            <a:endParaRPr lang="en-US" dirty="0"/>
          </a:p>
        </p:txBody>
      </p:sp>
    </p:spTree>
    <p:extLst>
      <p:ext uri="{BB962C8B-B14F-4D97-AF65-F5344CB8AC3E}">
        <p14:creationId xmlns:p14="http://schemas.microsoft.com/office/powerpoint/2010/main" val="141382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Determine How We View Service in Businesses and Offices—and Universities</a:t>
            </a:r>
            <a:endParaRPr lang="en-US" dirty="0"/>
          </a:p>
        </p:txBody>
      </p:sp>
      <p:sp>
        <p:nvSpPr>
          <p:cNvPr id="3" name="Content Placeholder 2"/>
          <p:cNvSpPr>
            <a:spLocks noGrp="1"/>
          </p:cNvSpPr>
          <p:nvPr>
            <p:ph idx="1"/>
          </p:nvPr>
        </p:nvSpPr>
        <p:spPr>
          <a:xfrm>
            <a:off x="927100" y="2133494"/>
            <a:ext cx="7429500" cy="4329112"/>
          </a:xfrm>
        </p:spPr>
        <p:txBody>
          <a:bodyPr/>
          <a:lstStyle/>
          <a:p>
            <a:pPr>
              <a:buFont typeface="Arial" panose="020B0604020202020204" pitchFamily="34" charset="0"/>
              <a:buChar char="•"/>
            </a:pPr>
            <a:r>
              <a:rPr lang="en-US" dirty="0" smtClean="0"/>
              <a:t>Cleaners:  Stella’s Place</a:t>
            </a:r>
          </a:p>
          <a:p>
            <a:pPr>
              <a:buFont typeface="Arial" panose="020B0604020202020204" pitchFamily="34" charset="0"/>
              <a:buChar char="•"/>
            </a:pPr>
            <a:r>
              <a:rPr lang="en-US" dirty="0" smtClean="0"/>
              <a:t>Post office:  “Put it on the scale”</a:t>
            </a:r>
          </a:p>
          <a:p>
            <a:pPr>
              <a:buFont typeface="Arial" panose="020B0604020202020204" pitchFamily="34" charset="0"/>
              <a:buChar char="•"/>
            </a:pPr>
            <a:r>
              <a:rPr lang="en-US" dirty="0" smtClean="0"/>
              <a:t>Restaurant:  “Hello </a:t>
            </a:r>
            <a:r>
              <a:rPr lang="en-US" dirty="0" err="1" smtClean="0"/>
              <a:t>Hendersons</a:t>
            </a:r>
            <a:r>
              <a:rPr lang="en-US" dirty="0" smtClean="0"/>
              <a:t>”</a:t>
            </a:r>
          </a:p>
          <a:p>
            <a:pPr>
              <a:buFont typeface="Arial" panose="020B0604020202020204" pitchFamily="34" charset="0"/>
              <a:buChar char="•"/>
            </a:pPr>
            <a:r>
              <a:rPr lang="en-US" dirty="0" smtClean="0"/>
              <a:t>Dr.’s office:  “The nurses have 24 hours to call you back”</a:t>
            </a:r>
          </a:p>
          <a:p>
            <a:pPr>
              <a:buFont typeface="Arial" panose="020B0604020202020204" pitchFamily="34" charset="0"/>
              <a:buChar char="•"/>
            </a:pPr>
            <a:r>
              <a:rPr lang="en-US" dirty="0" smtClean="0"/>
              <a:t>University:  “Great place to work if it weren’t for the students”</a:t>
            </a:r>
          </a:p>
          <a:p>
            <a:pPr>
              <a:buFont typeface="Arial" panose="020B0604020202020204" pitchFamily="34" charset="0"/>
              <a:buChar char="•"/>
            </a:pPr>
            <a:r>
              <a:rPr lang="en-US" dirty="0" smtClean="0"/>
              <a:t>University:  “They recruit—and retain—best who serve best</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1860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Experiences You Can Think Of?</a:t>
            </a:r>
            <a:endParaRPr lang="en-US" dirty="0"/>
          </a:p>
        </p:txBody>
      </p:sp>
    </p:spTree>
    <p:extLst>
      <p:ext uri="{BB962C8B-B14F-4D97-AF65-F5344CB8AC3E}">
        <p14:creationId xmlns:p14="http://schemas.microsoft.com/office/powerpoint/2010/main" val="3096752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is Personal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 gentleman arrived at the Boston Ritz Carlton hotel only to find that there was a problem with his reservation—it had been made for a week in the future</a:t>
            </a:r>
          </a:p>
          <a:p>
            <a:pPr>
              <a:buFont typeface="Arial" panose="020B0604020202020204" pitchFamily="34" charset="0"/>
              <a:buChar char="•"/>
            </a:pPr>
            <a:r>
              <a:rPr lang="en-US" dirty="0" smtClean="0"/>
              <a:t>The hotel “walked” him to a similar hotel </a:t>
            </a:r>
          </a:p>
          <a:p>
            <a:pPr>
              <a:buFont typeface="Arial" panose="020B0604020202020204" pitchFamily="34" charset="0"/>
              <a:buChar char="•"/>
            </a:pPr>
            <a:r>
              <a:rPr lang="en-US" dirty="0" smtClean="0"/>
              <a:t>Desk manager says, “I’m not sure he was satisfied.  Give him 30 minutes to get in his room and call him to be sure the room is OK</a:t>
            </a:r>
          </a:p>
          <a:p>
            <a:pPr>
              <a:buFont typeface="Arial" panose="020B0604020202020204" pitchFamily="34" charset="0"/>
              <a:buChar char="•"/>
            </a:pPr>
            <a:r>
              <a:rPr lang="en-US" dirty="0" smtClean="0"/>
              <a:t>…And have their room service deliver a hospitality basket”</a:t>
            </a:r>
            <a:endParaRPr lang="en-US" dirty="0"/>
          </a:p>
        </p:txBody>
      </p:sp>
    </p:spTree>
    <p:extLst>
      <p:ext uri="{BB962C8B-B14F-4D97-AF65-F5344CB8AC3E}">
        <p14:creationId xmlns:p14="http://schemas.microsoft.com/office/powerpoint/2010/main" val="870875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 the Person in Personalization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Nordstrom Department Stores known for personal treatment</a:t>
            </a:r>
          </a:p>
          <a:p>
            <a:pPr>
              <a:buFont typeface="Arial" panose="020B0604020202020204" pitchFamily="34" charset="0"/>
              <a:buChar char="•"/>
            </a:pPr>
            <a:r>
              <a:rPr lang="en-US" dirty="0" smtClean="0"/>
              <a:t>What happens after they bag your purchases?</a:t>
            </a:r>
          </a:p>
          <a:p>
            <a:pPr>
              <a:buFont typeface="Arial" panose="020B0604020202020204" pitchFamily="34" charset="0"/>
              <a:buChar char="•"/>
            </a:pPr>
            <a:r>
              <a:rPr lang="en-US" dirty="0" smtClean="0"/>
              <a:t>While living in Cincinnati, drove to Nordstrom in Indianapolis</a:t>
            </a:r>
          </a:p>
          <a:p>
            <a:pPr>
              <a:buFont typeface="Arial" panose="020B0604020202020204" pitchFamily="34" charset="0"/>
              <a:buChar char="•"/>
            </a:pPr>
            <a:r>
              <a:rPr lang="en-US" dirty="0" smtClean="0"/>
              <a:t>Some EIGHTEEN MONTHS later, we returned to the store to be greeted by the clerk who helped us before</a:t>
            </a:r>
          </a:p>
          <a:p>
            <a:pPr>
              <a:buFont typeface="Arial" panose="020B0604020202020204" pitchFamily="34" charset="0"/>
              <a:buChar char="•"/>
            </a:pPr>
            <a:r>
              <a:rPr lang="en-US" dirty="0" smtClean="0"/>
              <a:t>“Hello </a:t>
            </a:r>
            <a:r>
              <a:rPr lang="en-US" dirty="0" err="1" smtClean="0"/>
              <a:t>Hendersons</a:t>
            </a:r>
            <a:r>
              <a:rPr lang="en-US" dirty="0" smtClean="0"/>
              <a:t>!  How are things in Cincinnati?”</a:t>
            </a:r>
          </a:p>
          <a:p>
            <a:pPr>
              <a:buFont typeface="Arial" panose="020B0604020202020204" pitchFamily="34" charset="0"/>
              <a:buChar char="•"/>
            </a:pPr>
            <a:r>
              <a:rPr lang="en-US" dirty="0" smtClean="0"/>
              <a:t>“Now you have that blue suit you bought last year; how about one with a pinstripe?  You’ll be wanting braces with that?”</a:t>
            </a:r>
            <a:endParaRPr lang="en-US" dirty="0"/>
          </a:p>
        </p:txBody>
      </p:sp>
    </p:spTree>
    <p:extLst>
      <p:ext uri="{BB962C8B-B14F-4D97-AF65-F5344CB8AC3E}">
        <p14:creationId xmlns:p14="http://schemas.microsoft.com/office/powerpoint/2010/main" val="3860155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Anticipate instead of Wait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Disney is famous for escorting people to where they want to go.</a:t>
            </a:r>
          </a:p>
          <a:p>
            <a:pPr>
              <a:buFont typeface="Arial" panose="020B0604020202020204" pitchFamily="34" charset="0"/>
              <a:buChar char="•"/>
            </a:pPr>
            <a:r>
              <a:rPr lang="en-US" dirty="0" smtClean="0"/>
              <a:t>Doesn’t work for a street sweeper, who directed a father and daughter to a drink stand for lemonade</a:t>
            </a:r>
          </a:p>
          <a:p>
            <a:pPr>
              <a:buFont typeface="Arial" panose="020B0604020202020204" pitchFamily="34" charset="0"/>
              <a:buChar char="•"/>
            </a:pPr>
            <a:r>
              <a:rPr lang="en-US" dirty="0" smtClean="0"/>
              <a:t>Calls the drink stand vendor and says, “See the guy in the blue jacket with the little girl coming your way?  They want lemonade”</a:t>
            </a:r>
          </a:p>
          <a:p>
            <a:pPr>
              <a:buFont typeface="Arial" panose="020B0604020202020204" pitchFamily="34" charset="0"/>
              <a:buChar char="•"/>
            </a:pPr>
            <a:r>
              <a:rPr lang="en-US" dirty="0" smtClean="0"/>
              <a:t>Drink stand vendor hands father and daughter two lemonades when they walk up</a:t>
            </a:r>
            <a:endParaRPr lang="en-US" dirty="0"/>
          </a:p>
        </p:txBody>
      </p:sp>
    </p:spTree>
    <p:extLst>
      <p:ext uri="{BB962C8B-B14F-4D97-AF65-F5344CB8AC3E}">
        <p14:creationId xmlns:p14="http://schemas.microsoft.com/office/powerpoint/2010/main" val="3031014129"/>
      </p:ext>
    </p:extLst>
  </p:cSld>
  <p:clrMapOvr>
    <a:masterClrMapping/>
  </p:clrMapOvr>
</p:sld>
</file>

<file path=ppt/theme/theme1.xml><?xml version="1.0" encoding="utf-8"?>
<a:theme xmlns:a="http://schemas.openxmlformats.org/drawingml/2006/main" name="Default Them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Narrow"/>
        <a:ea typeface="Geneva"/>
        <a:cs typeface="Geneva"/>
      </a:majorFont>
      <a:minorFont>
        <a:latin typeface="Arial Narrow"/>
        <a:ea typeface="Geneva"/>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8" charset="0"/>
            <a:ea typeface="Geneva" pitchFamily="68" charset="-128"/>
            <a:cs typeface="Geneva" pitchFamily="6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8" charset="0"/>
            <a:ea typeface="Geneva" pitchFamily="68" charset="-128"/>
            <a:cs typeface="Geneva" pitchFamily="6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1316</TotalTime>
  <Words>1706</Words>
  <Application>Microsoft Office PowerPoint</Application>
  <PresentationFormat>On-screen Show (4:3)</PresentationFormat>
  <Paragraphs>134</Paragraphs>
  <Slides>26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ＭＳ Ｐゴシック</vt:lpstr>
      <vt:lpstr>Arial</vt:lpstr>
      <vt:lpstr>Arial Narrow</vt:lpstr>
      <vt:lpstr>Calibri</vt:lpstr>
      <vt:lpstr>Geneva</vt:lpstr>
      <vt:lpstr>SourceSansProLight</vt:lpstr>
      <vt:lpstr>Symbol</vt:lpstr>
      <vt:lpstr>Times New Roman</vt:lpstr>
      <vt:lpstr>Wingdings</vt:lpstr>
      <vt:lpstr>Default Theme</vt:lpstr>
      <vt:lpstr>We Will Better Serve All Students at Wichita State University </vt:lpstr>
      <vt:lpstr>Agenda for Today</vt:lpstr>
      <vt:lpstr>Recapping the First Two Workshops: Growing Enrollment, Promoting WSU</vt:lpstr>
      <vt:lpstr>Serving Students</vt:lpstr>
      <vt:lpstr>Relationships Determine How We View Service in Businesses and Offices—and Universities</vt:lpstr>
      <vt:lpstr>Other Experiences You Can Think Of?</vt:lpstr>
      <vt:lpstr>Service is Personal</vt:lpstr>
      <vt:lpstr>Keeping the Person in Personalization</vt:lpstr>
      <vt:lpstr>Anticipate instead of Wait</vt:lpstr>
      <vt:lpstr>Owning the Problem</vt:lpstr>
      <vt:lpstr>Recovery Sometimes Better than Success</vt:lpstr>
      <vt:lpstr>Empowerment: Handle it, Don’t refer</vt:lpstr>
      <vt:lpstr>Front Line Staff Make People Feel Welcome</vt:lpstr>
      <vt:lpstr>Building Relationships into YOUR Service</vt:lpstr>
      <vt:lpstr>Are You Student-centered or University-centered?</vt:lpstr>
      <vt:lpstr>Putting Policies in Perspective</vt:lpstr>
      <vt:lpstr>Smoothing the Student’s Way, Positively</vt:lpstr>
      <vt:lpstr>The Bottom Line of Service</vt:lpstr>
      <vt:lpstr>Student Focus</vt:lpstr>
      <vt:lpstr>PowerPoint Presentation</vt:lpstr>
      <vt:lpstr>How do we define success?</vt:lpstr>
      <vt:lpstr> Why is student focus important?</vt:lpstr>
      <vt:lpstr>Why is student focus important     (cont)</vt:lpstr>
      <vt:lpstr>Team-Based Student Focus Training</vt:lpstr>
      <vt:lpstr>University Service Standards?</vt:lpstr>
      <vt:lpstr>Questions?</vt:lpstr>
    </vt:vector>
  </TitlesOfParts>
  <Company>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dc:creator>
  <cp:lastModifiedBy>Muma, Richard</cp:lastModifiedBy>
  <cp:revision>204</cp:revision>
  <cp:lastPrinted>2016-11-15T16:05:53Z</cp:lastPrinted>
  <dcterms:created xsi:type="dcterms:W3CDTF">2009-03-04T15:10:59Z</dcterms:created>
  <dcterms:modified xsi:type="dcterms:W3CDTF">2016-11-15T16:06:10Z</dcterms:modified>
</cp:coreProperties>
</file>