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46" r:id="rId1"/>
  </p:sldMasterIdLst>
  <p:notesMasterIdLst>
    <p:notesMasterId r:id="rId19"/>
  </p:notesMasterIdLst>
  <p:sldIdLst>
    <p:sldId id="258" r:id="rId2"/>
    <p:sldId id="304" r:id="rId3"/>
    <p:sldId id="290" r:id="rId4"/>
    <p:sldId id="291" r:id="rId5"/>
    <p:sldId id="292" r:id="rId6"/>
    <p:sldId id="296" r:id="rId7"/>
    <p:sldId id="297" r:id="rId8"/>
    <p:sldId id="299" r:id="rId9"/>
    <p:sldId id="300" r:id="rId10"/>
    <p:sldId id="298" r:id="rId11"/>
    <p:sldId id="301" r:id="rId12"/>
    <p:sldId id="303" r:id="rId13"/>
    <p:sldId id="305" r:id="rId14"/>
    <p:sldId id="308" r:id="rId15"/>
    <p:sldId id="307" r:id="rId16"/>
    <p:sldId id="311" r:id="rId17"/>
    <p:sldId id="310"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Geneva"/>
        <a:cs typeface="Geneva"/>
      </a:defRPr>
    </a:lvl1pPr>
    <a:lvl2pPr marL="457200" algn="l" rtl="0" fontAlgn="base">
      <a:spcBef>
        <a:spcPct val="0"/>
      </a:spcBef>
      <a:spcAft>
        <a:spcPct val="0"/>
      </a:spcAft>
      <a:defRPr sz="2400" kern="1200">
        <a:solidFill>
          <a:schemeClr val="tx1"/>
        </a:solidFill>
        <a:latin typeface="Arial" pitchFamily="34" charset="0"/>
        <a:ea typeface="Geneva"/>
        <a:cs typeface="Geneva"/>
      </a:defRPr>
    </a:lvl2pPr>
    <a:lvl3pPr marL="914400" algn="l" rtl="0" fontAlgn="base">
      <a:spcBef>
        <a:spcPct val="0"/>
      </a:spcBef>
      <a:spcAft>
        <a:spcPct val="0"/>
      </a:spcAft>
      <a:defRPr sz="2400" kern="1200">
        <a:solidFill>
          <a:schemeClr val="tx1"/>
        </a:solidFill>
        <a:latin typeface="Arial" pitchFamily="34" charset="0"/>
        <a:ea typeface="Geneva"/>
        <a:cs typeface="Geneva"/>
      </a:defRPr>
    </a:lvl3pPr>
    <a:lvl4pPr marL="1371600" algn="l" rtl="0" fontAlgn="base">
      <a:spcBef>
        <a:spcPct val="0"/>
      </a:spcBef>
      <a:spcAft>
        <a:spcPct val="0"/>
      </a:spcAft>
      <a:defRPr sz="2400" kern="1200">
        <a:solidFill>
          <a:schemeClr val="tx1"/>
        </a:solidFill>
        <a:latin typeface="Arial" pitchFamily="34" charset="0"/>
        <a:ea typeface="Geneva"/>
        <a:cs typeface="Geneva"/>
      </a:defRPr>
    </a:lvl4pPr>
    <a:lvl5pPr marL="1828800" algn="l" rtl="0" fontAlgn="base">
      <a:spcBef>
        <a:spcPct val="0"/>
      </a:spcBef>
      <a:spcAft>
        <a:spcPct val="0"/>
      </a:spcAft>
      <a:defRPr sz="2400" kern="1200">
        <a:solidFill>
          <a:schemeClr val="tx1"/>
        </a:solidFill>
        <a:latin typeface="Arial" pitchFamily="34" charset="0"/>
        <a:ea typeface="Geneva"/>
        <a:cs typeface="Geneva"/>
      </a:defRPr>
    </a:lvl5pPr>
    <a:lvl6pPr marL="2286000" algn="l" defTabSz="914400" rtl="0" eaLnBrk="1" latinLnBrk="0" hangingPunct="1">
      <a:defRPr sz="2400" kern="1200">
        <a:solidFill>
          <a:schemeClr val="tx1"/>
        </a:solidFill>
        <a:latin typeface="Arial" pitchFamily="34" charset="0"/>
        <a:ea typeface="Geneva"/>
        <a:cs typeface="Geneva"/>
      </a:defRPr>
    </a:lvl6pPr>
    <a:lvl7pPr marL="2743200" algn="l" defTabSz="914400" rtl="0" eaLnBrk="1" latinLnBrk="0" hangingPunct="1">
      <a:defRPr sz="2400" kern="1200">
        <a:solidFill>
          <a:schemeClr val="tx1"/>
        </a:solidFill>
        <a:latin typeface="Arial" pitchFamily="34" charset="0"/>
        <a:ea typeface="Geneva"/>
        <a:cs typeface="Geneva"/>
      </a:defRPr>
    </a:lvl7pPr>
    <a:lvl8pPr marL="3200400" algn="l" defTabSz="914400" rtl="0" eaLnBrk="1" latinLnBrk="0" hangingPunct="1">
      <a:defRPr sz="2400" kern="1200">
        <a:solidFill>
          <a:schemeClr val="tx1"/>
        </a:solidFill>
        <a:latin typeface="Arial" pitchFamily="34" charset="0"/>
        <a:ea typeface="Geneva"/>
        <a:cs typeface="Geneva"/>
      </a:defRPr>
    </a:lvl8pPr>
    <a:lvl9pPr marL="3657600" algn="l" defTabSz="914400" rtl="0" eaLnBrk="1" latinLnBrk="0" hangingPunct="1">
      <a:defRPr sz="2400" kern="1200">
        <a:solidFill>
          <a:schemeClr val="tx1"/>
        </a:solidFill>
        <a:latin typeface="Arial" pitchFamily="34" charset="0"/>
        <a:ea typeface="Geneva"/>
        <a:cs typeface="Geneva"/>
      </a:defRPr>
    </a:lvl9pPr>
  </p:defaultTextStyle>
  <p:extLst>
    <p:ext uri="{EFAFB233-063F-42B5-8137-9DF3F51BA10A}">
      <p15:sldGuideLst xmlns:p15="http://schemas.microsoft.com/office/powerpoint/2012/main">
        <p15:guide id="1" orient="horz" pos="4163">
          <p15:clr>
            <a:srgbClr val="A4A3A4"/>
          </p15:clr>
        </p15:guide>
        <p15:guide id="2" pos="286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BA"/>
    <a:srgbClr val="B58C0A"/>
    <a:srgbClr val="0B5FA8"/>
    <a:srgbClr val="066894"/>
    <a:srgbClr val="0050A8"/>
    <a:srgbClr val="79191E"/>
    <a:srgbClr val="ADCDCC"/>
    <a:srgbClr val="B4DCDB"/>
    <a:srgbClr val="005BBB"/>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78" autoAdjust="0"/>
    <p:restoredTop sz="94660"/>
  </p:normalViewPr>
  <p:slideViewPr>
    <p:cSldViewPr snapToGrid="0">
      <p:cViewPr varScale="1">
        <p:scale>
          <a:sx n="70" d="100"/>
          <a:sy n="70" d="100"/>
        </p:scale>
        <p:origin x="990" y="60"/>
      </p:cViewPr>
      <p:guideLst>
        <p:guide orient="horz" pos="4163"/>
        <p:guide pos="2864"/>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99" d="100"/>
          <a:sy n="99" d="100"/>
        </p:scale>
        <p:origin x="-354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Geneva" pitchFamily="68" charset="-128"/>
                <a:cs typeface="+mn-cs"/>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Geneva" pitchFamily="68" charset="-128"/>
                <a:cs typeface="+mn-cs"/>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Geneva" pitchFamily="68" charset="-128"/>
                <a:cs typeface="+mn-cs"/>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Geneva" pitchFamily="68" charset="-128"/>
                <a:cs typeface="+mn-cs"/>
              </a:defRPr>
            </a:lvl1pPr>
          </a:lstStyle>
          <a:p>
            <a:pPr>
              <a:defRPr/>
            </a:pPr>
            <a:fld id="{60CBC80D-433C-4123-A891-AC4CF497FAE2}" type="slidenum">
              <a:rPr lang="en-US"/>
              <a:pPr>
                <a:defRPr/>
              </a:pPr>
              <a:t>‹#›</a:t>
            </a:fld>
            <a:endParaRPr lang="en-US"/>
          </a:p>
        </p:txBody>
      </p:sp>
    </p:spTree>
    <p:extLst>
      <p:ext uri="{BB962C8B-B14F-4D97-AF65-F5344CB8AC3E}">
        <p14:creationId xmlns:p14="http://schemas.microsoft.com/office/powerpoint/2010/main" val="35666145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pitchFamily="68" charset="-128"/>
      </a:defRPr>
    </a:lvl1pPr>
    <a:lvl2pPr marL="4572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2pPr>
    <a:lvl3pPr marL="9144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3pPr>
    <a:lvl4pPr marL="13716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4pPr>
    <a:lvl5pPr marL="18288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Geneva"/>
                <a:cs typeface="Geneva"/>
              </a:defRPr>
            </a:lvl1pPr>
            <a:lvl2pPr marL="742950" indent="-285750" eaLnBrk="0" hangingPunct="0">
              <a:defRPr sz="2400">
                <a:solidFill>
                  <a:schemeClr val="tx1"/>
                </a:solidFill>
                <a:latin typeface="Arial" pitchFamily="34" charset="0"/>
                <a:ea typeface="Geneva"/>
                <a:cs typeface="Geneva"/>
              </a:defRPr>
            </a:lvl2pPr>
            <a:lvl3pPr marL="1143000" indent="-228600" eaLnBrk="0" hangingPunct="0">
              <a:defRPr sz="2400">
                <a:solidFill>
                  <a:schemeClr val="tx1"/>
                </a:solidFill>
                <a:latin typeface="Arial" pitchFamily="34" charset="0"/>
                <a:ea typeface="Geneva"/>
                <a:cs typeface="Geneva"/>
              </a:defRPr>
            </a:lvl3pPr>
            <a:lvl4pPr marL="1600200" indent="-228600" eaLnBrk="0" hangingPunct="0">
              <a:defRPr sz="2400">
                <a:solidFill>
                  <a:schemeClr val="tx1"/>
                </a:solidFill>
                <a:latin typeface="Arial" pitchFamily="34" charset="0"/>
                <a:ea typeface="Geneva"/>
                <a:cs typeface="Geneva"/>
              </a:defRPr>
            </a:lvl4pPr>
            <a:lvl5pPr marL="2057400" indent="-228600" eaLnBrk="0" hangingPunct="0">
              <a:defRPr sz="2400">
                <a:solidFill>
                  <a:schemeClr val="tx1"/>
                </a:solidFill>
                <a:latin typeface="Arial" pitchFamily="34" charset="0"/>
                <a:ea typeface="Geneva"/>
                <a:cs typeface="Geneva"/>
              </a:defRPr>
            </a:lvl5pPr>
            <a:lvl6pPr marL="2514600" indent="-228600" eaLnBrk="0" fontAlgn="base" hangingPunct="0">
              <a:spcBef>
                <a:spcPct val="0"/>
              </a:spcBef>
              <a:spcAft>
                <a:spcPct val="0"/>
              </a:spcAft>
              <a:defRPr sz="2400">
                <a:solidFill>
                  <a:schemeClr val="tx1"/>
                </a:solidFill>
                <a:latin typeface="Arial" pitchFamily="34" charset="0"/>
                <a:ea typeface="Geneva"/>
                <a:cs typeface="Geneva"/>
              </a:defRPr>
            </a:lvl6pPr>
            <a:lvl7pPr marL="2971800" indent="-228600" eaLnBrk="0" fontAlgn="base" hangingPunct="0">
              <a:spcBef>
                <a:spcPct val="0"/>
              </a:spcBef>
              <a:spcAft>
                <a:spcPct val="0"/>
              </a:spcAft>
              <a:defRPr sz="2400">
                <a:solidFill>
                  <a:schemeClr val="tx1"/>
                </a:solidFill>
                <a:latin typeface="Arial" pitchFamily="34" charset="0"/>
                <a:ea typeface="Geneva"/>
                <a:cs typeface="Geneva"/>
              </a:defRPr>
            </a:lvl7pPr>
            <a:lvl8pPr marL="3429000" indent="-228600" eaLnBrk="0" fontAlgn="base" hangingPunct="0">
              <a:spcBef>
                <a:spcPct val="0"/>
              </a:spcBef>
              <a:spcAft>
                <a:spcPct val="0"/>
              </a:spcAft>
              <a:defRPr sz="2400">
                <a:solidFill>
                  <a:schemeClr val="tx1"/>
                </a:solidFill>
                <a:latin typeface="Arial" pitchFamily="34" charset="0"/>
                <a:ea typeface="Geneva"/>
                <a:cs typeface="Geneva"/>
              </a:defRPr>
            </a:lvl8pPr>
            <a:lvl9pPr marL="3886200" indent="-228600" eaLnBrk="0" fontAlgn="base" hangingPunct="0">
              <a:spcBef>
                <a:spcPct val="0"/>
              </a:spcBef>
              <a:spcAft>
                <a:spcPct val="0"/>
              </a:spcAft>
              <a:defRPr sz="2400">
                <a:solidFill>
                  <a:schemeClr val="tx1"/>
                </a:solidFill>
                <a:latin typeface="Arial" pitchFamily="34" charset="0"/>
                <a:ea typeface="Geneva"/>
                <a:cs typeface="Geneva"/>
              </a:defRPr>
            </a:lvl9pPr>
          </a:lstStyle>
          <a:p>
            <a:fld id="{6F6B339B-928A-4012-A84D-F006CE7ECD38}" type="slidenum">
              <a:rPr lang="en-US" sz="1200" smtClean="0"/>
              <a:pPr/>
              <a:t>1</a:t>
            </a:fld>
            <a:endParaRPr 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itchFamily="34" charset="0"/>
              <a:ea typeface="Geneva"/>
              <a:cs typeface="Geneva"/>
            </a:endParaRPr>
          </a:p>
        </p:txBody>
      </p:sp>
    </p:spTree>
    <p:extLst>
      <p:ext uri="{BB962C8B-B14F-4D97-AF65-F5344CB8AC3E}">
        <p14:creationId xmlns:p14="http://schemas.microsoft.com/office/powerpoint/2010/main" val="40998453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1" descr="shutterstock_19523437-bluegrid-crop"/>
          <p:cNvPicPr>
            <a:picLocks noChangeAspect="1" noChangeArrowheads="1"/>
          </p:cNvPicPr>
          <p:nvPr userDrawn="1"/>
        </p:nvPicPr>
        <p:blipFill>
          <a:blip r:embed="rId2">
            <a:extLst>
              <a:ext uri="{28A0092B-C50C-407E-A947-70E740481C1C}">
                <a14:useLocalDpi xmlns:a14="http://schemas.microsoft.com/office/drawing/2010/main" val="0"/>
              </a:ext>
            </a:extLst>
          </a:blip>
          <a:srcRect l="2263" r="3311"/>
          <a:stretch>
            <a:fillRect/>
          </a:stretch>
        </p:blipFill>
        <p:spPr bwMode="auto">
          <a:xfrm>
            <a:off x="0" y="4414358"/>
            <a:ext cx="9144000"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4"/>
          <p:cNvSpPr>
            <a:spLocks noChangeArrowheads="1"/>
          </p:cNvSpPr>
          <p:nvPr userDrawn="1"/>
        </p:nvSpPr>
        <p:spPr bwMode="auto">
          <a:xfrm>
            <a:off x="4457700" y="292100"/>
            <a:ext cx="177800" cy="1778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srgbClr val="000000"/>
              </a:solidFill>
              <a:latin typeface="Arial" charset="0"/>
              <a:ea typeface="ＭＳ Ｐゴシック" charset="0"/>
              <a:cs typeface="Geneva" charset="0"/>
            </a:endParaRPr>
          </a:p>
        </p:txBody>
      </p:sp>
      <p:sp>
        <p:nvSpPr>
          <p:cNvPr id="12290" name="Rectangle 2"/>
          <p:cNvSpPr>
            <a:spLocks noGrp="1" noChangeArrowheads="1"/>
          </p:cNvSpPr>
          <p:nvPr>
            <p:ph type="ctrTitle"/>
          </p:nvPr>
        </p:nvSpPr>
        <p:spPr>
          <a:xfrm>
            <a:off x="749300" y="2411105"/>
            <a:ext cx="7772400" cy="1143000"/>
          </a:xfrm>
        </p:spPr>
        <p:txBody>
          <a:bodyPr/>
          <a:lstStyle>
            <a:lvl1pPr algn="ctr">
              <a:lnSpc>
                <a:spcPct val="100000"/>
              </a:lnSpc>
              <a:spcAft>
                <a:spcPts val="600"/>
              </a:spcAft>
              <a:defRPr sz="3200">
                <a:solidFill>
                  <a:schemeClr val="tx1">
                    <a:lumMod val="85000"/>
                    <a:lumOff val="15000"/>
                  </a:schemeClr>
                </a:solidFill>
              </a:defRPr>
            </a:lvl1pPr>
          </a:lstStyle>
          <a:p>
            <a:r>
              <a:rPr lang="en-US"/>
              <a:t>Click to edit Master title style</a:t>
            </a:r>
            <a:endParaRPr lang="en-US" dirty="0"/>
          </a:p>
        </p:txBody>
      </p:sp>
      <p:sp>
        <p:nvSpPr>
          <p:cNvPr id="12291" name="Rectangle 3"/>
          <p:cNvSpPr>
            <a:spLocks noGrp="1" noChangeArrowheads="1"/>
          </p:cNvSpPr>
          <p:nvPr>
            <p:ph type="subTitle" idx="1"/>
          </p:nvPr>
        </p:nvSpPr>
        <p:spPr>
          <a:xfrm>
            <a:off x="1371600" y="4178300"/>
            <a:ext cx="6400800" cy="1752600"/>
          </a:xfrm>
        </p:spPr>
        <p:txBody>
          <a:bodyPr/>
          <a:lstStyle>
            <a:lvl1pPr marL="0" indent="0" algn="ctr">
              <a:lnSpc>
                <a:spcPct val="100000"/>
              </a:lnSpc>
              <a:buFont typeface="Wingdings" pitchFamily="68" charset="2"/>
              <a:buNone/>
              <a:defRPr>
                <a:solidFill>
                  <a:schemeClr val="bg2">
                    <a:lumMod val="75000"/>
                  </a:schemeClr>
                </a:solidFill>
              </a:defRPr>
            </a:lvl1pPr>
          </a:lstStyle>
          <a:p>
            <a:r>
              <a:rPr lang="en-US"/>
              <a:t>Click to edit Master subtitle style</a:t>
            </a:r>
            <a:endParaRPr lang="en-US" dirty="0"/>
          </a:p>
        </p:txBody>
      </p:sp>
      <p:pic>
        <p:nvPicPr>
          <p:cNvPr id="3" name="Picture 2"/>
          <p:cNvPicPr>
            <a:picLocks noChangeAspect="1"/>
          </p:cNvPicPr>
          <p:nvPr userDrawn="1"/>
        </p:nvPicPr>
        <p:blipFill>
          <a:blip r:embed="rId3"/>
          <a:stretch>
            <a:fillRect/>
          </a:stretch>
        </p:blipFill>
        <p:spPr>
          <a:xfrm>
            <a:off x="2628532" y="239546"/>
            <a:ext cx="3658335" cy="1616667"/>
          </a:xfrm>
          <a:prstGeom prst="rect">
            <a:avLst/>
          </a:prstGeom>
        </p:spPr>
      </p:pic>
    </p:spTree>
    <p:extLst>
      <p:ext uri="{BB962C8B-B14F-4D97-AF65-F5344CB8AC3E}">
        <p14:creationId xmlns:p14="http://schemas.microsoft.com/office/powerpoint/2010/main" val="1628064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2000"/>
              </a:spcBef>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0798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sz="half" idx="1"/>
          </p:nvPr>
        </p:nvSpPr>
        <p:spPr>
          <a:xfrm>
            <a:off x="685800" y="1652530"/>
            <a:ext cx="3810000" cy="4329170"/>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641513"/>
            <a:ext cx="3810000" cy="4340187"/>
          </a:xfrm>
        </p:spPr>
        <p:txBody>
          <a:bodyPr/>
          <a:lstStyle>
            <a:lvl1pPr>
              <a:defRPr sz="2000"/>
            </a:lvl1pPr>
            <a:lvl2pPr>
              <a:defRPr sz="1800"/>
            </a:lvl2pPr>
            <a:lvl3pPr>
              <a:defRPr sz="1600" i="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6036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711200"/>
            <a:ext cx="7772400" cy="500655"/>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sz="half" idx="1"/>
          </p:nvPr>
        </p:nvSpPr>
        <p:spPr>
          <a:xfrm>
            <a:off x="685800" y="1641513"/>
            <a:ext cx="3810000" cy="43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hart Placeholder 3"/>
          <p:cNvSpPr>
            <a:spLocks noGrp="1"/>
          </p:cNvSpPr>
          <p:nvPr>
            <p:ph type="chart" sz="half" idx="2"/>
          </p:nvPr>
        </p:nvSpPr>
        <p:spPr>
          <a:xfrm>
            <a:off x="4648200" y="1630496"/>
            <a:ext cx="3810000" cy="4351204"/>
          </a:xfrm>
        </p:spPr>
        <p:txBody>
          <a:bodyPr/>
          <a:lstStyle/>
          <a:p>
            <a:pPr lvl="0"/>
            <a:r>
              <a:rPr lang="en-US" noProof="0" dirty="0"/>
              <a:t>Click icon to add chart</a:t>
            </a:r>
          </a:p>
        </p:txBody>
      </p:sp>
    </p:spTree>
    <p:extLst>
      <p:ext uri="{BB962C8B-B14F-4D97-AF65-F5344CB8AC3E}">
        <p14:creationId xmlns:p14="http://schemas.microsoft.com/office/powerpoint/2010/main" val="423735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754122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3"/>
          <p:cNvSpPr>
            <a:spLocks noChangeArrowheads="1"/>
          </p:cNvSpPr>
          <p:nvPr/>
        </p:nvSpPr>
        <p:spPr bwMode="auto">
          <a:xfrm>
            <a:off x="0" y="6111875"/>
            <a:ext cx="9144000" cy="101600"/>
          </a:xfrm>
          <a:prstGeom prst="rect">
            <a:avLst/>
          </a:prstGeom>
          <a:solidFill>
            <a:srgbClr val="005BB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dirty="0">
              <a:solidFill>
                <a:srgbClr val="005BBB"/>
              </a:solidFill>
              <a:latin typeface="Arial" charset="0"/>
              <a:ea typeface="ＭＳ Ｐゴシック" charset="0"/>
              <a:cs typeface="Geneva" charset="0"/>
            </a:endParaRPr>
          </a:p>
        </p:txBody>
      </p:sp>
      <p:sp>
        <p:nvSpPr>
          <p:cNvPr id="1028" name="Rectangle 2"/>
          <p:cNvSpPr>
            <a:spLocks noGrp="1" noChangeArrowheads="1"/>
          </p:cNvSpPr>
          <p:nvPr>
            <p:ph type="title"/>
          </p:nvPr>
        </p:nvSpPr>
        <p:spPr bwMode="auto">
          <a:xfrm>
            <a:off x="685800" y="711200"/>
            <a:ext cx="7772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1028700" y="1652588"/>
            <a:ext cx="7429500" cy="432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30" name="Text Box 17"/>
          <p:cNvSpPr txBox="1">
            <a:spLocks noChangeArrowheads="1"/>
          </p:cNvSpPr>
          <p:nvPr/>
        </p:nvSpPr>
        <p:spPr bwMode="auto">
          <a:xfrm>
            <a:off x="2362200" y="6096000"/>
            <a:ext cx="4343400" cy="457200"/>
          </a:xfrm>
          <a:prstGeom prst="rect">
            <a:avLst/>
          </a:prstGeom>
          <a:noFill/>
          <a:ln>
            <a:noFill/>
          </a:ln>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defRPr/>
            </a:pPr>
            <a:endParaRPr lang="en-US" dirty="0">
              <a:solidFill>
                <a:srgbClr val="000000"/>
              </a:solidFill>
              <a:cs typeface="Geneva" charset="0"/>
            </a:endParaRPr>
          </a:p>
        </p:txBody>
      </p:sp>
      <p:sp>
        <p:nvSpPr>
          <p:cNvPr id="1043" name="Text Box 19"/>
          <p:cNvSpPr txBox="1">
            <a:spLocks noChangeArrowheads="1"/>
          </p:cNvSpPr>
          <p:nvPr/>
        </p:nvSpPr>
        <p:spPr bwMode="auto">
          <a:xfrm>
            <a:off x="3390880" y="6359525"/>
            <a:ext cx="4224571" cy="228600"/>
          </a:xfrm>
          <a:prstGeom prst="rect">
            <a:avLst/>
          </a:prstGeom>
          <a:noFill/>
          <a:ln w="9525">
            <a:noFill/>
            <a:miter lim="800000"/>
            <a:headEnd/>
            <a:tailEnd/>
          </a:ln>
        </p:spPr>
        <p:txBody>
          <a:bodyPr lIns="0" tIns="0" rIns="0" bIns="0" anchor="b"/>
          <a:lstStyle>
            <a:lvl1pPr eaLnBrk="0" hangingPunct="0">
              <a:defRPr sz="2400">
                <a:solidFill>
                  <a:schemeClr val="tx1"/>
                </a:solidFill>
                <a:latin typeface="Arial" charset="0"/>
                <a:ea typeface="ＭＳ Ｐゴシック" charset="0"/>
                <a:cs typeface="Geneva" charset="0"/>
              </a:defRPr>
            </a:lvl1pPr>
            <a:lvl2pPr marL="37931725" indent="-37474525" eaLnBrk="0" hangingPunct="0">
              <a:defRPr sz="2400">
                <a:solidFill>
                  <a:schemeClr val="tx1"/>
                </a:solidFill>
                <a:latin typeface="Arial" charset="0"/>
                <a:ea typeface="Geneva" charset="0"/>
                <a:cs typeface="Geneva" charset="0"/>
              </a:defRPr>
            </a:lvl2pPr>
            <a:lvl3pPr eaLnBrk="0" hangingPunct="0">
              <a:defRPr sz="2400">
                <a:solidFill>
                  <a:schemeClr val="tx1"/>
                </a:solidFill>
                <a:latin typeface="Arial" charset="0"/>
                <a:ea typeface="Geneva" charset="0"/>
                <a:cs typeface="Geneva" charset="0"/>
              </a:defRPr>
            </a:lvl3pPr>
            <a:lvl4pPr eaLnBrk="0" hangingPunct="0">
              <a:defRPr sz="2400">
                <a:solidFill>
                  <a:schemeClr val="tx1"/>
                </a:solidFill>
                <a:latin typeface="Arial" charset="0"/>
                <a:ea typeface="Geneva" charset="0"/>
                <a:cs typeface="Geneva" charset="0"/>
              </a:defRPr>
            </a:lvl4pPr>
            <a:lvl5pPr eaLnBrk="0" hangingPunct="0">
              <a:defRPr sz="2400">
                <a:solidFill>
                  <a:schemeClr val="tx1"/>
                </a:solidFill>
                <a:latin typeface="Arial" charset="0"/>
                <a:ea typeface="Geneva" charset="0"/>
                <a:cs typeface="Geneva" charset="0"/>
              </a:defRPr>
            </a:lvl5pPr>
            <a:lvl6pPr marL="457200" eaLnBrk="0" fontAlgn="base" hangingPunct="0">
              <a:spcBef>
                <a:spcPct val="0"/>
              </a:spcBef>
              <a:spcAft>
                <a:spcPct val="0"/>
              </a:spcAft>
              <a:defRPr sz="2400">
                <a:solidFill>
                  <a:schemeClr val="tx1"/>
                </a:solidFill>
                <a:latin typeface="Arial" charset="0"/>
                <a:ea typeface="Geneva" charset="0"/>
                <a:cs typeface="Geneva" charset="0"/>
              </a:defRPr>
            </a:lvl6pPr>
            <a:lvl7pPr marL="914400" eaLnBrk="0" fontAlgn="base" hangingPunct="0">
              <a:spcBef>
                <a:spcPct val="0"/>
              </a:spcBef>
              <a:spcAft>
                <a:spcPct val="0"/>
              </a:spcAft>
              <a:defRPr sz="2400">
                <a:solidFill>
                  <a:schemeClr val="tx1"/>
                </a:solidFill>
                <a:latin typeface="Arial" charset="0"/>
                <a:ea typeface="Geneva" charset="0"/>
                <a:cs typeface="Geneva" charset="0"/>
              </a:defRPr>
            </a:lvl7pPr>
            <a:lvl8pPr marL="1371600" eaLnBrk="0" fontAlgn="base" hangingPunct="0">
              <a:spcBef>
                <a:spcPct val="0"/>
              </a:spcBef>
              <a:spcAft>
                <a:spcPct val="0"/>
              </a:spcAft>
              <a:defRPr sz="2400">
                <a:solidFill>
                  <a:schemeClr val="tx1"/>
                </a:solidFill>
                <a:latin typeface="Arial" charset="0"/>
                <a:ea typeface="Geneva" charset="0"/>
                <a:cs typeface="Geneva" charset="0"/>
              </a:defRPr>
            </a:lvl8pPr>
            <a:lvl9pPr marL="1828800" eaLnBrk="0" fontAlgn="base" hangingPunct="0">
              <a:spcBef>
                <a:spcPct val="0"/>
              </a:spcBef>
              <a:spcAft>
                <a:spcPct val="0"/>
              </a:spcAft>
              <a:defRPr sz="2400">
                <a:solidFill>
                  <a:schemeClr val="tx1"/>
                </a:solidFill>
                <a:latin typeface="Arial" charset="0"/>
                <a:ea typeface="Geneva" charset="0"/>
                <a:cs typeface="Geneva" charset="0"/>
              </a:defRPr>
            </a:lvl9pPr>
          </a:lstStyle>
          <a:p>
            <a:pPr algn="r" eaLnBrk="0" hangingPunct="0">
              <a:spcBef>
                <a:spcPct val="50000"/>
              </a:spcBef>
              <a:defRPr/>
            </a:pPr>
            <a:r>
              <a:rPr lang="en-US" sz="1000" dirty="0" smtClean="0">
                <a:solidFill>
                  <a:schemeClr val="tx1">
                    <a:lumMod val="75000"/>
                    <a:lumOff val="25000"/>
                  </a:schemeClr>
                </a:solidFill>
                <a:latin typeface="Arial" pitchFamily="34" charset="0"/>
                <a:ea typeface="Geneva" pitchFamily="68" charset="-128"/>
                <a:cs typeface="Arial" pitchFamily="34" charset="0"/>
              </a:rPr>
              <a:t>Wichita</a:t>
            </a:r>
            <a:r>
              <a:rPr lang="en-US" sz="1000" baseline="0" dirty="0" smtClean="0">
                <a:solidFill>
                  <a:schemeClr val="tx1">
                    <a:lumMod val="75000"/>
                    <a:lumOff val="25000"/>
                  </a:schemeClr>
                </a:solidFill>
                <a:latin typeface="Arial" pitchFamily="34" charset="0"/>
                <a:ea typeface="Geneva" pitchFamily="68" charset="-128"/>
                <a:cs typeface="Arial" pitchFamily="34" charset="0"/>
              </a:rPr>
              <a:t> State University, September 22, 2016</a:t>
            </a:r>
            <a:endParaRPr lang="en-US" sz="1000" dirty="0">
              <a:solidFill>
                <a:schemeClr val="tx1">
                  <a:lumMod val="75000"/>
                  <a:lumOff val="25000"/>
                </a:schemeClr>
              </a:solidFill>
              <a:latin typeface="Arial" pitchFamily="34" charset="0"/>
              <a:ea typeface="Geneva" pitchFamily="68" charset="-128"/>
              <a:cs typeface="Arial" pitchFamily="34" charset="0"/>
            </a:endParaRPr>
          </a:p>
        </p:txBody>
      </p:sp>
      <p:sp>
        <p:nvSpPr>
          <p:cNvPr id="1032" name="Line 24"/>
          <p:cNvSpPr>
            <a:spLocks noChangeShapeType="1"/>
          </p:cNvSpPr>
          <p:nvPr/>
        </p:nvSpPr>
        <p:spPr bwMode="auto">
          <a:xfrm>
            <a:off x="0" y="6103938"/>
            <a:ext cx="9144000" cy="0"/>
          </a:xfrm>
          <a:prstGeom prst="line">
            <a:avLst/>
          </a:prstGeom>
          <a:noFill/>
          <a:ln w="12700">
            <a:solidFill>
              <a:srgbClr val="C6B77D"/>
            </a:solidFill>
            <a:round/>
            <a:headEnd/>
            <a:tailEnd/>
          </a:ln>
          <a:extLst>
            <a:ext uri="{909E8E84-426E-40DD-AFC4-6F175D3DCCD1}">
              <a14:hiddenFill xmlns:a14="http://schemas.microsoft.com/office/drawing/2010/main">
                <a:noFill/>
              </a14:hiddenFill>
            </a:ext>
          </a:extLst>
        </p:spPr>
        <p:txBody>
          <a:bodyPr wrap="none" anchor="ctr"/>
          <a:lstStyle/>
          <a:p>
            <a:endParaRPr lang="en-US" dirty="0">
              <a:solidFill>
                <a:srgbClr val="000000"/>
              </a:solidFill>
              <a:latin typeface="Arial" charset="0"/>
              <a:ea typeface="ＭＳ Ｐゴシック" charset="0"/>
            </a:endParaRPr>
          </a:p>
        </p:txBody>
      </p:sp>
      <p:sp>
        <p:nvSpPr>
          <p:cNvPr id="2" name="Text Box 12"/>
          <p:cNvSpPr txBox="1">
            <a:spLocks noChangeArrowheads="1"/>
          </p:cNvSpPr>
          <p:nvPr userDrawn="1"/>
        </p:nvSpPr>
        <p:spPr bwMode="auto">
          <a:xfrm>
            <a:off x="8249535" y="6396175"/>
            <a:ext cx="377482" cy="261610"/>
          </a:xfrm>
          <a:prstGeom prst="rect">
            <a:avLst/>
          </a:prstGeom>
          <a:noFill/>
          <a:ln w="9525">
            <a:noFill/>
            <a:miter lim="800000"/>
            <a:headEnd/>
            <a:tailEnd/>
          </a:ln>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defRPr/>
            </a:pPr>
            <a:fld id="{6E21E371-04D6-DA44-9E49-28BBBC118EE6}" type="slidenum">
              <a:rPr lang="en-US" sz="1100" smtClean="0">
                <a:solidFill>
                  <a:srgbClr val="0036A2"/>
                </a:solidFill>
                <a:latin typeface="Arial Narrow" charset="0"/>
              </a:rPr>
              <a:pPr algn="ctr">
                <a:spcBef>
                  <a:spcPct val="50000"/>
                </a:spcBef>
                <a:defRPr/>
              </a:pPr>
              <a:t>‹#›</a:t>
            </a:fld>
            <a:endParaRPr lang="en-US" sz="3200" dirty="0">
              <a:solidFill>
                <a:srgbClr val="0036A2"/>
              </a:solidFill>
            </a:endParaRPr>
          </a:p>
        </p:txBody>
      </p:sp>
      <p:pic>
        <p:nvPicPr>
          <p:cNvPr id="3" name="Picture 2"/>
          <p:cNvPicPr>
            <a:picLocks noChangeAspect="1"/>
          </p:cNvPicPr>
          <p:nvPr userDrawn="1"/>
        </p:nvPicPr>
        <p:blipFill>
          <a:blip r:embed="rId7"/>
          <a:stretch>
            <a:fillRect/>
          </a:stretch>
        </p:blipFill>
        <p:spPr>
          <a:xfrm>
            <a:off x="411838" y="6280600"/>
            <a:ext cx="1233724" cy="545199"/>
          </a:xfrm>
          <a:prstGeom prst="rect">
            <a:avLst/>
          </a:prstGeom>
        </p:spPr>
      </p:pic>
    </p:spTree>
    <p:extLst>
      <p:ext uri="{BB962C8B-B14F-4D97-AF65-F5344CB8AC3E}">
        <p14:creationId xmlns:p14="http://schemas.microsoft.com/office/powerpoint/2010/main" val="1089867669"/>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Lst>
  <p:txStyles>
    <p:titleStyle>
      <a:lvl1pPr algn="l" rtl="0" eaLnBrk="1" fontAlgn="base" hangingPunct="1">
        <a:spcBef>
          <a:spcPct val="0"/>
        </a:spcBef>
        <a:spcAft>
          <a:spcPct val="0"/>
        </a:spcAft>
        <a:defRPr sz="3600">
          <a:solidFill>
            <a:srgbClr val="005BBB"/>
          </a:solidFill>
          <a:latin typeface="Calibri" pitchFamily="34" charset="0"/>
          <a:ea typeface="ＭＳ Ｐゴシック" charset="0"/>
          <a:cs typeface="+mj-cs"/>
        </a:defRPr>
      </a:lvl1pPr>
      <a:lvl2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2pPr>
      <a:lvl3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3pPr>
      <a:lvl4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4pPr>
      <a:lvl5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5pPr>
      <a:lvl6pPr marL="4572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6pPr>
      <a:lvl7pPr marL="9144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7pPr>
      <a:lvl8pPr marL="13716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8pPr>
      <a:lvl9pPr marL="18288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9pPr>
    </p:titleStyle>
    <p:bodyStyle>
      <a:lvl1pPr marL="346075" indent="-346075" algn="l" rtl="0" eaLnBrk="1" fontAlgn="base" hangingPunct="1">
        <a:spcBef>
          <a:spcPts val="1800"/>
        </a:spcBef>
        <a:spcAft>
          <a:spcPts val="600"/>
        </a:spcAft>
        <a:buClr>
          <a:srgbClr val="005BBB"/>
        </a:buClr>
        <a:buSzPct val="100000"/>
        <a:buFont typeface="Arial Narrow" charset="0"/>
        <a:buAutoNum type="arabicPeriod"/>
        <a:defRPr sz="2000">
          <a:solidFill>
            <a:srgbClr val="262626"/>
          </a:solidFill>
          <a:latin typeface="Calibri" pitchFamily="34" charset="0"/>
          <a:ea typeface="ＭＳ Ｐゴシック" charset="0"/>
          <a:cs typeface="+mn-cs"/>
        </a:defRPr>
      </a:lvl1pPr>
      <a:lvl2pPr marL="742950" indent="-285750" algn="l" rtl="0" eaLnBrk="1" fontAlgn="base" hangingPunct="1">
        <a:spcBef>
          <a:spcPct val="0"/>
        </a:spcBef>
        <a:spcAft>
          <a:spcPts val="600"/>
        </a:spcAft>
        <a:buChar char="–"/>
        <a:defRPr>
          <a:solidFill>
            <a:srgbClr val="262626"/>
          </a:solidFill>
          <a:latin typeface="Calibri" pitchFamily="34" charset="0"/>
          <a:ea typeface="+mn-ea"/>
          <a:cs typeface="Geneva"/>
        </a:defRPr>
      </a:lvl2pPr>
      <a:lvl3pPr marL="1143000" indent="-228600" algn="l" rtl="0" eaLnBrk="1" fontAlgn="base" hangingPunct="1">
        <a:spcBef>
          <a:spcPct val="0"/>
        </a:spcBef>
        <a:spcAft>
          <a:spcPts val="600"/>
        </a:spcAft>
        <a:buChar char="•"/>
        <a:defRPr sz="1600">
          <a:solidFill>
            <a:srgbClr val="262626"/>
          </a:solidFill>
          <a:latin typeface="Calibri" pitchFamily="34" charset="0"/>
          <a:ea typeface="+mn-ea"/>
          <a:cs typeface="Geneva"/>
        </a:defRPr>
      </a:lvl3pPr>
      <a:lvl4pPr marL="1600200" indent="-228600" algn="l" rtl="0" eaLnBrk="1" fontAlgn="base" hangingPunct="1">
        <a:spcBef>
          <a:spcPct val="20000"/>
        </a:spcBef>
        <a:spcAft>
          <a:spcPct val="0"/>
        </a:spcAft>
        <a:buClr>
          <a:schemeClr val="bg2"/>
        </a:buClr>
        <a:buSzPct val="50000"/>
        <a:buFont typeface="Wingdings" charset="0"/>
        <a:buChar char=""/>
        <a:defRPr sz="2000">
          <a:solidFill>
            <a:srgbClr val="606060"/>
          </a:solidFill>
          <a:latin typeface="+mn-lt"/>
          <a:ea typeface="+mn-ea"/>
          <a:cs typeface="Geneva"/>
        </a:defRPr>
      </a:lvl4pPr>
      <a:lvl5pPr marL="2057400" indent="-228600" algn="l" rtl="0" eaLnBrk="1" fontAlgn="base" hangingPunct="1">
        <a:spcBef>
          <a:spcPct val="20000"/>
        </a:spcBef>
        <a:spcAft>
          <a:spcPct val="0"/>
        </a:spcAft>
        <a:defRPr sz="2000">
          <a:solidFill>
            <a:srgbClr val="606060"/>
          </a:solidFill>
          <a:latin typeface="+mn-lt"/>
          <a:ea typeface="+mn-ea"/>
          <a:cs typeface="Geneva"/>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ctrTitle"/>
          </p:nvPr>
        </p:nvSpPr>
        <p:spPr>
          <a:xfrm>
            <a:off x="685800" y="2256865"/>
            <a:ext cx="7772400" cy="1443598"/>
          </a:xfrm>
        </p:spPr>
        <p:txBody>
          <a:bodyPr lIns="91440" tIns="45720" rIns="91440">
            <a:noAutofit/>
          </a:bodyPr>
          <a:lstStyle/>
          <a:p>
            <a:pPr eaLnBrk="1" hangingPunct="1">
              <a:spcAft>
                <a:spcPts val="1200"/>
              </a:spcAft>
              <a:defRPr/>
            </a:pPr>
            <a:r>
              <a:rPr lang="en-US" sz="2800" dirty="0" smtClean="0">
                <a:solidFill>
                  <a:srgbClr val="000000"/>
                </a:solidFill>
                <a:latin typeface="Calibri"/>
              </a:rPr>
              <a:t>We Will Help Grow Enrollment</a:t>
            </a:r>
            <a:br>
              <a:rPr lang="en-US" sz="2800" dirty="0" smtClean="0">
                <a:solidFill>
                  <a:srgbClr val="000000"/>
                </a:solidFill>
                <a:latin typeface="Calibri"/>
              </a:rPr>
            </a:br>
            <a:r>
              <a:rPr lang="en-US" sz="2800" dirty="0" smtClean="0">
                <a:solidFill>
                  <a:srgbClr val="000000"/>
                </a:solidFill>
                <a:latin typeface="Calibri"/>
              </a:rPr>
              <a:t>at</a:t>
            </a:r>
            <a:r>
              <a:rPr lang="en-US" sz="2800" dirty="0">
                <a:solidFill>
                  <a:srgbClr val="0070C0"/>
                </a:solidFill>
                <a:latin typeface="Calibri"/>
              </a:rPr>
              <a:t/>
            </a:r>
            <a:br>
              <a:rPr lang="en-US" sz="2800" dirty="0">
                <a:solidFill>
                  <a:srgbClr val="0070C0"/>
                </a:solidFill>
                <a:latin typeface="Calibri"/>
              </a:rPr>
            </a:br>
            <a:r>
              <a:rPr lang="en-US" sz="2800" dirty="0" smtClean="0">
                <a:solidFill>
                  <a:srgbClr val="0070C0"/>
                </a:solidFill>
                <a:latin typeface="Calibri"/>
              </a:rPr>
              <a:t>Wichita State University</a:t>
            </a:r>
            <a:endParaRPr lang="en-US" sz="2800" dirty="0">
              <a:solidFill>
                <a:srgbClr val="0070C0"/>
              </a:solidFill>
              <a:latin typeface="Calibri"/>
            </a:endParaRPr>
          </a:p>
        </p:txBody>
      </p:sp>
      <p:sp>
        <p:nvSpPr>
          <p:cNvPr id="5123" name="Rectangle 1027"/>
          <p:cNvSpPr>
            <a:spLocks noGrp="1" noChangeArrowheads="1"/>
          </p:cNvSpPr>
          <p:nvPr>
            <p:ph type="subTitle" idx="1"/>
          </p:nvPr>
        </p:nvSpPr>
        <p:spPr/>
        <p:txBody>
          <a:bodyPr/>
          <a:lstStyle/>
          <a:p>
            <a:pPr>
              <a:buFont typeface="Wingdings" pitchFamily="2" charset="2"/>
              <a:buNone/>
            </a:pPr>
            <a:r>
              <a:rPr lang="en-US" dirty="0" smtClean="0">
                <a:solidFill>
                  <a:srgbClr val="606060"/>
                </a:solidFill>
              </a:rPr>
              <a:t>Stanley E. Henderson</a:t>
            </a:r>
            <a:endParaRPr lang="en-US" dirty="0">
              <a:solidFill>
                <a:srgbClr val="606060"/>
              </a:solidFill>
            </a:endParaRPr>
          </a:p>
          <a:p>
            <a:pPr>
              <a:buFont typeface="Wingdings" pitchFamily="2" charset="2"/>
              <a:buNone/>
            </a:pPr>
            <a:r>
              <a:rPr lang="en-US" dirty="0" smtClean="0">
                <a:solidFill>
                  <a:srgbClr val="606060"/>
                </a:solidFill>
              </a:rPr>
              <a:t>September 22, 2016</a:t>
            </a:r>
            <a:endParaRPr lang="en-US" dirty="0">
              <a:solidFill>
                <a:srgbClr val="606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Campus Apart from Others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Every university talks about how it prepares students for their career after graduation; WSU has excellent job placement rates</a:t>
            </a:r>
          </a:p>
          <a:p>
            <a:pPr>
              <a:buFont typeface="Arial" panose="020B0604020202020204" pitchFamily="34" charset="0"/>
              <a:buChar char="•"/>
            </a:pPr>
            <a:r>
              <a:rPr lang="en-US" dirty="0" smtClean="0"/>
              <a:t>But if every school talks about job placement, no one has much of an advantage</a:t>
            </a:r>
          </a:p>
          <a:p>
            <a:pPr>
              <a:buFont typeface="Arial" panose="020B0604020202020204" pitchFamily="34" charset="0"/>
              <a:buChar char="•"/>
            </a:pPr>
            <a:r>
              <a:rPr lang="en-US" dirty="0" smtClean="0"/>
              <a:t>Besides, a job four or five years away is not always top-of-mind to a freshman</a:t>
            </a:r>
          </a:p>
          <a:p>
            <a:pPr>
              <a:buFont typeface="Arial" panose="020B0604020202020204" pitchFamily="34" charset="0"/>
              <a:buChar char="•"/>
            </a:pPr>
            <a:r>
              <a:rPr lang="en-US" dirty="0" smtClean="0"/>
              <a:t>What can make a more differentiating—and effective—message is to talk about the CAREER PATHWAY that students at WSU will follow, starting right away as a freshman, including gateway courses, clubs related to your major, internships, the Innovation Campus</a:t>
            </a:r>
            <a:endParaRPr lang="en-US" dirty="0"/>
          </a:p>
        </p:txBody>
      </p:sp>
    </p:spTree>
    <p:extLst>
      <p:ext uri="{BB962C8B-B14F-4D97-AF65-F5344CB8AC3E}">
        <p14:creationId xmlns:p14="http://schemas.microsoft.com/office/powerpoint/2010/main" val="1334108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Incorporating Messages into Your Roles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If everybody—faculty, staff, administrator—even other students—can articulate these kinds of consensus messages, the campus takes on more coherence, consistency</a:t>
            </a:r>
          </a:p>
          <a:p>
            <a:pPr>
              <a:buFont typeface="Arial" panose="020B0604020202020204" pitchFamily="34" charset="0"/>
              <a:buChar char="•"/>
            </a:pPr>
            <a:r>
              <a:rPr lang="en-US" dirty="0" smtClean="0"/>
              <a:t>If those who are here model the language of community, new students will soon realize that they need to act like members of a community</a:t>
            </a:r>
          </a:p>
          <a:p>
            <a:pPr>
              <a:buFont typeface="Arial" panose="020B0604020202020204" pitchFamily="34" charset="0"/>
              <a:buChar char="•"/>
            </a:pPr>
            <a:r>
              <a:rPr lang="en-US" dirty="0" smtClean="0"/>
              <a:t>It gives a foundation for engagement, which leads to persistence and success</a:t>
            </a:r>
            <a:endParaRPr lang="en-US" dirty="0"/>
          </a:p>
        </p:txBody>
      </p:sp>
    </p:spTree>
    <p:extLst>
      <p:ext uri="{BB962C8B-B14F-4D97-AF65-F5344CB8AC3E}">
        <p14:creationId xmlns:p14="http://schemas.microsoft.com/office/powerpoint/2010/main" val="75818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6920" y="2052320"/>
            <a:ext cx="7772400" cy="511175"/>
          </a:xfrm>
        </p:spPr>
        <p:txBody>
          <a:bodyPr/>
          <a:lstStyle/>
          <a:p>
            <a:r>
              <a:rPr lang="en-US" dirty="0" smtClean="0"/>
              <a:t>THE DATA SIDE OF ENROLLMENT: Building a Culture of Goals to Drive Outcomes</a:t>
            </a:r>
            <a:endParaRPr lang="en-US" dirty="0"/>
          </a:p>
        </p:txBody>
      </p:sp>
    </p:spTree>
    <p:extLst>
      <p:ext uri="{BB962C8B-B14F-4D97-AF65-F5344CB8AC3E}">
        <p14:creationId xmlns:p14="http://schemas.microsoft.com/office/powerpoint/2010/main" val="1600617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Goals</a:t>
            </a:r>
            <a:endParaRPr lang="en-US" dirty="0"/>
          </a:p>
        </p:txBody>
      </p:sp>
      <p:sp>
        <p:nvSpPr>
          <p:cNvPr id="3" name="Content Placeholder 2"/>
          <p:cNvSpPr>
            <a:spLocks noGrp="1"/>
          </p:cNvSpPr>
          <p:nvPr>
            <p:ph idx="1"/>
          </p:nvPr>
        </p:nvSpPr>
        <p:spPr/>
        <p:txBody>
          <a:bodyPr/>
          <a:lstStyle/>
          <a:p>
            <a:r>
              <a:rPr lang="en-US" dirty="0" smtClean="0"/>
              <a:t>Each college is expected to set goals to affect fall 2017 enrollment and beyond by October 1, 2016</a:t>
            </a:r>
          </a:p>
          <a:p>
            <a:r>
              <a:rPr lang="en-US" dirty="0" smtClean="0"/>
              <a:t>Goals are to be aligned with the 7 goals of the SEM plan</a:t>
            </a:r>
            <a:endParaRPr lang="en-US" dirty="0"/>
          </a:p>
        </p:txBody>
      </p:sp>
    </p:spTree>
    <p:extLst>
      <p:ext uri="{BB962C8B-B14F-4D97-AF65-F5344CB8AC3E}">
        <p14:creationId xmlns:p14="http://schemas.microsoft.com/office/powerpoint/2010/main" val="2954013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Goal Setting?</a:t>
            </a:r>
            <a:endParaRPr lang="en-US" dirty="0"/>
          </a:p>
        </p:txBody>
      </p:sp>
      <p:sp>
        <p:nvSpPr>
          <p:cNvPr id="3" name="Content Placeholder 2"/>
          <p:cNvSpPr>
            <a:spLocks noGrp="1"/>
          </p:cNvSpPr>
          <p:nvPr>
            <p:ph idx="1"/>
          </p:nvPr>
        </p:nvSpPr>
        <p:spPr/>
        <p:txBody>
          <a:bodyPr/>
          <a:lstStyle/>
          <a:p>
            <a:r>
              <a:rPr lang="en-US" dirty="0" smtClean="0"/>
              <a:t>We can’t move on enrollment unless:</a:t>
            </a:r>
          </a:p>
          <a:p>
            <a:pPr lvl="1"/>
            <a:r>
              <a:rPr lang="en-US" dirty="0" smtClean="0"/>
              <a:t>You </a:t>
            </a:r>
            <a:r>
              <a:rPr lang="en-US" dirty="0"/>
              <a:t>know what </a:t>
            </a:r>
            <a:r>
              <a:rPr lang="en-US" dirty="0" smtClean="0"/>
              <a:t>the goals are </a:t>
            </a:r>
          </a:p>
          <a:p>
            <a:pPr lvl="1"/>
            <a:r>
              <a:rPr lang="en-US" dirty="0" smtClean="0"/>
              <a:t>All </a:t>
            </a:r>
            <a:r>
              <a:rPr lang="en-US" dirty="0"/>
              <a:t>key personnel know </a:t>
            </a:r>
            <a:r>
              <a:rPr lang="en-US" dirty="0" smtClean="0"/>
              <a:t>them</a:t>
            </a:r>
          </a:p>
          <a:p>
            <a:pPr lvl="1"/>
            <a:r>
              <a:rPr lang="en-US" dirty="0" smtClean="0"/>
              <a:t>We all </a:t>
            </a:r>
            <a:r>
              <a:rPr lang="en-US" dirty="0"/>
              <a:t>support </a:t>
            </a:r>
            <a:r>
              <a:rPr lang="en-US" dirty="0" smtClean="0"/>
              <a:t>them</a:t>
            </a:r>
          </a:p>
          <a:p>
            <a:r>
              <a:rPr lang="en-US" dirty="0" smtClean="0"/>
              <a:t>The SEM plan began that work from a university perspective</a:t>
            </a:r>
          </a:p>
          <a:p>
            <a:pPr lvl="1"/>
            <a:r>
              <a:rPr lang="en-US" dirty="0" smtClean="0"/>
              <a:t>It’s now time for colleges and departments to identify how they can help grow enrollment</a:t>
            </a:r>
            <a:endParaRPr lang="en-US" dirty="0"/>
          </a:p>
        </p:txBody>
      </p:sp>
    </p:spTree>
    <p:extLst>
      <p:ext uri="{BB962C8B-B14F-4D97-AF65-F5344CB8AC3E}">
        <p14:creationId xmlns:p14="http://schemas.microsoft.com/office/powerpoint/2010/main" val="1120189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Setting</a:t>
            </a:r>
            <a:endParaRPr lang="en-US" dirty="0"/>
          </a:p>
        </p:txBody>
      </p:sp>
      <p:pic>
        <p:nvPicPr>
          <p:cNvPr id="3" name="Picture 2"/>
          <p:cNvPicPr>
            <a:picLocks noChangeAspect="1"/>
          </p:cNvPicPr>
          <p:nvPr/>
        </p:nvPicPr>
        <p:blipFill>
          <a:blip r:embed="rId2"/>
          <a:stretch>
            <a:fillRect/>
          </a:stretch>
        </p:blipFill>
        <p:spPr>
          <a:xfrm>
            <a:off x="0" y="1519645"/>
            <a:ext cx="9129361" cy="3209109"/>
          </a:xfrm>
          <a:prstGeom prst="rect">
            <a:avLst/>
          </a:prstGeom>
        </p:spPr>
      </p:pic>
    </p:spTree>
    <p:extLst>
      <p:ext uri="{BB962C8B-B14F-4D97-AF65-F5344CB8AC3E}">
        <p14:creationId xmlns:p14="http://schemas.microsoft.com/office/powerpoint/2010/main" val="814558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3675" y="2039257"/>
            <a:ext cx="7772400" cy="511175"/>
          </a:xfrm>
        </p:spPr>
        <p:txBody>
          <a:bodyPr/>
          <a:lstStyle/>
          <a:p>
            <a:r>
              <a:rPr lang="en-US" dirty="0" smtClean="0"/>
              <a:t>Faculty Fellows Program: </a:t>
            </a:r>
            <a:br>
              <a:rPr lang="en-US" dirty="0" smtClean="0"/>
            </a:br>
            <a:r>
              <a:rPr lang="en-US" dirty="0" smtClean="0"/>
              <a:t>-Recruitment</a:t>
            </a:r>
            <a:br>
              <a:rPr lang="en-US" dirty="0" smtClean="0"/>
            </a:br>
            <a:r>
              <a:rPr lang="en-US" dirty="0" smtClean="0"/>
              <a:t>-Retention</a:t>
            </a:r>
            <a:endParaRPr lang="en-US" dirty="0"/>
          </a:p>
        </p:txBody>
      </p:sp>
    </p:spTree>
    <p:extLst>
      <p:ext uri="{BB962C8B-B14F-4D97-AF65-F5344CB8AC3E}">
        <p14:creationId xmlns:p14="http://schemas.microsoft.com/office/powerpoint/2010/main" val="3492962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pic>
        <p:nvPicPr>
          <p:cNvPr id="8" name="image11.jpg" descr="question-mark.jpg"/>
          <p:cNvPicPr>
            <a:picLocks noGrp="1"/>
          </p:cNvPicPr>
          <p:nvPr>
            <p:ph idx="1"/>
          </p:nvPr>
        </p:nvPicPr>
        <p:blipFill>
          <a:blip r:embed="rId2">
            <a:extLst/>
          </a:blip>
          <a:stretch>
            <a:fillRect/>
          </a:stretch>
        </p:blipFill>
        <p:spPr>
          <a:xfrm>
            <a:off x="1857375" y="1652588"/>
            <a:ext cx="5772149" cy="4329112"/>
          </a:xfrm>
          <a:prstGeom prst="rect">
            <a:avLst/>
          </a:prstGeom>
          <a:ln w="12700">
            <a:miter lim="400000"/>
          </a:ln>
        </p:spPr>
      </p:pic>
    </p:spTree>
    <p:extLst>
      <p:ext uri="{BB962C8B-B14F-4D97-AF65-F5344CB8AC3E}">
        <p14:creationId xmlns:p14="http://schemas.microsoft.com/office/powerpoint/2010/main" val="3252497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 for Today</a:t>
            </a:r>
            <a:endParaRPr lang="en-US" dirty="0"/>
          </a:p>
        </p:txBody>
      </p:sp>
      <p:sp>
        <p:nvSpPr>
          <p:cNvPr id="3" name="Subtitle 2"/>
          <p:cNvSpPr>
            <a:spLocks noGrp="1"/>
          </p:cNvSpPr>
          <p:nvPr>
            <p:ph type="subTitle" idx="1"/>
          </p:nvPr>
        </p:nvSpPr>
        <p:spPr>
          <a:xfrm>
            <a:off x="1435100" y="3490322"/>
            <a:ext cx="6400800" cy="1752600"/>
          </a:xfrm>
        </p:spPr>
        <p:txBody>
          <a:bodyPr/>
          <a:lstStyle/>
          <a:p>
            <a:pPr marL="457200" indent="-457200">
              <a:buAutoNum type="arabicPeriod"/>
            </a:pPr>
            <a:r>
              <a:rPr lang="en-US" dirty="0" smtClean="0"/>
              <a:t>Getting on the same page</a:t>
            </a:r>
          </a:p>
          <a:p>
            <a:pPr marL="457200" indent="-457200">
              <a:buAutoNum type="arabicPeriod"/>
            </a:pPr>
            <a:r>
              <a:rPr lang="en-US" dirty="0" smtClean="0"/>
              <a:t>Establishing enrollment goals</a:t>
            </a:r>
          </a:p>
          <a:p>
            <a:pPr marL="457200" indent="-457200">
              <a:buAutoNum type="arabicPeriod"/>
            </a:pPr>
            <a:r>
              <a:rPr lang="en-US" dirty="0" smtClean="0"/>
              <a:t>New faculty fellows program</a:t>
            </a:r>
            <a:endParaRPr lang="en-US" dirty="0"/>
          </a:p>
        </p:txBody>
      </p:sp>
    </p:spTree>
    <p:extLst>
      <p:ext uri="{BB962C8B-B14F-4D97-AF65-F5344CB8AC3E}">
        <p14:creationId xmlns:p14="http://schemas.microsoft.com/office/powerpoint/2010/main" val="1208415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Growing Enrollment Mean for Me?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“I’m going to have to go out recruiting?  I don’t have time to do that.”</a:t>
            </a:r>
          </a:p>
          <a:p>
            <a:pPr>
              <a:buFont typeface="Arial" panose="020B0604020202020204" pitchFamily="34" charset="0"/>
              <a:buChar char="•"/>
            </a:pPr>
            <a:r>
              <a:rPr lang="en-US" dirty="0" smtClean="0"/>
              <a:t>In fact, you already work on enrollment every day—in front of the classroom, at the front desk, in an advising office</a:t>
            </a:r>
          </a:p>
          <a:p>
            <a:pPr>
              <a:buFont typeface="Arial" panose="020B0604020202020204" pitchFamily="34" charset="0"/>
              <a:buChar char="•"/>
            </a:pPr>
            <a:r>
              <a:rPr lang="en-US" dirty="0" smtClean="0"/>
              <a:t>But you also work on enrollment in your own community where you live, where you worship, where you play</a:t>
            </a:r>
          </a:p>
          <a:p>
            <a:pPr>
              <a:buFont typeface="Arial" panose="020B0604020202020204" pitchFamily="34" charset="0"/>
              <a:buChar char="•"/>
            </a:pPr>
            <a:r>
              <a:rPr lang="en-US" dirty="0" smtClean="0"/>
              <a:t>You never know who your audience is</a:t>
            </a:r>
          </a:p>
          <a:p>
            <a:pPr>
              <a:buFont typeface="Arial" panose="020B0604020202020204" pitchFamily="34" charset="0"/>
              <a:buChar char="•"/>
            </a:pPr>
            <a:r>
              <a:rPr lang="en-US" dirty="0" smtClean="0"/>
              <a:t>How you interact with a student on campus can determine whether she stays; how you interact with a student off campus can determine whether he comes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950529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Essence of Enrollment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relationships we develop with those who would be, or already are, our students </a:t>
            </a:r>
          </a:p>
          <a:p>
            <a:pPr>
              <a:buFont typeface="Arial" panose="020B0604020202020204" pitchFamily="34" charset="0"/>
              <a:buChar char="•"/>
            </a:pPr>
            <a:r>
              <a:rPr lang="en-US" dirty="0" smtClean="0"/>
              <a:t>What we know about those students—the data about their backgrounds, their actions, their successes and their missteps </a:t>
            </a:r>
          </a:p>
          <a:p>
            <a:pPr>
              <a:buFont typeface="Arial" panose="020B0604020202020204" pitchFamily="34" charset="0"/>
              <a:buChar char="•"/>
            </a:pPr>
            <a:r>
              <a:rPr lang="en-US" dirty="0" smtClean="0"/>
              <a:t>And each informs the other</a:t>
            </a:r>
          </a:p>
        </p:txBody>
      </p:sp>
    </p:spTree>
    <p:extLst>
      <p:ext uri="{BB962C8B-B14F-4D97-AF65-F5344CB8AC3E}">
        <p14:creationId xmlns:p14="http://schemas.microsoft.com/office/powerpoint/2010/main" val="308193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Each Has a Role</a:t>
            </a:r>
            <a:endParaRPr lang="en-US"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dirty="0" smtClean="0"/>
              <a:t>Faculty teach and mentor</a:t>
            </a:r>
          </a:p>
          <a:p>
            <a:pPr lvl="1">
              <a:buFont typeface="Arial" panose="020B0604020202020204" pitchFamily="34" charset="0"/>
              <a:buChar char="•"/>
            </a:pPr>
            <a:r>
              <a:rPr lang="en-US" dirty="0" smtClean="0"/>
              <a:t>The professor chasing after a student</a:t>
            </a:r>
          </a:p>
          <a:p>
            <a:pPr lvl="1">
              <a:buFont typeface="Arial" panose="020B0604020202020204" pitchFamily="34" charset="0"/>
              <a:buChar char="•"/>
            </a:pPr>
            <a:r>
              <a:rPr lang="en-US" dirty="0" smtClean="0"/>
              <a:t>“My students tell me they like you.  Why is that?”</a:t>
            </a:r>
          </a:p>
          <a:p>
            <a:pPr lvl="0">
              <a:buFont typeface="Arial" panose="020B0604020202020204" pitchFamily="34" charset="0"/>
              <a:buChar char="•"/>
            </a:pPr>
            <a:r>
              <a:rPr lang="en-US" dirty="0" smtClean="0"/>
              <a:t>Staff serve and develop</a:t>
            </a:r>
          </a:p>
          <a:p>
            <a:pPr lvl="1">
              <a:buFont typeface="Arial" panose="020B0604020202020204" pitchFamily="34" charset="0"/>
              <a:buChar char="•"/>
            </a:pPr>
            <a:r>
              <a:rPr lang="en-US" dirty="0" smtClean="0"/>
              <a:t>The groundskeeper stopping his mower</a:t>
            </a:r>
          </a:p>
          <a:p>
            <a:pPr lvl="1">
              <a:buFont typeface="Arial" panose="020B0604020202020204" pitchFamily="34" charset="0"/>
              <a:buChar char="•"/>
            </a:pPr>
            <a:r>
              <a:rPr lang="en-US" dirty="0" smtClean="0"/>
              <a:t>The custodians who volunteered to work a weekend for one of “their” student’s wedding</a:t>
            </a:r>
          </a:p>
          <a:p>
            <a:pPr lvl="0">
              <a:buFont typeface="Arial" panose="020B0604020202020204" pitchFamily="34" charset="0"/>
              <a:buChar char="•"/>
            </a:pPr>
            <a:r>
              <a:rPr lang="en-US" dirty="0" smtClean="0"/>
              <a:t>Administrators facilitate</a:t>
            </a:r>
          </a:p>
          <a:p>
            <a:pPr lvl="1">
              <a:buFont typeface="Arial" panose="020B0604020202020204" pitchFamily="34" charset="0"/>
              <a:buChar char="•"/>
            </a:pPr>
            <a:r>
              <a:rPr lang="en-US" dirty="0" smtClean="0"/>
              <a:t>The vice president as cheerleader</a:t>
            </a:r>
          </a:p>
          <a:p>
            <a:pPr lvl="1">
              <a:buFont typeface="Arial" panose="020B0604020202020204" pitchFamily="34" charset="0"/>
              <a:buChar char="•"/>
            </a:pPr>
            <a:r>
              <a:rPr lang="en-US" dirty="0" smtClean="0"/>
              <a:t>The dean who goes to student club meetings</a:t>
            </a:r>
          </a:p>
        </p:txBody>
      </p:sp>
    </p:spTree>
    <p:extLst>
      <p:ext uri="{BB962C8B-B14F-4D97-AF65-F5344CB8AC3E}">
        <p14:creationId xmlns:p14="http://schemas.microsoft.com/office/powerpoint/2010/main" val="411487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Each Must Have a Common Message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 culture of enrollment finds a common message that each component of the campus can use as it carries out its different role</a:t>
            </a:r>
          </a:p>
          <a:p>
            <a:pPr>
              <a:buFont typeface="Arial" panose="020B0604020202020204" pitchFamily="34" charset="0"/>
              <a:buChar char="•"/>
            </a:pPr>
            <a:r>
              <a:rPr lang="en-US" dirty="0" smtClean="0"/>
              <a:t>It comes from what already defines the university, but it needs to be couched in a way that sets the place—and the experience—apart</a:t>
            </a:r>
          </a:p>
          <a:p>
            <a:pPr>
              <a:buFont typeface="Arial" panose="020B0604020202020204" pitchFamily="34" charset="0"/>
              <a:buChar char="•"/>
            </a:pPr>
            <a:r>
              <a:rPr lang="en-US" dirty="0" smtClean="0"/>
              <a:t>It cannot be contrived</a:t>
            </a:r>
          </a:p>
          <a:p>
            <a:pPr>
              <a:buFont typeface="Arial" panose="020B0604020202020204" pitchFamily="34" charset="0"/>
              <a:buChar char="•"/>
            </a:pPr>
            <a:r>
              <a:rPr lang="en-US" dirty="0" smtClean="0"/>
              <a:t>It forms a common way of communicating about the place and socializing students to it—building relationships that bring students and keep them here</a:t>
            </a:r>
            <a:endParaRPr lang="en-US" dirty="0"/>
          </a:p>
        </p:txBody>
      </p:sp>
    </p:spTree>
    <p:extLst>
      <p:ext uri="{BB962C8B-B14F-4D97-AF65-F5344CB8AC3E}">
        <p14:creationId xmlns:p14="http://schemas.microsoft.com/office/powerpoint/2010/main" val="1380974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Consensus and Messaging Around What’s Already There</a:t>
            </a:r>
            <a:endParaRPr lang="en-US" dirty="0"/>
          </a:p>
        </p:txBody>
      </p:sp>
      <p:sp>
        <p:nvSpPr>
          <p:cNvPr id="3" name="Content Placeholder 2"/>
          <p:cNvSpPr>
            <a:spLocks noGrp="1"/>
          </p:cNvSpPr>
          <p:nvPr>
            <p:ph idx="1"/>
          </p:nvPr>
        </p:nvSpPr>
        <p:spPr>
          <a:xfrm>
            <a:off x="1018540" y="1906588"/>
            <a:ext cx="7429500" cy="4329112"/>
          </a:xfrm>
        </p:spPr>
        <p:txBody>
          <a:bodyPr/>
          <a:lstStyle/>
          <a:p>
            <a:pPr>
              <a:buFont typeface="Arial" panose="020B0604020202020204" pitchFamily="34" charset="0"/>
              <a:buChar char="•"/>
            </a:pPr>
            <a:r>
              <a:rPr lang="en-US" dirty="0" smtClean="0"/>
              <a:t>Wichita has a community feel about it: it’s big enough to have all the amenities but you still feel as though you belong to something smaller</a:t>
            </a:r>
          </a:p>
          <a:p>
            <a:pPr>
              <a:buFont typeface="Arial" panose="020B0604020202020204" pitchFamily="34" charset="0"/>
              <a:buChar char="•"/>
            </a:pPr>
            <a:r>
              <a:rPr lang="en-US" dirty="0" smtClean="0"/>
              <a:t>By extension, Wichita State has that same sense of community, whether it’s Shocker Nation or the camaraderie of students and faculty in one of the colleges or the vibrancy of interaction in one of the RSC offices</a:t>
            </a:r>
          </a:p>
          <a:p>
            <a:pPr>
              <a:buFont typeface="Arial" panose="020B0604020202020204" pitchFamily="34" charset="0"/>
              <a:buChar char="•"/>
            </a:pPr>
            <a:r>
              <a:rPr lang="en-US" dirty="0" smtClean="0"/>
              <a:t>Your Consensus Message could be that WSU is not an institution of higher education but a COMMUNITY of higher education</a:t>
            </a:r>
            <a:endParaRPr lang="en-US" dirty="0"/>
          </a:p>
        </p:txBody>
      </p:sp>
    </p:spTree>
    <p:extLst>
      <p:ext uri="{BB962C8B-B14F-4D97-AF65-F5344CB8AC3E}">
        <p14:creationId xmlns:p14="http://schemas.microsoft.com/office/powerpoint/2010/main" val="260447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Message to Set Expectations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 an institution, you are in a passive place where things happen to you, over which you may not have much influence</a:t>
            </a:r>
          </a:p>
          <a:p>
            <a:pPr>
              <a:buFont typeface="Arial" panose="020B0604020202020204" pitchFamily="34" charset="0"/>
              <a:buChar char="•"/>
            </a:pPr>
            <a:r>
              <a:rPr lang="en-US" dirty="0" smtClean="0"/>
              <a:t>In a community, you are a member, a participant, a contributor, where you look out for others around you in the community—you’re all in it together, after all.</a:t>
            </a:r>
          </a:p>
          <a:p>
            <a:pPr>
              <a:buFont typeface="Arial" panose="020B0604020202020204" pitchFamily="34" charset="0"/>
              <a:buChar char="•"/>
            </a:pPr>
            <a:r>
              <a:rPr lang="en-US" dirty="0" smtClean="0"/>
              <a:t>Faculty can use the community membership idea to set expectations for engagement in class—you don’t sit silent and disengaged in an academic community</a:t>
            </a:r>
          </a:p>
          <a:p>
            <a:pPr>
              <a:buFont typeface="Arial" panose="020B0604020202020204" pitchFamily="34" charset="0"/>
              <a:buChar char="•"/>
            </a:pPr>
            <a:r>
              <a:rPr lang="en-US" dirty="0" smtClean="0"/>
              <a:t>Staff can use community to create a culture of service to others in the larger community, to engage students outside class</a:t>
            </a:r>
            <a:endParaRPr lang="en-US" dirty="0"/>
          </a:p>
        </p:txBody>
      </p:sp>
    </p:spTree>
    <p:extLst>
      <p:ext uri="{BB962C8B-B14F-4D97-AF65-F5344CB8AC3E}">
        <p14:creationId xmlns:p14="http://schemas.microsoft.com/office/powerpoint/2010/main" val="3125898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the Message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Have you noticed that walking across campus you can get people to acknowledge you with a nod if you engage them as you pass?</a:t>
            </a:r>
          </a:p>
          <a:p>
            <a:pPr>
              <a:buFont typeface="Arial" panose="020B0604020202020204" pitchFamily="34" charset="0"/>
              <a:buChar char="•"/>
            </a:pPr>
            <a:r>
              <a:rPr lang="en-US" dirty="0" smtClean="0"/>
              <a:t>What if that became an expectation that in this community of higher education, you greet people on the sidewalk?</a:t>
            </a:r>
          </a:p>
          <a:p>
            <a:pPr>
              <a:buFont typeface="Arial" panose="020B0604020202020204" pitchFamily="34" charset="0"/>
              <a:buChar char="•"/>
            </a:pPr>
            <a:r>
              <a:rPr lang="en-US" dirty="0" smtClean="0"/>
              <a:t>Socialize new students to take the iPhone 7 </a:t>
            </a:r>
            <a:r>
              <a:rPr lang="en-US" dirty="0" err="1" smtClean="0"/>
              <a:t>airbuds</a:t>
            </a:r>
            <a:r>
              <a:rPr lang="en-US" dirty="0" smtClean="0"/>
              <a:t> out of their ears and LOOK at people as they pass them and at least smile</a:t>
            </a:r>
          </a:p>
          <a:p>
            <a:pPr>
              <a:buFont typeface="Arial" panose="020B0604020202020204" pitchFamily="34" charset="0"/>
              <a:buChar char="•"/>
            </a:pPr>
            <a:r>
              <a:rPr lang="en-US" dirty="0" smtClean="0"/>
              <a:t>Consciously cultivating a sense of community grows retention and makes WSU more attractive as a college choice.</a:t>
            </a:r>
            <a:endParaRPr lang="en-US" dirty="0"/>
          </a:p>
        </p:txBody>
      </p:sp>
    </p:spTree>
    <p:extLst>
      <p:ext uri="{BB962C8B-B14F-4D97-AF65-F5344CB8AC3E}">
        <p14:creationId xmlns:p14="http://schemas.microsoft.com/office/powerpoint/2010/main" val="2719880114"/>
      </p:ext>
    </p:extLst>
  </p:cSld>
  <p:clrMapOvr>
    <a:masterClrMapping/>
  </p:clrMapOvr>
</p:sld>
</file>

<file path=ppt/theme/theme1.xml><?xml version="1.0" encoding="utf-8"?>
<a:theme xmlns:a="http://schemas.openxmlformats.org/drawingml/2006/main" name="Default Them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Narrow"/>
        <a:ea typeface="Geneva"/>
        <a:cs typeface="Geneva"/>
      </a:majorFont>
      <a:minorFont>
        <a:latin typeface="Arial Narrow"/>
        <a:ea typeface="Geneva"/>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8" charset="0"/>
            <a:ea typeface="Geneva" pitchFamily="68" charset="-128"/>
            <a:cs typeface="Geneva" pitchFamily="6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8" charset="0"/>
            <a:ea typeface="Geneva" pitchFamily="68" charset="-128"/>
            <a:cs typeface="Geneva" pitchFamily="6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1236</TotalTime>
  <Words>893</Words>
  <Application>Microsoft Office PowerPoint</Application>
  <PresentationFormat>On-screen Show (4:3)</PresentationFormat>
  <Paragraphs>69</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Arial Narrow</vt:lpstr>
      <vt:lpstr>Calibri</vt:lpstr>
      <vt:lpstr>Geneva</vt:lpstr>
      <vt:lpstr>Wingdings</vt:lpstr>
      <vt:lpstr>Default Theme</vt:lpstr>
      <vt:lpstr>We Will Help Grow Enrollment at Wichita State University</vt:lpstr>
      <vt:lpstr>Agenda for Today</vt:lpstr>
      <vt:lpstr>What Does Growing Enrollment Mean for Me?</vt:lpstr>
      <vt:lpstr>The Essence of Enrollment</vt:lpstr>
      <vt:lpstr>Each Has a Role</vt:lpstr>
      <vt:lpstr>But Each Must Have a Common Message</vt:lpstr>
      <vt:lpstr>Building Consensus and Messaging Around What’s Already There</vt:lpstr>
      <vt:lpstr>Using Message to Set Expectations</vt:lpstr>
      <vt:lpstr>Living the Message</vt:lpstr>
      <vt:lpstr>Setting the Campus Apart from Others</vt:lpstr>
      <vt:lpstr>Incorporating Messages into Your Roles</vt:lpstr>
      <vt:lpstr>THE DATA SIDE OF ENROLLMENT: Building a Culture of Goals to Drive Outcomes</vt:lpstr>
      <vt:lpstr>Setting Goals</vt:lpstr>
      <vt:lpstr>Why Goal Setting?</vt:lpstr>
      <vt:lpstr>Goal Setting</vt:lpstr>
      <vt:lpstr>Faculty Fellows Program:  -Recruitment -Retention</vt:lpstr>
      <vt:lpstr>PowerPoint Presentation</vt:lpstr>
    </vt:vector>
  </TitlesOfParts>
  <Company>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dc:creator>
  <cp:lastModifiedBy>Muma, Richard</cp:lastModifiedBy>
  <cp:revision>185</cp:revision>
  <dcterms:created xsi:type="dcterms:W3CDTF">2009-03-04T15:10:59Z</dcterms:created>
  <dcterms:modified xsi:type="dcterms:W3CDTF">2016-09-22T13:22:02Z</dcterms:modified>
</cp:coreProperties>
</file>