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5" r:id="rId5"/>
    <p:sldMasterId id="2147483697" r:id="rId6"/>
    <p:sldMasterId id="2147483709" r:id="rId7"/>
  </p:sldMasterIdLst>
  <p:notesMasterIdLst>
    <p:notesMasterId r:id="rId23"/>
  </p:notesMasterIdLst>
  <p:handoutMasterIdLst>
    <p:handoutMasterId r:id="rId24"/>
  </p:handoutMasterIdLst>
  <p:sldIdLst>
    <p:sldId id="256" r:id="rId8"/>
    <p:sldId id="733" r:id="rId9"/>
    <p:sldId id="730" r:id="rId10"/>
    <p:sldId id="577" r:id="rId11"/>
    <p:sldId id="257" r:id="rId12"/>
    <p:sldId id="281" r:id="rId13"/>
    <p:sldId id="751" r:id="rId14"/>
    <p:sldId id="457" r:id="rId15"/>
    <p:sldId id="750" r:id="rId16"/>
    <p:sldId id="513" r:id="rId17"/>
    <p:sldId id="745" r:id="rId18"/>
    <p:sldId id="752" r:id="rId19"/>
    <p:sldId id="744" r:id="rId20"/>
    <p:sldId id="571" r:id="rId21"/>
    <p:sldId id="749" r:id="rId22"/>
  </p:sldIdLst>
  <p:sldSz cx="9144000" cy="6858000" type="screen4x3"/>
  <p:notesSz cx="7023100" cy="9309100"/>
  <p:embeddedFontLst>
    <p:embeddedFont>
      <p:font typeface="Georgia" panose="02040502050405020303" pitchFamily="18" charset="0"/>
      <p:regular r:id="rId25"/>
      <p:bold r:id="rId26"/>
      <p:italic r:id="rId27"/>
      <p:boldItalic r:id="rId2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1A"/>
    <a:srgbClr val="6E81D6"/>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B39AE-736A-4CC4-8875-2BA6E71D823B}" v="7" dt="2025-12-01T21:55:37.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4" autoAdjust="0"/>
    <p:restoredTop sz="92486"/>
  </p:normalViewPr>
  <p:slideViewPr>
    <p:cSldViewPr showGuides="1">
      <p:cViewPr>
        <p:scale>
          <a:sx n="100" d="100"/>
          <a:sy n="100" d="100"/>
        </p:scale>
        <p:origin x="1362" y="132"/>
      </p:cViewPr>
      <p:guideLst>
        <p:guide orient="horz" pos="2160"/>
        <p:guide pos="2880"/>
      </p:guideLst>
    </p:cSldViewPr>
  </p:slideViewPr>
  <p:notesTextViewPr>
    <p:cViewPr>
      <p:scale>
        <a:sx n="3" d="2"/>
        <a:sy n="3" d="2"/>
      </p:scale>
      <p:origin x="0" y="0"/>
    </p:cViewPr>
  </p:notesTextViewPr>
  <p:notesViewPr>
    <p:cSldViewPr>
      <p:cViewPr varScale="1">
        <p:scale>
          <a:sx n="90" d="100"/>
          <a:sy n="90" d="100"/>
        </p:scale>
        <p:origin x="17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minger, Krystal" userId="760d7bdf-7eaa-4b2e-848e-54c4d1b2f85b" providerId="ADAL" clId="{8BA47455-CD55-435F-8FFB-FD2146409927}"/>
    <pc:docChg chg="modSld">
      <pc:chgData name="Iseminger, Krystal" userId="760d7bdf-7eaa-4b2e-848e-54c4d1b2f85b" providerId="ADAL" clId="{8BA47455-CD55-435F-8FFB-FD2146409927}" dt="2025-12-01T21:55:37.134" v="243"/>
      <pc:docMkLst>
        <pc:docMk/>
      </pc:docMkLst>
      <pc:sldChg chg="modTransition">
        <pc:chgData name="Iseminger, Krystal" userId="760d7bdf-7eaa-4b2e-848e-54c4d1b2f85b" providerId="ADAL" clId="{8BA47455-CD55-435F-8FFB-FD2146409927}" dt="2025-12-01T21:54:46.391" v="238"/>
        <pc:sldMkLst>
          <pc:docMk/>
          <pc:sldMk cId="4048480437" sldId="256"/>
        </pc:sldMkLst>
      </pc:sldChg>
      <pc:sldChg chg="modSp mod modTransition">
        <pc:chgData name="Iseminger, Krystal" userId="760d7bdf-7eaa-4b2e-848e-54c4d1b2f85b" providerId="ADAL" clId="{8BA47455-CD55-435F-8FFB-FD2146409927}" dt="2025-12-01T21:54:46.391" v="238"/>
        <pc:sldMkLst>
          <pc:docMk/>
          <pc:sldMk cId="2477387029" sldId="257"/>
        </pc:sldMkLst>
        <pc:picChg chg="mod">
          <ac:chgData name="Iseminger, Krystal" userId="760d7bdf-7eaa-4b2e-848e-54c4d1b2f85b" providerId="ADAL" clId="{8BA47455-CD55-435F-8FFB-FD2146409927}" dt="2025-12-01T21:46:28.733" v="222" actId="962"/>
          <ac:picMkLst>
            <pc:docMk/>
            <pc:sldMk cId="2477387029" sldId="257"/>
            <ac:picMk id="4" creationId="{FC8B1611-31D2-01C9-2BD8-D24C135D0425}"/>
          </ac:picMkLst>
        </pc:picChg>
      </pc:sldChg>
      <pc:sldChg chg="modTransition">
        <pc:chgData name="Iseminger, Krystal" userId="760d7bdf-7eaa-4b2e-848e-54c4d1b2f85b" providerId="ADAL" clId="{8BA47455-CD55-435F-8FFB-FD2146409927}" dt="2025-12-01T21:54:46.391" v="238"/>
        <pc:sldMkLst>
          <pc:docMk/>
          <pc:sldMk cId="3229937494" sldId="281"/>
        </pc:sldMkLst>
      </pc:sldChg>
      <pc:sldChg chg="modTransition">
        <pc:chgData name="Iseminger, Krystal" userId="760d7bdf-7eaa-4b2e-848e-54c4d1b2f85b" providerId="ADAL" clId="{8BA47455-CD55-435F-8FFB-FD2146409927}" dt="2025-12-01T21:54:27.930" v="237"/>
        <pc:sldMkLst>
          <pc:docMk/>
          <pc:sldMk cId="1210274621" sldId="457"/>
        </pc:sldMkLst>
      </pc:sldChg>
      <pc:sldChg chg="modTransition">
        <pc:chgData name="Iseminger, Krystal" userId="760d7bdf-7eaa-4b2e-848e-54c4d1b2f85b" providerId="ADAL" clId="{8BA47455-CD55-435F-8FFB-FD2146409927}" dt="2025-12-01T21:54:27.930" v="237"/>
        <pc:sldMkLst>
          <pc:docMk/>
          <pc:sldMk cId="2086785450" sldId="513"/>
        </pc:sldMkLst>
      </pc:sldChg>
      <pc:sldChg chg="modSp mod modTransition">
        <pc:chgData name="Iseminger, Krystal" userId="760d7bdf-7eaa-4b2e-848e-54c4d1b2f85b" providerId="ADAL" clId="{8BA47455-CD55-435F-8FFB-FD2146409927}" dt="2025-12-01T21:54:27.930" v="237"/>
        <pc:sldMkLst>
          <pc:docMk/>
          <pc:sldMk cId="2018639733" sldId="571"/>
        </pc:sldMkLst>
        <pc:picChg chg="mod">
          <ac:chgData name="Iseminger, Krystal" userId="760d7bdf-7eaa-4b2e-848e-54c4d1b2f85b" providerId="ADAL" clId="{8BA47455-CD55-435F-8FFB-FD2146409927}" dt="2025-12-01T21:49:01.016" v="229" actId="962"/>
          <ac:picMkLst>
            <pc:docMk/>
            <pc:sldMk cId="2018639733" sldId="571"/>
            <ac:picMk id="5" creationId="{E9CD6B69-2307-60C8-4EB7-65C709B5D096}"/>
          </ac:picMkLst>
        </pc:picChg>
      </pc:sldChg>
      <pc:sldChg chg="modSp mod modTransition">
        <pc:chgData name="Iseminger, Krystal" userId="760d7bdf-7eaa-4b2e-848e-54c4d1b2f85b" providerId="ADAL" clId="{8BA47455-CD55-435F-8FFB-FD2146409927}" dt="2025-12-01T21:54:46.391" v="238"/>
        <pc:sldMkLst>
          <pc:docMk/>
          <pc:sldMk cId="2232019449" sldId="577"/>
        </pc:sldMkLst>
        <pc:spChg chg="mod">
          <ac:chgData name="Iseminger, Krystal" userId="760d7bdf-7eaa-4b2e-848e-54c4d1b2f85b" providerId="ADAL" clId="{8BA47455-CD55-435F-8FFB-FD2146409927}" dt="2025-12-01T21:45:40.022" v="220" actId="962"/>
          <ac:spMkLst>
            <pc:docMk/>
            <pc:sldMk cId="2232019449" sldId="577"/>
            <ac:spMk id="3" creationId="{75203036-F5F6-48FE-8EB2-C90D07E3AC07}"/>
          </ac:spMkLst>
        </pc:spChg>
      </pc:sldChg>
      <pc:sldChg chg="modTransition">
        <pc:chgData name="Iseminger, Krystal" userId="760d7bdf-7eaa-4b2e-848e-54c4d1b2f85b" providerId="ADAL" clId="{8BA47455-CD55-435F-8FFB-FD2146409927}" dt="2025-12-01T21:54:46.391" v="238"/>
        <pc:sldMkLst>
          <pc:docMk/>
          <pc:sldMk cId="780788540" sldId="730"/>
        </pc:sldMkLst>
      </pc:sldChg>
      <pc:sldChg chg="modSp mod modTransition">
        <pc:chgData name="Iseminger, Krystal" userId="760d7bdf-7eaa-4b2e-848e-54c4d1b2f85b" providerId="ADAL" clId="{8BA47455-CD55-435F-8FFB-FD2146409927}" dt="2025-12-01T21:54:46.391" v="238"/>
        <pc:sldMkLst>
          <pc:docMk/>
          <pc:sldMk cId="0" sldId="733"/>
        </pc:sldMkLst>
        <pc:picChg chg="mod">
          <ac:chgData name="Iseminger, Krystal" userId="760d7bdf-7eaa-4b2e-848e-54c4d1b2f85b" providerId="ADAL" clId="{8BA47455-CD55-435F-8FFB-FD2146409927}" dt="2025-12-01T21:44:42.749" v="217" actId="962"/>
          <ac:picMkLst>
            <pc:docMk/>
            <pc:sldMk cId="0" sldId="733"/>
            <ac:picMk id="3" creationId="{1AEB7B1E-4615-E701-0F60-073964E8B524}"/>
          </ac:picMkLst>
        </pc:picChg>
      </pc:sldChg>
      <pc:sldChg chg="modSp mod modTransition modAnim">
        <pc:chgData name="Iseminger, Krystal" userId="760d7bdf-7eaa-4b2e-848e-54c4d1b2f85b" providerId="ADAL" clId="{8BA47455-CD55-435F-8FFB-FD2146409927}" dt="2025-12-01T21:55:37.134" v="243"/>
        <pc:sldMkLst>
          <pc:docMk/>
          <pc:sldMk cId="2894912199" sldId="744"/>
        </pc:sldMkLst>
        <pc:spChg chg="mod">
          <ac:chgData name="Iseminger, Krystal" userId="760d7bdf-7eaa-4b2e-848e-54c4d1b2f85b" providerId="ADAL" clId="{8BA47455-CD55-435F-8FFB-FD2146409927}" dt="2025-12-01T21:47:55.090" v="227" actId="962"/>
          <ac:spMkLst>
            <pc:docMk/>
            <pc:sldMk cId="2894912199" sldId="744"/>
            <ac:spMk id="4" creationId="{D311520D-0E67-39A3-E172-1E3381874FF7}"/>
          </ac:spMkLst>
        </pc:spChg>
        <pc:picChg chg="mod">
          <ac:chgData name="Iseminger, Krystal" userId="760d7bdf-7eaa-4b2e-848e-54c4d1b2f85b" providerId="ADAL" clId="{8BA47455-CD55-435F-8FFB-FD2146409927}" dt="2025-12-01T21:47:49.310" v="226" actId="962"/>
          <ac:picMkLst>
            <pc:docMk/>
            <pc:sldMk cId="2894912199" sldId="744"/>
            <ac:picMk id="3" creationId="{D4DEE661-FC33-84CF-868E-EB5F2EC83F70}"/>
          </ac:picMkLst>
        </pc:picChg>
      </pc:sldChg>
      <pc:sldChg chg="modTransition modAnim">
        <pc:chgData name="Iseminger, Krystal" userId="760d7bdf-7eaa-4b2e-848e-54c4d1b2f85b" providerId="ADAL" clId="{8BA47455-CD55-435F-8FFB-FD2146409927}" dt="2025-12-01T21:55:21.151" v="242"/>
        <pc:sldMkLst>
          <pc:docMk/>
          <pc:sldMk cId="2160798233" sldId="745"/>
        </pc:sldMkLst>
      </pc:sldChg>
      <pc:sldChg chg="modSp mod modTransition">
        <pc:chgData name="Iseminger, Krystal" userId="760d7bdf-7eaa-4b2e-848e-54c4d1b2f85b" providerId="ADAL" clId="{8BA47455-CD55-435F-8FFB-FD2146409927}" dt="2025-12-01T21:54:27.930" v="237"/>
        <pc:sldMkLst>
          <pc:docMk/>
          <pc:sldMk cId="4075979200" sldId="749"/>
        </pc:sldMkLst>
        <pc:spChg chg="ord">
          <ac:chgData name="Iseminger, Krystal" userId="760d7bdf-7eaa-4b2e-848e-54c4d1b2f85b" providerId="ADAL" clId="{8BA47455-CD55-435F-8FFB-FD2146409927}" dt="2025-12-01T21:52:27.006" v="233"/>
          <ac:spMkLst>
            <pc:docMk/>
            <pc:sldMk cId="4075979200" sldId="749"/>
            <ac:spMk id="2" creationId="{DB9F4B52-9ED4-7048-8C3A-62E7E6DB1170}"/>
          </ac:spMkLst>
        </pc:spChg>
        <pc:spChg chg="mod ord">
          <ac:chgData name="Iseminger, Krystal" userId="760d7bdf-7eaa-4b2e-848e-54c4d1b2f85b" providerId="ADAL" clId="{8BA47455-CD55-435F-8FFB-FD2146409927}" dt="2025-12-01T21:52:27.006" v="233"/>
          <ac:spMkLst>
            <pc:docMk/>
            <pc:sldMk cId="4075979200" sldId="749"/>
            <ac:spMk id="5" creationId="{111C56E5-BD63-DF98-EC28-9510A7205CD9}"/>
          </ac:spMkLst>
        </pc:spChg>
        <pc:spChg chg="ord">
          <ac:chgData name="Iseminger, Krystal" userId="760d7bdf-7eaa-4b2e-848e-54c4d1b2f85b" providerId="ADAL" clId="{8BA47455-CD55-435F-8FFB-FD2146409927}" dt="2025-12-01T21:52:36.826" v="235" actId="13244"/>
          <ac:spMkLst>
            <pc:docMk/>
            <pc:sldMk cId="4075979200" sldId="749"/>
            <ac:spMk id="7" creationId="{E2CFE03F-E79E-75EF-2CE5-8F8C970A2559}"/>
          </ac:spMkLst>
        </pc:spChg>
        <pc:picChg chg="mod ord">
          <ac:chgData name="Iseminger, Krystal" userId="760d7bdf-7eaa-4b2e-848e-54c4d1b2f85b" providerId="ADAL" clId="{8BA47455-CD55-435F-8FFB-FD2146409927}" dt="2025-12-01T21:52:40.721" v="236" actId="13244"/>
          <ac:picMkLst>
            <pc:docMk/>
            <pc:sldMk cId="4075979200" sldId="749"/>
            <ac:picMk id="4" creationId="{EC73DCA2-FBD6-1730-697B-469B914B41D5}"/>
          </ac:picMkLst>
        </pc:picChg>
      </pc:sldChg>
      <pc:sldChg chg="modTransition">
        <pc:chgData name="Iseminger, Krystal" userId="760d7bdf-7eaa-4b2e-848e-54c4d1b2f85b" providerId="ADAL" clId="{8BA47455-CD55-435F-8FFB-FD2146409927}" dt="2025-12-01T21:54:27.930" v="237"/>
        <pc:sldMkLst>
          <pc:docMk/>
          <pc:sldMk cId="658741415" sldId="750"/>
        </pc:sldMkLst>
      </pc:sldChg>
      <pc:sldChg chg="modTransition">
        <pc:chgData name="Iseminger, Krystal" userId="760d7bdf-7eaa-4b2e-848e-54c4d1b2f85b" providerId="ADAL" clId="{8BA47455-CD55-435F-8FFB-FD2146409927}" dt="2025-12-01T21:54:46.391" v="238"/>
        <pc:sldMkLst>
          <pc:docMk/>
          <pc:sldMk cId="1959363800" sldId="751"/>
        </pc:sldMkLst>
      </pc:sldChg>
      <pc:sldChg chg="modSp mod modTransition">
        <pc:chgData name="Iseminger, Krystal" userId="760d7bdf-7eaa-4b2e-848e-54c4d1b2f85b" providerId="ADAL" clId="{8BA47455-CD55-435F-8FFB-FD2146409927}" dt="2025-12-01T21:54:27.930" v="237"/>
        <pc:sldMkLst>
          <pc:docMk/>
          <pc:sldMk cId="2080360879" sldId="752"/>
        </pc:sldMkLst>
        <pc:picChg chg="mod">
          <ac:chgData name="Iseminger, Krystal" userId="760d7bdf-7eaa-4b2e-848e-54c4d1b2f85b" providerId="ADAL" clId="{8BA47455-CD55-435F-8FFB-FD2146409927}" dt="2025-12-01T21:47:04.474" v="224" actId="962"/>
          <ac:picMkLst>
            <pc:docMk/>
            <pc:sldMk cId="2080360879" sldId="752"/>
            <ac:picMk id="3" creationId="{870109E5-D389-BB6D-0913-352B724DEB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376C71B-3836-4D1C-AD36-4D2C05FE35D9}" type="datetimeFigureOut">
              <a:rPr lang="en-US" smtClean="0"/>
              <a:t>12/1/2025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B2A85FA-5E1E-49DC-BF1B-5D57AF86DD51}" type="slidenum">
              <a:rPr lang="en-US" smtClean="0"/>
              <a:t>‹#›</a:t>
            </a:fld>
            <a:endParaRPr lang="en-US"/>
          </a:p>
        </p:txBody>
      </p:sp>
    </p:spTree>
    <p:extLst>
      <p:ext uri="{BB962C8B-B14F-4D97-AF65-F5344CB8AC3E}">
        <p14:creationId xmlns:p14="http://schemas.microsoft.com/office/powerpoint/2010/main" val="115625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FC7BB25-EA28-458C-9BEB-E185ECB03206}" type="datetimeFigureOut">
              <a:rPr lang="en-US" smtClean="0"/>
              <a:pPr/>
              <a:t>12/1/2025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B6C60F1-D9D7-452D-8F51-4FED64DC9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2</a:t>
            </a:fld>
            <a:endParaRPr lang="en-US"/>
          </a:p>
        </p:txBody>
      </p:sp>
    </p:spTree>
    <p:extLst>
      <p:ext uri="{BB962C8B-B14F-4D97-AF65-F5344CB8AC3E}">
        <p14:creationId xmlns:p14="http://schemas.microsoft.com/office/powerpoint/2010/main" val="314178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68CED-04FC-43A4-BACC-6B7F3C127698}" type="slidenum">
              <a:rPr lang="en-US" smtClean="0"/>
              <a:t>14</a:t>
            </a:fld>
            <a:endParaRPr lang="en-US"/>
          </a:p>
        </p:txBody>
      </p:sp>
    </p:spTree>
    <p:extLst>
      <p:ext uri="{BB962C8B-B14F-4D97-AF65-F5344CB8AC3E}">
        <p14:creationId xmlns:p14="http://schemas.microsoft.com/office/powerpoint/2010/main" val="107074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15</a:t>
            </a:fld>
            <a:endParaRPr lang="en-US"/>
          </a:p>
        </p:txBody>
      </p:sp>
    </p:spTree>
    <p:extLst>
      <p:ext uri="{BB962C8B-B14F-4D97-AF65-F5344CB8AC3E}">
        <p14:creationId xmlns:p14="http://schemas.microsoft.com/office/powerpoint/2010/main" val="169348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3</a:t>
            </a:fld>
            <a:endParaRPr lang="en-US"/>
          </a:p>
        </p:txBody>
      </p:sp>
    </p:spTree>
    <p:extLst>
      <p:ext uri="{BB962C8B-B14F-4D97-AF65-F5344CB8AC3E}">
        <p14:creationId xmlns:p14="http://schemas.microsoft.com/office/powerpoint/2010/main" val="222839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4</a:t>
            </a:fld>
            <a:endParaRPr lang="en-US"/>
          </a:p>
        </p:txBody>
      </p:sp>
    </p:spTree>
    <p:extLst>
      <p:ext uri="{BB962C8B-B14F-4D97-AF65-F5344CB8AC3E}">
        <p14:creationId xmlns:p14="http://schemas.microsoft.com/office/powerpoint/2010/main" val="164190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620713"/>
            <a:ext cx="4656137" cy="3490912"/>
          </a:xfrm>
        </p:spPr>
      </p:sp>
      <p:sp>
        <p:nvSpPr>
          <p:cNvPr id="3" name="Notes Placeholder 2"/>
          <p:cNvSpPr>
            <a:spLocks noGrp="1"/>
          </p:cNvSpPr>
          <p:nvPr>
            <p:ph type="body" idx="1"/>
          </p:nvPr>
        </p:nvSpPr>
        <p:spPr/>
        <p:txBody>
          <a:bodyPr/>
          <a:lstStyle/>
          <a:p>
            <a:r>
              <a:rPr lang="en-US" i="1" dirty="0"/>
              <a:t>Unwelcome conduct of a sexual nature that is committed without consent between people regardless of sex or gender.  Sexual misconduct can include both intentional conduct and conduct that results in negative effects, even if those negative effects were unintentional.</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6</a:t>
            </a:fld>
            <a:endParaRPr lang="en-US"/>
          </a:p>
        </p:txBody>
      </p:sp>
    </p:spTree>
    <p:extLst>
      <p:ext uri="{BB962C8B-B14F-4D97-AF65-F5344CB8AC3E}">
        <p14:creationId xmlns:p14="http://schemas.microsoft.com/office/powerpoint/2010/main" val="217836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8</a:t>
            </a:fld>
            <a:endParaRPr lang="en-US"/>
          </a:p>
        </p:txBody>
      </p:sp>
    </p:spTree>
    <p:extLst>
      <p:ext uri="{BB962C8B-B14F-4D97-AF65-F5344CB8AC3E}">
        <p14:creationId xmlns:p14="http://schemas.microsoft.com/office/powerpoint/2010/main" val="110933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9</a:t>
            </a:fld>
            <a:endParaRPr lang="en-US"/>
          </a:p>
        </p:txBody>
      </p:sp>
    </p:spTree>
    <p:extLst>
      <p:ext uri="{BB962C8B-B14F-4D97-AF65-F5344CB8AC3E}">
        <p14:creationId xmlns:p14="http://schemas.microsoft.com/office/powerpoint/2010/main" val="294007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10</a:t>
            </a:fld>
            <a:endParaRPr lang="en-US"/>
          </a:p>
        </p:txBody>
      </p:sp>
    </p:spTree>
    <p:extLst>
      <p:ext uri="{BB962C8B-B14F-4D97-AF65-F5344CB8AC3E}">
        <p14:creationId xmlns:p14="http://schemas.microsoft.com/office/powerpoint/2010/main" val="14385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11</a:t>
            </a:fld>
            <a:endParaRPr lang="en-US"/>
          </a:p>
        </p:txBody>
      </p:sp>
    </p:spTree>
    <p:extLst>
      <p:ext uri="{BB962C8B-B14F-4D97-AF65-F5344CB8AC3E}">
        <p14:creationId xmlns:p14="http://schemas.microsoft.com/office/powerpoint/2010/main" val="123613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68CED-04FC-43A4-BACC-6B7F3C127698}" type="slidenum">
              <a:rPr lang="en-US" smtClean="0"/>
              <a:t>13</a:t>
            </a:fld>
            <a:endParaRPr lang="en-US"/>
          </a:p>
        </p:txBody>
      </p:sp>
    </p:spTree>
    <p:extLst>
      <p:ext uri="{BB962C8B-B14F-4D97-AF65-F5344CB8AC3E}">
        <p14:creationId xmlns:p14="http://schemas.microsoft.com/office/powerpoint/2010/main" val="357100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31750" y="6605588"/>
            <a:ext cx="9080500" cy="252412"/>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31750" y="0"/>
            <a:ext cx="9080500" cy="252413"/>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6" descr="wsu_horizontal_color.png"/>
          <p:cNvPicPr>
            <a:picLocks noChangeAspect="1"/>
          </p:cNvPicPr>
          <p:nvPr userDrawn="1"/>
        </p:nvPicPr>
        <p:blipFill>
          <a:blip r:embed="rId2" cstate="print"/>
          <a:srcRect/>
          <a:stretch>
            <a:fillRect/>
          </a:stretch>
        </p:blipFill>
        <p:spPr bwMode="auto">
          <a:xfrm>
            <a:off x="4572000" y="1295400"/>
            <a:ext cx="3590925" cy="809625"/>
          </a:xfrm>
          <a:prstGeom prst="rect">
            <a:avLst/>
          </a:prstGeom>
          <a:noFill/>
          <a:ln w="9525">
            <a:noFill/>
            <a:miter lim="800000"/>
            <a:headEnd/>
            <a:tailEnd/>
          </a:ln>
        </p:spPr>
      </p:pic>
      <p:sp>
        <p:nvSpPr>
          <p:cNvPr id="2" name="Title 1"/>
          <p:cNvSpPr>
            <a:spLocks noGrp="1"/>
          </p:cNvSpPr>
          <p:nvPr>
            <p:ph type="ctrTitle"/>
          </p:nvPr>
        </p:nvSpPr>
        <p:spPr>
          <a:xfrm>
            <a:off x="1219200" y="2133600"/>
            <a:ext cx="7620000" cy="1470025"/>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hasCustomPrompt="1"/>
          </p:nvPr>
        </p:nvSpPr>
        <p:spPr>
          <a:xfrm>
            <a:off x="1295400" y="4191000"/>
            <a:ext cx="4267200" cy="1752600"/>
          </a:xfrm>
        </p:spPr>
        <p:txBody>
          <a:bodyPr>
            <a:normAutofit/>
          </a:bodyPr>
          <a:lstStyle>
            <a:lvl1pPr marL="0" indent="0" algn="l">
              <a:lnSpc>
                <a:spcPct val="9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Title, Department</a:t>
            </a:r>
          </a:p>
          <a:p>
            <a:r>
              <a:rPr lang="en-US" dirty="0"/>
              <a:t>Date</a:t>
            </a:r>
          </a:p>
        </p:txBody>
      </p:sp>
      <p:sp>
        <p:nvSpPr>
          <p:cNvPr id="6" name="Date Placeholder 3"/>
          <p:cNvSpPr>
            <a:spLocks noGrp="1"/>
          </p:cNvSpPr>
          <p:nvPr>
            <p:ph type="dt" sz="half" idx="10"/>
          </p:nvPr>
        </p:nvSpPr>
        <p:spPr/>
        <p:txBody>
          <a:bodyPr/>
          <a:lstStyle>
            <a:lvl1pPr>
              <a:defRPr/>
            </a:lvl1pPr>
          </a:lstStyle>
          <a:p>
            <a:pPr>
              <a:defRPr/>
            </a:pPr>
            <a:fld id="{2CBD625C-372C-47F9-B169-C4B115D888B3}" type="datetime1">
              <a:rPr lang="en-US" smtClean="0"/>
              <a:t>12/1/2025</a:t>
            </a:fld>
            <a:endParaRPr lang="en-US"/>
          </a:p>
        </p:txBody>
      </p:sp>
      <p:cxnSp>
        <p:nvCxnSpPr>
          <p:cNvPr id="12" name="Straight Connector 11"/>
          <p:cNvCxnSpPr/>
          <p:nvPr userDrawn="1"/>
        </p:nvCxnSpPr>
        <p:spPr>
          <a:xfrm>
            <a:off x="1371600" y="3733800"/>
            <a:ext cx="7729538"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0049-8586-5748-AF32-03406966F4F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1A97-EC62-724A-BD60-FA09E890F79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D854CC1-37CB-8249-A0B8-7F6529583BC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9A9041-5A5D-184B-9F0E-E2FD32F586F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9EE270C-FAF2-D748-8A57-A4ED072D56E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904B8C-9EB8-B443-80D2-F129065CF4DC}"/>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8" name="Footer Placeholder 7">
            <a:extLst>
              <a:ext uri="{FF2B5EF4-FFF2-40B4-BE49-F238E27FC236}">
                <a16:creationId xmlns:a16="http://schemas.microsoft.com/office/drawing/2014/main" id="{E708B8ED-25A4-D742-A657-20994E3CE3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3C2A04-E9B7-9841-B57E-34CF12B7EFDD}"/>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88489627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BB8A-D534-4549-A90B-1644A66A2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4F9EC9-55B6-C848-86C3-D3A169495438}"/>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4" name="Footer Placeholder 3">
            <a:extLst>
              <a:ext uri="{FF2B5EF4-FFF2-40B4-BE49-F238E27FC236}">
                <a16:creationId xmlns:a16="http://schemas.microsoft.com/office/drawing/2014/main" id="{64DC8DD5-BC42-5643-B0A8-0367D9CAF2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0D6B0-A389-8943-A7C5-811C37122584}"/>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2323474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31A15-F047-9246-A9AC-7E2C5E74E685}"/>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3" name="Footer Placeholder 2">
            <a:extLst>
              <a:ext uri="{FF2B5EF4-FFF2-40B4-BE49-F238E27FC236}">
                <a16:creationId xmlns:a16="http://schemas.microsoft.com/office/drawing/2014/main" id="{B2937480-D03F-C94E-AF05-51091B675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D1575D-47B7-E847-9B8B-D806266CBD89}"/>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235153890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DF6B-4E34-8C46-98B2-40B3CA19D4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94B27E-B210-D14B-B136-2DBACAB911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9CB31A-3E8B-EB46-ADBC-BAB8ED5CDE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B035B5-93EF-664B-9B7E-CB9A5F456D03}"/>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6" name="Footer Placeholder 5">
            <a:extLst>
              <a:ext uri="{FF2B5EF4-FFF2-40B4-BE49-F238E27FC236}">
                <a16:creationId xmlns:a16="http://schemas.microsoft.com/office/drawing/2014/main" id="{49E09006-76F4-4D44-9EF6-A2D3152EB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643A8-7CF3-F942-95C7-AAD250473272}"/>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296244052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774C-0005-8C49-9AFD-CC18F2D298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3CD6CB6-C482-A943-B3BF-D0DAD077E61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6642EB1-8B74-1B41-A53C-F2640F1665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1B4B808-8752-BA41-BA66-5839A0B67382}"/>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6" name="Footer Placeholder 5">
            <a:extLst>
              <a:ext uri="{FF2B5EF4-FFF2-40B4-BE49-F238E27FC236}">
                <a16:creationId xmlns:a16="http://schemas.microsoft.com/office/drawing/2014/main" id="{5B4C2828-ABF7-C14A-9072-B09458AF4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84A21-800C-E247-A04E-D2FE9BE4822A}"/>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32904918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6760-E7A0-144E-8606-5DB52E216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901E91-5D1A-714C-86D0-EA6446D3D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E552D-80B3-084E-A378-56E35463C143}"/>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5" name="Footer Placeholder 4">
            <a:extLst>
              <a:ext uri="{FF2B5EF4-FFF2-40B4-BE49-F238E27FC236}">
                <a16:creationId xmlns:a16="http://schemas.microsoft.com/office/drawing/2014/main" id="{EA7C3E1C-DA31-934A-9009-260CD945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D038F-25FB-7F4D-BEEE-A9B1ED8E30BB}"/>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224290763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2FE1F-1489-BB41-B338-1CB0EE7544D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E9A22-8487-7E40-AFF7-A300E5B78FF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98A9B-3BDB-174F-9042-F40F61D8D211}"/>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5" name="Footer Placeholder 4">
            <a:extLst>
              <a:ext uri="{FF2B5EF4-FFF2-40B4-BE49-F238E27FC236}">
                <a16:creationId xmlns:a16="http://schemas.microsoft.com/office/drawing/2014/main" id="{CFE96061-EE40-BC41-8522-DD937920F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B6F99-AAC5-5246-9355-F3F1D57602F5}"/>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64585391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0A9-B341-BC4B-9D2D-6FD75616EB7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841BBC-1A11-0740-837F-F2C6248331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DA148D1-330B-3746-AF29-5EA67D2AF320}"/>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5" name="Footer Placeholder 4">
            <a:extLst>
              <a:ext uri="{FF2B5EF4-FFF2-40B4-BE49-F238E27FC236}">
                <a16:creationId xmlns:a16="http://schemas.microsoft.com/office/drawing/2014/main" id="{14A7DB94-C6B5-BC4E-B1FE-7D490AECD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0C5FE-E42A-C34C-A8D6-15EF348DF85D}"/>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62280483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81D0-A161-554D-87C2-09A865770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64076-2FBF-4345-9246-7FC8F612C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641CD-8735-1F42-837F-18889C0DC563}"/>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5" name="Footer Placeholder 4">
            <a:extLst>
              <a:ext uri="{FF2B5EF4-FFF2-40B4-BE49-F238E27FC236}">
                <a16:creationId xmlns:a16="http://schemas.microsoft.com/office/drawing/2014/main" id="{42F99458-2EC6-7343-AB0B-BD77386B3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E5F57-23A4-1149-9D9A-60D17670C652}"/>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33091306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5ED2-D657-084F-A536-229FFDD88C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D328E7-134D-6942-A6F5-981C840B42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7D0446-741C-804D-9EC7-6A406F518CCA}"/>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5" name="Footer Placeholder 4">
            <a:extLst>
              <a:ext uri="{FF2B5EF4-FFF2-40B4-BE49-F238E27FC236}">
                <a16:creationId xmlns:a16="http://schemas.microsoft.com/office/drawing/2014/main" id="{E84DF0B5-DB13-064F-BF87-CB1BB014A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6EE2F-1A2A-A740-A514-6D422F5BC674}"/>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40089539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212" y="274638"/>
            <a:ext cx="8499987" cy="846239"/>
          </a:xfrm>
        </p:spPr>
        <p:txBody>
          <a:bodyPr/>
          <a:lstStyle/>
          <a:p>
            <a:r>
              <a:rPr lang="en-US"/>
              <a:t>Click to edit Master title style</a:t>
            </a:r>
            <a:endParaRPr lang="en-US" dirty="0"/>
          </a:p>
        </p:txBody>
      </p:sp>
      <p:sp>
        <p:nvSpPr>
          <p:cNvPr id="3" name="Content Placeholder 2"/>
          <p:cNvSpPr>
            <a:spLocks noGrp="1"/>
          </p:cNvSpPr>
          <p:nvPr>
            <p:ph idx="1"/>
          </p:nvPr>
        </p:nvSpPr>
        <p:spPr>
          <a:xfrm>
            <a:off x="339212"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B0D512-0DE1-4E03-8D29-2A6874630879}" type="datetime1">
              <a:rPr lang="en-US" smtClean="0"/>
              <a:t>12/1/2025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D872-3C3F-514D-816C-97C597E81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46C912-50B1-6A4B-B1C9-DA47541D8BA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1208F-BE31-1444-8439-3489E9A41A2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23ABE-F870-4243-B50B-2374C2411296}"/>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6" name="Footer Placeholder 5">
            <a:extLst>
              <a:ext uri="{FF2B5EF4-FFF2-40B4-BE49-F238E27FC236}">
                <a16:creationId xmlns:a16="http://schemas.microsoft.com/office/drawing/2014/main" id="{16D8EA1A-A6EF-B440-A66F-998E712C9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FA22A-98D2-FE4E-9AE0-D2232A9BFD84}"/>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6871404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5339-1549-724D-9342-968FB5B57DB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23DEE-7928-624C-BE00-4BE67792AF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39077E3-C8AB-6044-BB38-49D5FC36AD6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BB36C-4FBB-2042-9155-D053598914B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5233D27-3783-B843-BE64-195AE6EA80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485E35-795F-0C45-89C7-084F62E55588}"/>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8" name="Footer Placeholder 7">
            <a:extLst>
              <a:ext uri="{FF2B5EF4-FFF2-40B4-BE49-F238E27FC236}">
                <a16:creationId xmlns:a16="http://schemas.microsoft.com/office/drawing/2014/main" id="{66CCA2AE-D9C9-B34C-B2BF-7744833B3B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4C9EC-65BD-B847-8159-23773440815E}"/>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8269765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B67C-0C24-BC48-A958-D97EF5DF5F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EDC67-5BEE-FF4E-8D51-08D264CAD427}"/>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4" name="Footer Placeholder 3">
            <a:extLst>
              <a:ext uri="{FF2B5EF4-FFF2-40B4-BE49-F238E27FC236}">
                <a16:creationId xmlns:a16="http://schemas.microsoft.com/office/drawing/2014/main" id="{B763A15F-6F6B-ED45-92FE-9AC620178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C519E-CB42-AD42-8DAC-CAC9667D5210}"/>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91903422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18066-46C4-3343-852B-C5525F742EA3}"/>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3" name="Footer Placeholder 2">
            <a:extLst>
              <a:ext uri="{FF2B5EF4-FFF2-40B4-BE49-F238E27FC236}">
                <a16:creationId xmlns:a16="http://schemas.microsoft.com/office/drawing/2014/main" id="{F6157A2E-595A-5E4C-886A-84E250AB3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49525-D0F4-424F-8606-7F15E4D3B0E6}"/>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238907142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B01-32E4-F04A-B2BB-43910121875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C4716A-98C0-694B-8F2D-81AB160FEF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7F558-4230-1E47-9D0E-617956E32EF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93877D2-578B-E34C-9E8C-7BC115A26291}"/>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6" name="Footer Placeholder 5">
            <a:extLst>
              <a:ext uri="{FF2B5EF4-FFF2-40B4-BE49-F238E27FC236}">
                <a16:creationId xmlns:a16="http://schemas.microsoft.com/office/drawing/2014/main" id="{A19F8FCB-B0F7-9549-BDFF-12E41B922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3C85C-CD16-C24F-8F5D-4782D9F1FD25}"/>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47119610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4917-33F2-CA41-A4F8-5EB799ED58E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4D5E17-7ADE-F54E-ACEC-2F75ED39B7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1A08FAE-08F6-344E-9ADE-DEEBCC6869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F9B4701-3F30-8943-B9BF-438EEA087BBB}"/>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6" name="Footer Placeholder 5">
            <a:extLst>
              <a:ext uri="{FF2B5EF4-FFF2-40B4-BE49-F238E27FC236}">
                <a16:creationId xmlns:a16="http://schemas.microsoft.com/office/drawing/2014/main" id="{8EDAF4F5-2681-5541-AE01-701F66F45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20712-BA1E-C749-ADDF-C7679192A235}"/>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47550626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9369-787F-E343-AA4E-3EABCD7CA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ACF4B-F281-B04F-8DD1-45D8B30C66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6B471-91FF-064F-856A-F4FC655551D7}"/>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5" name="Footer Placeholder 4">
            <a:extLst>
              <a:ext uri="{FF2B5EF4-FFF2-40B4-BE49-F238E27FC236}">
                <a16:creationId xmlns:a16="http://schemas.microsoft.com/office/drawing/2014/main" id="{8D0EBE04-1588-C24B-A1EE-E5C9EDAC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A7F29-1A4F-0E48-91E1-8AC61F044D2E}"/>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161108387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EC8B15-A7CF-C44C-90EB-D6015380C97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552072-6B85-DE40-87B3-0C63AD07A3F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0DBAC-57AF-5243-A377-CA905D26BA1D}"/>
              </a:ext>
            </a:extLst>
          </p:cNvPr>
          <p:cNvSpPr>
            <a:spLocks noGrp="1"/>
          </p:cNvSpPr>
          <p:nvPr>
            <p:ph type="dt" sz="half" idx="10"/>
          </p:nvPr>
        </p:nvSpPr>
        <p:spPr/>
        <p:txBody>
          <a:bodyPr/>
          <a:lstStyle/>
          <a:p>
            <a:fld id="{B4A34709-4062-C844-B383-19A0023CD46A}" type="datetimeFigureOut">
              <a:rPr lang="en-US" smtClean="0"/>
              <a:t>12/1/2025</a:t>
            </a:fld>
            <a:endParaRPr lang="en-US"/>
          </a:p>
        </p:txBody>
      </p:sp>
      <p:sp>
        <p:nvSpPr>
          <p:cNvPr id="5" name="Footer Placeholder 4">
            <a:extLst>
              <a:ext uri="{FF2B5EF4-FFF2-40B4-BE49-F238E27FC236}">
                <a16:creationId xmlns:a16="http://schemas.microsoft.com/office/drawing/2014/main" id="{2ED6A5C9-5D74-9B46-A285-B97E46FAB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AD12-1338-414B-AD7D-7726068B09D2}"/>
              </a:ext>
            </a:extLst>
          </p:cNvPr>
          <p:cNvSpPr>
            <a:spLocks noGrp="1"/>
          </p:cNvSpPr>
          <p:nvPr>
            <p:ph type="sldNum" sz="quarter" idx="12"/>
          </p:nvPr>
        </p:nvSpPr>
        <p:spPr/>
        <p:txBody>
          <a:bodyPr/>
          <a:lstStyle/>
          <a:p>
            <a:fld id="{C48CA0C2-63F4-A14C-9844-CD025D1796C9}" type="slidenum">
              <a:rPr lang="en-US" smtClean="0"/>
              <a:t>‹#›</a:t>
            </a:fld>
            <a:endParaRPr lang="en-US"/>
          </a:p>
        </p:txBody>
      </p:sp>
    </p:spTree>
    <p:extLst>
      <p:ext uri="{BB962C8B-B14F-4D97-AF65-F5344CB8AC3E}">
        <p14:creationId xmlns:p14="http://schemas.microsoft.com/office/powerpoint/2010/main" val="366444116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E4BB-61FB-BE46-B07D-88B5425C85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71884DA-8C75-4E4D-806D-261C473AC9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CE9F4DF-D3A1-FA4B-B29B-70E1877E26DE}"/>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5" name="Footer Placeholder 4">
            <a:extLst>
              <a:ext uri="{FF2B5EF4-FFF2-40B4-BE49-F238E27FC236}">
                <a16:creationId xmlns:a16="http://schemas.microsoft.com/office/drawing/2014/main" id="{024D0C85-A535-5846-8B15-23EDB7816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26B15-FA6E-314D-B855-1293685B6935}"/>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110816729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5F10-282D-C742-A96A-E10BBF64A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03169-43AE-5840-AFE1-EA495884F2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1E92F-CEC1-9D4C-B73D-5791D01EB7F5}"/>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5" name="Footer Placeholder 4">
            <a:extLst>
              <a:ext uri="{FF2B5EF4-FFF2-40B4-BE49-F238E27FC236}">
                <a16:creationId xmlns:a16="http://schemas.microsoft.com/office/drawing/2014/main" id="{DD4CB01F-C0BA-7A4D-81FC-F3542551D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B8A31-867C-0A43-96D0-EEFF68F599FF}"/>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38153966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A10B04F-9802-42D0-B500-EEF03097B054}" type="datetime1">
              <a:rPr lang="en-US" smtClean="0"/>
              <a:t>12/1/2025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61A7-B17A-F344-A344-CAF9BC779C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190624-27DC-904D-A567-FC63AB46770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D3ACF0-D982-C84F-8437-E830F45D30C1}"/>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5" name="Footer Placeholder 4">
            <a:extLst>
              <a:ext uri="{FF2B5EF4-FFF2-40B4-BE49-F238E27FC236}">
                <a16:creationId xmlns:a16="http://schemas.microsoft.com/office/drawing/2014/main" id="{BFB95456-BF1F-3647-8077-FE3E54BCE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05256-FE99-A142-8E50-5028798A1827}"/>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853340689"/>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5B0B-79D5-B844-8AE3-BC41C6938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F6A64-851C-2644-835F-D83B7D3B5C3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30404-0102-C748-B412-2CBBAA797B9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12C6E-B912-D343-A4E9-71C06867CCF2}"/>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6" name="Footer Placeholder 5">
            <a:extLst>
              <a:ext uri="{FF2B5EF4-FFF2-40B4-BE49-F238E27FC236}">
                <a16:creationId xmlns:a16="http://schemas.microsoft.com/office/drawing/2014/main" id="{548800C5-FF53-AE44-BF71-1DC85033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94737-A3CC-FC45-BB38-28DA05F76832}"/>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98547627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1D8C-A325-674D-8E83-436E64B4E0B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CA3E5-D4EB-114B-919F-D7206C255E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DBE48A9-235A-0743-B9EC-56E75C9D6AF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691EB-B3B1-684B-B2C8-1264477E51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710D09-1751-0C4A-A21D-320AADA522C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FCC8F-71B8-914D-8AAC-9D332950E2AF}"/>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8" name="Footer Placeholder 7">
            <a:extLst>
              <a:ext uri="{FF2B5EF4-FFF2-40B4-BE49-F238E27FC236}">
                <a16:creationId xmlns:a16="http://schemas.microsoft.com/office/drawing/2014/main" id="{A89E0524-641C-7746-9EB0-C21DD2D3D5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6D64A2-5526-A445-835F-DC89090833F3}"/>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158901978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6CFE-87F6-C54F-931D-FBC7B6D1EB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C4F9A-CBF3-BE46-B793-245AE3F99BC5}"/>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4" name="Footer Placeholder 3">
            <a:extLst>
              <a:ext uri="{FF2B5EF4-FFF2-40B4-BE49-F238E27FC236}">
                <a16:creationId xmlns:a16="http://schemas.microsoft.com/office/drawing/2014/main" id="{498D034C-4BF5-1449-8EA7-AA2DFACF0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5F13EB-14AE-F748-8420-A5F1A6E247ED}"/>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742691679"/>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68808-469D-E24A-8D4C-12EE958DDA0D}"/>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3" name="Footer Placeholder 2">
            <a:extLst>
              <a:ext uri="{FF2B5EF4-FFF2-40B4-BE49-F238E27FC236}">
                <a16:creationId xmlns:a16="http://schemas.microsoft.com/office/drawing/2014/main" id="{206DDEEB-8E7E-3D41-B39E-EE25585BC2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2AA694-E862-9B4B-99BF-CC7CEF97CBD0}"/>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332478919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BBBC-A448-BD4C-B1E1-144672372D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EDC9D98-B7D2-6543-AA09-9A17425F69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38CDD9-6F14-5E49-AFFB-D65DC06DFF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A6277E-B713-B347-93B3-2514961734DC}"/>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6" name="Footer Placeholder 5">
            <a:extLst>
              <a:ext uri="{FF2B5EF4-FFF2-40B4-BE49-F238E27FC236}">
                <a16:creationId xmlns:a16="http://schemas.microsoft.com/office/drawing/2014/main" id="{C3ADF2AA-B417-3543-8D06-FE460999E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ABAF7-7A8D-A544-9253-14174803B0F2}"/>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290528981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9590-C504-3C47-928C-71A7867232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8466F6-F0EB-634B-AE73-FBA7DD2531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0CD9B15-32E6-E042-9B3D-0E37EC9575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3CC35DA-7B16-3546-8C59-03E689D21F8C}"/>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6" name="Footer Placeholder 5">
            <a:extLst>
              <a:ext uri="{FF2B5EF4-FFF2-40B4-BE49-F238E27FC236}">
                <a16:creationId xmlns:a16="http://schemas.microsoft.com/office/drawing/2014/main" id="{AE7E7DA0-AE80-6648-8ECE-ED3C432FF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6270F-BF50-144C-8609-CB370011FCD8}"/>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364977774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6143-9132-284B-9F8E-123DBDCA3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6E58A-9F65-B646-8D9E-B738666D2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65036-F85E-634C-8EC1-C6D60DA339D4}"/>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5" name="Footer Placeholder 4">
            <a:extLst>
              <a:ext uri="{FF2B5EF4-FFF2-40B4-BE49-F238E27FC236}">
                <a16:creationId xmlns:a16="http://schemas.microsoft.com/office/drawing/2014/main" id="{D737F30D-5FF3-B74C-9CC3-CB2D2C458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91613-2B91-4D45-AB60-13B5369CC059}"/>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311899863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F1F14-D017-9E43-8BC8-235C7211D4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ACAEC-5744-624E-81F5-092957E3262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7A8E2-1A22-6B44-AF76-EF08ECC6E0B6}"/>
              </a:ext>
            </a:extLst>
          </p:cNvPr>
          <p:cNvSpPr>
            <a:spLocks noGrp="1"/>
          </p:cNvSpPr>
          <p:nvPr>
            <p:ph type="dt" sz="half" idx="10"/>
          </p:nvPr>
        </p:nvSpPr>
        <p:spPr/>
        <p:txBody>
          <a:bodyPr/>
          <a:lstStyle/>
          <a:p>
            <a:fld id="{954943E0-7422-6744-A3CF-8A367844F62B}" type="datetimeFigureOut">
              <a:rPr lang="en-US" smtClean="0"/>
              <a:t>12/1/2025</a:t>
            </a:fld>
            <a:endParaRPr lang="en-US"/>
          </a:p>
        </p:txBody>
      </p:sp>
      <p:sp>
        <p:nvSpPr>
          <p:cNvPr id="5" name="Footer Placeholder 4">
            <a:extLst>
              <a:ext uri="{FF2B5EF4-FFF2-40B4-BE49-F238E27FC236}">
                <a16:creationId xmlns:a16="http://schemas.microsoft.com/office/drawing/2014/main" id="{DED0DD5B-8884-EF41-AA3A-18D7CD97B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67723-BFBA-644A-A71C-272D29B58CA6}"/>
              </a:ext>
            </a:extLst>
          </p:cNvPr>
          <p:cNvSpPr>
            <a:spLocks noGrp="1"/>
          </p:cNvSpPr>
          <p:nvPr>
            <p:ph type="sldNum" sz="quarter" idx="12"/>
          </p:nvPr>
        </p:nvSpPr>
        <p:spPr/>
        <p:txBody>
          <a:bodyPr/>
          <a:lstStyle/>
          <a:p>
            <a:fld id="{3CFA42FF-03D4-0842-A40A-D22C1BBC0BCB}" type="slidenum">
              <a:rPr lang="en-US" smtClean="0"/>
              <a:t>‹#›</a:t>
            </a:fld>
            <a:endParaRPr lang="en-US"/>
          </a:p>
        </p:txBody>
      </p:sp>
    </p:spTree>
    <p:extLst>
      <p:ext uri="{BB962C8B-B14F-4D97-AF65-F5344CB8AC3E}">
        <p14:creationId xmlns:p14="http://schemas.microsoft.com/office/powerpoint/2010/main" val="42028560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67137BD8-C87D-4DD4-9D0F-804602632D90}" type="datetime1">
              <a:rPr lang="en-US" smtClean="0"/>
              <a:t>12/1/2025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A44E9DE-C2D2-43AF-A1C3-95D140304BEE}" type="datetime1">
              <a:rPr lang="en-US" smtClean="0"/>
              <a:t>12/1/2025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8B03-A65F-6A4D-B52D-4784A46F659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966C94C-80D6-2549-B490-364D8609F22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CD1BA9-95A7-DA41-A2A8-D37339CC09C9}"/>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5" name="Footer Placeholder 4">
            <a:extLst>
              <a:ext uri="{FF2B5EF4-FFF2-40B4-BE49-F238E27FC236}">
                <a16:creationId xmlns:a16="http://schemas.microsoft.com/office/drawing/2014/main" id="{1A743469-9D5A-2641-872D-DCD31DD98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9F18C-2B7C-6B47-94E6-124414677C7C}"/>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871367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5EDA-EB1A-6641-B733-CB3FC5859F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E2CD1-7BEE-694D-AB38-7D8E4BD092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24E38-BC32-B043-8886-C16984E938F0}"/>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5" name="Footer Placeholder 4">
            <a:extLst>
              <a:ext uri="{FF2B5EF4-FFF2-40B4-BE49-F238E27FC236}">
                <a16:creationId xmlns:a16="http://schemas.microsoft.com/office/drawing/2014/main" id="{5B600C16-C504-3E44-80A0-9BBA64537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8FD3C-51D0-9148-942C-3B8E003B0E6F}"/>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427685350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CE0D-D88F-6049-B654-19092FCE538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88EF4D4-785D-E24F-A5B3-9B5FF5238E7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7B7D0-590D-FD46-B583-A4F608303EEA}"/>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5" name="Footer Placeholder 4">
            <a:extLst>
              <a:ext uri="{FF2B5EF4-FFF2-40B4-BE49-F238E27FC236}">
                <a16:creationId xmlns:a16="http://schemas.microsoft.com/office/drawing/2014/main" id="{1FB8BBFB-A3D8-CE41-BDBE-9CB0E5325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F5E2E-6516-9B46-AEBC-E0DBFEA8031F}"/>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173290466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E341-A586-E14F-B628-C43811565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9303B-F2D0-144D-B023-DFF6F651F7A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8AD83-0841-A74E-A868-1CD20E27EC8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C5EDF-4414-354B-B071-6675AE8BDF37}"/>
              </a:ext>
            </a:extLst>
          </p:cNvPr>
          <p:cNvSpPr>
            <a:spLocks noGrp="1"/>
          </p:cNvSpPr>
          <p:nvPr>
            <p:ph type="dt" sz="half" idx="10"/>
          </p:nvPr>
        </p:nvSpPr>
        <p:spPr/>
        <p:txBody>
          <a:bodyPr/>
          <a:lstStyle/>
          <a:p>
            <a:fld id="{A5331496-F269-2C4A-B187-FD9A9A7587B4}" type="datetimeFigureOut">
              <a:rPr lang="en-US" smtClean="0"/>
              <a:t>12/1/2025</a:t>
            </a:fld>
            <a:endParaRPr lang="en-US"/>
          </a:p>
        </p:txBody>
      </p:sp>
      <p:sp>
        <p:nvSpPr>
          <p:cNvPr id="6" name="Footer Placeholder 5">
            <a:extLst>
              <a:ext uri="{FF2B5EF4-FFF2-40B4-BE49-F238E27FC236}">
                <a16:creationId xmlns:a16="http://schemas.microsoft.com/office/drawing/2014/main" id="{EB0D376E-33C1-E94A-9CB5-C38B1F656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C6EA0-3509-6240-BCCB-AF0FAEB03CC9}"/>
              </a:ext>
            </a:extLst>
          </p:cNvPr>
          <p:cNvSpPr>
            <a:spLocks noGrp="1"/>
          </p:cNvSpPr>
          <p:nvPr>
            <p:ph type="sldNum" sz="quarter" idx="12"/>
          </p:nvPr>
        </p:nvSpPr>
        <p:spPr/>
        <p:txBody>
          <a:bodyPr/>
          <a:lstStyle/>
          <a:p>
            <a:fld id="{ADC60B95-6745-C044-93E5-4D714587FEB1}" type="slidenum">
              <a:rPr lang="en-US" smtClean="0"/>
              <a:t>‹#›</a:t>
            </a:fld>
            <a:endParaRPr lang="en-US"/>
          </a:p>
        </p:txBody>
      </p:sp>
    </p:spTree>
    <p:extLst>
      <p:ext uri="{BB962C8B-B14F-4D97-AF65-F5344CB8AC3E}">
        <p14:creationId xmlns:p14="http://schemas.microsoft.com/office/powerpoint/2010/main" val="3177564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7" name="Picture 10" descr="wsu_horizontal_color.png"/>
          <p:cNvPicPr>
            <a:picLocks noChangeAspect="1"/>
          </p:cNvPicPr>
          <p:nvPr userDrawn="1"/>
        </p:nvPicPr>
        <p:blipFill>
          <a:blip r:embed="rId7" cstate="print"/>
          <a:srcRect/>
          <a:stretch>
            <a:fillRect/>
          </a:stretch>
        </p:blipFill>
        <p:spPr bwMode="auto">
          <a:xfrm>
            <a:off x="7391400" y="6356350"/>
            <a:ext cx="1554163" cy="349250"/>
          </a:xfrm>
          <a:prstGeom prst="rect">
            <a:avLst/>
          </a:prstGeom>
          <a:noFill/>
          <a:ln w="9525">
            <a:noFill/>
            <a:miter lim="800000"/>
            <a:headEnd/>
            <a:tailEnd/>
          </a:ln>
        </p:spPr>
      </p:pic>
      <p:sp>
        <p:nvSpPr>
          <p:cNvPr id="9" name="Slide Number Placeholder 6"/>
          <p:cNvSpPr txBox="1">
            <a:spLocks/>
          </p:cNvSpPr>
          <p:nvPr userDrawn="1"/>
        </p:nvSpPr>
        <p:spPr>
          <a:xfrm>
            <a:off x="152400" y="6432550"/>
            <a:ext cx="8382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dirty="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339725" y="274638"/>
            <a:ext cx="8499475"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9372600" y="63246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7CC67F6-7379-4AB7-81E1-F78C48B95365}" type="datetime1">
              <a:rPr lang="en-US" smtClean="0"/>
              <a:t>12/1/2025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cxnSp>
        <p:nvCxnSpPr>
          <p:cNvPr id="11" name="Straight Connector 10"/>
          <p:cNvCxnSpPr/>
          <p:nvPr userDrawn="1"/>
        </p:nvCxnSpPr>
        <p:spPr>
          <a:xfrm>
            <a:off x="76200" y="1143000"/>
            <a:ext cx="9067800"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1750" y="6746875"/>
            <a:ext cx="9080500" cy="111125"/>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ransition spd="slow">
    <p:push dir="u"/>
  </p:transition>
  <p:hf sldNum="0" hdr="0" ftr="0" dt="0"/>
  <p:txStyles>
    <p:titleStyle>
      <a:lvl1pPr algn="l" rtl="0" eaLnBrk="1" fontAlgn="base" hangingPunct="1">
        <a:spcBef>
          <a:spcPct val="0"/>
        </a:spcBef>
        <a:spcAft>
          <a:spcPct val="0"/>
        </a:spcAft>
        <a:defRPr sz="3200" b="1" kern="1200">
          <a:solidFill>
            <a:schemeClr val="tx1"/>
          </a:solidFill>
          <a:latin typeface="Georgia" pitchFamily="18" charset="0"/>
          <a:ea typeface="+mj-ea"/>
          <a:cs typeface="+mj-cs"/>
        </a:defRPr>
      </a:lvl1pPr>
      <a:lvl2pPr algn="l" rtl="0" eaLnBrk="1" fontAlgn="base" hangingPunct="1">
        <a:spcBef>
          <a:spcPct val="0"/>
        </a:spcBef>
        <a:spcAft>
          <a:spcPct val="0"/>
        </a:spcAft>
        <a:defRPr sz="3200" b="1">
          <a:solidFill>
            <a:schemeClr val="tx1"/>
          </a:solidFill>
          <a:latin typeface="Georgia" pitchFamily="18" charset="0"/>
        </a:defRPr>
      </a:lvl2pPr>
      <a:lvl3pPr algn="l" rtl="0" eaLnBrk="1" fontAlgn="base" hangingPunct="1">
        <a:spcBef>
          <a:spcPct val="0"/>
        </a:spcBef>
        <a:spcAft>
          <a:spcPct val="0"/>
        </a:spcAft>
        <a:defRPr sz="3200" b="1">
          <a:solidFill>
            <a:schemeClr val="tx1"/>
          </a:solidFill>
          <a:latin typeface="Georgia" pitchFamily="18" charset="0"/>
        </a:defRPr>
      </a:lvl3pPr>
      <a:lvl4pPr algn="l" rtl="0" eaLnBrk="1" fontAlgn="base" hangingPunct="1">
        <a:spcBef>
          <a:spcPct val="0"/>
        </a:spcBef>
        <a:spcAft>
          <a:spcPct val="0"/>
        </a:spcAft>
        <a:defRPr sz="3200" b="1">
          <a:solidFill>
            <a:schemeClr val="tx1"/>
          </a:solidFill>
          <a:latin typeface="Georgia" pitchFamily="18" charset="0"/>
        </a:defRPr>
      </a:lvl4pPr>
      <a:lvl5pPr algn="l" rtl="0" eaLnBrk="1" fontAlgn="base" hangingPunct="1">
        <a:spcBef>
          <a:spcPct val="0"/>
        </a:spcBef>
        <a:spcAft>
          <a:spcPct val="0"/>
        </a:spcAft>
        <a:defRPr sz="3200" b="1">
          <a:solidFill>
            <a:schemeClr val="tx1"/>
          </a:solidFill>
          <a:latin typeface="Georgia" pitchFamily="18" charset="0"/>
        </a:defRPr>
      </a:lvl5pPr>
      <a:lvl6pPr marL="457200" algn="l" rtl="0" eaLnBrk="1" fontAlgn="base" hangingPunct="1">
        <a:spcBef>
          <a:spcPct val="0"/>
        </a:spcBef>
        <a:spcAft>
          <a:spcPct val="0"/>
        </a:spcAft>
        <a:defRPr sz="3200" b="1">
          <a:solidFill>
            <a:schemeClr val="tx1"/>
          </a:solidFill>
          <a:latin typeface="Georgia" pitchFamily="18" charset="0"/>
        </a:defRPr>
      </a:lvl6pPr>
      <a:lvl7pPr marL="914400" algn="l" rtl="0" eaLnBrk="1" fontAlgn="base" hangingPunct="1">
        <a:spcBef>
          <a:spcPct val="0"/>
        </a:spcBef>
        <a:spcAft>
          <a:spcPct val="0"/>
        </a:spcAft>
        <a:defRPr sz="3200" b="1">
          <a:solidFill>
            <a:schemeClr val="tx1"/>
          </a:solidFill>
          <a:latin typeface="Georgia" pitchFamily="18" charset="0"/>
        </a:defRPr>
      </a:lvl7pPr>
      <a:lvl8pPr marL="1371600" algn="l" rtl="0" eaLnBrk="1" fontAlgn="base" hangingPunct="1">
        <a:spcBef>
          <a:spcPct val="0"/>
        </a:spcBef>
        <a:spcAft>
          <a:spcPct val="0"/>
        </a:spcAft>
        <a:defRPr sz="3200" b="1">
          <a:solidFill>
            <a:schemeClr val="tx1"/>
          </a:solidFill>
          <a:latin typeface="Georgia" pitchFamily="18" charset="0"/>
        </a:defRPr>
      </a:lvl8pPr>
      <a:lvl9pPr marL="1828800" algn="l" rtl="0" eaLnBrk="1" fontAlgn="base" hangingPunct="1">
        <a:spcBef>
          <a:spcPct val="0"/>
        </a:spcBef>
        <a:spcAft>
          <a:spcPct val="0"/>
        </a:spcAft>
        <a:defRPr sz="3200" b="1">
          <a:solidFill>
            <a:schemeClr val="tx1"/>
          </a:solidFill>
          <a:latin typeface="Georgia" pitchFamily="18" charset="0"/>
        </a:defRPr>
      </a:lvl9pPr>
    </p:titleStyle>
    <p:bodyStyle>
      <a:lvl1pPr marL="342900" indent="-342900" algn="l" rtl="0" eaLnBrk="1" fontAlgn="base" hangingPunct="1">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eaLnBrk="1" fontAlgn="base" hangingPunct="1">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9DA855-987C-8246-AC96-E30EDAF26561}"/>
              </a:ext>
            </a:extLst>
          </p:cNvPr>
          <p:cNvPicPr>
            <a:picLocks noChangeAspect="1"/>
          </p:cNvPicPr>
          <p:nvPr userDrawn="1"/>
        </p:nvPicPr>
        <p:blipFill>
          <a:blip r:embed="rId13"/>
          <a:stretch>
            <a:fillRect/>
          </a:stretch>
        </p:blipFill>
        <p:spPr>
          <a:xfrm>
            <a:off x="4763" y="0"/>
            <a:ext cx="9134475" cy="6858000"/>
          </a:xfrm>
          <a:prstGeom prst="rect">
            <a:avLst/>
          </a:prstGeom>
        </p:spPr>
      </p:pic>
      <p:sp>
        <p:nvSpPr>
          <p:cNvPr id="2" name="Title Placeholder 1">
            <a:extLst>
              <a:ext uri="{FF2B5EF4-FFF2-40B4-BE49-F238E27FC236}">
                <a16:creationId xmlns:a16="http://schemas.microsoft.com/office/drawing/2014/main" id="{D69A2EB8-9BC7-9D42-84AD-DFCC355CBA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C22093-E17F-DD4D-8284-31B3FA68E7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D63D4-5C90-9447-BF62-26FB5C9F615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331496-F269-2C4A-B187-FD9A9A7587B4}" type="datetimeFigureOut">
              <a:rPr lang="en-US" smtClean="0"/>
              <a:t>12/1/2025</a:t>
            </a:fld>
            <a:endParaRPr lang="en-US"/>
          </a:p>
        </p:txBody>
      </p:sp>
      <p:sp>
        <p:nvSpPr>
          <p:cNvPr id="5" name="Footer Placeholder 4">
            <a:extLst>
              <a:ext uri="{FF2B5EF4-FFF2-40B4-BE49-F238E27FC236}">
                <a16:creationId xmlns:a16="http://schemas.microsoft.com/office/drawing/2014/main" id="{31E622D9-C0BA-4C4F-A363-DFDF3FE8884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44A481-0D54-3447-B8E4-5C158D5CA6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C60B95-6745-C044-93E5-4D714587FEB1}" type="slidenum">
              <a:rPr lang="en-US" smtClean="0"/>
              <a:t>‹#›</a:t>
            </a:fld>
            <a:endParaRPr lang="en-US"/>
          </a:p>
        </p:txBody>
      </p:sp>
    </p:spTree>
    <p:extLst>
      <p:ext uri="{BB962C8B-B14F-4D97-AF65-F5344CB8AC3E}">
        <p14:creationId xmlns:p14="http://schemas.microsoft.com/office/powerpoint/2010/main" val="18255319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02C157-067C-F54D-8E1A-2FD57B92DF20}"/>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D7058B0-52FF-CF4E-85D1-DF4C683882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E4306-23D0-BF43-8852-3F7A7A529D8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BBEB6-BAAA-6E43-AEC8-0B25ABC071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A34709-4062-C844-B383-19A0023CD46A}" type="datetimeFigureOut">
              <a:rPr lang="en-US" smtClean="0"/>
              <a:t>12/1/2025</a:t>
            </a:fld>
            <a:endParaRPr lang="en-US"/>
          </a:p>
        </p:txBody>
      </p:sp>
      <p:sp>
        <p:nvSpPr>
          <p:cNvPr id="5" name="Footer Placeholder 4">
            <a:extLst>
              <a:ext uri="{FF2B5EF4-FFF2-40B4-BE49-F238E27FC236}">
                <a16:creationId xmlns:a16="http://schemas.microsoft.com/office/drawing/2014/main" id="{2CF516BC-1E7A-424B-9A9D-AB9ABA635C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68E852-3F78-0245-8424-A85B13767F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8CA0C2-63F4-A14C-9844-CD025D1796C9}" type="slidenum">
              <a:rPr lang="en-US" smtClean="0"/>
              <a:t>‹#›</a:t>
            </a:fld>
            <a:endParaRPr lang="en-US"/>
          </a:p>
        </p:txBody>
      </p:sp>
    </p:spTree>
    <p:extLst>
      <p:ext uri="{BB962C8B-B14F-4D97-AF65-F5344CB8AC3E}">
        <p14:creationId xmlns:p14="http://schemas.microsoft.com/office/powerpoint/2010/main" val="15429551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24CB25-A0B8-614B-8D88-91EDCF2785F7}"/>
              </a:ext>
            </a:extLst>
          </p:cNvPr>
          <p:cNvPicPr>
            <a:picLocks noChangeAspect="1"/>
          </p:cNvPicPr>
          <p:nvPr userDrawn="1"/>
        </p:nvPicPr>
        <p:blipFill>
          <a:blip r:embed="rId13"/>
          <a:stretch>
            <a:fillRect/>
          </a:stretch>
        </p:blipFill>
        <p:spPr>
          <a:xfrm>
            <a:off x="4763" y="0"/>
            <a:ext cx="9134475" cy="6858000"/>
          </a:xfrm>
          <a:prstGeom prst="rect">
            <a:avLst/>
          </a:prstGeom>
        </p:spPr>
      </p:pic>
      <p:sp>
        <p:nvSpPr>
          <p:cNvPr id="2" name="Title Placeholder 1">
            <a:extLst>
              <a:ext uri="{FF2B5EF4-FFF2-40B4-BE49-F238E27FC236}">
                <a16:creationId xmlns:a16="http://schemas.microsoft.com/office/drawing/2014/main" id="{3194DDA5-D529-7B4D-A62E-E7E9E1C0F58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872AA-3508-F34E-821A-F194B1119E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96729-A73A-1440-A44B-2F0138E6A0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4943E0-7422-6744-A3CF-8A367844F62B}" type="datetimeFigureOut">
              <a:rPr lang="en-US" smtClean="0"/>
              <a:t>12/1/2025</a:t>
            </a:fld>
            <a:endParaRPr lang="en-US"/>
          </a:p>
        </p:txBody>
      </p:sp>
      <p:sp>
        <p:nvSpPr>
          <p:cNvPr id="5" name="Footer Placeholder 4">
            <a:extLst>
              <a:ext uri="{FF2B5EF4-FFF2-40B4-BE49-F238E27FC236}">
                <a16:creationId xmlns:a16="http://schemas.microsoft.com/office/drawing/2014/main" id="{C775A297-F5CB-D242-AA50-39774935B7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E131CF-6F36-924F-AFFA-28684962F58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FA42FF-03D4-0842-A40A-D22C1BBC0BCB}" type="slidenum">
              <a:rPr lang="en-US" smtClean="0"/>
              <a:t>‹#›</a:t>
            </a:fld>
            <a:endParaRPr lang="en-US"/>
          </a:p>
        </p:txBody>
      </p:sp>
    </p:spTree>
    <p:extLst>
      <p:ext uri="{BB962C8B-B14F-4D97-AF65-F5344CB8AC3E}">
        <p14:creationId xmlns:p14="http://schemas.microsoft.com/office/powerpoint/2010/main" val="3019215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hyperlink" Target="https://www.flickr.com/photos/60525373@N08/4822746259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m.maxient.com/reportingform.php?WichitaStateUniv&amp;layout_id=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warning-shield-risk-attention-83865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DB22-A2EA-1F4E-BB99-49D3DD6EA999}"/>
              </a:ext>
            </a:extLst>
          </p:cNvPr>
          <p:cNvSpPr>
            <a:spLocks noGrp="1"/>
          </p:cNvSpPr>
          <p:nvPr>
            <p:ph type="title"/>
          </p:nvPr>
        </p:nvSpPr>
        <p:spPr>
          <a:xfrm>
            <a:off x="623888" y="1709739"/>
            <a:ext cx="8291512" cy="2852737"/>
          </a:xfrm>
        </p:spPr>
        <p:txBody>
          <a:bodyPr anchor="b">
            <a:normAutofit/>
          </a:bodyPr>
          <a:lstStyle/>
          <a:p>
            <a:r>
              <a:rPr lang="en-US" b="1" dirty="0">
                <a:latin typeface="Arial" panose="020B0604020202020204" pitchFamily="34" charset="0"/>
                <a:cs typeface="Arial" panose="020B0604020202020204" pitchFamily="34" charset="0"/>
              </a:rPr>
              <a:t>Graduate Assistant Mandatory Reporter Training</a:t>
            </a:r>
          </a:p>
        </p:txBody>
      </p:sp>
      <p:sp>
        <p:nvSpPr>
          <p:cNvPr id="3" name="Subtitle 2">
            <a:extLst>
              <a:ext uri="{FF2B5EF4-FFF2-40B4-BE49-F238E27FC236}">
                <a16:creationId xmlns:a16="http://schemas.microsoft.com/office/drawing/2014/main" id="{9282C5E2-6174-E14F-A3D4-4B1B8995AEC1}"/>
              </a:ext>
            </a:extLst>
          </p:cNvPr>
          <p:cNvSpPr>
            <a:spLocks noGrp="1"/>
          </p:cNvSpPr>
          <p:nvPr>
            <p:ph type="body" idx="1"/>
          </p:nvPr>
        </p:nvSpPr>
        <p:spPr>
          <a:xfrm>
            <a:off x="609600" y="4648200"/>
            <a:ext cx="7886700" cy="1500187"/>
          </a:xfrm>
        </p:spPr>
        <p:txBody>
          <a:bodyPr>
            <a:normAutofit/>
          </a:bodyPr>
          <a:lstStyle/>
          <a:p>
            <a:r>
              <a:rPr lang="en-US" dirty="0">
                <a:solidFill>
                  <a:schemeClr val="tx1"/>
                </a:solidFill>
                <a:latin typeface="Arial" panose="020B0604020202020204" pitchFamily="34" charset="0"/>
                <a:cs typeface="Arial" panose="020B0604020202020204" pitchFamily="34" charset="0"/>
              </a:rPr>
              <a:t>Office of Civil Rights, Title IX &amp; ADA Compliance (CTAC)</a:t>
            </a:r>
          </a:p>
        </p:txBody>
      </p:sp>
    </p:spTree>
    <p:extLst>
      <p:ext uri="{BB962C8B-B14F-4D97-AF65-F5344CB8AC3E}">
        <p14:creationId xmlns:p14="http://schemas.microsoft.com/office/powerpoint/2010/main" val="4048480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F02D-C0A1-DB4B-81AE-E59E6AC4A645}"/>
              </a:ext>
            </a:extLst>
          </p:cNvPr>
          <p:cNvSpPr>
            <a:spLocks noGrp="1"/>
          </p:cNvSpPr>
          <p:nvPr>
            <p:ph type="title"/>
          </p:nvPr>
        </p:nvSpPr>
        <p:spPr>
          <a:xfrm>
            <a:off x="204018" y="228600"/>
            <a:ext cx="8499987" cy="846239"/>
          </a:xfrm>
        </p:spPr>
        <p:txBody>
          <a:bodyPr/>
          <a:lstStyle/>
          <a:p>
            <a:r>
              <a:rPr lang="en-US" sz="4000" dirty="0">
                <a:latin typeface="Arial" panose="020B0604020202020204" pitchFamily="34" charset="0"/>
                <a:cs typeface="Arial" panose="020B0604020202020204" pitchFamily="34" charset="0"/>
              </a:rPr>
              <a:t>Mandatory Reporters</a:t>
            </a:r>
          </a:p>
        </p:txBody>
      </p:sp>
      <p:sp>
        <p:nvSpPr>
          <p:cNvPr id="3" name="Content Placeholder 2">
            <a:extLst>
              <a:ext uri="{FF2B5EF4-FFF2-40B4-BE49-F238E27FC236}">
                <a16:creationId xmlns:a16="http://schemas.microsoft.com/office/drawing/2014/main" id="{0F7E053E-23AA-E14C-9366-37E5FF90AE07}"/>
              </a:ext>
            </a:extLst>
          </p:cNvPr>
          <p:cNvSpPr>
            <a:spLocks noGrp="1"/>
          </p:cNvSpPr>
          <p:nvPr>
            <p:ph idx="1"/>
          </p:nvPr>
        </p:nvSpPr>
        <p:spPr/>
        <p:txBody>
          <a:bodyPr/>
          <a:lstStyle/>
          <a:p>
            <a:r>
              <a:rPr lang="en-US" dirty="0"/>
              <a:t>Required to promptly report all relevant details to CTAC. </a:t>
            </a:r>
          </a:p>
          <a:p>
            <a:r>
              <a:rPr lang="en-US" dirty="0"/>
              <a:t>Report to University Police Department</a:t>
            </a:r>
          </a:p>
          <a:p>
            <a:r>
              <a:rPr lang="en-US" dirty="0"/>
              <a:t>Though many employees have mentoring and other relationships with colleagues and students, responsible employees </a:t>
            </a:r>
            <a:r>
              <a:rPr lang="en-US" b="1" dirty="0"/>
              <a:t>cannot</a:t>
            </a:r>
            <a:r>
              <a:rPr lang="en-US" dirty="0"/>
              <a:t> promise confidentiality.</a:t>
            </a:r>
          </a:p>
          <a:p>
            <a:r>
              <a:rPr lang="en-US" dirty="0"/>
              <a:t>If it appears that a person is about to disclose, employees should make sure that the person understand the mandatory reporting requirements.</a:t>
            </a:r>
          </a:p>
        </p:txBody>
      </p:sp>
    </p:spTree>
    <p:extLst>
      <p:ext uri="{BB962C8B-B14F-4D97-AF65-F5344CB8AC3E}">
        <p14:creationId xmlns:p14="http://schemas.microsoft.com/office/powerpoint/2010/main" val="20867854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F02D-C0A1-DB4B-81AE-E59E6AC4A645}"/>
              </a:ext>
            </a:extLst>
          </p:cNvPr>
          <p:cNvSpPr>
            <a:spLocks noGrp="1"/>
          </p:cNvSpPr>
          <p:nvPr>
            <p:ph type="title"/>
          </p:nvPr>
        </p:nvSpPr>
        <p:spPr>
          <a:xfrm>
            <a:off x="204018" y="228600"/>
            <a:ext cx="8499987" cy="846239"/>
          </a:xfrm>
        </p:spPr>
        <p:txBody>
          <a:bodyPr/>
          <a:lstStyle/>
          <a:p>
            <a:r>
              <a:rPr lang="en-US" sz="4000" i="1" dirty="0">
                <a:latin typeface="Arial" panose="020B0604020202020204" pitchFamily="34" charset="0"/>
                <a:cs typeface="Arial" panose="020B0604020202020204" pitchFamily="34" charset="0"/>
              </a:rPr>
              <a:t>Remember!</a:t>
            </a:r>
          </a:p>
        </p:txBody>
      </p:sp>
      <p:sp>
        <p:nvSpPr>
          <p:cNvPr id="3" name="Content Placeholder 2">
            <a:extLst>
              <a:ext uri="{FF2B5EF4-FFF2-40B4-BE49-F238E27FC236}">
                <a16:creationId xmlns:a16="http://schemas.microsoft.com/office/drawing/2014/main" id="{0F7E053E-23AA-E14C-9366-37E5FF90AE07}"/>
              </a:ext>
            </a:extLst>
          </p:cNvPr>
          <p:cNvSpPr>
            <a:spLocks noGrp="1"/>
          </p:cNvSpPr>
          <p:nvPr>
            <p:ph idx="1"/>
          </p:nvPr>
        </p:nvSpPr>
        <p:spPr/>
        <p:txBody>
          <a:bodyPr/>
          <a:lstStyle/>
          <a:p>
            <a:pPr marL="0" indent="0">
              <a:buNone/>
            </a:pPr>
            <a:r>
              <a:rPr lang="en-US" dirty="0"/>
              <a:t>*Students are not considered mandatory reporters. However, GAs are considered mandatory reporters when operating in the capacity of a university employee. </a:t>
            </a:r>
          </a:p>
          <a:p>
            <a:r>
              <a:rPr lang="en-US" dirty="0"/>
              <a:t>If a student reports something to you that has the potential to be a policy violation, report it. </a:t>
            </a:r>
          </a:p>
          <a:p>
            <a:r>
              <a:rPr lang="en-US" dirty="0"/>
              <a:t>Please do not ask them probing questions. </a:t>
            </a:r>
          </a:p>
          <a:p>
            <a:r>
              <a:rPr lang="en-US" dirty="0"/>
              <a:t>Gather the information available to you and file the complaint.</a:t>
            </a:r>
          </a:p>
        </p:txBody>
      </p:sp>
    </p:spTree>
    <p:extLst>
      <p:ext uri="{BB962C8B-B14F-4D97-AF65-F5344CB8AC3E}">
        <p14:creationId xmlns:p14="http://schemas.microsoft.com/office/powerpoint/2010/main" val="21607982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142999" y="819686"/>
            <a:ext cx="6858000" cy="868498"/>
          </a:xfrm>
        </p:spPr>
        <p:txBody>
          <a:bodyPr/>
          <a:lstStyle/>
          <a:p>
            <a:r>
              <a:rPr lang="en-US" b="1" dirty="0">
                <a:latin typeface="Arial" panose="020B0604020202020204" pitchFamily="34" charset="0"/>
                <a:cs typeface="Arial" panose="020B0604020202020204" pitchFamily="34" charset="0"/>
              </a:rPr>
              <a:t>Report &amp; Process</a:t>
            </a:r>
          </a:p>
        </p:txBody>
      </p:sp>
      <p:pic>
        <p:nvPicPr>
          <p:cNvPr id="3" name="Picture 2" descr="A signpost with signs reading help, tips, assistance, guidance, support, and advice">
            <a:extLst>
              <a:ext uri="{FF2B5EF4-FFF2-40B4-BE49-F238E27FC236}">
                <a16:creationId xmlns:a16="http://schemas.microsoft.com/office/drawing/2014/main" id="{870109E5-D389-BB6D-0913-352B724DEB4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716" b="96093" l="9961" r="90625">
                        <a14:foregroundMark x1="49121" y1="21123" x2="49121" y2="21123"/>
                        <a14:foregroundMark x1="48633" y1="14286" x2="48633" y2="14286"/>
                        <a14:foregroundMark x1="48828" y1="18437" x2="48828" y2="18437"/>
                        <a14:foregroundMark x1="49121" y1="21368" x2="49121" y2="21368"/>
                        <a14:foregroundMark x1="49805" y1="14042" x2="49805" y2="14042"/>
                        <a14:foregroundMark x1="49512" y1="8181" x2="49512" y2="8181"/>
                        <a14:foregroundMark x1="48828" y1="13309" x2="48828" y2="13309"/>
                        <a14:foregroundMark x1="34668" y1="29182" x2="34668" y2="29182"/>
                        <a14:foregroundMark x1="17676" y1="22833" x2="17676" y2="22833"/>
                        <a14:foregroundMark x1="21484" y1="37363" x2="21484" y2="37363"/>
                        <a14:foregroundMark x1="22852" y1="39438" x2="22852" y2="39438"/>
                        <a14:foregroundMark x1="24023" y1="41758" x2="24023" y2="41758"/>
                        <a14:foregroundMark x1="31250" y1="40904" x2="31250" y2="40904"/>
                        <a14:foregroundMark x1="34766" y1="41758" x2="34766" y2="41758"/>
                        <a14:foregroundMark x1="38867" y1="39927" x2="38867" y2="39927"/>
                        <a14:foregroundMark x1="37500" y1="49451" x2="37500" y2="49451"/>
                        <a14:foregroundMark x1="43262" y1="51404" x2="43262" y2="51404"/>
                        <a14:foregroundMark x1="44238" y1="50549" x2="44238" y2="50549"/>
                        <a14:foregroundMark x1="22949" y1="44567" x2="22949" y2="44567"/>
                        <a14:foregroundMark x1="22852" y1="28449" x2="22852" y2="28449"/>
                        <a14:foregroundMark x1="29492" y1="25763" x2="29492" y2="25763"/>
                        <a14:foregroundMark x1="28223" y1="27595" x2="28223" y2="27595"/>
                        <a14:foregroundMark x1="29785" y1="25763" x2="29785" y2="25763"/>
                        <a14:foregroundMark x1="33789" y1="28327" x2="33789" y2="28327"/>
                        <a14:foregroundMark x1="38281" y1="28327" x2="38281" y2="28327"/>
                        <a14:foregroundMark x1="41797" y1="28327" x2="41797" y2="28327"/>
                        <a14:foregroundMark x1="62207" y1="27228" x2="62207" y2="27228"/>
                        <a14:foregroundMark x1="68359" y1="23932" x2="68359" y2="23932"/>
                        <a14:foregroundMark x1="71973" y1="24298" x2="71973" y2="24298"/>
                        <a14:foregroundMark x1="70996" y1="41392" x2="70996" y2="41392"/>
                        <a14:foregroundMark x1="73340" y1="39927" x2="73340" y2="39927"/>
                        <a14:foregroundMark x1="75586" y1="39438" x2="75586" y2="39438"/>
                        <a14:foregroundMark x1="77539" y1="38828" x2="77539" y2="38828"/>
                        <a14:foregroundMark x1="68652" y1="55678" x2="68652" y2="55678"/>
                        <a14:foregroundMark x1="71094" y1="52503" x2="71094" y2="52503"/>
                        <a14:foregroundMark x1="59180" y1="52869" x2="59180" y2="52869"/>
                        <a14:foregroundMark x1="54590" y1="54945" x2="54590" y2="54945"/>
                        <a14:foregroundMark x1="54297" y1="56899" x2="54297" y2="56899"/>
                        <a14:foregroundMark x1="53613" y1="52869" x2="53613" y2="52869"/>
                        <a14:foregroundMark x1="62500" y1="52381" x2="62500" y2="52381"/>
                        <a14:foregroundMark x1="57715" y1="53602" x2="57715" y2="53602"/>
                        <a14:foregroundMark x1="48633" y1="96093" x2="48633" y2="96093"/>
                        <a14:foregroundMark x1="31445" y1="26984" x2="31445" y2="26984"/>
                        <a14:foregroundMark x1="28613" y1="27228" x2="28613" y2="27228"/>
                        <a14:foregroundMark x1="28613" y1="26984" x2="28613" y2="26984"/>
                        <a14:foregroundMark x1="30273" y1="26862" x2="30273" y2="26862"/>
                        <a14:foregroundMark x1="62891" y1="25153" x2="62891" y2="25153"/>
                        <a14:foregroundMark x1="67773" y1="25763" x2="67773" y2="25763"/>
                        <a14:foregroundMark x1="68164" y1="23932" x2="68164" y2="23932"/>
                        <a14:foregroundMark x1="67773" y1="24664" x2="67773" y2="24664"/>
                        <a14:foregroundMark x1="70508" y1="23321" x2="70508" y2="23321"/>
                        <a14:foregroundMark x1="90625" y1="35531" x2="90625" y2="35531"/>
                        <a14:foregroundMark x1="66016" y1="36264" x2="66016" y2="36264"/>
                        <a14:foregroundMark x1="69629" y1="36142" x2="69629" y2="36142"/>
                        <a14:foregroundMark x1="77051" y1="38339" x2="77051" y2="38339"/>
                        <a14:foregroundMark x1="74902" y1="37363" x2="74902" y2="37363"/>
                        <a14:foregroundMark x1="80176" y1="37729" x2="80176" y2="37729"/>
                        <a14:foregroundMark x1="71289" y1="37607" x2="71289" y2="37607"/>
                        <a14:foregroundMark x1="66992" y1="37973" x2="66992" y2="37973"/>
                        <a14:foregroundMark x1="61914" y1="38462" x2="61914" y2="38462"/>
                        <a14:foregroundMark x1="57715" y1="38462" x2="57715" y2="38462"/>
                        <a14:foregroundMark x1="36719" y1="27717" x2="36719" y2="27717"/>
                        <a14:foregroundMark x1="49316" y1="6838" x2="49316" y2="6838"/>
                        <a14:foregroundMark x1="48633" y1="6838" x2="48633" y2="6838"/>
                        <a14:foregroundMark x1="50586" y1="7082" x2="50586" y2="7082"/>
                        <a14:foregroundMark x1="46484" y1="7326" x2="46484" y2="7326"/>
                        <a14:foregroundMark x1="51367" y1="7326" x2="51367" y2="7326"/>
                        <a14:foregroundMark x1="47559" y1="6716" x2="47559" y2="6716"/>
                        <a14:backgroundMark x1="41309" y1="45543" x2="41309" y2="45543"/>
                      </a14:backgroundRemoval>
                    </a14:imgEffect>
                  </a14:imgLayer>
                </a14:imgProps>
              </a:ext>
              <a:ext uri="{837473B0-CC2E-450A-ABE3-18F120FF3D39}">
                <a1611:picAttrSrcUrl xmlns:a1611="http://schemas.microsoft.com/office/drawing/2016/11/main" r:id="rId4"/>
              </a:ext>
            </a:extLst>
          </a:blip>
          <a:srcRect b="29999"/>
          <a:stretch/>
        </p:blipFill>
        <p:spPr>
          <a:xfrm>
            <a:off x="1618742" y="1676400"/>
            <a:ext cx="5906515" cy="3306898"/>
          </a:xfrm>
          <a:prstGeom prst="rect">
            <a:avLst/>
          </a:prstGeom>
        </p:spPr>
      </p:pic>
    </p:spTree>
    <p:extLst>
      <p:ext uri="{BB962C8B-B14F-4D97-AF65-F5344CB8AC3E}">
        <p14:creationId xmlns:p14="http://schemas.microsoft.com/office/powerpoint/2010/main" val="2080360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0" y="156369"/>
            <a:ext cx="8499475" cy="846137"/>
          </a:xfrm>
        </p:spPr>
        <p:txBody>
          <a:bodyPr/>
          <a:lstStyle/>
          <a:p>
            <a:r>
              <a:rPr lang="en-US" sz="4000" dirty="0">
                <a:latin typeface="Arial" panose="020B0604020202020204" pitchFamily="34" charset="0"/>
                <a:cs typeface="Arial" panose="020B0604020202020204" pitchFamily="34" charset="0"/>
              </a:rPr>
              <a:t>CTAC Webpage</a:t>
            </a:r>
          </a:p>
        </p:txBody>
      </p:sp>
      <p:pic>
        <p:nvPicPr>
          <p:cNvPr id="3" name="Picture 2" descr="CTAC webpage with an arrow pointing to the Submit a Report button">
            <a:extLst>
              <a:ext uri="{FF2B5EF4-FFF2-40B4-BE49-F238E27FC236}">
                <a16:creationId xmlns:a16="http://schemas.microsoft.com/office/drawing/2014/main" id="{D4DEE661-FC33-84CF-868E-EB5F2EC83F70}"/>
              </a:ext>
            </a:extLst>
          </p:cNvPr>
          <p:cNvPicPr>
            <a:picLocks noChangeAspect="1"/>
          </p:cNvPicPr>
          <p:nvPr/>
        </p:nvPicPr>
        <p:blipFill>
          <a:blip r:embed="rId3"/>
          <a:stretch>
            <a:fillRect/>
          </a:stretch>
        </p:blipFill>
        <p:spPr>
          <a:xfrm>
            <a:off x="1600200" y="1295400"/>
            <a:ext cx="6141857" cy="4961682"/>
          </a:xfrm>
          <a:prstGeom prst="rect">
            <a:avLst/>
          </a:prstGeom>
        </p:spPr>
      </p:pic>
      <p:sp>
        <p:nvSpPr>
          <p:cNvPr id="4" name="Arrow: Up 3">
            <a:extLst>
              <a:ext uri="{FF2B5EF4-FFF2-40B4-BE49-F238E27FC236}">
                <a16:creationId xmlns:a16="http://schemas.microsoft.com/office/drawing/2014/main" id="{D311520D-0E67-39A3-E172-1E3381874FF7}"/>
              </a:ext>
              <a:ext uri="{C183D7F6-B498-43B3-948B-1728B52AA6E4}">
                <adec:decorative xmlns:adec="http://schemas.microsoft.com/office/drawing/2017/decorative" val="1"/>
              </a:ext>
            </a:extLst>
          </p:cNvPr>
          <p:cNvSpPr/>
          <p:nvPr/>
        </p:nvSpPr>
        <p:spPr>
          <a:xfrm rot="10800000">
            <a:off x="3554009" y="4394217"/>
            <a:ext cx="329240" cy="1454273"/>
          </a:xfrm>
          <a:prstGeom prst="upArrow">
            <a:avLst/>
          </a:prstGeom>
          <a:solidFill>
            <a:srgbClr val="92D050"/>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912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7656"/>
            <a:ext cx="8499475" cy="846137"/>
          </a:xfrm>
        </p:spPr>
        <p:txBody>
          <a:bodyPr/>
          <a:lstStyle/>
          <a:p>
            <a:r>
              <a:rPr lang="en-US" sz="4000" dirty="0">
                <a:latin typeface="Arial" panose="020B0604020202020204" pitchFamily="34" charset="0"/>
                <a:cs typeface="Arial" panose="020B0604020202020204" pitchFamily="34" charset="0"/>
              </a:rPr>
              <a:t>Initial Report to CTAC</a:t>
            </a:r>
          </a:p>
        </p:txBody>
      </p:sp>
      <p:sp>
        <p:nvSpPr>
          <p:cNvPr id="3" name="Content Placeholder 2"/>
          <p:cNvSpPr>
            <a:spLocks noGrp="1"/>
          </p:cNvSpPr>
          <p:nvPr>
            <p:ph sz="half" idx="1"/>
          </p:nvPr>
        </p:nvSpPr>
        <p:spPr>
          <a:xfrm>
            <a:off x="574808" y="1676400"/>
            <a:ext cx="4038600" cy="4525963"/>
          </a:xfrm>
        </p:spPr>
        <p:txBody>
          <a:bodyPr/>
          <a:lstStyle/>
          <a:p>
            <a:pPr>
              <a:buClr>
                <a:schemeClr val="accent1"/>
              </a:buClr>
            </a:pPr>
            <a:r>
              <a:rPr lang="en-US" dirty="0"/>
              <a:t>CTAC Report form is accessible at </a:t>
            </a:r>
            <a:r>
              <a:rPr lang="en-US" dirty="0">
                <a:hlinkClick r:id="rId3">
                  <a:extLst>
                    <a:ext uri="{A12FA001-AC4F-418D-AE19-62706E023703}">
                      <ahyp:hlinkClr xmlns:ahyp="http://schemas.microsoft.com/office/drawing/2018/hyperlinkcolor" val="tx"/>
                    </a:ext>
                  </a:extLst>
                </a:hlinkClick>
              </a:rPr>
              <a:t>Submit a Report</a:t>
            </a:r>
            <a:endParaRPr lang="en-US" dirty="0"/>
          </a:p>
          <a:p>
            <a:pPr>
              <a:buClr>
                <a:schemeClr val="accent1"/>
              </a:buClr>
            </a:pPr>
            <a:r>
              <a:rPr lang="en-US" dirty="0"/>
              <a:t>Individuals who wish to report to the University</a:t>
            </a:r>
            <a:r>
              <a:rPr lang="en-US" b="1" dirty="0"/>
              <a:t> may</a:t>
            </a:r>
            <a:r>
              <a:rPr lang="en-US" dirty="0"/>
              <a:t> also report to law enforcement, but they are not required to do so to receive assistance</a:t>
            </a:r>
          </a:p>
          <a:p>
            <a:endParaRPr lang="en-US" dirty="0"/>
          </a:p>
        </p:txBody>
      </p:sp>
      <p:pic>
        <p:nvPicPr>
          <p:cNvPr id="5" name="Picture 4" descr="CTAC online report form">
            <a:extLst>
              <a:ext uri="{FF2B5EF4-FFF2-40B4-BE49-F238E27FC236}">
                <a16:creationId xmlns:a16="http://schemas.microsoft.com/office/drawing/2014/main" id="{E9CD6B69-2307-60C8-4EB7-65C709B5D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815" y="1643406"/>
            <a:ext cx="3634260" cy="4426185"/>
          </a:xfrm>
          <a:prstGeom prst="rect">
            <a:avLst/>
          </a:prstGeom>
        </p:spPr>
      </p:pic>
    </p:spTree>
    <p:extLst>
      <p:ext uri="{BB962C8B-B14F-4D97-AF65-F5344CB8AC3E}">
        <p14:creationId xmlns:p14="http://schemas.microsoft.com/office/powerpoint/2010/main" val="2018639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B52-9ED4-7048-8C3A-62E7E6DB1170}"/>
              </a:ext>
            </a:extLst>
          </p:cNvPr>
          <p:cNvSpPr>
            <a:spLocks noGrp="1"/>
          </p:cNvSpPr>
          <p:nvPr>
            <p:ph type="title"/>
          </p:nvPr>
        </p:nvSpPr>
        <p:spPr>
          <a:xfrm>
            <a:off x="371746" y="197969"/>
            <a:ext cx="8499987" cy="846239"/>
          </a:xfrm>
        </p:spPr>
        <p:txBody>
          <a:bodyPr/>
          <a:lstStyle/>
          <a:p>
            <a:pPr algn="ctr"/>
            <a:r>
              <a:rPr lang="en-US" sz="4000" dirty="0">
                <a:latin typeface="Arial" panose="020B0604020202020204" pitchFamily="34" charset="0"/>
                <a:cs typeface="Arial" panose="020B0604020202020204" pitchFamily="34" charset="0"/>
              </a:rPr>
              <a:t>Thank You from your CTAC team!</a:t>
            </a:r>
          </a:p>
        </p:txBody>
      </p:sp>
      <p:sp>
        <p:nvSpPr>
          <p:cNvPr id="5" name="Rectangle: Diagonal Corners Rounded 4">
            <a:extLst>
              <a:ext uri="{FF2B5EF4-FFF2-40B4-BE49-F238E27FC236}">
                <a16:creationId xmlns:a16="http://schemas.microsoft.com/office/drawing/2014/main" id="{111C56E5-BD63-DF98-EC28-9510A7205CD9}"/>
              </a:ext>
              <a:ext uri="{C183D7F6-B498-43B3-948B-1728B52AA6E4}">
                <adec:decorative xmlns:adec="http://schemas.microsoft.com/office/drawing/2017/decorative" val="1"/>
              </a:ext>
            </a:extLst>
          </p:cNvPr>
          <p:cNvSpPr/>
          <p:nvPr/>
        </p:nvSpPr>
        <p:spPr>
          <a:xfrm>
            <a:off x="5943600" y="3208506"/>
            <a:ext cx="2799396" cy="1320755"/>
          </a:xfrm>
          <a:prstGeom prst="round2Diag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FE03F-E79E-75EF-2CE5-8F8C970A2559}"/>
              </a:ext>
            </a:extLst>
          </p:cNvPr>
          <p:cNvSpPr txBox="1"/>
          <p:nvPr/>
        </p:nvSpPr>
        <p:spPr>
          <a:xfrm>
            <a:off x="5665834" y="3544669"/>
            <a:ext cx="3325766"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Shocker Success Center</a:t>
            </a:r>
          </a:p>
          <a:p>
            <a:pPr algn="ctr"/>
            <a:r>
              <a:rPr lang="en-US" dirty="0">
                <a:latin typeface="Arial" panose="020B0604020202020204" pitchFamily="34" charset="0"/>
                <a:cs typeface="Arial" panose="020B0604020202020204" pitchFamily="34" charset="0"/>
              </a:rPr>
              <a:t>Lower-Level Suite #017</a:t>
            </a:r>
          </a:p>
        </p:txBody>
      </p:sp>
      <p:pic>
        <p:nvPicPr>
          <p:cNvPr id="4" name="Picture 3" descr="CTAC staff page that can be accessed by choosing Contact Us on the CTAC main page">
            <a:extLst>
              <a:ext uri="{FF2B5EF4-FFF2-40B4-BE49-F238E27FC236}">
                <a16:creationId xmlns:a16="http://schemas.microsoft.com/office/drawing/2014/main" id="{EC73DCA2-FBD6-1730-697B-469B914B4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506" y="1295400"/>
            <a:ext cx="4351445" cy="5257800"/>
          </a:xfrm>
          <a:prstGeom prst="rect">
            <a:avLst/>
          </a:prstGeom>
        </p:spPr>
      </p:pic>
    </p:spTree>
    <p:extLst>
      <p:ext uri="{BB962C8B-B14F-4D97-AF65-F5344CB8AC3E}">
        <p14:creationId xmlns:p14="http://schemas.microsoft.com/office/powerpoint/2010/main" val="4075979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4786" y="152400"/>
            <a:ext cx="8499475" cy="846137"/>
          </a:xfrm>
        </p:spPr>
        <p:txBody>
          <a:bodyPr/>
          <a:lstStyle/>
          <a:p>
            <a:r>
              <a:rPr lang="en-US" sz="4000" dirty="0">
                <a:latin typeface="Arial" panose="020B0604020202020204" pitchFamily="34" charset="0"/>
                <a:cs typeface="Arial" panose="020B0604020202020204" pitchFamily="34" charset="0"/>
              </a:rPr>
              <a:t>WARNING</a:t>
            </a:r>
          </a:p>
        </p:txBody>
      </p:sp>
      <p:pic>
        <p:nvPicPr>
          <p:cNvPr id="3" name="Content Placeholder 2" descr="A red and white triangle sign with a black exclamation mark denoting warning that upcoming content may be sensitive">
            <a:extLst>
              <a:ext uri="{FF2B5EF4-FFF2-40B4-BE49-F238E27FC236}">
                <a16:creationId xmlns:a16="http://schemas.microsoft.com/office/drawing/2014/main" id="{1AEB7B1E-4615-E701-0F60-073964E8B52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6381" y="1600200"/>
            <a:ext cx="5236287" cy="4525963"/>
          </a:xfr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C158-C306-A041-ACD6-B8533281F177}"/>
              </a:ext>
            </a:extLst>
          </p:cNvPr>
          <p:cNvSpPr>
            <a:spLocks noGrp="1"/>
          </p:cNvSpPr>
          <p:nvPr>
            <p:ph type="title"/>
          </p:nvPr>
        </p:nvSpPr>
        <p:spPr>
          <a:xfrm>
            <a:off x="228600" y="152400"/>
            <a:ext cx="8499475" cy="846137"/>
          </a:xfrm>
        </p:spPr>
        <p:txBody>
          <a:bodyPr/>
          <a:lstStyle/>
          <a:p>
            <a:r>
              <a:rPr lang="en-US" sz="4000" dirty="0">
                <a:latin typeface="Arial" panose="020B0604020202020204" pitchFamily="34" charset="0"/>
                <a:cs typeface="Arial" panose="020B0604020202020204" pitchFamily="34" charset="0"/>
              </a:rPr>
              <a:t>Conduct Addressed</a:t>
            </a:r>
          </a:p>
        </p:txBody>
      </p:sp>
      <p:sp>
        <p:nvSpPr>
          <p:cNvPr id="7" name="Content Placeholder 6"/>
          <p:cNvSpPr>
            <a:spLocks noGrp="1"/>
          </p:cNvSpPr>
          <p:nvPr>
            <p:ph sz="half" idx="2"/>
          </p:nvPr>
        </p:nvSpPr>
        <p:spPr>
          <a:xfrm>
            <a:off x="2495550" y="1714499"/>
            <a:ext cx="4152900" cy="3429001"/>
          </a:xfrm>
        </p:spPr>
        <p:txBody>
          <a:bodyPr/>
          <a:lstStyle/>
          <a:p>
            <a:pPr marL="0" indent="0" algn="ctr">
              <a:buNone/>
            </a:pPr>
            <a:endParaRPr lang="en-US" u="sng" dirty="0"/>
          </a:p>
          <a:p>
            <a:pPr marL="0" indent="0" algn="ctr">
              <a:buNone/>
            </a:pPr>
            <a:r>
              <a:rPr lang="en-US" sz="3200" dirty="0"/>
              <a:t>Discrimination</a:t>
            </a:r>
          </a:p>
          <a:p>
            <a:pPr marL="0" indent="0" algn="ctr">
              <a:buNone/>
            </a:pPr>
            <a:r>
              <a:rPr lang="en-US" sz="3200" dirty="0"/>
              <a:t>Harassment</a:t>
            </a:r>
          </a:p>
          <a:p>
            <a:pPr marL="0" indent="0" algn="ctr">
              <a:buNone/>
            </a:pPr>
            <a:r>
              <a:rPr lang="en-US" sz="3200" dirty="0"/>
              <a:t>Retaliation</a:t>
            </a:r>
          </a:p>
          <a:p>
            <a:pPr algn="ctr"/>
            <a:endParaRPr lang="en-US" sz="3200" dirty="0"/>
          </a:p>
          <a:p>
            <a:pPr marL="0" indent="0" algn="ctr">
              <a:buNone/>
            </a:pPr>
            <a:endParaRPr lang="en-US" dirty="0"/>
          </a:p>
        </p:txBody>
      </p:sp>
    </p:spTree>
    <p:extLst>
      <p:ext uri="{BB962C8B-B14F-4D97-AF65-F5344CB8AC3E}">
        <p14:creationId xmlns:p14="http://schemas.microsoft.com/office/powerpoint/2010/main" val="7807885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F112-7FA1-49A4-B72A-EB0EF1568948}"/>
              </a:ext>
            </a:extLst>
          </p:cNvPr>
          <p:cNvSpPr>
            <a:spLocks noGrp="1"/>
          </p:cNvSpPr>
          <p:nvPr>
            <p:ph type="title"/>
          </p:nvPr>
        </p:nvSpPr>
        <p:spPr>
          <a:xfrm>
            <a:off x="204018" y="152400"/>
            <a:ext cx="8499987" cy="846239"/>
          </a:xfrm>
        </p:spPr>
        <p:txBody>
          <a:bodyPr/>
          <a:lstStyle/>
          <a:p>
            <a:r>
              <a:rPr lang="en-US" sz="4000" dirty="0">
                <a:latin typeface="Arial" panose="020B0604020202020204" pitchFamily="34" charset="0"/>
                <a:cs typeface="Arial" panose="020B0604020202020204" pitchFamily="34" charset="0"/>
              </a:rPr>
              <a:t>Protected Characteristics</a:t>
            </a:r>
          </a:p>
        </p:txBody>
      </p:sp>
      <p:sp>
        <p:nvSpPr>
          <p:cNvPr id="3" name="Content Placeholder 2">
            <a:extLst>
              <a:ext uri="{FF2B5EF4-FFF2-40B4-BE49-F238E27FC236}">
                <a16:creationId xmlns:a16="http://schemas.microsoft.com/office/drawing/2014/main" id="{75203036-F5F6-48FE-8EB2-C90D07E3AC07}"/>
              </a:ext>
              <a:ext uri="{C183D7F6-B498-43B3-948B-1728B52AA6E4}">
                <adec:decorative xmlns:adec="http://schemas.microsoft.com/office/drawing/2017/decorative" val="0"/>
              </a:ext>
            </a:extLst>
          </p:cNvPr>
          <p:cNvSpPr>
            <a:spLocks noGrp="1"/>
          </p:cNvSpPr>
          <p:nvPr>
            <p:ph idx="1"/>
          </p:nvPr>
        </p:nvSpPr>
        <p:spPr/>
        <p:txBody>
          <a:bodyPr numCol="2"/>
          <a:lstStyle/>
          <a:p>
            <a:r>
              <a:rPr lang="en-US" dirty="0"/>
              <a:t>Age </a:t>
            </a:r>
          </a:p>
          <a:p>
            <a:r>
              <a:rPr lang="en-US" dirty="0"/>
              <a:t>Ancestry</a:t>
            </a:r>
          </a:p>
          <a:p>
            <a:r>
              <a:rPr lang="en-US" dirty="0"/>
              <a:t>Color</a:t>
            </a:r>
          </a:p>
          <a:p>
            <a:r>
              <a:rPr lang="en-US" dirty="0"/>
              <a:t>Disability</a:t>
            </a:r>
          </a:p>
          <a:p>
            <a:r>
              <a:rPr lang="en-US" dirty="0"/>
              <a:t>Gender</a:t>
            </a:r>
          </a:p>
          <a:p>
            <a:r>
              <a:rPr lang="en-US" dirty="0"/>
              <a:t>Genetic Information</a:t>
            </a:r>
          </a:p>
          <a:p>
            <a:r>
              <a:rPr lang="en-US" dirty="0"/>
              <a:t>Marital Status</a:t>
            </a:r>
          </a:p>
          <a:p>
            <a:endParaRPr lang="en-US" dirty="0"/>
          </a:p>
          <a:p>
            <a:endParaRPr lang="en-US" dirty="0"/>
          </a:p>
          <a:p>
            <a:endParaRPr lang="en-US" dirty="0"/>
          </a:p>
          <a:p>
            <a:r>
              <a:rPr lang="en-US" dirty="0"/>
              <a:t>National Origin</a:t>
            </a:r>
          </a:p>
          <a:p>
            <a:r>
              <a:rPr lang="en-US" dirty="0"/>
              <a:t>Political Affiliation</a:t>
            </a:r>
          </a:p>
          <a:p>
            <a:r>
              <a:rPr lang="en-US" dirty="0"/>
              <a:t>Pregnancy</a:t>
            </a:r>
          </a:p>
          <a:p>
            <a:r>
              <a:rPr lang="en-US" dirty="0"/>
              <a:t>Race</a:t>
            </a:r>
          </a:p>
          <a:p>
            <a:r>
              <a:rPr lang="en-US" dirty="0"/>
              <a:t>Religion</a:t>
            </a:r>
          </a:p>
          <a:p>
            <a:r>
              <a:rPr lang="en-US" dirty="0"/>
              <a:t>Sex</a:t>
            </a:r>
          </a:p>
          <a:p>
            <a:r>
              <a:rPr lang="en-US" dirty="0"/>
              <a:t>Sexual Orientation</a:t>
            </a:r>
          </a:p>
          <a:p>
            <a:r>
              <a:rPr lang="en-US" dirty="0"/>
              <a:t>Veteran Status</a:t>
            </a:r>
          </a:p>
          <a:p>
            <a:r>
              <a:rPr lang="en-US" dirty="0"/>
              <a:t>Retaliation </a:t>
            </a:r>
          </a:p>
          <a:p>
            <a:endParaRPr lang="en-US" dirty="0"/>
          </a:p>
        </p:txBody>
      </p:sp>
    </p:spTree>
    <p:extLst>
      <p:ext uri="{BB962C8B-B14F-4D97-AF65-F5344CB8AC3E}">
        <p14:creationId xmlns:p14="http://schemas.microsoft.com/office/powerpoint/2010/main" val="2232019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143000" y="1066800"/>
            <a:ext cx="6858000" cy="1925637"/>
          </a:xfrm>
        </p:spPr>
        <p:txBody>
          <a:bodyPr/>
          <a:lstStyle/>
          <a:p>
            <a:r>
              <a:rPr lang="en-US" b="1" dirty="0">
                <a:latin typeface="Arial" panose="020B0604020202020204" pitchFamily="34" charset="0"/>
                <a:cs typeface="Arial" panose="020B0604020202020204" pitchFamily="34" charset="0"/>
              </a:rPr>
              <a:t>What is Title IX?</a:t>
            </a:r>
          </a:p>
        </p:txBody>
      </p:sp>
      <p:pic>
        <p:nvPicPr>
          <p:cNvPr id="4" name="Picture 3" descr="Department of Education logo">
            <a:extLst>
              <a:ext uri="{FF2B5EF4-FFF2-40B4-BE49-F238E27FC236}">
                <a16:creationId xmlns:a16="http://schemas.microsoft.com/office/drawing/2014/main" id="{FC8B1611-31D2-01C9-2BD8-D24C135D0425}"/>
              </a:ext>
            </a:extLst>
          </p:cNvPr>
          <p:cNvPicPr>
            <a:picLocks noChangeAspect="1"/>
          </p:cNvPicPr>
          <p:nvPr/>
        </p:nvPicPr>
        <p:blipFill>
          <a:blip r:embed="rId2"/>
          <a:stretch>
            <a:fillRect/>
          </a:stretch>
        </p:blipFill>
        <p:spPr>
          <a:xfrm>
            <a:off x="3786145" y="3200400"/>
            <a:ext cx="1571710" cy="1571710"/>
          </a:xfrm>
          <a:prstGeom prst="rect">
            <a:avLst/>
          </a:prstGeom>
        </p:spPr>
      </p:pic>
    </p:spTree>
    <p:extLst>
      <p:ext uri="{BB962C8B-B14F-4D97-AF65-F5344CB8AC3E}">
        <p14:creationId xmlns:p14="http://schemas.microsoft.com/office/powerpoint/2010/main" val="2477387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A448-C35E-FA45-B542-B90FF8BD8A8E}"/>
              </a:ext>
            </a:extLst>
          </p:cNvPr>
          <p:cNvSpPr>
            <a:spLocks noGrp="1"/>
          </p:cNvSpPr>
          <p:nvPr>
            <p:ph type="title"/>
          </p:nvPr>
        </p:nvSpPr>
        <p:spPr>
          <a:xfrm>
            <a:off x="322006" y="152400"/>
            <a:ext cx="8499987" cy="846239"/>
          </a:xfrm>
        </p:spPr>
        <p:txBody>
          <a:bodyPr/>
          <a:lstStyle/>
          <a:p>
            <a:r>
              <a:rPr lang="en-US" sz="4000" dirty="0">
                <a:latin typeface="Arial" panose="020B0604020202020204" pitchFamily="34" charset="0"/>
                <a:cs typeface="Arial" panose="020B0604020202020204" pitchFamily="34" charset="0"/>
              </a:rPr>
              <a:t>Policy 3.06</a:t>
            </a:r>
          </a:p>
        </p:txBody>
      </p:sp>
      <p:sp>
        <p:nvSpPr>
          <p:cNvPr id="3" name="Content Placeholder 2">
            <a:extLst>
              <a:ext uri="{FF2B5EF4-FFF2-40B4-BE49-F238E27FC236}">
                <a16:creationId xmlns:a16="http://schemas.microsoft.com/office/drawing/2014/main" id="{65614BBA-DEB8-F947-84A9-4B199EBEB262}"/>
              </a:ext>
            </a:extLst>
          </p:cNvPr>
          <p:cNvSpPr>
            <a:spLocks noGrp="1"/>
          </p:cNvSpPr>
          <p:nvPr>
            <p:ph idx="1"/>
          </p:nvPr>
        </p:nvSpPr>
        <p:spPr>
          <a:xfrm>
            <a:off x="457199" y="1524000"/>
            <a:ext cx="8229600" cy="4648200"/>
          </a:xfrm>
        </p:spPr>
        <p:txBody>
          <a:bodyPr/>
          <a:lstStyle/>
          <a:p>
            <a:pPr marL="571500" lvl="2" indent="0" algn="ctr">
              <a:buNone/>
              <a:tabLst>
                <a:tab pos="685800" algn="l"/>
              </a:tabLst>
            </a:pPr>
            <a:r>
              <a:rPr lang="en-US" sz="2800" b="1" dirty="0">
                <a:latin typeface="Arial" panose="020B0604020202020204" pitchFamily="34" charset="0"/>
                <a:cs typeface="Arial" panose="020B0604020202020204" pitchFamily="34" charset="0"/>
              </a:rPr>
              <a:t>Sexual Harassment </a:t>
            </a:r>
          </a:p>
          <a:p>
            <a:pPr marL="571500" lvl="2" indent="0" algn="ctr">
              <a:buNone/>
              <a:tabLst>
                <a:tab pos="685800" algn="l"/>
              </a:tabLst>
            </a:pPr>
            <a:r>
              <a:rPr lang="en-US" i="1" dirty="0">
                <a:latin typeface="Arial" panose="020B0604020202020204" pitchFamily="34" charset="0"/>
                <a:cs typeface="Arial" panose="020B0604020202020204" pitchFamily="34" charset="0"/>
              </a:rPr>
              <a:t>(i.e., R-word, Fondling, Incest, Statutory R-word)</a:t>
            </a:r>
          </a:p>
          <a:p>
            <a:pPr marL="571500" lvl="2" indent="0" algn="ctr">
              <a:buNone/>
              <a:tabLst>
                <a:tab pos="685800" algn="l"/>
              </a:tabLst>
            </a:pPr>
            <a:r>
              <a:rPr lang="en-US" dirty="0">
                <a:latin typeface="Arial" panose="020B0604020202020204" pitchFamily="34" charset="0"/>
                <a:cs typeface="Arial" panose="020B0604020202020204" pitchFamily="34" charset="0"/>
              </a:rPr>
              <a:t>-Hostile Environment</a:t>
            </a:r>
          </a:p>
          <a:p>
            <a:pPr marL="571500" lvl="2" indent="0" algn="ctr">
              <a:buNone/>
              <a:tabLst>
                <a:tab pos="685800" algn="l"/>
              </a:tabLst>
            </a:pPr>
            <a:r>
              <a:rPr lang="en-US" dirty="0">
                <a:latin typeface="Arial" panose="020B0604020202020204" pitchFamily="34" charset="0"/>
                <a:cs typeface="Arial" panose="020B0604020202020204" pitchFamily="34" charset="0"/>
              </a:rPr>
              <a:t>-Quid Pro Quo</a:t>
            </a:r>
          </a:p>
          <a:p>
            <a:pPr marL="571500" lvl="2" indent="0" algn="ctr">
              <a:buNone/>
              <a:tabLst>
                <a:tab pos="685800" algn="l"/>
              </a:tabLst>
            </a:pPr>
            <a:r>
              <a:rPr lang="en-US" sz="2800" b="1" dirty="0">
                <a:latin typeface="Arial" panose="020B0604020202020204" pitchFamily="34" charset="0"/>
                <a:cs typeface="Arial" panose="020B0604020202020204" pitchFamily="34" charset="0"/>
              </a:rPr>
              <a:t>Gender Discrimination</a:t>
            </a:r>
          </a:p>
          <a:p>
            <a:pPr marL="571500" lvl="2" indent="0" algn="ctr">
              <a:buNone/>
              <a:tabLst>
                <a:tab pos="685800" algn="l"/>
              </a:tabLst>
            </a:pPr>
            <a:r>
              <a:rPr lang="en-US" sz="2800" b="1" dirty="0">
                <a:latin typeface="Arial" panose="020B0604020202020204" pitchFamily="34" charset="0"/>
                <a:cs typeface="Arial" panose="020B0604020202020204" pitchFamily="34" charset="0"/>
              </a:rPr>
              <a:t>Sexual Assault</a:t>
            </a:r>
          </a:p>
          <a:p>
            <a:pPr marL="571500" lvl="2" indent="0" algn="ctr">
              <a:buNone/>
              <a:tabLst>
                <a:tab pos="685800" algn="l"/>
              </a:tabLst>
            </a:pPr>
            <a:r>
              <a:rPr lang="en-US" sz="2800" b="1" dirty="0">
                <a:latin typeface="Arial" panose="020B0604020202020204" pitchFamily="34" charset="0"/>
                <a:cs typeface="Arial" panose="020B0604020202020204" pitchFamily="34" charset="0"/>
              </a:rPr>
              <a:t>Dating Violence</a:t>
            </a:r>
          </a:p>
          <a:p>
            <a:pPr marL="571500" lvl="2" indent="0" algn="ctr">
              <a:buNone/>
              <a:tabLst>
                <a:tab pos="685800" algn="l"/>
              </a:tabLst>
            </a:pPr>
            <a:r>
              <a:rPr lang="en-US" sz="2800" b="1" dirty="0">
                <a:latin typeface="Arial" panose="020B0604020202020204" pitchFamily="34" charset="0"/>
                <a:cs typeface="Arial" panose="020B0604020202020204" pitchFamily="34" charset="0"/>
              </a:rPr>
              <a:t>Domestic Violence</a:t>
            </a:r>
          </a:p>
          <a:p>
            <a:pPr marL="571500" lvl="2" indent="0" algn="ctr">
              <a:buNone/>
              <a:tabLst>
                <a:tab pos="685800" algn="l"/>
              </a:tabLst>
            </a:pPr>
            <a:r>
              <a:rPr lang="en-US" sz="2800" b="1" dirty="0">
                <a:latin typeface="Arial" panose="020B0604020202020204" pitchFamily="34" charset="0"/>
                <a:cs typeface="Arial" panose="020B0604020202020204" pitchFamily="34" charset="0"/>
              </a:rPr>
              <a:t>Stalking</a:t>
            </a:r>
          </a:p>
          <a:p>
            <a:pPr marL="571500" lvl="2" indent="0" algn="ctr">
              <a:buNone/>
              <a:tabLst>
                <a:tab pos="685800" algn="l"/>
              </a:tabLst>
            </a:pPr>
            <a:r>
              <a:rPr lang="en-US" sz="2800" b="1" dirty="0">
                <a:latin typeface="Arial" panose="020B0604020202020204" pitchFamily="34" charset="0"/>
                <a:cs typeface="Arial" panose="020B0604020202020204" pitchFamily="34" charset="0"/>
              </a:rPr>
              <a:t>Sexual Exploitation</a:t>
            </a:r>
          </a:p>
          <a:p>
            <a:pPr marL="571500" lvl="2" indent="0">
              <a:buNone/>
              <a:tabLst>
                <a:tab pos="685800" algn="l"/>
              </a:tabLst>
            </a:pPr>
            <a:endParaRPr lang="en-US" dirty="0">
              <a:latin typeface="Arial" panose="020B0604020202020204" pitchFamily="34" charset="0"/>
              <a:ea typeface="ＭＳ Ｐゴシック" pitchFamily="-109" charset="-128"/>
              <a:cs typeface="Arial" panose="020B0604020202020204" pitchFamily="34" charset="0"/>
            </a:endParaRPr>
          </a:p>
          <a:p>
            <a:pPr marL="571500" lvl="2" indent="0">
              <a:buNone/>
              <a:tabLst>
                <a:tab pos="685800" algn="l"/>
              </a:tabLst>
            </a:pPr>
            <a:endParaRPr lang="en-US" dirty="0">
              <a:latin typeface="Arial" panose="020B0604020202020204" pitchFamily="34" charset="0"/>
              <a:ea typeface="ＭＳ Ｐゴシック" pitchFamily="-109" charset="-128"/>
              <a:cs typeface="Arial" panose="020B0604020202020204" pitchFamily="34" charset="0"/>
            </a:endParaRPr>
          </a:p>
          <a:p>
            <a:endParaRPr lang="en-US" dirty="0"/>
          </a:p>
        </p:txBody>
      </p:sp>
    </p:spTree>
    <p:extLst>
      <p:ext uri="{BB962C8B-B14F-4D97-AF65-F5344CB8AC3E}">
        <p14:creationId xmlns:p14="http://schemas.microsoft.com/office/powerpoint/2010/main" val="3229937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94CC-E583-FD4B-B3DB-973D35AF383C}"/>
              </a:ext>
            </a:extLst>
          </p:cNvPr>
          <p:cNvSpPr>
            <a:spLocks noGrp="1"/>
          </p:cNvSpPr>
          <p:nvPr>
            <p:ph type="ctrTitle"/>
          </p:nvPr>
        </p:nvSpPr>
        <p:spPr>
          <a:xfrm>
            <a:off x="1143000" y="-609600"/>
            <a:ext cx="6858000" cy="2387600"/>
          </a:xfrm>
        </p:spPr>
        <p:txBody>
          <a:bodyPr/>
          <a:lstStyle/>
          <a:p>
            <a:r>
              <a:rPr lang="en-US" b="1" dirty="0">
                <a:latin typeface="Arial" panose="020B0604020202020204" pitchFamily="34" charset="0"/>
                <a:cs typeface="Arial" panose="020B0604020202020204" pitchFamily="34" charset="0"/>
              </a:rPr>
              <a:t>Your Responsibility</a:t>
            </a:r>
          </a:p>
        </p:txBody>
      </p:sp>
      <p:pic>
        <p:nvPicPr>
          <p:cNvPr id="3" name="Picture 2" descr="Thinking Person Icon Flat Graphic Pictogram Vector, Flat, Graphic,  Pictogram PNG and Vector with Transparent Background for Free Download">
            <a:extLst>
              <a:ext uri="{FF2B5EF4-FFF2-40B4-BE49-F238E27FC236}">
                <a16:creationId xmlns:a16="http://schemas.microsoft.com/office/drawing/2014/main" id="{53320728-9EB9-1C13-8E99-6C4D14690AB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167" b="74083" l="26750" r="80917">
                        <a14:foregroundMark x1="46167" y1="42000" x2="46167" y2="42000"/>
                        <a14:foregroundMark x1="41917" y1="48500" x2="41917" y2="48500"/>
                        <a14:foregroundMark x1="50750" y1="49500" x2="50750" y2="49500"/>
                        <a14:foregroundMark x1="53833" y1="31917" x2="53833" y2="31917"/>
                        <a14:foregroundMark x1="54167" y1="34667" x2="54167" y2="34667"/>
                        <a14:foregroundMark x1="53500" y1="37667" x2="53500" y2="37667"/>
                        <a14:foregroundMark x1="50583" y1="38917" x2="50583" y2="38917"/>
                        <a14:foregroundMark x1="49750" y1="39833" x2="49750" y2="39833"/>
                        <a14:foregroundMark x1="53750" y1="24167" x2="53750" y2="24167"/>
                        <a14:foregroundMark x1="42333" y1="56833" x2="42333" y2="56833"/>
                        <a14:backgroundMark x1="42917" y1="49250" x2="42917" y2="49250"/>
                        <a14:backgroundMark x1="42417" y1="49833" x2="42417" y2="49833"/>
                      </a14:backgroundRemoval>
                    </a14:imgEffect>
                  </a14:imgLayer>
                </a14:imgProps>
              </a:ext>
              <a:ext uri="{28A0092B-C50C-407E-A947-70E740481C1C}">
                <a14:useLocalDpi xmlns:a14="http://schemas.microsoft.com/office/drawing/2010/main" val="0"/>
              </a:ext>
            </a:extLst>
          </a:blip>
          <a:srcRect l="19999" t="21026" r="12308" b="20000"/>
          <a:stretch/>
        </p:blipFill>
        <p:spPr bwMode="auto">
          <a:xfrm>
            <a:off x="2743200" y="1778000"/>
            <a:ext cx="4039926" cy="351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638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67EE-6A7F-7C43-B1A9-9F7E15077776}"/>
              </a:ext>
            </a:extLst>
          </p:cNvPr>
          <p:cNvSpPr>
            <a:spLocks noGrp="1"/>
          </p:cNvSpPr>
          <p:nvPr>
            <p:ph type="title"/>
          </p:nvPr>
        </p:nvSpPr>
        <p:spPr>
          <a:xfrm>
            <a:off x="204018" y="504151"/>
            <a:ext cx="8499987" cy="1074839"/>
          </a:xfrm>
        </p:spPr>
        <p:txBody>
          <a:bodyPr/>
          <a:lstStyle/>
          <a:p>
            <a:r>
              <a:rPr lang="en-US" sz="4000" dirty="0">
                <a:latin typeface="Arial" panose="020B0604020202020204" pitchFamily="34" charset="0"/>
                <a:cs typeface="Arial" panose="020B0604020202020204" pitchFamily="34" charset="0"/>
              </a:rPr>
              <a:t>Mandatory Reporters</a:t>
            </a:r>
            <a:br>
              <a:rPr lang="en-US" sz="4000" dirty="0">
                <a:solidFill>
                  <a:srgbClr val="FFFF00"/>
                </a:solidFill>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49205A-1A58-7940-A1CA-162D6189A234}"/>
              </a:ext>
            </a:extLst>
          </p:cNvPr>
          <p:cNvSpPr>
            <a:spLocks noGrp="1"/>
          </p:cNvSpPr>
          <p:nvPr>
            <p:ph idx="1"/>
          </p:nvPr>
        </p:nvSpPr>
        <p:spPr/>
        <p:txBody>
          <a:bodyPr/>
          <a:lstStyle/>
          <a:p>
            <a:r>
              <a:rPr lang="en-US" dirty="0"/>
              <a:t>All university employees are required to report actual or suspected sexual harassment, discrimination or retaliation to appropriate officials.</a:t>
            </a:r>
          </a:p>
          <a:p>
            <a:r>
              <a:rPr lang="en-US" dirty="0"/>
              <a:t>This includes actual or suspected protected class discriminatory harassment.</a:t>
            </a:r>
          </a:p>
          <a:p>
            <a:r>
              <a:rPr lang="en-US" i="1" dirty="0"/>
              <a:t>Exception:  Confidential employees do not need to report all the details but must report non-identifiable information regarding incidents disclosed to them.</a:t>
            </a:r>
          </a:p>
        </p:txBody>
      </p:sp>
    </p:spTree>
    <p:extLst>
      <p:ext uri="{BB962C8B-B14F-4D97-AF65-F5344CB8AC3E}">
        <p14:creationId xmlns:p14="http://schemas.microsoft.com/office/powerpoint/2010/main" val="12102746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67EE-6A7F-7C43-B1A9-9F7E15077776}"/>
              </a:ext>
            </a:extLst>
          </p:cNvPr>
          <p:cNvSpPr>
            <a:spLocks noGrp="1"/>
          </p:cNvSpPr>
          <p:nvPr>
            <p:ph type="title"/>
          </p:nvPr>
        </p:nvSpPr>
        <p:spPr>
          <a:xfrm>
            <a:off x="204018" y="492367"/>
            <a:ext cx="8499987" cy="1074839"/>
          </a:xfrm>
        </p:spPr>
        <p:txBody>
          <a:bodyPr/>
          <a:lstStyle/>
          <a:p>
            <a:r>
              <a:rPr lang="en-US" sz="4000" dirty="0">
                <a:latin typeface="Arial" panose="020B0604020202020204" pitchFamily="34" charset="0"/>
                <a:cs typeface="Arial" panose="020B0604020202020204" pitchFamily="34" charset="0"/>
              </a:rPr>
              <a:t>Confidential Employees</a:t>
            </a:r>
            <a:br>
              <a:rPr lang="en-US" sz="4000" dirty="0">
                <a:solidFill>
                  <a:srgbClr val="FFFF00"/>
                </a:solidFill>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49205A-1A58-7940-A1CA-162D6189A234}"/>
              </a:ext>
            </a:extLst>
          </p:cNvPr>
          <p:cNvSpPr>
            <a:spLocks noGrp="1"/>
          </p:cNvSpPr>
          <p:nvPr>
            <p:ph idx="1"/>
          </p:nvPr>
        </p:nvSpPr>
        <p:spPr/>
        <p:txBody>
          <a:bodyPr/>
          <a:lstStyle/>
          <a:p>
            <a:r>
              <a:rPr lang="en-US" dirty="0"/>
              <a:t>Counseling &amp; Psychological Services (CAPS)</a:t>
            </a:r>
          </a:p>
          <a:p>
            <a:r>
              <a:rPr lang="en-US" dirty="0"/>
              <a:t>Student Health Services</a:t>
            </a:r>
          </a:p>
          <a:p>
            <a:r>
              <a:rPr lang="en-US" dirty="0"/>
              <a:t>Wichita Area Sexual Assault Center (WASAC) Advocate</a:t>
            </a:r>
          </a:p>
          <a:p>
            <a:r>
              <a:rPr lang="en-US" dirty="0"/>
              <a:t>Ordained Ministers</a:t>
            </a:r>
          </a:p>
          <a:p>
            <a:r>
              <a:rPr lang="en-US" dirty="0"/>
              <a:t>Athletic Trainers</a:t>
            </a:r>
          </a:p>
          <a:p>
            <a:r>
              <a:rPr lang="en-US" dirty="0"/>
              <a:t>University Ombudsperson</a:t>
            </a:r>
          </a:p>
        </p:txBody>
      </p:sp>
    </p:spTree>
    <p:extLst>
      <p:ext uri="{BB962C8B-B14F-4D97-AF65-F5344CB8AC3E}">
        <p14:creationId xmlns:p14="http://schemas.microsoft.com/office/powerpoint/2010/main" val="658741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SU.Template1.PPT2007 (003)" id="{0A882D5E-B69F-9546-9502-76742489E9A8}" vid="{89FFF40B-00B6-1943-AFD5-27674384583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9A55AFBE3EEB459793A3C1DEF344AF" ma:contentTypeVersion="4" ma:contentTypeDescription="Create a new document." ma:contentTypeScope="" ma:versionID="080472542f11af7d26268645800c967f">
  <xsd:schema xmlns:xsd="http://www.w3.org/2001/XMLSchema" xmlns:xs="http://www.w3.org/2001/XMLSchema" xmlns:p="http://schemas.microsoft.com/office/2006/metadata/properties" xmlns:ns2="172a14e4-b76a-453a-a538-db79a281cbad" xmlns:ns3="bba925ec-69d3-4cc8-9f16-fb1780b1db7b" targetNamespace="http://schemas.microsoft.com/office/2006/metadata/properties" ma:root="true" ma:fieldsID="1e22ce8a7d45a18b0fb6e2d32efaf262" ns2:_="" ns3:_="">
    <xsd:import namespace="172a14e4-b76a-453a-a538-db79a281cbad"/>
    <xsd:import namespace="bba925ec-69d3-4cc8-9f16-fb1780b1db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a14e4-b76a-453a-a538-db79a281cb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a925ec-69d3-4cc8-9f16-fb1780b1db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80E9C7-9546-4714-878F-D58CF11669C9}">
  <ds:schemaRefs>
    <ds:schemaRef ds:uri="http://schemas.microsoft.com/sharepoint/v3/contenttype/forms"/>
  </ds:schemaRefs>
</ds:datastoreItem>
</file>

<file path=customXml/itemProps2.xml><?xml version="1.0" encoding="utf-8"?>
<ds:datastoreItem xmlns:ds="http://schemas.openxmlformats.org/officeDocument/2006/customXml" ds:itemID="{952C945F-6B59-4C46-BA00-4622B35D7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a14e4-b76a-453a-a538-db79a281cbad"/>
    <ds:schemaRef ds:uri="bba925ec-69d3-4cc8-9f16-fb1780b1d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FCE271-791F-4AD5-B904-5D0CA575AB9F}">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e05b6b3f-1980-4b24-8637-580771f44dee}" enabled="0" method="" siteId="{e05b6b3f-1980-4b24-8637-580771f44dee}" removed="1"/>
</clbl:labelList>
</file>

<file path=docProps/app.xml><?xml version="1.0" encoding="utf-8"?>
<Properties xmlns="http://schemas.openxmlformats.org/officeDocument/2006/extended-properties" xmlns:vt="http://schemas.openxmlformats.org/officeDocument/2006/docPropsVTypes">
  <TotalTime>2653</TotalTime>
  <Words>412</Words>
  <Application>Microsoft Office PowerPoint</Application>
  <PresentationFormat>On-screen Show (4:3)</PresentationFormat>
  <Paragraphs>83</Paragraphs>
  <Slides>15</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Calibri Light</vt:lpstr>
      <vt:lpstr>Calibri</vt:lpstr>
      <vt:lpstr>Arial</vt:lpstr>
      <vt:lpstr>Georgia</vt:lpstr>
      <vt:lpstr>Office Theme</vt:lpstr>
      <vt:lpstr>2_Office Theme</vt:lpstr>
      <vt:lpstr>Custom Design</vt:lpstr>
      <vt:lpstr>1_Custom Design</vt:lpstr>
      <vt:lpstr>Graduate Assistant Mandatory Reporter Training</vt:lpstr>
      <vt:lpstr>WARNING</vt:lpstr>
      <vt:lpstr>Conduct Addressed</vt:lpstr>
      <vt:lpstr>Protected Characteristics</vt:lpstr>
      <vt:lpstr>What is Title IX?</vt:lpstr>
      <vt:lpstr>Policy 3.06</vt:lpstr>
      <vt:lpstr>Your Responsibility</vt:lpstr>
      <vt:lpstr>Mandatory Reporters </vt:lpstr>
      <vt:lpstr>Confidential Employees </vt:lpstr>
      <vt:lpstr>Mandatory Reporters</vt:lpstr>
      <vt:lpstr>Remember!</vt:lpstr>
      <vt:lpstr>Report &amp; Process</vt:lpstr>
      <vt:lpstr>CTAC Webpage</vt:lpstr>
      <vt:lpstr>Initial Report to CTAC</vt:lpstr>
      <vt:lpstr>Thank You from your CTAC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OIEC 101 Training</dc:title>
  <dc:creator>Irvin, Michael</dc:creator>
  <cp:lastModifiedBy>Iseminger, Krystal</cp:lastModifiedBy>
  <cp:revision>135</cp:revision>
  <dcterms:created xsi:type="dcterms:W3CDTF">2020-01-08T14:44:15Z</dcterms:created>
  <dcterms:modified xsi:type="dcterms:W3CDTF">2025-12-01T21:55:46Z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0x0101005C9A55AFBE3EEB459793A3C1DEF344AF</vt:lpwstr>
  </property>
  <property fmtid="{D5CDD505-2E9C-101B-9397-08002B2CF9AE}" pid="3" name="Order">
    <vt:r8>3800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