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3"/>
  </p:notesMasterIdLst>
  <p:sldIdLst>
    <p:sldId id="256" r:id="rId5"/>
    <p:sldId id="330" r:id="rId6"/>
    <p:sldId id="340" r:id="rId7"/>
    <p:sldId id="341" r:id="rId8"/>
    <p:sldId id="342" r:id="rId9"/>
    <p:sldId id="343" r:id="rId10"/>
    <p:sldId id="344" r:id="rId11"/>
    <p:sldId id="34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13"/>
    <a:srgbClr val="1429FF"/>
    <a:srgbClr val="F09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93"/>
    <p:restoredTop sz="95340"/>
  </p:normalViewPr>
  <p:slideViewPr>
    <p:cSldViewPr snapToGrid="0" snapToObjects="1" showGuides="1">
      <p:cViewPr varScale="1">
        <p:scale>
          <a:sx n="118" d="100"/>
          <a:sy n="118" d="100"/>
        </p:scale>
        <p:origin x="248" y="3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5" d="100"/>
        <a:sy n="10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57E94-BB0D-7D44-8096-03EC78195A4D}" type="datetimeFigureOut">
              <a:rPr lang="en-US" smtClean="0"/>
              <a:t>2/28/20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4C090-5F5D-ED48-826E-1653C41003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170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4C090-5F5D-ED48-826E-1653C410030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391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4C090-5F5D-ED48-826E-1653C410030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416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98B03-A65F-6A4D-B52D-4784A46F6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1300" y="116840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66C94C-80D6-2549-B490-364D8609F2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D1BA9-95A7-DA41-A2A8-D37339CC09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8400" y="6356350"/>
            <a:ext cx="2743200" cy="365125"/>
          </a:xfr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9F18C-2B7C-6B47-94E6-124414677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81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46760-E7A0-144E-8606-5DB52E216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901E91-5D1A-714C-86D0-EA6446D3D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E552D-80B3-084E-A378-56E35463C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C3E1C-DA31-934A-9009-260CD945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D038F-25FB-7F4D-BEEE-A9B1ED8E3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6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32FE1F-1489-BB41-B338-1CB0EE7544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E9A22-8487-7E40-AFF7-A300E5B78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98A9B-3BDB-174F-9042-F40F61D8D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96061-EE40-BC41-8522-DD937920F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B6F99-AAC5-5246-9355-F3F1D5760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682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4C0A9-B341-BC4B-9D2D-6FD75616E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41BBC-1A11-0740-837F-F2C6248331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148D1-330B-3746-AF29-5EA67D2AF3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7DB94-C6B5-BC4E-B1FE-7D490AECD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0C5FE-E42A-C34C-A8D6-15EF348DF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A0C2-63F4-A14C-9844-CD025D1796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817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081D0-A161-554D-87C2-09A865770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64076-2FBF-4345-9246-7FC8F612C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E5F57-23A4-1149-9D9A-60D17670C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A0C2-63F4-A14C-9844-CD025D1796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167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35ED2-D657-084F-A536-229FFDD88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D328E7-134D-6942-A6F5-981C840B4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D0446-741C-804D-9EC7-6A406F518C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DF0B5-DB13-064F-BF87-CB1BB014A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6EE2F-1A2A-A740-A514-6D422F5BC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A0C2-63F4-A14C-9844-CD025D1796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832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D872-3C3F-514D-816C-97C597E81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6C912-50B1-6A4B-B1C9-DA47541D8B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A1208F-BE31-1444-8439-3489E9A41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123ABE-F870-4243-B50B-2374C2411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8EA1A-A6EF-B440-A66F-998E712C9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FA22A-98D2-FE4E-9AE0-D2232A9BF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A0C2-63F4-A14C-9844-CD025D1796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982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B5339-1549-724D-9342-968FB5B57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23DEE-7928-624C-BE00-4BE67792A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077E3-C8AB-6044-BB38-49D5FC36A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5BB36C-4FBB-2042-9155-D053598914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233D27-3783-B843-BE64-195AE6EA80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485E35-795F-0C45-89C7-084F62E555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CCA2AE-D9C9-B34C-B2BF-7744833B3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84C9EC-65BD-B847-8159-237734408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A0C2-63F4-A14C-9844-CD025D1796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490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FB67C-0C24-BC48-A958-D97EF5DF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8EDC67-5BEE-FF4E-8D51-08D264CAD4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63A15F-6F6B-ED45-92FE-9AC620178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2C519E-CB42-AD42-8DAC-CAC9667D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A0C2-63F4-A14C-9844-CD025D1796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4792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918066-46C4-3343-852B-C5525F74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157A2E-595A-5E4C-886A-84E250AB3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649525-D0F4-424F-8606-7F15E4D3B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A0C2-63F4-A14C-9844-CD025D1796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2141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ACB01-32E4-F04A-B2BB-439101218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4716A-98C0-694B-8F2D-81AB160FE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87F558-4230-1E47-9D0E-617956E32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877D2-578B-E34C-9E8C-7BC115A262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F8FCB-B0F7-9549-BDFF-12E41B922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73C85C-CD16-C24F-8F5D-4782D9F1F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A0C2-63F4-A14C-9844-CD025D1796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17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5EDA-EB1A-6641-B733-CB3FC5859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E2CD1-7BEE-694D-AB38-7D8E4BD09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24E38-BC32-B043-8886-C16984E93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00C16-C504-3E44-80A0-9BBA64537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8FD3C-51D0-9148-942C-3B8E003B0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7365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54917-33F2-CA41-A4F8-5EB799ED5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4D5E17-7ADE-F54E-ACEC-2F75ED39B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A08FAE-08F6-344E-9ADE-DEEBCC686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B4701-3F30-8943-B9BF-438EEA087B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AF4F5-2681-5541-AE01-701F66F4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720712-BA1E-C749-ADDF-C7679192A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A0C2-63F4-A14C-9844-CD025D1796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823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F9369-787F-E343-AA4E-3EABCD7CA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BACF4B-F281-B04F-8DD1-45D8B30C66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6B471-91FF-064F-856A-F4FC655551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EBE04-1588-C24B-A1EE-E5C9EDAC2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A7F29-1A4F-0E48-91E1-8AC61F04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A0C2-63F4-A14C-9844-CD025D1796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7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EC8B15-A7CF-C44C-90EB-D6015380C9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552072-6B85-DE40-87B3-0C63AD07A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0DBAC-57AF-5243-A377-CA905D26BA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6A5C9-5D74-9B46-A285-B97E46FA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AAD12-1338-414B-AD7D-7726068B0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A0C2-63F4-A14C-9844-CD025D1796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285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4E4BB-61FB-BE46-B07D-88B5425C8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1884DA-8C75-4E4D-806D-261C473AC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9F4DF-D3A1-FA4B-B29B-70E1877E26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Dr. Jay S. Golden, President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D0C85-A535-5846-8B15-23EDB781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26B15-FA6E-314D-B855-1293685B6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7226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95F10-282D-C742-A96A-E10BBF64A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300" y="30566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03169-43AE-5840-AFE1-EA495884F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07" y="2200997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B8A31-867C-0A43-96D0-EEFF68F59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3CFA42FF-03D4-0842-A40A-D22C1BBC0BC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682D312-1824-F34F-B6BB-F305BFF2FC35}"/>
              </a:ext>
            </a:extLst>
          </p:cNvPr>
          <p:cNvSpPr txBox="1">
            <a:spLocks/>
          </p:cNvSpPr>
          <p:nvPr userDrawn="1"/>
        </p:nvSpPr>
        <p:spPr>
          <a:xfrm>
            <a:off x="4724400" y="636977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cap="small" baseline="0" dirty="0"/>
              <a:t>Dr. Jay S. Golden, President</a:t>
            </a:r>
          </a:p>
        </p:txBody>
      </p:sp>
    </p:spTree>
    <p:extLst>
      <p:ext uri="{BB962C8B-B14F-4D97-AF65-F5344CB8AC3E}">
        <p14:creationId xmlns:p14="http://schemas.microsoft.com/office/powerpoint/2010/main" val="40083840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961A7-B17A-F344-A344-CAF9BC779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190624-27DC-904D-A567-FC63AB467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3ACF0-D982-C84F-8437-E830F45D30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95456-BF1F-3647-8077-FE3E54BCE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05256-FE99-A142-8E50-5028798A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505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75B0B-79D5-B844-8AE3-BC41C6938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F6A64-851C-2644-835F-D83B7D3B5C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30404-0102-C748-B412-2CBBAA797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12C6E-B912-D343-A4E9-71C06867CC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800C5-FF53-AE44-BF71-1DC85033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E94737-A3CC-FC45-BB38-28DA05F76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820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31D8C-A325-674D-8E83-436E64B4E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CA3E5-D4EB-114B-919F-D7206C255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BE48A9-235A-0743-B9EC-56E75C9D6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8691EB-B3B1-684B-B2C8-1264477E5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710D09-1751-0C4A-A21D-320AADA52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1FCC8F-71B8-914D-8AAC-9D332950E2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9E0524-641C-7746-9EB0-C21DD2D3D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6D64A2-5526-A445-835F-DC8909083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3709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56CFE-87F6-C54F-931D-FBC7B6D1E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5F13EB-14AE-F748-8420-A5F1A6E24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7E290E3-9A6F-0B46-8110-95063410C8C6}"/>
              </a:ext>
            </a:extLst>
          </p:cNvPr>
          <p:cNvSpPr txBox="1">
            <a:spLocks/>
          </p:cNvSpPr>
          <p:nvPr userDrawn="1"/>
        </p:nvSpPr>
        <p:spPr>
          <a:xfrm>
            <a:off x="4724400" y="636977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cap="small" baseline="0" dirty="0"/>
              <a:t>Dr. Jay S. Golden, President</a:t>
            </a:r>
          </a:p>
        </p:txBody>
      </p:sp>
    </p:spTree>
    <p:extLst>
      <p:ext uri="{BB962C8B-B14F-4D97-AF65-F5344CB8AC3E}">
        <p14:creationId xmlns:p14="http://schemas.microsoft.com/office/powerpoint/2010/main" val="18482514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A68808-469D-E24A-8D4C-12EE958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6DDEEB-8E7E-3D41-B39E-EE25585BC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2AA694-E862-9B4B-99BF-CC7CEF97C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2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0CE0D-D88F-6049-B654-19092FCE5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EF4D4-785D-E24F-A5B3-9B5FF5238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7B7D0-590D-FD46-B583-A4F608303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8BBFB-A3D8-CE41-BDBE-9CB0E5325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F5E2E-6516-9B46-AEBC-E0DBFEA8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941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3BBBC-A448-BD4C-B1E1-144672372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C9D98-B7D2-6543-AA09-9A17425F6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38CDD9-6F14-5E49-AFFB-D65DC06DF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6277E-B713-B347-93B3-2514961734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ADF2AA-B417-3543-8D06-FE460999E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ABAF7-7A8D-A544-9253-14174803B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0782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19590-C504-3C47-928C-71A786723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8466F6-F0EB-634B-AE73-FBA7DD2531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CD9B15-32E6-E042-9B3D-0E37EC957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C35DA-7B16-3546-8C59-03E689D21F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7E7DA0-AE80-6648-8ECE-ED3C432FF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16270F-BF50-144C-8609-CB370011F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6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26143-9132-284B-9F8E-123DBDCA3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6E58A-9F65-B646-8D9E-B738666D2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65036-F85E-634C-8EC1-C6D60DA339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7F30D-5FF3-B74C-9CC3-CB2D2C458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91613-2B91-4D45-AB60-13B5369CC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1611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4F1F14-D017-9E43-8BC8-235C7211D4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2ACAEC-5744-624E-81F5-092957E32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7A8E2-1A22-6B44-AF76-EF08ECC6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0DD5B-8884-EF41-AA3A-18D7CD97B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67723-BFBA-644A-A71C-272D29B58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903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4E4BB-61FB-BE46-B07D-88B5425C8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1884DA-8C75-4E4D-806D-261C473AC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9F4DF-D3A1-FA4B-B29B-70E1877E26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Dr. Jay S. Golden, President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D0C85-A535-5846-8B15-23EDB781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26B15-FA6E-314D-B855-1293685B6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345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95F10-282D-C742-A96A-E10BBF64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03169-43AE-5840-AFE1-EA495884F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627" y="1863867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B8A31-867C-0A43-96D0-EEFF68F59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3CFA42FF-03D4-0842-A40A-D22C1BBC0B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682D312-1824-F34F-B6BB-F305BFF2FC35}"/>
              </a:ext>
            </a:extLst>
          </p:cNvPr>
          <p:cNvSpPr txBox="1">
            <a:spLocks/>
          </p:cNvSpPr>
          <p:nvPr userDrawn="1"/>
        </p:nvSpPr>
        <p:spPr>
          <a:xfrm>
            <a:off x="4724400" y="636977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cap="small" baseline="0" dirty="0"/>
              <a:t>Dr. Jay S. Golden, President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B20E03C-7AB4-A94C-B38D-A636CB44617E}"/>
              </a:ext>
            </a:extLst>
          </p:cNvPr>
          <p:cNvSpPr txBox="1">
            <a:spLocks/>
          </p:cNvSpPr>
          <p:nvPr userDrawn="1"/>
        </p:nvSpPr>
        <p:spPr>
          <a:xfrm>
            <a:off x="9448800" y="5739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1" i="0" cap="small" baseline="0" dirty="0">
                <a:solidFill>
                  <a:schemeClr val="bg1">
                    <a:lumMod val="50000"/>
                  </a:schemeClr>
                </a:solidFill>
              </a:rPr>
              <a:t>Student Experience</a:t>
            </a:r>
          </a:p>
          <a:p>
            <a:pPr algn="r"/>
            <a:r>
              <a:rPr lang="en-US" sz="1100" b="1" i="0" cap="small" baseline="0" dirty="0">
                <a:solidFill>
                  <a:schemeClr val="bg1">
                    <a:lumMod val="50000"/>
                  </a:schemeClr>
                </a:solidFill>
              </a:rPr>
              <a:t>Enrollment Growth</a:t>
            </a:r>
          </a:p>
          <a:p>
            <a:pPr algn="r"/>
            <a:r>
              <a:rPr lang="en-US" sz="1100" b="1" i="0" cap="small" baseline="0" dirty="0">
                <a:solidFill>
                  <a:schemeClr val="bg1">
                    <a:lumMod val="50000"/>
                  </a:schemeClr>
                </a:solidFill>
              </a:rPr>
              <a:t>Regional Impact</a:t>
            </a:r>
          </a:p>
          <a:p>
            <a:pPr algn="r"/>
            <a:r>
              <a:rPr lang="en-US" sz="1100" b="1" i="0" cap="small" baseline="0" dirty="0">
                <a:solidFill>
                  <a:schemeClr val="bg1">
                    <a:lumMod val="50000"/>
                  </a:schemeClr>
                </a:solidFill>
              </a:rPr>
              <a:t>Financial Health</a:t>
            </a:r>
            <a:endParaRPr lang="en-US" b="1" i="0" cap="small" baseline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0259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961A7-B17A-F344-A344-CAF9BC779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190624-27DC-904D-A567-FC63AB467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3ACF0-D982-C84F-8437-E830F45D30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Dr. Jay S. Golden, President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95456-BF1F-3647-8077-FE3E54BCE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05256-FE99-A142-8E50-5028798A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371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75B0B-79D5-B844-8AE3-BC41C6938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F6A64-851C-2644-835F-D83B7D3B5C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30404-0102-C748-B412-2CBBAA797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12C6E-B912-D343-A4E9-71C06867CC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Dr. Jay S. Golden, President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800C5-FF53-AE44-BF71-1DC85033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E94737-A3CC-FC45-BB38-28DA05F76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422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31D8C-A325-674D-8E83-436E64B4E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CA3E5-D4EB-114B-919F-D7206C255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BE48A9-235A-0743-B9EC-56E75C9D6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8691EB-B3B1-684B-B2C8-1264477E5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710D09-1751-0C4A-A21D-320AADA52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1FCC8F-71B8-914D-8AAC-9D332950E2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Dr. Jay S. Golden, President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9E0524-641C-7746-9EB0-C21DD2D3D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6D64A2-5526-A445-835F-DC8909083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925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56CFE-87F6-C54F-931D-FBC7B6D1E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C4F9A-CBF3-BE46-B793-245AE3F99B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Dr. Jay S. Golden, President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D034C-4BF5-1449-8EA7-AA2DFACF0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5F13EB-14AE-F748-8420-A5F1A6E24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0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DE341-A586-E14F-B628-C43811565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9303B-F2D0-144D-B023-DFF6F651F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28AD83-0841-A74E-A868-1CD20E27E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C5EDF-4414-354B-B071-6675AE8BD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0D376E-33C1-E94A-9CB5-C38B1F65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8C6EA0-3509-6240-BCCB-AF0FAEB03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8190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A68808-469D-E24A-8D4C-12EE958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Dr. Jay S. Golden, President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6DDEEB-8E7E-3D41-B39E-EE25585BC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2AA694-E862-9B4B-99BF-CC7CEF97C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970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3BBBC-A448-BD4C-B1E1-144672372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C9D98-B7D2-6543-AA09-9A17425F6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38CDD9-6F14-5E49-AFFB-D65DC06DF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6277E-B713-B347-93B3-2514961734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Dr. Jay S. Golden, President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ADF2AA-B417-3543-8D06-FE460999E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ABAF7-7A8D-A544-9253-14174803B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339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19590-C504-3C47-928C-71A786723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8466F6-F0EB-634B-AE73-FBA7DD2531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CD9B15-32E6-E042-9B3D-0E37EC957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C35DA-7B16-3546-8C59-03E689D21F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Dr. Jay S. Golden, President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7E7DA0-AE80-6648-8ECE-ED3C432FF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16270F-BF50-144C-8609-CB370011F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784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26143-9132-284B-9F8E-123DBDCA3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6E58A-9F65-B646-8D9E-B738666D2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65036-F85E-634C-8EC1-C6D60DA339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Dr. Jay S. Golden, President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7F30D-5FF3-B74C-9CC3-CB2D2C458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91613-2B91-4D45-AB60-13B5369CC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548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4F1F14-D017-9E43-8BC8-235C7211D4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2ACAEC-5744-624E-81F5-092957E32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7A8E2-1A22-6B44-AF76-EF08ECC6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Dr. Jay S. Golden, President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0DD5B-8884-EF41-AA3A-18D7CD97B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67723-BFBA-644A-A71C-272D29B58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42FF-03D4-0842-A40A-D22C1BB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468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C0049-8586-5748-AF32-03406966F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81A97-EC62-724A-BD60-FA09E890F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854CC1-37CB-8249-A0B8-7F6529583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9A9041-5A5D-184B-9F0E-E2FD32F586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EE270C-FAF2-D748-8A57-A4ED072D5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904B8C-9EB8-B443-80D2-F129065CF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08B8ED-25A4-D742-A657-20994E3CE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3C2A04-E9B7-9841-B57E-34CF12B7E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80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3BB8A-D534-4549-A90B-1644A66A2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F9EC9-55B6-C848-86C3-D3A169495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DC8DD5-BC42-5643-B0A8-0367D9CAF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B0D6B0-A389-8943-A7C5-811C37122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522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731A15-F047-9246-A9AC-7E2C5E74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937480-D03F-C94E-AF05-51091B67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1575D-47B7-E847-9B8B-D806266CB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64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CDF6B-4E34-8C46-98B2-40B3CA19D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4B27E-B210-D14B-B136-2DBACAB91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9CB31A-3E8B-EB46-ADBC-BAB8ED5CD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035B5-93EF-664B-9B7E-CB9A5F45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09006-76F4-4D44-9EF6-A2D3152EB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5643A8-7CF3-F942-95C7-AAD250473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67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A774C-0005-8C49-9AFD-CC18F2D29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CD6CB6-C482-A943-B3BF-D0DAD077E6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642EB1-8B74-1B41-A53C-F2640F166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B4B808-8752-BA41-BA66-5839A0B6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Dr. Jay S. Golden, President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C2828-ABF7-C14A-9072-B09458AF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584A21-800C-E247-A04E-D2FE9BE48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32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39DA855-987C-8246-AC96-E30EDAF2656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00" y="0"/>
            <a:ext cx="121793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9A2EB8-9BC7-9D42-84AD-DFCC355CB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C22093-E17F-DD4D-8284-31B3FA68E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D63D4-5C90-9447-BF62-26FB5C9F61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451100" y="64000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Dr. Jay S. Golden, President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4A481-0D54-3447-B8E4-5C158D5CA6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60B95-6745-C044-93E5-4D714587FE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96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F02C157-067C-F54D-8E1A-2FD57B92DF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7058B0-52FF-CF4E-85D1-DF4C68388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E4306-23D0-BF43-8852-3F7A7A529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8E852-3F78-0245-8424-A85B13767F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CA0C2-63F4-A14C-9844-CD025D1796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919B02-CB11-7C45-9F2E-9EEF6AC85E5A}"/>
              </a:ext>
            </a:extLst>
          </p:cNvPr>
          <p:cNvSpPr txBox="1">
            <a:spLocks/>
          </p:cNvSpPr>
          <p:nvPr userDrawn="1"/>
        </p:nvSpPr>
        <p:spPr>
          <a:xfrm>
            <a:off x="4724400" y="636977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cap="small" baseline="0" dirty="0"/>
              <a:t>Dr. Jay S. Golden, President</a:t>
            </a:r>
          </a:p>
        </p:txBody>
      </p:sp>
    </p:spTree>
    <p:extLst>
      <p:ext uri="{BB962C8B-B14F-4D97-AF65-F5344CB8AC3E}">
        <p14:creationId xmlns:p14="http://schemas.microsoft.com/office/powerpoint/2010/main" val="248213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94DDA5-D529-7B4D-A62E-E7E9E1C0F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872AA-3508-F34E-821A-F194B1119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96729-A73A-1440-A44B-2F0138E6A0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Dr. Jay S. Golden, President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5A297-F5CB-D242-AA50-39774935B7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131CF-6F36-924F-AFFA-28684962F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A42FF-03D4-0842-A40A-D22C1BBC0BC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983B86D-B8A1-B840-AC92-1668294A51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491" y="51237"/>
            <a:ext cx="12095018" cy="1315019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2E906AB-779D-7F4A-A6AC-8A78A27858B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44271" y="473122"/>
            <a:ext cx="2426418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59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324CB25-A0B8-614B-8D88-91EDCF2785F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94DDA5-D529-7B4D-A62E-E7E9E1C0F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872AA-3508-F34E-821A-F194B1119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96729-A73A-1440-A44B-2F0138E6A0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Dr. Jay S. Golden, President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5A297-F5CB-D242-AA50-39774935B7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131CF-6F36-924F-AFFA-28684962F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A42FF-03D4-0842-A40A-D22C1BB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0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1DB22-A2EA-1F4E-BB99-49D3DD6EA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0374" y="2880974"/>
            <a:ext cx="9144000" cy="1096051"/>
          </a:xfrm>
        </p:spPr>
        <p:txBody>
          <a:bodyPr anchor="t">
            <a:normAutofit/>
          </a:bodyPr>
          <a:lstStyle/>
          <a:p>
            <a:r>
              <a:rPr lang="en-US" sz="4000" b="1" i="1" dirty="0">
                <a:solidFill>
                  <a:schemeClr val="bg1"/>
                </a:solidFill>
              </a:rPr>
              <a:t>Creating a Shared Vision</a:t>
            </a:r>
            <a:br>
              <a:rPr lang="en-US" sz="3200" b="1" i="1" dirty="0"/>
            </a:br>
            <a:endParaRPr lang="en-US" sz="3200" b="1" i="1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7694D49-381F-2540-A7CB-0CDD0E0BD171}"/>
              </a:ext>
            </a:extLst>
          </p:cNvPr>
          <p:cNvGrpSpPr/>
          <p:nvPr/>
        </p:nvGrpSpPr>
        <p:grpSpPr>
          <a:xfrm>
            <a:off x="105030" y="3689183"/>
            <a:ext cx="11981939" cy="1585649"/>
            <a:chOff x="121903" y="2271634"/>
            <a:chExt cx="11981939" cy="1585649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46139D6-F6F0-AA4E-AF45-F2E3E78B6465}"/>
                </a:ext>
              </a:extLst>
            </p:cNvPr>
            <p:cNvGrpSpPr/>
            <p:nvPr/>
          </p:nvGrpSpPr>
          <p:grpSpPr>
            <a:xfrm>
              <a:off x="121903" y="2271634"/>
              <a:ext cx="11981939" cy="1581635"/>
              <a:chOff x="0" y="2459095"/>
              <a:chExt cx="11981939" cy="1581635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946B5783-7960-C141-A705-7B4BA79C22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0" y="2464420"/>
                <a:ext cx="2363732" cy="1576310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08F31A9A-A046-BF45-8133-4E4DAB0AC3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822554" y="2464420"/>
                <a:ext cx="2363732" cy="1576310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E2D6DFAA-43B4-6446-BBAD-9A0D015967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411277" y="2464420"/>
                <a:ext cx="2363732" cy="1575821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FD5242FC-6FA5-1A40-820A-301442E299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610956" y="2459095"/>
                <a:ext cx="2370983" cy="1581145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</p:pic>
        </p:grp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19D70B11-859E-E943-9B9F-4E98E7C5745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21583" y="2276138"/>
              <a:ext cx="2363732" cy="1581145"/>
            </a:xfrm>
            <a:prstGeom prst="rect">
              <a:avLst/>
            </a:prstGeom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0723DEC-5FBB-0D41-A3B0-FD2A653CB47D}"/>
              </a:ext>
            </a:extLst>
          </p:cNvPr>
          <p:cNvSpPr txBox="1"/>
          <p:nvPr/>
        </p:nvSpPr>
        <p:spPr>
          <a:xfrm>
            <a:off x="7956167" y="5876144"/>
            <a:ext cx="423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Dr. Jay Golden, President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BCC177-4B15-7E49-958E-EECB9405E317}"/>
              </a:ext>
            </a:extLst>
          </p:cNvPr>
          <p:cNvSpPr/>
          <p:nvPr/>
        </p:nvSpPr>
        <p:spPr>
          <a:xfrm>
            <a:off x="2386039" y="200626"/>
            <a:ext cx="741267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effectLst>
                  <a:glow rad="381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Wichita State University </a:t>
            </a: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effectLst>
                  <a:glow rad="381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&amp; </a:t>
            </a: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effectLst>
                  <a:glow rad="381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The New Decade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effectLst>
                <a:glow rad="381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8480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B7976-6032-724C-9D7C-4CE00BE52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2026" y="231554"/>
            <a:ext cx="6527600" cy="4966468"/>
          </a:xfrm>
        </p:spPr>
        <p:txBody>
          <a:bodyPr>
            <a:normAutofit/>
          </a:bodyPr>
          <a:lstStyle/>
          <a:p>
            <a:pPr marL="1149350" lvl="1" indent="0">
              <a:buNone/>
            </a:pPr>
            <a:endParaRPr lang="en-US" b="1" u="sng" dirty="0"/>
          </a:p>
          <a:p>
            <a:pPr marL="11113" lvl="1" indent="0" algn="ctr">
              <a:buNone/>
            </a:pPr>
            <a:endParaRPr lang="en-US" sz="3600" dirty="0"/>
          </a:p>
          <a:p>
            <a:pPr marL="11113" lvl="1" indent="0" algn="ctr">
              <a:buNone/>
            </a:pPr>
            <a:r>
              <a:rPr lang="en-US" sz="3600" dirty="0"/>
              <a:t>One of America’s </a:t>
            </a:r>
            <a:r>
              <a:rPr lang="en-US" sz="3600" b="1" dirty="0"/>
              <a:t>most innovative </a:t>
            </a:r>
            <a:r>
              <a:rPr lang="en-US" sz="3600" dirty="0"/>
              <a:t>research-intensive universities known for its </a:t>
            </a:r>
            <a:r>
              <a:rPr lang="en-US" sz="3600" b="1" dirty="0"/>
              <a:t>impactful student experience </a:t>
            </a:r>
            <a:r>
              <a:rPr lang="en-US" sz="3600" dirty="0"/>
              <a:t>and </a:t>
            </a:r>
            <a:r>
              <a:rPr lang="en-US" sz="3600" b="1" dirty="0"/>
              <a:t>driving the prosperity </a:t>
            </a:r>
            <a:r>
              <a:rPr lang="en-US" sz="3600" dirty="0"/>
              <a:t>for the people, communities and businesses of Kansas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34CC2C-5F04-5243-979C-A18677C0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2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9B72C48-A54E-3A41-9560-5EA2EB1EEFC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694" y="847344"/>
            <a:ext cx="5327332" cy="3996498"/>
          </a:xfrm>
          <a:prstGeom prst="roundRect">
            <a:avLst>
              <a:gd name="adj" fmla="val 16667"/>
            </a:avLst>
          </a:prstGeom>
          <a:ln w="12700"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C35177F-1178-AA46-8F5F-5A3E7719D1C0}"/>
              </a:ext>
            </a:extLst>
          </p:cNvPr>
          <p:cNvSpPr txBox="1"/>
          <p:nvPr/>
        </p:nvSpPr>
        <p:spPr>
          <a:xfrm>
            <a:off x="7956167" y="5876144"/>
            <a:ext cx="423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Dr. Jay Golden, President</a:t>
            </a:r>
          </a:p>
        </p:txBody>
      </p:sp>
    </p:spTree>
    <p:extLst>
      <p:ext uri="{BB962C8B-B14F-4D97-AF65-F5344CB8AC3E}">
        <p14:creationId xmlns:p14="http://schemas.microsoft.com/office/powerpoint/2010/main" val="228945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B7976-6032-724C-9D7C-4CE00BE52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2026" y="231554"/>
            <a:ext cx="6527600" cy="4966468"/>
          </a:xfrm>
        </p:spPr>
        <p:txBody>
          <a:bodyPr>
            <a:normAutofit/>
          </a:bodyPr>
          <a:lstStyle/>
          <a:p>
            <a:pPr marL="1149350" lvl="1" indent="0">
              <a:buNone/>
            </a:pPr>
            <a:endParaRPr lang="en-US" b="1" u="sng" dirty="0"/>
          </a:p>
          <a:p>
            <a:pPr marL="11113" lvl="1" indent="0" algn="ctr">
              <a:buNone/>
            </a:pPr>
            <a:endParaRPr lang="en-US" sz="3600" dirty="0"/>
          </a:p>
          <a:p>
            <a:pPr marL="11113" lvl="1" indent="0" algn="ctr">
              <a:buNone/>
            </a:pPr>
            <a:r>
              <a:rPr lang="en-US" sz="4400" b="1" dirty="0"/>
              <a:t>OUR </a:t>
            </a:r>
          </a:p>
          <a:p>
            <a:pPr marL="11113" lvl="1" indent="0" algn="ctr">
              <a:buNone/>
            </a:pPr>
            <a:r>
              <a:rPr lang="en-US" sz="4400" b="1" dirty="0"/>
              <a:t>FIVE</a:t>
            </a:r>
          </a:p>
          <a:p>
            <a:pPr marL="11113" lvl="1" indent="0" algn="ctr">
              <a:buNone/>
            </a:pPr>
            <a:r>
              <a:rPr lang="en-US" sz="4400" b="1" dirty="0"/>
              <a:t> INSTITUTIONAL PRIORITIES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34CC2C-5F04-5243-979C-A18677C0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3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9B72C48-A54E-3A41-9560-5EA2EB1EEFC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694" y="847344"/>
            <a:ext cx="5327332" cy="3996498"/>
          </a:xfrm>
          <a:prstGeom prst="roundRect">
            <a:avLst>
              <a:gd name="adj" fmla="val 16667"/>
            </a:avLst>
          </a:prstGeom>
          <a:ln w="12700"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DD22B0D-8159-A940-AA02-2BD37FA63760}"/>
              </a:ext>
            </a:extLst>
          </p:cNvPr>
          <p:cNvSpPr txBox="1"/>
          <p:nvPr/>
        </p:nvSpPr>
        <p:spPr>
          <a:xfrm>
            <a:off x="7956167" y="5876144"/>
            <a:ext cx="423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Dr. Jay Golden, President</a:t>
            </a:r>
          </a:p>
        </p:txBody>
      </p:sp>
    </p:spTree>
    <p:extLst>
      <p:ext uri="{BB962C8B-B14F-4D97-AF65-F5344CB8AC3E}">
        <p14:creationId xmlns:p14="http://schemas.microsoft.com/office/powerpoint/2010/main" val="3079549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B7976-6032-724C-9D7C-4CE00BE52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2026" y="231554"/>
            <a:ext cx="6527600" cy="4966468"/>
          </a:xfrm>
        </p:spPr>
        <p:txBody>
          <a:bodyPr>
            <a:normAutofit lnSpcReduction="10000"/>
          </a:bodyPr>
          <a:lstStyle/>
          <a:p>
            <a:pPr marL="1149350" lvl="1" indent="0">
              <a:buNone/>
            </a:pPr>
            <a:endParaRPr lang="en-US" b="1" u="sng" dirty="0"/>
          </a:p>
          <a:p>
            <a:pPr marL="11113" lvl="1" indent="0" algn="ctr">
              <a:buNone/>
            </a:pPr>
            <a:r>
              <a:rPr lang="en-US" sz="3600" b="1" dirty="0"/>
              <a:t>PRIORITY 1</a:t>
            </a:r>
          </a:p>
          <a:p>
            <a:pPr marL="0" indent="0" algn="ctr">
              <a:buNone/>
            </a:pPr>
            <a:r>
              <a:rPr lang="en-US" sz="2400" dirty="0"/>
              <a:t>Provide an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sz="3600" b="1" cap="all" dirty="0"/>
              <a:t>Accessible &amp; Affordable </a:t>
            </a:r>
            <a:r>
              <a:rPr lang="en-US" sz="3600" b="1" dirty="0"/>
              <a:t>EDUCATION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sz="2400" b="1" i="1" dirty="0"/>
          </a:p>
          <a:p>
            <a:pPr marL="0" indent="0" algn="ctr">
              <a:buNone/>
            </a:pPr>
            <a:r>
              <a:rPr lang="en-US" sz="2400" b="1" i="1" dirty="0"/>
              <a:t>All Kansans provided an opportunity for economic mobility through a WSU education</a:t>
            </a:r>
          </a:p>
          <a:p>
            <a:pPr algn="ctr"/>
            <a:r>
              <a:rPr lang="en-US" sz="2400" dirty="0"/>
              <a:t>No matter family income, GPA or test scores</a:t>
            </a:r>
          </a:p>
          <a:p>
            <a:pPr algn="ctr"/>
            <a:r>
              <a:rPr lang="en-US" sz="2400" dirty="0"/>
              <a:t>Graduating on-time with lowest debt possible</a:t>
            </a:r>
          </a:p>
          <a:p>
            <a:pPr algn="ctr"/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34CC2C-5F04-5243-979C-A18677C0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4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9B72C48-A54E-3A41-9560-5EA2EB1EEFC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4694" y="1069265"/>
            <a:ext cx="5327332" cy="3552656"/>
          </a:xfrm>
          <a:prstGeom prst="roundRect">
            <a:avLst>
              <a:gd name="adj" fmla="val 16667"/>
            </a:avLst>
          </a:prstGeom>
          <a:ln w="12700"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A31C2FE-1427-9443-B720-C931C490FD9B}"/>
              </a:ext>
            </a:extLst>
          </p:cNvPr>
          <p:cNvSpPr txBox="1"/>
          <p:nvPr/>
        </p:nvSpPr>
        <p:spPr>
          <a:xfrm>
            <a:off x="7956167" y="5876144"/>
            <a:ext cx="423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Dr. Jay Golden, President</a:t>
            </a:r>
          </a:p>
        </p:txBody>
      </p:sp>
    </p:spTree>
    <p:extLst>
      <p:ext uri="{BB962C8B-B14F-4D97-AF65-F5344CB8AC3E}">
        <p14:creationId xmlns:p14="http://schemas.microsoft.com/office/powerpoint/2010/main" val="2243317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B7976-6032-724C-9D7C-4CE00BE52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2026" y="231554"/>
            <a:ext cx="6527600" cy="4966468"/>
          </a:xfrm>
        </p:spPr>
        <p:txBody>
          <a:bodyPr>
            <a:normAutofit fontScale="92500" lnSpcReduction="20000"/>
          </a:bodyPr>
          <a:lstStyle/>
          <a:p>
            <a:pPr marL="1149350" lvl="1" indent="0">
              <a:buNone/>
            </a:pPr>
            <a:endParaRPr lang="en-US" b="1" u="sng" dirty="0"/>
          </a:p>
          <a:p>
            <a:pPr marL="11113" lvl="1" indent="0" algn="ctr">
              <a:buNone/>
            </a:pPr>
            <a:r>
              <a:rPr lang="en-US" sz="3900" b="1" dirty="0"/>
              <a:t>PRIORITY 2</a:t>
            </a:r>
          </a:p>
          <a:p>
            <a:pPr marL="0" indent="0" algn="ctr">
              <a:buNone/>
            </a:pPr>
            <a:r>
              <a:rPr lang="en-US" sz="2400" dirty="0"/>
              <a:t>Deliver the 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sz="3900" b="1" cap="all" dirty="0"/>
              <a:t>BEST STUDENT EXPERIENCE</a:t>
            </a:r>
            <a:endParaRPr lang="en-US" sz="3900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sz="2400" b="1" i="1" dirty="0"/>
          </a:p>
          <a:p>
            <a:pPr marL="0" indent="0" algn="ctr">
              <a:buNone/>
            </a:pPr>
            <a:r>
              <a:rPr lang="en-US" sz="2400" b="1" i="1" dirty="0"/>
              <a:t>Doing all we can for student success</a:t>
            </a:r>
          </a:p>
          <a:p>
            <a:pPr marL="0" indent="0" algn="ctr">
              <a:buNone/>
            </a:pPr>
            <a:endParaRPr lang="en-US" sz="2400" b="1" i="1" dirty="0"/>
          </a:p>
          <a:p>
            <a:pPr marL="752475" lvl="1" indent="-236538"/>
            <a:r>
              <a:rPr lang="en-US" dirty="0"/>
              <a:t>Offer and deliver highest quality 2 &amp; 4-year academic programs to </a:t>
            </a:r>
            <a:r>
              <a:rPr lang="en-US" b="1" dirty="0"/>
              <a:t>prepare students for </a:t>
            </a:r>
            <a:r>
              <a:rPr lang="en-US" dirty="0"/>
              <a:t>the economy &amp; societies of </a:t>
            </a:r>
            <a:r>
              <a:rPr lang="en-US" b="1" dirty="0"/>
              <a:t>today &amp; tomorrow </a:t>
            </a:r>
          </a:p>
          <a:p>
            <a:pPr marL="752475" lvl="1" indent="-236538"/>
            <a:r>
              <a:rPr lang="en-US" dirty="0"/>
              <a:t>Safe, inclusive and diverse campus</a:t>
            </a:r>
          </a:p>
          <a:p>
            <a:pPr marL="752475" lvl="1" indent="-236538"/>
            <a:r>
              <a:rPr lang="en-US" dirty="0"/>
              <a:t>Strong sense of community</a:t>
            </a:r>
          </a:p>
          <a:p>
            <a:pPr marL="752475" lvl="1" indent="-236538"/>
            <a:r>
              <a:rPr lang="en-US" dirty="0"/>
              <a:t>Expanded athletics &amp; arts - a fun environment</a:t>
            </a:r>
          </a:p>
          <a:p>
            <a:pPr algn="ctr"/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34CC2C-5F04-5243-979C-A18677C0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5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9B72C48-A54E-3A41-9560-5EA2EB1EEFC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4694" y="1069816"/>
            <a:ext cx="5327332" cy="3551554"/>
          </a:xfrm>
          <a:prstGeom prst="roundRect">
            <a:avLst>
              <a:gd name="adj" fmla="val 16667"/>
            </a:avLst>
          </a:prstGeom>
          <a:ln w="12700"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C4EFB10-34C2-EE44-9DD7-C0F786C00A17}"/>
              </a:ext>
            </a:extLst>
          </p:cNvPr>
          <p:cNvSpPr txBox="1"/>
          <p:nvPr/>
        </p:nvSpPr>
        <p:spPr>
          <a:xfrm>
            <a:off x="7956167" y="5876144"/>
            <a:ext cx="423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Dr. Jay Golden, President</a:t>
            </a:r>
          </a:p>
        </p:txBody>
      </p:sp>
    </p:spTree>
    <p:extLst>
      <p:ext uri="{BB962C8B-B14F-4D97-AF65-F5344CB8AC3E}">
        <p14:creationId xmlns:p14="http://schemas.microsoft.com/office/powerpoint/2010/main" val="314877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B7976-6032-724C-9D7C-4CE00BE52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2026" y="231554"/>
            <a:ext cx="6527600" cy="4966468"/>
          </a:xfrm>
        </p:spPr>
        <p:txBody>
          <a:bodyPr>
            <a:normAutofit fontScale="77500" lnSpcReduction="20000"/>
          </a:bodyPr>
          <a:lstStyle/>
          <a:p>
            <a:pPr marL="1149350" lvl="1" indent="0">
              <a:buNone/>
            </a:pPr>
            <a:endParaRPr lang="en-US" b="1" u="sng" dirty="0"/>
          </a:p>
          <a:p>
            <a:pPr marL="11113" lvl="1" indent="0" algn="ctr">
              <a:buNone/>
            </a:pPr>
            <a:r>
              <a:rPr lang="en-US" sz="4600" b="1" dirty="0"/>
              <a:t>PRIORITY 3</a:t>
            </a:r>
          </a:p>
          <a:p>
            <a:pPr marL="11113" lvl="1" indent="0" algn="ctr">
              <a:buNone/>
            </a:pPr>
            <a:endParaRPr lang="en-US" sz="3900" b="1" dirty="0"/>
          </a:p>
          <a:p>
            <a:pPr marL="0" indent="0" algn="ctr">
              <a:buNone/>
            </a:pPr>
            <a:r>
              <a:rPr lang="en-US" sz="5100" b="1" cap="all" dirty="0"/>
              <a:t>Recruit &amp; retain talent 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sz="2400" b="1" i="1" dirty="0"/>
          </a:p>
          <a:p>
            <a:pPr marL="0" indent="0" algn="ctr">
              <a:buNone/>
            </a:pPr>
            <a:r>
              <a:rPr lang="en-US" b="1" i="1" dirty="0"/>
              <a:t>Continued Enrollment Growth – Focus on Reversing Millennial Migration out of Kansas</a:t>
            </a:r>
          </a:p>
          <a:p>
            <a:pPr marL="0" indent="0" algn="ctr">
              <a:buNone/>
            </a:pPr>
            <a:endParaRPr lang="en-US" sz="2600" b="1" i="1" dirty="0"/>
          </a:p>
          <a:p>
            <a:pPr marL="811213" indent="-236538"/>
            <a:r>
              <a:rPr lang="en-US" sz="2200" dirty="0"/>
              <a:t>Aggressive &amp; focused recruitment of students / talent from strategic cities outside of Kansas </a:t>
            </a:r>
          </a:p>
          <a:p>
            <a:pPr marL="811213" indent="-236538"/>
            <a:r>
              <a:rPr lang="en-US" sz="2200" dirty="0"/>
              <a:t>Retaining students in Kansas after graduation</a:t>
            </a:r>
          </a:p>
          <a:p>
            <a:pPr marL="811213" indent="-236538"/>
            <a:r>
              <a:rPr lang="en-US" sz="2200" dirty="0"/>
              <a:t>Strengthen our innovation programs &amp; infrastructure</a:t>
            </a:r>
          </a:p>
          <a:p>
            <a:pPr marL="811213" indent="-236538"/>
            <a:r>
              <a:rPr lang="en-US" sz="2200" dirty="0"/>
              <a:t>Partner with community on Shocker Microenterprise Ventures</a:t>
            </a:r>
          </a:p>
          <a:p>
            <a:pPr algn="ctr"/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34CC2C-5F04-5243-979C-A18677C0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6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9B72C48-A54E-3A41-9560-5EA2EB1EEFC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5520" y="1069816"/>
            <a:ext cx="5325679" cy="3551554"/>
          </a:xfrm>
          <a:prstGeom prst="roundRect">
            <a:avLst>
              <a:gd name="adj" fmla="val 16667"/>
            </a:avLst>
          </a:prstGeom>
          <a:ln w="12700"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859FEE-DAD9-2C4E-9FFE-CA6DEF1C006D}"/>
              </a:ext>
            </a:extLst>
          </p:cNvPr>
          <p:cNvSpPr txBox="1"/>
          <p:nvPr/>
        </p:nvSpPr>
        <p:spPr>
          <a:xfrm>
            <a:off x="7956167" y="5876144"/>
            <a:ext cx="423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Dr. Jay Golden, President</a:t>
            </a:r>
          </a:p>
        </p:txBody>
      </p:sp>
    </p:spTree>
    <p:extLst>
      <p:ext uri="{BB962C8B-B14F-4D97-AF65-F5344CB8AC3E}">
        <p14:creationId xmlns:p14="http://schemas.microsoft.com/office/powerpoint/2010/main" val="3759263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B7976-6032-724C-9D7C-4CE00BE52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5551" y="-96231"/>
            <a:ext cx="6696449" cy="5416376"/>
          </a:xfrm>
        </p:spPr>
        <p:txBody>
          <a:bodyPr>
            <a:normAutofit fontScale="85000" lnSpcReduction="10000"/>
          </a:bodyPr>
          <a:lstStyle/>
          <a:p>
            <a:pPr marL="1149350" lvl="1" indent="0">
              <a:buNone/>
            </a:pPr>
            <a:endParaRPr lang="en-US" b="1" u="sng" dirty="0"/>
          </a:p>
          <a:p>
            <a:pPr marL="11113" lvl="1" indent="0" algn="ctr">
              <a:buNone/>
            </a:pPr>
            <a:r>
              <a:rPr lang="en-US" sz="3900" b="1" dirty="0"/>
              <a:t>PRIORITY 4</a:t>
            </a:r>
          </a:p>
          <a:p>
            <a:pPr marL="11113" lvl="1" indent="0" algn="ctr">
              <a:buNone/>
            </a:pPr>
            <a:endParaRPr lang="en-US" sz="3900" b="1" dirty="0"/>
          </a:p>
          <a:p>
            <a:pPr marL="0" indent="0" algn="ctr">
              <a:buNone/>
            </a:pPr>
            <a:r>
              <a:rPr lang="en-US" sz="4400" b="1" dirty="0"/>
              <a:t>GROW &amp; DIVERSIFY RESEARCH FOR OUR ECONOMY</a:t>
            </a:r>
          </a:p>
          <a:p>
            <a:pPr marL="0" indent="0" algn="ctr">
              <a:buNone/>
            </a:pPr>
            <a:endParaRPr lang="en-US" sz="2600" b="1" i="1" dirty="0"/>
          </a:p>
          <a:p>
            <a:pPr marL="574675" indent="-1635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46038" algn="l"/>
              </a:tabLst>
            </a:pPr>
            <a:r>
              <a:rPr lang="en-US" sz="2000" dirty="0"/>
              <a:t>Significantly increase number of  faculty conducting funded research &amp; expand agencies funding our research</a:t>
            </a:r>
          </a:p>
          <a:p>
            <a:pPr marL="574675" indent="-1635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46038" algn="l"/>
              </a:tabLst>
            </a:pPr>
            <a:r>
              <a:rPr lang="en-US" sz="2000" dirty="0"/>
              <a:t>Launch and grow </a:t>
            </a:r>
            <a:r>
              <a:rPr lang="en-US" sz="2000" b="1" dirty="0"/>
              <a:t>Convergence Sciences </a:t>
            </a:r>
          </a:p>
          <a:p>
            <a:pPr marL="574675" indent="-1635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46038" algn="l"/>
              </a:tabLst>
            </a:pPr>
            <a:r>
              <a:rPr lang="en-US" sz="2000" dirty="0"/>
              <a:t>Expand </a:t>
            </a:r>
            <a:r>
              <a:rPr lang="en-US" sz="2000" b="1" dirty="0"/>
              <a:t>paid</a:t>
            </a:r>
            <a:r>
              <a:rPr lang="en-US" sz="2000" dirty="0"/>
              <a:t> Applied Learning opportunities for students</a:t>
            </a:r>
          </a:p>
          <a:p>
            <a:pPr marL="574675" indent="-1635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46038" algn="l"/>
              </a:tabLst>
            </a:pPr>
            <a:r>
              <a:rPr lang="en-US" sz="2000" dirty="0"/>
              <a:t>Diversify our research portfolio as we help to diversify the regional economy while continued growth of aerospace</a:t>
            </a:r>
          </a:p>
          <a:p>
            <a:pPr marL="574675" indent="-16351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46038" algn="l"/>
              </a:tabLst>
            </a:pPr>
            <a:r>
              <a:rPr lang="en-US" sz="2000" dirty="0"/>
              <a:t>Look to partner with Univ. of Kansas &amp; Kansas State Univ.</a:t>
            </a:r>
          </a:p>
          <a:p>
            <a:pPr algn="ctr"/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34CC2C-5F04-5243-979C-A18677C0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7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9B72C48-A54E-3A41-9560-5EA2EB1EEFC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1275" y="1169568"/>
            <a:ext cx="4735405" cy="3551554"/>
          </a:xfrm>
          <a:prstGeom prst="roundRect">
            <a:avLst>
              <a:gd name="adj" fmla="val 16667"/>
            </a:avLst>
          </a:prstGeom>
          <a:ln w="12700"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4ADA1E-B4E2-5E43-A0E0-2072719A0439}"/>
              </a:ext>
            </a:extLst>
          </p:cNvPr>
          <p:cNvSpPr txBox="1"/>
          <p:nvPr/>
        </p:nvSpPr>
        <p:spPr>
          <a:xfrm>
            <a:off x="7956167" y="5876144"/>
            <a:ext cx="423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Dr. Jay Golden, President</a:t>
            </a:r>
          </a:p>
        </p:txBody>
      </p:sp>
    </p:spTree>
    <p:extLst>
      <p:ext uri="{BB962C8B-B14F-4D97-AF65-F5344CB8AC3E}">
        <p14:creationId xmlns:p14="http://schemas.microsoft.com/office/powerpoint/2010/main" val="2716642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B7976-6032-724C-9D7C-4CE00BE52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2026" y="231554"/>
            <a:ext cx="6527600" cy="4966468"/>
          </a:xfrm>
        </p:spPr>
        <p:txBody>
          <a:bodyPr>
            <a:normAutofit fontScale="92500" lnSpcReduction="10000"/>
          </a:bodyPr>
          <a:lstStyle/>
          <a:p>
            <a:pPr marL="1149350" lvl="1" indent="0">
              <a:buNone/>
            </a:pPr>
            <a:endParaRPr lang="en-US" b="1" u="sng" dirty="0"/>
          </a:p>
          <a:p>
            <a:pPr marL="11113" lvl="1" indent="0" algn="ctr">
              <a:buNone/>
            </a:pPr>
            <a:r>
              <a:rPr lang="en-US" sz="3900" b="1" dirty="0"/>
              <a:t>PRIORITY 5</a:t>
            </a:r>
          </a:p>
          <a:p>
            <a:pPr marL="11113" lvl="1" indent="0" algn="ctr">
              <a:buNone/>
            </a:pPr>
            <a:endParaRPr lang="en-US" sz="3900" b="1" dirty="0"/>
          </a:p>
          <a:p>
            <a:pPr marL="0" indent="0" algn="ctr">
              <a:buNone/>
            </a:pPr>
            <a:r>
              <a:rPr lang="en-US" sz="4400" b="1" dirty="0"/>
              <a:t>EMBRACE A MISSION OF SERVICE </a:t>
            </a:r>
            <a:endParaRPr lang="en-US" b="1" dirty="0"/>
          </a:p>
          <a:p>
            <a:pPr marL="0" indent="0" algn="ctr">
              <a:buNone/>
            </a:pPr>
            <a:endParaRPr lang="en-US" sz="2400" b="1" i="1" dirty="0"/>
          </a:p>
          <a:p>
            <a:pPr marL="0" indent="0" algn="ctr">
              <a:buNone/>
            </a:pPr>
            <a:endParaRPr lang="en-US" sz="2600" b="1" i="1" dirty="0"/>
          </a:p>
          <a:p>
            <a:pPr marL="574675" indent="-163513">
              <a:tabLst>
                <a:tab pos="46038" algn="l"/>
              </a:tabLst>
            </a:pPr>
            <a:r>
              <a:rPr lang="en-US" sz="2000" dirty="0"/>
              <a:t>Service to one another, our region &amp; world</a:t>
            </a:r>
          </a:p>
          <a:p>
            <a:pPr marL="574675" indent="-163513">
              <a:tabLst>
                <a:tab pos="46038" algn="l"/>
              </a:tabLst>
            </a:pPr>
            <a:r>
              <a:rPr lang="en-US" sz="2000" dirty="0"/>
              <a:t>Enhanced Community + Regional Engagement </a:t>
            </a:r>
          </a:p>
          <a:p>
            <a:pPr marL="574675" indent="-163513">
              <a:tabLst>
                <a:tab pos="46038" algn="l"/>
              </a:tabLst>
            </a:pPr>
            <a:r>
              <a:rPr lang="en-US" sz="2000" dirty="0"/>
              <a:t>Research with an applied outcome</a:t>
            </a:r>
          </a:p>
          <a:p>
            <a:pPr marL="574675" indent="-163513">
              <a:tabLst>
                <a:tab pos="46038" algn="l"/>
              </a:tabLst>
            </a:pPr>
            <a:r>
              <a:rPr lang="en-US" sz="2000" dirty="0"/>
              <a:t>Prioritizing health, economic and education disparities</a:t>
            </a:r>
          </a:p>
          <a:p>
            <a:pPr algn="ctr"/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34CC2C-5F04-5243-979C-A18677C0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60B95-6745-C044-93E5-4D714587FEB1}" type="slidenum">
              <a:rPr lang="en-US" smtClean="0"/>
              <a:t>8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9B72C48-A54E-3A41-9560-5EA2EB1EEFC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657" y="1245026"/>
            <a:ext cx="4735405" cy="3201133"/>
          </a:xfrm>
          <a:prstGeom prst="roundRect">
            <a:avLst>
              <a:gd name="adj" fmla="val 16667"/>
            </a:avLst>
          </a:prstGeom>
          <a:ln w="12700"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3B9F498-6C44-D442-96C2-206E9A4A87C1}"/>
              </a:ext>
            </a:extLst>
          </p:cNvPr>
          <p:cNvSpPr txBox="1"/>
          <p:nvPr/>
        </p:nvSpPr>
        <p:spPr>
          <a:xfrm>
            <a:off x="7956167" y="5876144"/>
            <a:ext cx="423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Dr. Jay Golden, President</a:t>
            </a:r>
          </a:p>
        </p:txBody>
      </p:sp>
    </p:spTree>
    <p:extLst>
      <p:ext uri="{BB962C8B-B14F-4D97-AF65-F5344CB8AC3E}">
        <p14:creationId xmlns:p14="http://schemas.microsoft.com/office/powerpoint/2010/main" val="3165418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90735</TotalTime>
  <Words>339</Words>
  <Application>Microsoft Macintosh PowerPoint</Application>
  <PresentationFormat>Widescreen</PresentationFormat>
  <Paragraphs>99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Custom Design</vt:lpstr>
      <vt:lpstr>1_Custom Design</vt:lpstr>
      <vt:lpstr>2_Custom Design</vt:lpstr>
      <vt:lpstr>Creating a Shared Vision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subject/>
  <dc:creator>Fonkert, Johanna</dc:creator>
  <cp:keywords/>
  <dc:description/>
  <cp:lastModifiedBy>Microsoft Office User</cp:lastModifiedBy>
  <cp:revision>435</cp:revision>
  <cp:lastPrinted>2020-01-28T16:10:12Z</cp:lastPrinted>
  <dcterms:created xsi:type="dcterms:W3CDTF">2019-05-09T15:14:15Z</dcterms:created>
  <dcterms:modified xsi:type="dcterms:W3CDTF">2020-02-28T19:17:32Z</dcterms:modified>
  <cp:category/>
</cp:coreProperties>
</file>