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24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0" r:id="rId2"/>
    <p:sldId id="261" r:id="rId3"/>
    <p:sldId id="321" r:id="rId4"/>
    <p:sldId id="302" r:id="rId5"/>
    <p:sldId id="275" r:id="rId6"/>
    <p:sldId id="291" r:id="rId7"/>
    <p:sldId id="301" r:id="rId8"/>
    <p:sldId id="259" r:id="rId9"/>
    <p:sldId id="298" r:id="rId10"/>
    <p:sldId id="316" r:id="rId11"/>
    <p:sldId id="310" r:id="rId12"/>
    <p:sldId id="309" r:id="rId13"/>
    <p:sldId id="311" r:id="rId14"/>
    <p:sldId id="304" r:id="rId15"/>
    <p:sldId id="305" r:id="rId16"/>
    <p:sldId id="303" r:id="rId17"/>
    <p:sldId id="262" r:id="rId18"/>
    <p:sldId id="323" r:id="rId19"/>
    <p:sldId id="324" r:id="rId20"/>
    <p:sldId id="325" r:id="rId21"/>
    <p:sldId id="341" r:id="rId22"/>
    <p:sldId id="268" r:id="rId23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FE91FD0-6738-428C-BC55-C9EF9E717CB2}">
          <p14:sldIdLst>
            <p14:sldId id="300"/>
            <p14:sldId id="261"/>
            <p14:sldId id="321"/>
            <p14:sldId id="302"/>
            <p14:sldId id="275"/>
            <p14:sldId id="291"/>
            <p14:sldId id="301"/>
            <p14:sldId id="259"/>
            <p14:sldId id="298"/>
            <p14:sldId id="316"/>
            <p14:sldId id="310"/>
            <p14:sldId id="309"/>
            <p14:sldId id="311"/>
            <p14:sldId id="304"/>
            <p14:sldId id="305"/>
            <p14:sldId id="303"/>
            <p14:sldId id="262"/>
            <p14:sldId id="323"/>
            <p14:sldId id="324"/>
            <p14:sldId id="325"/>
            <p14:sldId id="341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B5697"/>
    <a:srgbClr val="DB4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7" autoAdjust="0"/>
    <p:restoredTop sz="94316" autoAdjust="0"/>
  </p:normalViewPr>
  <p:slideViewPr>
    <p:cSldViewPr snapToGrid="0">
      <p:cViewPr varScale="1">
        <p:scale>
          <a:sx n="72" d="100"/>
          <a:sy n="72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B9A61-E075-433D-B437-CD6BF99F17CD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9366EEB8-743A-403A-A29E-D7D4B36E87CC}">
      <dgm:prSet phldrT="[Texto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50" r="2350"/>
          </a:stretch>
        </a:blipFill>
      </dgm:spPr>
      <dgm:t>
        <a:bodyPr/>
        <a:lstStyle/>
        <a:p>
          <a:r>
            <a:rPr lang="es-NI" dirty="0"/>
            <a:t> </a:t>
          </a:r>
        </a:p>
      </dgm:t>
    </dgm:pt>
    <dgm:pt modelId="{0605DCB4-C5A4-4AC2-85EA-474143ACAB6A}" type="parTrans" cxnId="{4822929E-2D38-4ABE-8DAF-8B20D971A0C9}">
      <dgm:prSet/>
      <dgm:spPr/>
      <dgm:t>
        <a:bodyPr/>
        <a:lstStyle/>
        <a:p>
          <a:endParaRPr lang="es-NI"/>
        </a:p>
      </dgm:t>
    </dgm:pt>
    <dgm:pt modelId="{F47C2789-68DE-4B23-9832-FF28897839D6}" type="sibTrans" cxnId="{4822929E-2D38-4ABE-8DAF-8B20D971A0C9}">
      <dgm:prSet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1" r="-2701"/>
          </a:stretch>
        </a:blipFill>
      </dgm:spPr>
      <dgm:t>
        <a:bodyPr/>
        <a:lstStyle/>
        <a:p>
          <a:endParaRPr lang="es-NI"/>
        </a:p>
      </dgm:t>
    </dgm:pt>
    <dgm:pt modelId="{E6B4B095-8597-4B40-A06E-C03C837865B5}">
      <dgm:prSet phldrT="[Texto]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36" r="-6336"/>
          </a:stretch>
        </a:blipFill>
      </dgm:spPr>
      <dgm:t>
        <a:bodyPr/>
        <a:lstStyle/>
        <a:p>
          <a:r>
            <a:rPr lang="es-NI" dirty="0"/>
            <a:t> </a:t>
          </a:r>
        </a:p>
      </dgm:t>
    </dgm:pt>
    <dgm:pt modelId="{4A32FDFE-B1C9-4E1C-BD74-F7166A85243A}" type="parTrans" cxnId="{44A5FDE7-290E-4D1F-A262-8FEF0C2CBA27}">
      <dgm:prSet/>
      <dgm:spPr/>
      <dgm:t>
        <a:bodyPr/>
        <a:lstStyle/>
        <a:p>
          <a:endParaRPr lang="es-NI"/>
        </a:p>
      </dgm:t>
    </dgm:pt>
    <dgm:pt modelId="{64751264-5AF9-4934-818B-D6D828C9B7C3}" type="sibTrans" cxnId="{44A5FDE7-290E-4D1F-A262-8FEF0C2CBA27}">
      <dgm:prSet/>
      <dgm:spPr/>
      <dgm:t>
        <a:bodyPr/>
        <a:lstStyle/>
        <a:p>
          <a:endParaRPr lang="es-NI"/>
        </a:p>
      </dgm:t>
    </dgm:pt>
    <dgm:pt modelId="{3E26D5AC-2725-447B-861A-A0C5E1892F2A}">
      <dgm:prSet phldrT="[Texto]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751" r="2751"/>
          </a:stretch>
        </a:blipFill>
      </dgm:spPr>
      <dgm:t>
        <a:bodyPr/>
        <a:lstStyle/>
        <a:p>
          <a:r>
            <a:rPr lang="es-NI" dirty="0"/>
            <a:t> </a:t>
          </a:r>
        </a:p>
      </dgm:t>
    </dgm:pt>
    <dgm:pt modelId="{354B8329-3068-40EB-9678-0F4DC9136D97}" type="parTrans" cxnId="{6C28DA5D-8477-4452-A586-68EC4A354E8E}">
      <dgm:prSet/>
      <dgm:spPr/>
      <dgm:t>
        <a:bodyPr/>
        <a:lstStyle/>
        <a:p>
          <a:endParaRPr lang="es-NI"/>
        </a:p>
      </dgm:t>
    </dgm:pt>
    <dgm:pt modelId="{D2218A9C-FF01-4C54-B136-7D39557A09CA}" type="sibTrans" cxnId="{6C28DA5D-8477-4452-A586-68EC4A354E8E}">
      <dgm:prSet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NI"/>
        </a:p>
      </dgm:t>
    </dgm:pt>
    <dgm:pt modelId="{0C089594-913C-4DB7-A56F-0812A22685EC}" type="pres">
      <dgm:prSet presAssocID="{630B9A61-E075-433D-B437-CD6BF99F17CD}" presName="Name0" presStyleCnt="0">
        <dgm:presLayoutVars>
          <dgm:chMax val="21"/>
          <dgm:chPref val="21"/>
        </dgm:presLayoutVars>
      </dgm:prSet>
      <dgm:spPr/>
    </dgm:pt>
    <dgm:pt modelId="{5036170B-CE2A-490A-B852-6C9AD2CB39C7}" type="pres">
      <dgm:prSet presAssocID="{9366EEB8-743A-403A-A29E-D7D4B36E87CC}" presName="text1" presStyleCnt="0"/>
      <dgm:spPr/>
    </dgm:pt>
    <dgm:pt modelId="{480EF031-38C0-476B-9775-977754FD4E1A}" type="pres">
      <dgm:prSet presAssocID="{9366EEB8-743A-403A-A29E-D7D4B36E87CC}" presName="textRepeatNode" presStyleLbl="alignNode1" presStyleIdx="0" presStyleCnt="3" custScaleX="100498" custScaleY="84408" custLinFactNeighborX="2867" custLinFactNeighborY="-35818">
        <dgm:presLayoutVars>
          <dgm:chMax val="0"/>
          <dgm:chPref val="0"/>
          <dgm:bulletEnabled val="1"/>
        </dgm:presLayoutVars>
      </dgm:prSet>
      <dgm:spPr/>
    </dgm:pt>
    <dgm:pt modelId="{A89728AF-46D7-4D69-AEA5-43FC5A64D559}" type="pres">
      <dgm:prSet presAssocID="{9366EEB8-743A-403A-A29E-D7D4B36E87CC}" presName="textaccent1" presStyleCnt="0"/>
      <dgm:spPr/>
    </dgm:pt>
    <dgm:pt modelId="{E5128466-8851-4687-8CF6-E639993095AC}" type="pres">
      <dgm:prSet presAssocID="{9366EEB8-743A-403A-A29E-D7D4B36E87CC}" presName="accentRepeatNode" presStyleLbl="solidAlignAcc1" presStyleIdx="0" presStyleCnt="6" custLinFactX="-200000" custLinFactY="19291" custLinFactNeighborX="-217960" custLinFactNeighborY="100000"/>
      <dgm:spPr>
        <a:ln>
          <a:noFill/>
        </a:ln>
      </dgm:spPr>
    </dgm:pt>
    <dgm:pt modelId="{E338DDFF-4B5B-4363-BAFC-3AF70BA7C9C9}" type="pres">
      <dgm:prSet presAssocID="{F47C2789-68DE-4B23-9832-FF28897839D6}" presName="image1" presStyleCnt="0"/>
      <dgm:spPr/>
    </dgm:pt>
    <dgm:pt modelId="{76061210-FC1B-44ED-B1E5-F0A5A5A11E98}" type="pres">
      <dgm:prSet presAssocID="{F47C2789-68DE-4B23-9832-FF28897839D6}" presName="imageRepeatNode" presStyleLbl="alignAcc1" presStyleIdx="0" presStyleCnt="3" custScaleY="84408" custLinFactNeighborX="6211" custLinFactNeighborY="-24310"/>
      <dgm:spPr/>
    </dgm:pt>
    <dgm:pt modelId="{370435B7-C36B-4288-932C-712DFBE51878}" type="pres">
      <dgm:prSet presAssocID="{F47C2789-68DE-4B23-9832-FF28897839D6}" presName="imageaccent1" presStyleCnt="0"/>
      <dgm:spPr/>
    </dgm:pt>
    <dgm:pt modelId="{A7D51EE8-1564-4AEE-809B-26529EC8E3CC}" type="pres">
      <dgm:prSet presAssocID="{F47C2789-68DE-4B23-9832-FF28897839D6}" presName="accentRepeatNode" presStyleLbl="solidAlignAcc1" presStyleIdx="1" presStyleCnt="6" custLinFactY="100000" custLinFactNeighborX="-72784" custLinFactNeighborY="113873"/>
      <dgm:spPr>
        <a:ln>
          <a:noFill/>
        </a:ln>
      </dgm:spPr>
    </dgm:pt>
    <dgm:pt modelId="{42D9EBB4-0731-49D1-9852-5E212156A35F}" type="pres">
      <dgm:prSet presAssocID="{E6B4B095-8597-4B40-A06E-C03C837865B5}" presName="text2" presStyleCnt="0"/>
      <dgm:spPr/>
    </dgm:pt>
    <dgm:pt modelId="{8577D904-4414-4F6D-89B0-3DA27621D765}" type="pres">
      <dgm:prSet presAssocID="{E6B4B095-8597-4B40-A06E-C03C837865B5}" presName="textRepeatNode" presStyleLbl="alignNode1" presStyleIdx="1" presStyleCnt="3" custScaleY="84408" custLinFactNeighborX="81070" custLinFactNeighborY="-65353">
        <dgm:presLayoutVars>
          <dgm:chMax val="0"/>
          <dgm:chPref val="0"/>
          <dgm:bulletEnabled val="1"/>
        </dgm:presLayoutVars>
      </dgm:prSet>
      <dgm:spPr/>
    </dgm:pt>
    <dgm:pt modelId="{10274062-70AD-4429-9011-EF8593BBF592}" type="pres">
      <dgm:prSet presAssocID="{E6B4B095-8597-4B40-A06E-C03C837865B5}" presName="textaccent2" presStyleCnt="0"/>
      <dgm:spPr/>
    </dgm:pt>
    <dgm:pt modelId="{C7A5F3C1-5432-4071-85D8-E2A0AF0E268E}" type="pres">
      <dgm:prSet presAssocID="{E6B4B095-8597-4B40-A06E-C03C837865B5}" presName="accentRepeatNode" presStyleLbl="solidAlignAcc1" presStyleIdx="2" presStyleCnt="6"/>
      <dgm:spPr>
        <a:ln>
          <a:noFill/>
        </a:ln>
      </dgm:spPr>
    </dgm:pt>
    <dgm:pt modelId="{9BDDC98E-8DB5-4EB4-B1B4-62FFC58BA18E}" type="pres">
      <dgm:prSet presAssocID="{64751264-5AF9-4934-818B-D6D828C9B7C3}" presName="image2" presStyleCnt="0"/>
      <dgm:spPr/>
    </dgm:pt>
    <dgm:pt modelId="{DD4543A4-73CA-49B3-8569-1CE91B5199C1}" type="pres">
      <dgm:prSet presAssocID="{64751264-5AF9-4934-818B-D6D828C9B7C3}" presName="imageRepeatNode" presStyleLbl="alignAcc1" presStyleIdx="1" presStyleCnt="3" custScaleY="84408" custLinFactNeighborX="-86472" custLinFactNeighborY="-78774"/>
      <dgm:spPr/>
    </dgm:pt>
    <dgm:pt modelId="{946D18B1-6218-4085-9264-BDC8B6D415EF}" type="pres">
      <dgm:prSet presAssocID="{64751264-5AF9-4934-818B-D6D828C9B7C3}" presName="imageaccent2" presStyleCnt="0"/>
      <dgm:spPr/>
    </dgm:pt>
    <dgm:pt modelId="{11D76920-CE76-436F-9ECF-23D97861B6CE}" type="pres">
      <dgm:prSet presAssocID="{64751264-5AF9-4934-818B-D6D828C9B7C3}" presName="accentRepeatNode" presStyleLbl="solidAlignAcc1" presStyleIdx="3" presStyleCnt="6"/>
      <dgm:spPr>
        <a:ln>
          <a:noFill/>
        </a:ln>
      </dgm:spPr>
    </dgm:pt>
    <dgm:pt modelId="{9035E51E-8433-4B0B-B015-C2F5EB450A3C}" type="pres">
      <dgm:prSet presAssocID="{3E26D5AC-2725-447B-861A-A0C5E1892F2A}" presName="text3" presStyleCnt="0"/>
      <dgm:spPr/>
    </dgm:pt>
    <dgm:pt modelId="{C28A3664-C0EF-46C8-A81C-24A384D0C44B}" type="pres">
      <dgm:prSet presAssocID="{3E26D5AC-2725-447B-861A-A0C5E1892F2A}" presName="textRepeatNode" presStyleLbl="alignNode1" presStyleIdx="2" presStyleCnt="3" custScaleY="84408" custLinFactNeighborX="2867" custLinFactNeighborY="-10662">
        <dgm:presLayoutVars>
          <dgm:chMax val="0"/>
          <dgm:chPref val="0"/>
          <dgm:bulletEnabled val="1"/>
        </dgm:presLayoutVars>
      </dgm:prSet>
      <dgm:spPr/>
    </dgm:pt>
    <dgm:pt modelId="{36EF815E-8320-447D-B003-8152FCC46845}" type="pres">
      <dgm:prSet presAssocID="{3E26D5AC-2725-447B-861A-A0C5E1892F2A}" presName="textaccent3" presStyleCnt="0"/>
      <dgm:spPr/>
    </dgm:pt>
    <dgm:pt modelId="{B9E63E50-8741-4090-A278-384BAF9B984A}" type="pres">
      <dgm:prSet presAssocID="{3E26D5AC-2725-447B-861A-A0C5E1892F2A}" presName="accentRepeatNode" presStyleLbl="solidAlignAcc1" presStyleIdx="4" presStyleCnt="6" custLinFactX="-27492" custLinFactY="-114133" custLinFactNeighborX="-100000" custLinFactNeighborY="-200000"/>
      <dgm:spPr>
        <a:ln>
          <a:noFill/>
        </a:ln>
      </dgm:spPr>
    </dgm:pt>
    <dgm:pt modelId="{FCC2040A-715C-421D-BBA2-A5856B13748E}" type="pres">
      <dgm:prSet presAssocID="{D2218A9C-FF01-4C54-B136-7D39557A09CA}" presName="image3" presStyleCnt="0"/>
      <dgm:spPr/>
    </dgm:pt>
    <dgm:pt modelId="{B9C8A8C1-3E95-452A-A7D1-79AD21E1CFE7}" type="pres">
      <dgm:prSet presAssocID="{D2218A9C-FF01-4C54-B136-7D39557A09CA}" presName="imageRepeatNode" presStyleLbl="alignAcc1" presStyleIdx="2" presStyleCnt="3" custScaleY="84408" custLinFactNeighborX="-710" custLinFactNeighborY="824"/>
      <dgm:spPr/>
    </dgm:pt>
    <dgm:pt modelId="{5B045ECC-305A-4112-875C-E5BC1C61551F}" type="pres">
      <dgm:prSet presAssocID="{D2218A9C-FF01-4C54-B136-7D39557A09CA}" presName="imageaccent3" presStyleCnt="0"/>
      <dgm:spPr/>
    </dgm:pt>
    <dgm:pt modelId="{D034AE5A-6EF0-4618-A036-016B169158C8}" type="pres">
      <dgm:prSet presAssocID="{D2218A9C-FF01-4C54-B136-7D39557A09CA}" presName="accentRepeatNode" presStyleLbl="solidAlignAcc1" presStyleIdx="5" presStyleCnt="6" custLinFactX="-100000" custLinFactY="-19636" custLinFactNeighborX="-154745" custLinFactNeighborY="-100000"/>
      <dgm:spPr>
        <a:ln>
          <a:noFill/>
        </a:ln>
      </dgm:spPr>
    </dgm:pt>
  </dgm:ptLst>
  <dgm:cxnLst>
    <dgm:cxn modelId="{E6885F01-F476-4B76-B645-65A0BD1648B7}" type="presOf" srcId="{64751264-5AF9-4934-818B-D6D828C9B7C3}" destId="{DD4543A4-73CA-49B3-8569-1CE91B5199C1}" srcOrd="0" destOrd="0" presId="urn:microsoft.com/office/officeart/2008/layout/HexagonCluster"/>
    <dgm:cxn modelId="{89CDC70C-36C4-47EA-B21B-6C8D8A2E967C}" type="presOf" srcId="{3E26D5AC-2725-447B-861A-A0C5E1892F2A}" destId="{C28A3664-C0EF-46C8-A81C-24A384D0C44B}" srcOrd="0" destOrd="0" presId="urn:microsoft.com/office/officeart/2008/layout/HexagonCluster"/>
    <dgm:cxn modelId="{BC8D0530-FFF6-4A3A-B9F2-4550BF51C91A}" type="presOf" srcId="{E6B4B095-8597-4B40-A06E-C03C837865B5}" destId="{8577D904-4414-4F6D-89B0-3DA27621D765}" srcOrd="0" destOrd="0" presId="urn:microsoft.com/office/officeart/2008/layout/HexagonCluster"/>
    <dgm:cxn modelId="{0720C73B-1673-4345-891A-A69C683A0422}" type="presOf" srcId="{D2218A9C-FF01-4C54-B136-7D39557A09CA}" destId="{B9C8A8C1-3E95-452A-A7D1-79AD21E1CFE7}" srcOrd="0" destOrd="0" presId="urn:microsoft.com/office/officeart/2008/layout/HexagonCluster"/>
    <dgm:cxn modelId="{6C28DA5D-8477-4452-A586-68EC4A354E8E}" srcId="{630B9A61-E075-433D-B437-CD6BF99F17CD}" destId="{3E26D5AC-2725-447B-861A-A0C5E1892F2A}" srcOrd="2" destOrd="0" parTransId="{354B8329-3068-40EB-9678-0F4DC9136D97}" sibTransId="{D2218A9C-FF01-4C54-B136-7D39557A09CA}"/>
    <dgm:cxn modelId="{83B8A171-3EB2-49D4-A19C-7960218DFD5D}" type="presOf" srcId="{9366EEB8-743A-403A-A29E-D7D4B36E87CC}" destId="{480EF031-38C0-476B-9775-977754FD4E1A}" srcOrd="0" destOrd="0" presId="urn:microsoft.com/office/officeart/2008/layout/HexagonCluster"/>
    <dgm:cxn modelId="{35686B7D-4241-425C-B3A4-D64A643CA887}" type="presOf" srcId="{F47C2789-68DE-4B23-9832-FF28897839D6}" destId="{76061210-FC1B-44ED-B1E5-F0A5A5A11E98}" srcOrd="0" destOrd="0" presId="urn:microsoft.com/office/officeart/2008/layout/HexagonCluster"/>
    <dgm:cxn modelId="{0C45AA9C-E950-48F8-B1E0-ED03D2112977}" type="presOf" srcId="{630B9A61-E075-433D-B437-CD6BF99F17CD}" destId="{0C089594-913C-4DB7-A56F-0812A22685EC}" srcOrd="0" destOrd="0" presId="urn:microsoft.com/office/officeart/2008/layout/HexagonCluster"/>
    <dgm:cxn modelId="{4822929E-2D38-4ABE-8DAF-8B20D971A0C9}" srcId="{630B9A61-E075-433D-B437-CD6BF99F17CD}" destId="{9366EEB8-743A-403A-A29E-D7D4B36E87CC}" srcOrd="0" destOrd="0" parTransId="{0605DCB4-C5A4-4AC2-85EA-474143ACAB6A}" sibTransId="{F47C2789-68DE-4B23-9832-FF28897839D6}"/>
    <dgm:cxn modelId="{44A5FDE7-290E-4D1F-A262-8FEF0C2CBA27}" srcId="{630B9A61-E075-433D-B437-CD6BF99F17CD}" destId="{E6B4B095-8597-4B40-A06E-C03C837865B5}" srcOrd="1" destOrd="0" parTransId="{4A32FDFE-B1C9-4E1C-BD74-F7166A85243A}" sibTransId="{64751264-5AF9-4934-818B-D6D828C9B7C3}"/>
    <dgm:cxn modelId="{E96FB9F6-0A18-49EA-84CC-7D78AEDE1E1A}" type="presParOf" srcId="{0C089594-913C-4DB7-A56F-0812A22685EC}" destId="{5036170B-CE2A-490A-B852-6C9AD2CB39C7}" srcOrd="0" destOrd="0" presId="urn:microsoft.com/office/officeart/2008/layout/HexagonCluster"/>
    <dgm:cxn modelId="{04BE00FB-E32B-4DC2-8D99-CCC0860698F0}" type="presParOf" srcId="{5036170B-CE2A-490A-B852-6C9AD2CB39C7}" destId="{480EF031-38C0-476B-9775-977754FD4E1A}" srcOrd="0" destOrd="0" presId="urn:microsoft.com/office/officeart/2008/layout/HexagonCluster"/>
    <dgm:cxn modelId="{78F44859-3E81-43DF-BBC7-0009993631D5}" type="presParOf" srcId="{0C089594-913C-4DB7-A56F-0812A22685EC}" destId="{A89728AF-46D7-4D69-AEA5-43FC5A64D559}" srcOrd="1" destOrd="0" presId="urn:microsoft.com/office/officeart/2008/layout/HexagonCluster"/>
    <dgm:cxn modelId="{A8A75960-B4B7-46DC-8958-2FB1C12ECB4A}" type="presParOf" srcId="{A89728AF-46D7-4D69-AEA5-43FC5A64D559}" destId="{E5128466-8851-4687-8CF6-E639993095AC}" srcOrd="0" destOrd="0" presId="urn:microsoft.com/office/officeart/2008/layout/HexagonCluster"/>
    <dgm:cxn modelId="{024CEB8D-5333-4D69-9A8E-5DF8947E1181}" type="presParOf" srcId="{0C089594-913C-4DB7-A56F-0812A22685EC}" destId="{E338DDFF-4B5B-4363-BAFC-3AF70BA7C9C9}" srcOrd="2" destOrd="0" presId="urn:microsoft.com/office/officeart/2008/layout/HexagonCluster"/>
    <dgm:cxn modelId="{7C39DCF5-609A-4A35-BE4D-52D4D69DB335}" type="presParOf" srcId="{E338DDFF-4B5B-4363-BAFC-3AF70BA7C9C9}" destId="{76061210-FC1B-44ED-B1E5-F0A5A5A11E98}" srcOrd="0" destOrd="0" presId="urn:microsoft.com/office/officeart/2008/layout/HexagonCluster"/>
    <dgm:cxn modelId="{09DB82F0-72D6-47A1-87D5-C407C90C4984}" type="presParOf" srcId="{0C089594-913C-4DB7-A56F-0812A22685EC}" destId="{370435B7-C36B-4288-932C-712DFBE51878}" srcOrd="3" destOrd="0" presId="urn:microsoft.com/office/officeart/2008/layout/HexagonCluster"/>
    <dgm:cxn modelId="{082C6DA0-C80C-4B38-99EA-770884C07739}" type="presParOf" srcId="{370435B7-C36B-4288-932C-712DFBE51878}" destId="{A7D51EE8-1564-4AEE-809B-26529EC8E3CC}" srcOrd="0" destOrd="0" presId="urn:microsoft.com/office/officeart/2008/layout/HexagonCluster"/>
    <dgm:cxn modelId="{515A2751-42FD-4F75-9F7A-DD5A9370A787}" type="presParOf" srcId="{0C089594-913C-4DB7-A56F-0812A22685EC}" destId="{42D9EBB4-0731-49D1-9852-5E212156A35F}" srcOrd="4" destOrd="0" presId="urn:microsoft.com/office/officeart/2008/layout/HexagonCluster"/>
    <dgm:cxn modelId="{282E4C3B-B016-45D0-8B8B-6BA6177B9992}" type="presParOf" srcId="{42D9EBB4-0731-49D1-9852-5E212156A35F}" destId="{8577D904-4414-4F6D-89B0-3DA27621D765}" srcOrd="0" destOrd="0" presId="urn:microsoft.com/office/officeart/2008/layout/HexagonCluster"/>
    <dgm:cxn modelId="{CA21BDB4-ADE8-48E3-BF0B-08FAE8E4A0AB}" type="presParOf" srcId="{0C089594-913C-4DB7-A56F-0812A22685EC}" destId="{10274062-70AD-4429-9011-EF8593BBF592}" srcOrd="5" destOrd="0" presId="urn:microsoft.com/office/officeart/2008/layout/HexagonCluster"/>
    <dgm:cxn modelId="{03D1EB0C-376D-40CC-8E33-3F8E3B48957F}" type="presParOf" srcId="{10274062-70AD-4429-9011-EF8593BBF592}" destId="{C7A5F3C1-5432-4071-85D8-E2A0AF0E268E}" srcOrd="0" destOrd="0" presId="urn:microsoft.com/office/officeart/2008/layout/HexagonCluster"/>
    <dgm:cxn modelId="{74C9251D-EB6B-4690-8BF9-93CBA409B55D}" type="presParOf" srcId="{0C089594-913C-4DB7-A56F-0812A22685EC}" destId="{9BDDC98E-8DB5-4EB4-B1B4-62FFC58BA18E}" srcOrd="6" destOrd="0" presId="urn:microsoft.com/office/officeart/2008/layout/HexagonCluster"/>
    <dgm:cxn modelId="{6F555389-E891-46FE-8479-71F9EF5E88C9}" type="presParOf" srcId="{9BDDC98E-8DB5-4EB4-B1B4-62FFC58BA18E}" destId="{DD4543A4-73CA-49B3-8569-1CE91B5199C1}" srcOrd="0" destOrd="0" presId="urn:microsoft.com/office/officeart/2008/layout/HexagonCluster"/>
    <dgm:cxn modelId="{D2082FBA-0566-4A05-93D2-3DCBDE0575C6}" type="presParOf" srcId="{0C089594-913C-4DB7-A56F-0812A22685EC}" destId="{946D18B1-6218-4085-9264-BDC8B6D415EF}" srcOrd="7" destOrd="0" presId="urn:microsoft.com/office/officeart/2008/layout/HexagonCluster"/>
    <dgm:cxn modelId="{575A022F-757D-4E8B-8127-252E26170C4D}" type="presParOf" srcId="{946D18B1-6218-4085-9264-BDC8B6D415EF}" destId="{11D76920-CE76-436F-9ECF-23D97861B6CE}" srcOrd="0" destOrd="0" presId="urn:microsoft.com/office/officeart/2008/layout/HexagonCluster"/>
    <dgm:cxn modelId="{E07CED04-6AE1-4734-AE82-9A369B670EDE}" type="presParOf" srcId="{0C089594-913C-4DB7-A56F-0812A22685EC}" destId="{9035E51E-8433-4B0B-B015-C2F5EB450A3C}" srcOrd="8" destOrd="0" presId="urn:microsoft.com/office/officeart/2008/layout/HexagonCluster"/>
    <dgm:cxn modelId="{C6357EE2-D014-4030-B678-BDD9CCC07D8D}" type="presParOf" srcId="{9035E51E-8433-4B0B-B015-C2F5EB450A3C}" destId="{C28A3664-C0EF-46C8-A81C-24A384D0C44B}" srcOrd="0" destOrd="0" presId="urn:microsoft.com/office/officeart/2008/layout/HexagonCluster"/>
    <dgm:cxn modelId="{6101AF4F-94FE-415C-BF87-FEE3196B39B6}" type="presParOf" srcId="{0C089594-913C-4DB7-A56F-0812A22685EC}" destId="{36EF815E-8320-447D-B003-8152FCC46845}" srcOrd="9" destOrd="0" presId="urn:microsoft.com/office/officeart/2008/layout/HexagonCluster"/>
    <dgm:cxn modelId="{E2396BAC-6BED-4CBD-8598-A56F9E8468FC}" type="presParOf" srcId="{36EF815E-8320-447D-B003-8152FCC46845}" destId="{B9E63E50-8741-4090-A278-384BAF9B984A}" srcOrd="0" destOrd="0" presId="urn:microsoft.com/office/officeart/2008/layout/HexagonCluster"/>
    <dgm:cxn modelId="{21E7E491-BE5C-4CAF-B16B-0C1372CB891C}" type="presParOf" srcId="{0C089594-913C-4DB7-A56F-0812A22685EC}" destId="{FCC2040A-715C-421D-BBA2-A5856B13748E}" srcOrd="10" destOrd="0" presId="urn:microsoft.com/office/officeart/2008/layout/HexagonCluster"/>
    <dgm:cxn modelId="{B406D68D-48C6-44F8-9EEE-96B16E83E305}" type="presParOf" srcId="{FCC2040A-715C-421D-BBA2-A5856B13748E}" destId="{B9C8A8C1-3E95-452A-A7D1-79AD21E1CFE7}" srcOrd="0" destOrd="0" presId="urn:microsoft.com/office/officeart/2008/layout/HexagonCluster"/>
    <dgm:cxn modelId="{D5E61047-0342-47FB-AB94-D6991E77EDC3}" type="presParOf" srcId="{0C089594-913C-4DB7-A56F-0812A22685EC}" destId="{5B045ECC-305A-4112-875C-E5BC1C61551F}" srcOrd="11" destOrd="0" presId="urn:microsoft.com/office/officeart/2008/layout/HexagonCluster"/>
    <dgm:cxn modelId="{6B74AF24-9D37-471D-BF45-ADCA78006500}" type="presParOf" srcId="{5B045ECC-305A-4112-875C-E5BC1C61551F}" destId="{D034AE5A-6EF0-4618-A036-016B169158C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EF031-38C0-476B-9775-977754FD4E1A}">
      <dsp:nvSpPr>
        <dsp:cNvPr id="0" name=""/>
        <dsp:cNvSpPr/>
      </dsp:nvSpPr>
      <dsp:spPr>
        <a:xfrm>
          <a:off x="2200776" y="2947551"/>
          <a:ext cx="2510528" cy="1817968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50" r="235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6500" kern="1200" dirty="0"/>
            <a:t> </a:t>
          </a:r>
        </a:p>
      </dsp:txBody>
      <dsp:txXfrm>
        <a:off x="2561484" y="3208753"/>
        <a:ext cx="1789112" cy="1295564"/>
      </dsp:txXfrm>
    </dsp:sp>
    <dsp:sp modelId="{E5128466-8851-4687-8CF6-E639993095AC}">
      <dsp:nvSpPr>
        <dsp:cNvPr id="0" name=""/>
        <dsp:cNvSpPr/>
      </dsp:nvSpPr>
      <dsp:spPr>
        <a:xfrm>
          <a:off x="977820" y="4802649"/>
          <a:ext cx="292480" cy="25208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61210-FC1B-44ED-B1E5-F0A5A5A11E98}">
      <dsp:nvSpPr>
        <dsp:cNvPr id="0" name=""/>
        <dsp:cNvSpPr/>
      </dsp:nvSpPr>
      <dsp:spPr>
        <a:xfrm>
          <a:off x="155156" y="2038567"/>
          <a:ext cx="2498087" cy="1817968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1" r="-2701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51EE8-1564-4AEE-809B-26529EC8E3CC}">
      <dsp:nvSpPr>
        <dsp:cNvPr id="0" name=""/>
        <dsp:cNvSpPr/>
      </dsp:nvSpPr>
      <dsp:spPr>
        <a:xfrm>
          <a:off x="1487776" y="4802648"/>
          <a:ext cx="292480" cy="25208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7D904-4414-4F6D-89B0-3DA27621D765}">
      <dsp:nvSpPr>
        <dsp:cNvPr id="0" name=""/>
        <dsp:cNvSpPr/>
      </dsp:nvSpPr>
      <dsp:spPr>
        <a:xfrm>
          <a:off x="6288839" y="1128981"/>
          <a:ext cx="2498087" cy="1817968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36" r="-6336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6500" kern="1200" dirty="0"/>
            <a:t> </a:t>
          </a:r>
        </a:p>
      </dsp:txBody>
      <dsp:txXfrm>
        <a:off x="6648510" y="1390730"/>
        <a:ext cx="1778745" cy="1294470"/>
      </dsp:txXfrm>
    </dsp:sp>
    <dsp:sp modelId="{C7A5F3C1-5432-4071-85D8-E2A0AF0E268E}">
      <dsp:nvSpPr>
        <dsp:cNvPr id="0" name=""/>
        <dsp:cNvSpPr/>
      </dsp:nvSpPr>
      <dsp:spPr>
        <a:xfrm>
          <a:off x="5971407" y="4235632"/>
          <a:ext cx="292480" cy="25208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543A4-73CA-49B3-8569-1CE91B5199C1}">
      <dsp:nvSpPr>
        <dsp:cNvPr id="0" name=""/>
        <dsp:cNvSpPr/>
      </dsp:nvSpPr>
      <dsp:spPr>
        <a:xfrm>
          <a:off x="4231757" y="2022371"/>
          <a:ext cx="2498087" cy="18179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76920-CE76-436F-9ECF-23D97861B6CE}">
      <dsp:nvSpPr>
        <dsp:cNvPr id="0" name=""/>
        <dsp:cNvSpPr/>
      </dsp:nvSpPr>
      <dsp:spPr>
        <a:xfrm>
          <a:off x="6456801" y="4501939"/>
          <a:ext cx="292480" cy="25208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A3664-C0EF-46C8-A81C-24A384D0C44B}">
      <dsp:nvSpPr>
        <dsp:cNvPr id="0" name=""/>
        <dsp:cNvSpPr/>
      </dsp:nvSpPr>
      <dsp:spPr>
        <a:xfrm>
          <a:off x="2206996" y="1129581"/>
          <a:ext cx="2498087" cy="1817968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751" r="2751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6500" kern="1200" dirty="0"/>
            <a:t> </a:t>
          </a:r>
        </a:p>
      </dsp:txBody>
      <dsp:txXfrm>
        <a:off x="2566667" y="1391330"/>
        <a:ext cx="1778745" cy="1294470"/>
      </dsp:txXfrm>
    </dsp:sp>
    <dsp:sp modelId="{B9E63E50-8741-4090-A278-384BAF9B984A}">
      <dsp:nvSpPr>
        <dsp:cNvPr id="0" name=""/>
        <dsp:cNvSpPr/>
      </dsp:nvSpPr>
      <dsp:spPr>
        <a:xfrm>
          <a:off x="3456030" y="446099"/>
          <a:ext cx="292480" cy="25208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8A8C1-3E95-452A-A7D1-79AD21E1CFE7}">
      <dsp:nvSpPr>
        <dsp:cNvPr id="0" name=""/>
        <dsp:cNvSpPr/>
      </dsp:nvSpPr>
      <dsp:spPr>
        <a:xfrm>
          <a:off x="4245903" y="200206"/>
          <a:ext cx="2498087" cy="1817968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4AE5A-6EF0-4618-A036-016B169158C8}">
      <dsp:nvSpPr>
        <dsp:cNvPr id="0" name=""/>
        <dsp:cNvSpPr/>
      </dsp:nvSpPr>
      <dsp:spPr>
        <a:xfrm>
          <a:off x="3592347" y="658702"/>
          <a:ext cx="292480" cy="25208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074C2-688E-4A1D-9630-72941F89F5F7}" type="datetimeFigureOut">
              <a:rPr lang="es-NI" smtClean="0"/>
              <a:t>15/11/2019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AE211-6B7F-42DF-BBCC-3AF3A8C848C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8634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E211-6B7F-42DF-BBCC-3AF3A8C848C7}" type="slidenum">
              <a:rPr lang="es-NI" smtClean="0"/>
              <a:t>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8925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E211-6B7F-42DF-BBCC-3AF3A8C848C7}" type="slidenum">
              <a:rPr lang="es-NI" smtClean="0"/>
              <a:t>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4908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205F-F05F-4DA3-A0E9-D762D59B16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79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205F-F05F-4DA3-A0E9-D762D59B162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97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205F-F05F-4DA3-A0E9-D762D59B162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90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205F-F05F-4DA3-A0E9-D762D59B16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6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E211-6B7F-42DF-BBCC-3AF3A8C848C7}" type="slidenum">
              <a:rPr lang="es-NI" smtClean="0"/>
              <a:t>11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47146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E211-6B7F-42DF-BBCC-3AF3A8C848C7}" type="slidenum">
              <a:rPr lang="es-NI" smtClean="0"/>
              <a:t>17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70732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AE211-6B7F-42DF-BBCC-3AF3A8C848C7}" type="slidenum">
              <a:rPr lang="es-NI" smtClean="0"/>
              <a:t>21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678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982FF-9AA6-4059-A7E8-1A5E23362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9EA0D8-4F36-4646-9A10-2C15538AC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679A27-A1F7-4B41-9DAA-DCF7BDEB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6C2-572D-4CDF-A436-328099DBEF99}" type="datetimeFigureOut">
              <a:rPr lang="es-NI" smtClean="0"/>
              <a:t>15/11/2019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289E71-0AE7-46AA-BAA0-4E6B714E2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40828E-FC5B-42D4-AD19-E2D8C331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E05-8C4C-46E5-A4AF-CA2A87CC70E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0567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D6A06-B499-43CF-B778-0D227659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9DAB5A-8606-434C-8D57-B3A41BDD7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A06C30-356A-4A05-B26C-E1E1B245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6C2-572D-4CDF-A436-328099DBEF99}" type="datetimeFigureOut">
              <a:rPr lang="es-NI" smtClean="0"/>
              <a:t>15/11/2019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52B24D-6C80-42DB-BB53-DDA898F7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5458F-A819-4A32-8AF2-BA098C7DD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E05-8C4C-46E5-A4AF-CA2A87CC70E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0139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5D2E40-4C1A-4DAE-9489-0941AA652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B01EE4-6996-41FF-B3AB-7AD8868FD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7C682-9092-4A4B-9169-FFB522F74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6C2-572D-4CDF-A436-328099DBEF99}" type="datetimeFigureOut">
              <a:rPr lang="es-NI" smtClean="0"/>
              <a:t>15/11/2019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E63F8F-4011-4AAD-A4A3-8574F1B8D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E5D389-05F5-41B5-BA17-0EA8960C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E05-8C4C-46E5-A4AF-CA2A87CC70E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1147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DABEF-C2E0-45E6-B375-EC805BD2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6315C7-CD0F-48CC-B8BA-C702AC8FE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E7DE90-8C2E-44F1-A34D-4CCED54D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6C2-572D-4CDF-A436-328099DBEF99}" type="datetimeFigureOut">
              <a:rPr lang="es-NI" smtClean="0"/>
              <a:t>15/11/2019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656044-C618-4A23-AD2D-E26AD4282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50C017-2090-4E68-99E3-2D003F7F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E05-8C4C-46E5-A4AF-CA2A87CC70E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6670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523DA-99B7-41AB-B37D-42F045D1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4AEDCA-1F51-489B-BBA3-099C537C7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2203F4-DE64-44BA-9FC8-6D89549E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6C2-572D-4CDF-A436-328099DBEF99}" type="datetimeFigureOut">
              <a:rPr lang="es-NI" smtClean="0"/>
              <a:t>15/11/2019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B9D0F4-A7FD-4B74-92D0-C3D3EA41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2165E-E944-4C8A-AB56-E8B99454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E05-8C4C-46E5-A4AF-CA2A87CC70E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7920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4EFD9-2F16-414A-8576-0BE7C3C76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0B183A-C209-4EE8-BB23-C7E45C387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3E3FB8-B528-43C7-BC38-1B6A03A91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992AF-1F4E-44D6-BE52-0A42259AF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6C2-572D-4CDF-A436-328099DBEF99}" type="datetimeFigureOut">
              <a:rPr lang="es-NI" smtClean="0"/>
              <a:t>15/11/2019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E6293A-E0F4-4C9F-8085-693CB6F7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19C39F-5FC0-495E-96A7-05AE5752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E05-8C4C-46E5-A4AF-CA2A87CC70E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9092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0FD80-997C-4608-B4C1-D38A10FE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7FF71-B852-48B3-91A0-796C8490A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32C580-9E3E-4BDB-A46F-D588D5774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054316-B41C-4FE1-9491-E8EC5ABF0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07C4078-0488-4EE2-92E4-17645D127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8A7574-56F1-4BB8-A829-D9B69769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6C2-572D-4CDF-A436-328099DBEF99}" type="datetimeFigureOut">
              <a:rPr lang="es-NI" smtClean="0"/>
              <a:t>15/11/2019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EF28A1-BC33-4DA6-A636-5FC017CA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4AFC2A-A76B-4E44-A98D-2DB83E4B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E05-8C4C-46E5-A4AF-CA2A87CC70E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8123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E29B7-612A-45CE-A58C-E5F7C7B12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0941A0-B28A-480C-9E2A-9145C644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6C2-572D-4CDF-A436-328099DBEF99}" type="datetimeFigureOut">
              <a:rPr lang="es-NI" smtClean="0"/>
              <a:t>15/11/2019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44082F-E263-41C3-AB98-50400729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CB476E-6586-4D99-8B2F-621A413C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E05-8C4C-46E5-A4AF-CA2A87CC70E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6652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FC88405-EE42-4FF2-AF29-DCF2A2AB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6C2-572D-4CDF-A436-328099DBEF99}" type="datetimeFigureOut">
              <a:rPr lang="es-NI" smtClean="0"/>
              <a:t>15/11/2019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D7F4DC-A54B-4C7A-8237-82F71ACA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E75CC-E09A-4A7B-B7BF-B2F804F7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E05-8C4C-46E5-A4AF-CA2A87CC70E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2971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67AA2-6B6C-4D7A-BA45-ED6902B2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8BF1E-1A61-49CD-BA8C-2E6C4D1A2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9C132C-5227-4036-987C-4FB719066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28C16A-184B-41DF-A921-B1070763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6C2-572D-4CDF-A436-328099DBEF99}" type="datetimeFigureOut">
              <a:rPr lang="es-NI" smtClean="0"/>
              <a:t>15/11/2019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88ED1D-95DB-457F-AECA-E33BE95A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9268C8-3BFB-4541-B023-80B17459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E05-8C4C-46E5-A4AF-CA2A87CC70E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0638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0E354-DDE0-4E0D-8849-3311BFD22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BCB53A-EABD-4545-9D10-5D52AE2E7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2160AD-1DB1-4F9A-A0EE-766DD0F58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2C7AA0-60ED-40DC-9B8F-F2F00486B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6C2-572D-4CDF-A436-328099DBEF99}" type="datetimeFigureOut">
              <a:rPr lang="es-NI" smtClean="0"/>
              <a:t>15/11/2019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F1C631-05CF-49E0-8D2D-84C3B6EB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A4E9B1-FEB4-4531-B34B-E695FBE78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E05-8C4C-46E5-A4AF-CA2A87CC70E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9707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BC71FA-DB4A-40BC-A428-301F2ECFD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4508AF-BEE9-4282-9707-3AE169B45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C6C7D0-0AC1-495D-B63A-BC72DB0CA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026C2-572D-4CDF-A436-328099DBEF99}" type="datetimeFigureOut">
              <a:rPr lang="es-NI" smtClean="0"/>
              <a:t>15/11/2019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4139A0-0611-4A79-8B0A-B8F29C5B7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E9DFF7-E0F9-4BD6-A33F-27992418A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6E05-8C4C-46E5-A4AF-CA2A87CC70E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0965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png"/><Relationship Id="rId3" Type="http://schemas.openxmlformats.org/officeDocument/2006/relationships/image" Target="../media/image53.jpeg"/><Relationship Id="rId21" Type="http://schemas.openxmlformats.org/officeDocument/2006/relationships/image" Target="../media/image71.jpeg"/><Relationship Id="rId34" Type="http://schemas.openxmlformats.org/officeDocument/2006/relationships/image" Target="../media/image84.jpeg"/><Relationship Id="rId42" Type="http://schemas.openxmlformats.org/officeDocument/2006/relationships/image" Target="../media/image14.jpg"/><Relationship Id="rId7" Type="http://schemas.openxmlformats.org/officeDocument/2006/relationships/image" Target="../media/image57.png"/><Relationship Id="rId12" Type="http://schemas.openxmlformats.org/officeDocument/2006/relationships/image" Target="../media/image62.jpe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38" Type="http://schemas.openxmlformats.org/officeDocument/2006/relationships/image" Target="../media/image88.jpeg"/><Relationship Id="rId2" Type="http://schemas.openxmlformats.org/officeDocument/2006/relationships/image" Target="../media/image52.jpeg"/><Relationship Id="rId16" Type="http://schemas.openxmlformats.org/officeDocument/2006/relationships/image" Target="../media/image66.png"/><Relationship Id="rId20" Type="http://schemas.openxmlformats.org/officeDocument/2006/relationships/image" Target="../media/image70.jpeg"/><Relationship Id="rId29" Type="http://schemas.openxmlformats.org/officeDocument/2006/relationships/image" Target="../media/image79.png"/><Relationship Id="rId41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24" Type="http://schemas.openxmlformats.org/officeDocument/2006/relationships/image" Target="../media/image74.png"/><Relationship Id="rId32" Type="http://schemas.openxmlformats.org/officeDocument/2006/relationships/image" Target="../media/image82.jpeg"/><Relationship Id="rId37" Type="http://schemas.openxmlformats.org/officeDocument/2006/relationships/image" Target="../media/image87.gif"/><Relationship Id="rId40" Type="http://schemas.openxmlformats.org/officeDocument/2006/relationships/image" Target="../media/image90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jpeg"/><Relationship Id="rId36" Type="http://schemas.openxmlformats.org/officeDocument/2006/relationships/image" Target="../media/image86.png"/><Relationship Id="rId10" Type="http://schemas.openxmlformats.org/officeDocument/2006/relationships/image" Target="../media/image60.jpe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4" Type="http://schemas.openxmlformats.org/officeDocument/2006/relationships/image" Target="../media/image91.jpeg"/><Relationship Id="rId4" Type="http://schemas.openxmlformats.org/officeDocument/2006/relationships/image" Target="../media/image54.png"/><Relationship Id="rId9" Type="http://schemas.openxmlformats.org/officeDocument/2006/relationships/image" Target="../media/image59.jpeg"/><Relationship Id="rId14" Type="http://schemas.openxmlformats.org/officeDocument/2006/relationships/image" Target="../media/image64.jpeg"/><Relationship Id="rId22" Type="http://schemas.openxmlformats.org/officeDocument/2006/relationships/image" Target="../media/image72.jpeg"/><Relationship Id="rId27" Type="http://schemas.openxmlformats.org/officeDocument/2006/relationships/image" Target="../media/image77.jpe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4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2.png"/><Relationship Id="rId21" Type="http://schemas.openxmlformats.org/officeDocument/2006/relationships/image" Target="../media/image108.jpeg"/><Relationship Id="rId34" Type="http://schemas.openxmlformats.org/officeDocument/2006/relationships/image" Target="../media/image120.jpeg"/><Relationship Id="rId42" Type="http://schemas.openxmlformats.org/officeDocument/2006/relationships/image" Target="../media/image128.jpeg"/><Relationship Id="rId47" Type="http://schemas.openxmlformats.org/officeDocument/2006/relationships/image" Target="../media/image133.jpeg"/><Relationship Id="rId50" Type="http://schemas.openxmlformats.org/officeDocument/2006/relationships/image" Target="../media/image136.png"/><Relationship Id="rId55" Type="http://schemas.openxmlformats.org/officeDocument/2006/relationships/image" Target="../media/image141.png"/><Relationship Id="rId63" Type="http://schemas.openxmlformats.org/officeDocument/2006/relationships/image" Target="../media/image149.jpeg"/><Relationship Id="rId68" Type="http://schemas.openxmlformats.org/officeDocument/2006/relationships/image" Target="../media/image154.jpeg"/><Relationship Id="rId76" Type="http://schemas.openxmlformats.org/officeDocument/2006/relationships/image" Target="../media/image162.jpeg"/><Relationship Id="rId84" Type="http://schemas.openxmlformats.org/officeDocument/2006/relationships/image" Target="../media/image170.png"/><Relationship Id="rId89" Type="http://schemas.openxmlformats.org/officeDocument/2006/relationships/image" Target="../media/image175.png"/><Relationship Id="rId97" Type="http://schemas.openxmlformats.org/officeDocument/2006/relationships/image" Target="../media/image1.png"/><Relationship Id="rId7" Type="http://schemas.openxmlformats.org/officeDocument/2006/relationships/image" Target="../media/image96.jpeg"/><Relationship Id="rId71" Type="http://schemas.openxmlformats.org/officeDocument/2006/relationships/image" Target="../media/image157.png"/><Relationship Id="rId92" Type="http://schemas.openxmlformats.org/officeDocument/2006/relationships/image" Target="../media/image178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3.png"/><Relationship Id="rId29" Type="http://schemas.openxmlformats.org/officeDocument/2006/relationships/image" Target="../media/image115.jpeg"/><Relationship Id="rId11" Type="http://schemas.openxmlformats.org/officeDocument/2006/relationships/hyperlink" Target="http://www.google.com.mx/url?sa=i&amp;rct=j&amp;q=&amp;esrc=s&amp;source=images&amp;cd=&amp;cad=rja&amp;uact=8&amp;ved=2ahUKEwjpjZ3WptbbAhUFF6wKHYOzC2cQjRx6BAgBEAU&amp;url=http://www.logovaults.com/logo/4814-buhler-motor-logo-jpg&amp;psig=AOvVaw2_9la_V_vRfu0IummG616G&amp;ust=1529173769072430" TargetMode="External"/><Relationship Id="rId24" Type="http://schemas.openxmlformats.org/officeDocument/2006/relationships/image" Target="../media/image90.png"/><Relationship Id="rId32" Type="http://schemas.openxmlformats.org/officeDocument/2006/relationships/image" Target="../media/image118.jpeg"/><Relationship Id="rId37" Type="http://schemas.openxmlformats.org/officeDocument/2006/relationships/image" Target="../media/image123.png"/><Relationship Id="rId40" Type="http://schemas.openxmlformats.org/officeDocument/2006/relationships/image" Target="../media/image126.png"/><Relationship Id="rId45" Type="http://schemas.openxmlformats.org/officeDocument/2006/relationships/image" Target="../media/image131.png"/><Relationship Id="rId53" Type="http://schemas.openxmlformats.org/officeDocument/2006/relationships/image" Target="../media/image139.png"/><Relationship Id="rId58" Type="http://schemas.openxmlformats.org/officeDocument/2006/relationships/image" Target="../media/image144.jpeg"/><Relationship Id="rId66" Type="http://schemas.openxmlformats.org/officeDocument/2006/relationships/image" Target="../media/image152.jpeg"/><Relationship Id="rId74" Type="http://schemas.openxmlformats.org/officeDocument/2006/relationships/image" Target="../media/image160.png"/><Relationship Id="rId79" Type="http://schemas.openxmlformats.org/officeDocument/2006/relationships/image" Target="../media/image165.png"/><Relationship Id="rId87" Type="http://schemas.openxmlformats.org/officeDocument/2006/relationships/image" Target="../media/image173.png"/><Relationship Id="rId5" Type="http://schemas.openxmlformats.org/officeDocument/2006/relationships/image" Target="../media/image94.png"/><Relationship Id="rId61" Type="http://schemas.openxmlformats.org/officeDocument/2006/relationships/image" Target="../media/image147.png"/><Relationship Id="rId82" Type="http://schemas.openxmlformats.org/officeDocument/2006/relationships/image" Target="../media/image168.png"/><Relationship Id="rId90" Type="http://schemas.openxmlformats.org/officeDocument/2006/relationships/image" Target="../media/image176.jpeg"/><Relationship Id="rId95" Type="http://schemas.openxmlformats.org/officeDocument/2006/relationships/image" Target="../media/image7.png"/><Relationship Id="rId19" Type="http://schemas.openxmlformats.org/officeDocument/2006/relationships/image" Target="../media/image106.jpeg"/><Relationship Id="rId14" Type="http://schemas.openxmlformats.org/officeDocument/2006/relationships/image" Target="../media/image102.png"/><Relationship Id="rId22" Type="http://schemas.openxmlformats.org/officeDocument/2006/relationships/image" Target="../media/image109.png"/><Relationship Id="rId27" Type="http://schemas.openxmlformats.org/officeDocument/2006/relationships/image" Target="../media/image113.gif"/><Relationship Id="rId30" Type="http://schemas.openxmlformats.org/officeDocument/2006/relationships/image" Target="../media/image116.jpeg"/><Relationship Id="rId35" Type="http://schemas.openxmlformats.org/officeDocument/2006/relationships/image" Target="../media/image121.png"/><Relationship Id="rId43" Type="http://schemas.openxmlformats.org/officeDocument/2006/relationships/image" Target="../media/image129.jpeg"/><Relationship Id="rId48" Type="http://schemas.openxmlformats.org/officeDocument/2006/relationships/image" Target="../media/image134.jpeg"/><Relationship Id="rId56" Type="http://schemas.openxmlformats.org/officeDocument/2006/relationships/image" Target="../media/image142.jpeg"/><Relationship Id="rId64" Type="http://schemas.openxmlformats.org/officeDocument/2006/relationships/image" Target="../media/image150.png"/><Relationship Id="rId69" Type="http://schemas.openxmlformats.org/officeDocument/2006/relationships/image" Target="../media/image155.jpeg"/><Relationship Id="rId77" Type="http://schemas.openxmlformats.org/officeDocument/2006/relationships/image" Target="../media/image163.png"/><Relationship Id="rId8" Type="http://schemas.openxmlformats.org/officeDocument/2006/relationships/image" Target="../media/image97.jpeg"/><Relationship Id="rId51" Type="http://schemas.openxmlformats.org/officeDocument/2006/relationships/image" Target="../media/image137.png"/><Relationship Id="rId72" Type="http://schemas.openxmlformats.org/officeDocument/2006/relationships/image" Target="../media/image158.jpeg"/><Relationship Id="rId80" Type="http://schemas.openxmlformats.org/officeDocument/2006/relationships/image" Target="../media/image166.png"/><Relationship Id="rId85" Type="http://schemas.openxmlformats.org/officeDocument/2006/relationships/image" Target="../media/image171.jpeg"/><Relationship Id="rId93" Type="http://schemas.openxmlformats.org/officeDocument/2006/relationships/image" Target="../media/image179.jpeg"/><Relationship Id="rId3" Type="http://schemas.openxmlformats.org/officeDocument/2006/relationships/image" Target="../media/image92.png"/><Relationship Id="rId12" Type="http://schemas.openxmlformats.org/officeDocument/2006/relationships/image" Target="../media/image100.jpeg"/><Relationship Id="rId17" Type="http://schemas.openxmlformats.org/officeDocument/2006/relationships/image" Target="../media/image104.jpeg"/><Relationship Id="rId25" Type="http://schemas.openxmlformats.org/officeDocument/2006/relationships/image" Target="../media/image111.jpeg"/><Relationship Id="rId33" Type="http://schemas.openxmlformats.org/officeDocument/2006/relationships/image" Target="../media/image119.png"/><Relationship Id="rId38" Type="http://schemas.openxmlformats.org/officeDocument/2006/relationships/image" Target="../media/image124.jpeg"/><Relationship Id="rId46" Type="http://schemas.openxmlformats.org/officeDocument/2006/relationships/image" Target="../media/image132.jpeg"/><Relationship Id="rId59" Type="http://schemas.openxmlformats.org/officeDocument/2006/relationships/image" Target="../media/image145.jpeg"/><Relationship Id="rId67" Type="http://schemas.openxmlformats.org/officeDocument/2006/relationships/image" Target="../media/image153.jpeg"/><Relationship Id="rId20" Type="http://schemas.openxmlformats.org/officeDocument/2006/relationships/image" Target="../media/image107.jpeg"/><Relationship Id="rId41" Type="http://schemas.openxmlformats.org/officeDocument/2006/relationships/image" Target="../media/image127.jpeg"/><Relationship Id="rId54" Type="http://schemas.openxmlformats.org/officeDocument/2006/relationships/image" Target="../media/image140.png"/><Relationship Id="rId62" Type="http://schemas.openxmlformats.org/officeDocument/2006/relationships/image" Target="../media/image148.jpeg"/><Relationship Id="rId70" Type="http://schemas.openxmlformats.org/officeDocument/2006/relationships/image" Target="../media/image156.png"/><Relationship Id="rId75" Type="http://schemas.openxmlformats.org/officeDocument/2006/relationships/image" Target="../media/image161.jpeg"/><Relationship Id="rId83" Type="http://schemas.openxmlformats.org/officeDocument/2006/relationships/image" Target="../media/image169.jpeg"/><Relationship Id="rId88" Type="http://schemas.openxmlformats.org/officeDocument/2006/relationships/image" Target="../media/image174.jpeg"/><Relationship Id="rId91" Type="http://schemas.openxmlformats.org/officeDocument/2006/relationships/image" Target="../media/image177.jpeg"/><Relationship Id="rId9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15" Type="http://schemas.openxmlformats.org/officeDocument/2006/relationships/hyperlink" Target="http://www.google.com.mx/url?sa=i&amp;rct=j&amp;q=&amp;esrc=s&amp;source=images&amp;cd=&amp;cad=rja&amp;uact=8&amp;ved=2ahUKEwjxqNmrp9bbAhVQja0KHU4fDNkQjRx6BAgBEAU&amp;url=http://www.tirebusiness.com/article/20160624/NEWS/160629954/maxion-opens-brazil-alloy-wheel-plant&amp;psig=AOvVaw1aJSu_QWMNrzZlGAEkI2YQ&amp;ust=1529174030285741" TargetMode="External"/><Relationship Id="rId23" Type="http://schemas.openxmlformats.org/officeDocument/2006/relationships/image" Target="../media/image110.png"/><Relationship Id="rId28" Type="http://schemas.openxmlformats.org/officeDocument/2006/relationships/image" Target="../media/image114.png"/><Relationship Id="rId36" Type="http://schemas.openxmlformats.org/officeDocument/2006/relationships/image" Target="../media/image122.jpeg"/><Relationship Id="rId49" Type="http://schemas.openxmlformats.org/officeDocument/2006/relationships/image" Target="../media/image135.png"/><Relationship Id="rId57" Type="http://schemas.openxmlformats.org/officeDocument/2006/relationships/image" Target="../media/image143.png"/><Relationship Id="rId10" Type="http://schemas.openxmlformats.org/officeDocument/2006/relationships/image" Target="../media/image99.png"/><Relationship Id="rId31" Type="http://schemas.openxmlformats.org/officeDocument/2006/relationships/image" Target="../media/image117.gif"/><Relationship Id="rId44" Type="http://schemas.openxmlformats.org/officeDocument/2006/relationships/image" Target="../media/image130.gif"/><Relationship Id="rId52" Type="http://schemas.openxmlformats.org/officeDocument/2006/relationships/image" Target="../media/image138.jpeg"/><Relationship Id="rId60" Type="http://schemas.openxmlformats.org/officeDocument/2006/relationships/image" Target="../media/image146.gif"/><Relationship Id="rId65" Type="http://schemas.openxmlformats.org/officeDocument/2006/relationships/image" Target="../media/image151.png"/><Relationship Id="rId73" Type="http://schemas.openxmlformats.org/officeDocument/2006/relationships/image" Target="../media/image159.jpeg"/><Relationship Id="rId78" Type="http://schemas.openxmlformats.org/officeDocument/2006/relationships/image" Target="../media/image164.png"/><Relationship Id="rId81" Type="http://schemas.openxmlformats.org/officeDocument/2006/relationships/image" Target="../media/image167.jpeg"/><Relationship Id="rId86" Type="http://schemas.openxmlformats.org/officeDocument/2006/relationships/image" Target="../media/image172.jpeg"/><Relationship Id="rId94" Type="http://schemas.openxmlformats.org/officeDocument/2006/relationships/image" Target="../media/image180.png"/><Relationship Id="rId4" Type="http://schemas.openxmlformats.org/officeDocument/2006/relationships/image" Target="../media/image93.png"/><Relationship Id="rId9" Type="http://schemas.openxmlformats.org/officeDocument/2006/relationships/image" Target="../media/image98.jpeg"/><Relationship Id="rId13" Type="http://schemas.openxmlformats.org/officeDocument/2006/relationships/image" Target="../media/image101.png"/><Relationship Id="rId18" Type="http://schemas.openxmlformats.org/officeDocument/2006/relationships/image" Target="../media/image105.jpeg"/><Relationship Id="rId39" Type="http://schemas.openxmlformats.org/officeDocument/2006/relationships/image" Target="../media/image1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2.emf"/><Relationship Id="rId18" Type="http://schemas.openxmlformats.org/officeDocument/2006/relationships/image" Target="../media/image197.png"/><Relationship Id="rId26" Type="http://schemas.openxmlformats.org/officeDocument/2006/relationships/image" Target="../media/image205.jpeg"/><Relationship Id="rId3" Type="http://schemas.openxmlformats.org/officeDocument/2006/relationships/image" Target="../media/image182.png"/><Relationship Id="rId21" Type="http://schemas.openxmlformats.org/officeDocument/2006/relationships/image" Target="../media/image200.png"/><Relationship Id="rId7" Type="http://schemas.openxmlformats.org/officeDocument/2006/relationships/image" Target="../media/image186.jpeg"/><Relationship Id="rId12" Type="http://schemas.openxmlformats.org/officeDocument/2006/relationships/image" Target="../media/image191.png"/><Relationship Id="rId17" Type="http://schemas.openxmlformats.org/officeDocument/2006/relationships/image" Target="../media/image196.png"/><Relationship Id="rId25" Type="http://schemas.openxmlformats.org/officeDocument/2006/relationships/image" Target="../media/image204.jpeg"/><Relationship Id="rId2" Type="http://schemas.openxmlformats.org/officeDocument/2006/relationships/image" Target="../media/image181.png"/><Relationship Id="rId16" Type="http://schemas.openxmlformats.org/officeDocument/2006/relationships/image" Target="../media/image195.png"/><Relationship Id="rId20" Type="http://schemas.openxmlformats.org/officeDocument/2006/relationships/image" Target="../media/image199.png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jpeg"/><Relationship Id="rId11" Type="http://schemas.openxmlformats.org/officeDocument/2006/relationships/image" Target="../media/image190.png"/><Relationship Id="rId24" Type="http://schemas.openxmlformats.org/officeDocument/2006/relationships/image" Target="../media/image203.jpeg"/><Relationship Id="rId5" Type="http://schemas.openxmlformats.org/officeDocument/2006/relationships/image" Target="../media/image184.png"/><Relationship Id="rId15" Type="http://schemas.openxmlformats.org/officeDocument/2006/relationships/image" Target="../media/image194.jpeg"/><Relationship Id="rId23" Type="http://schemas.openxmlformats.org/officeDocument/2006/relationships/image" Target="../media/image202.png"/><Relationship Id="rId28" Type="http://schemas.openxmlformats.org/officeDocument/2006/relationships/image" Target="../media/image207.png"/><Relationship Id="rId10" Type="http://schemas.openxmlformats.org/officeDocument/2006/relationships/image" Target="../media/image189.jpeg"/><Relationship Id="rId19" Type="http://schemas.openxmlformats.org/officeDocument/2006/relationships/image" Target="../media/image198.png"/><Relationship Id="rId31" Type="http://schemas.openxmlformats.org/officeDocument/2006/relationships/image" Target="../media/image1.png"/><Relationship Id="rId4" Type="http://schemas.openxmlformats.org/officeDocument/2006/relationships/image" Target="../media/image183.jpeg"/><Relationship Id="rId9" Type="http://schemas.openxmlformats.org/officeDocument/2006/relationships/image" Target="../media/image188.gif"/><Relationship Id="rId14" Type="http://schemas.openxmlformats.org/officeDocument/2006/relationships/image" Target="../media/image193.jpeg"/><Relationship Id="rId22" Type="http://schemas.openxmlformats.org/officeDocument/2006/relationships/image" Target="../media/image201.jpeg"/><Relationship Id="rId27" Type="http://schemas.openxmlformats.org/officeDocument/2006/relationships/image" Target="../media/image206.emf"/><Relationship Id="rId30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jpeg"/><Relationship Id="rId13" Type="http://schemas.openxmlformats.org/officeDocument/2006/relationships/image" Target="../media/image219.png"/><Relationship Id="rId18" Type="http://schemas.openxmlformats.org/officeDocument/2006/relationships/image" Target="../media/image224.gif"/><Relationship Id="rId3" Type="http://schemas.openxmlformats.org/officeDocument/2006/relationships/image" Target="../media/image209.png"/><Relationship Id="rId21" Type="http://schemas.openxmlformats.org/officeDocument/2006/relationships/image" Target="../media/image14.jpg"/><Relationship Id="rId7" Type="http://schemas.openxmlformats.org/officeDocument/2006/relationships/image" Target="../media/image213.png"/><Relationship Id="rId12" Type="http://schemas.openxmlformats.org/officeDocument/2006/relationships/image" Target="../media/image218.gif"/><Relationship Id="rId17" Type="http://schemas.openxmlformats.org/officeDocument/2006/relationships/image" Target="../media/image223.png"/><Relationship Id="rId2" Type="http://schemas.openxmlformats.org/officeDocument/2006/relationships/image" Target="../media/image208.jpeg"/><Relationship Id="rId16" Type="http://schemas.openxmlformats.org/officeDocument/2006/relationships/image" Target="../media/image222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image" Target="../media/image217.jpeg"/><Relationship Id="rId5" Type="http://schemas.openxmlformats.org/officeDocument/2006/relationships/image" Target="../media/image211.jpeg"/><Relationship Id="rId15" Type="http://schemas.openxmlformats.org/officeDocument/2006/relationships/image" Target="../media/image221.jpeg"/><Relationship Id="rId10" Type="http://schemas.openxmlformats.org/officeDocument/2006/relationships/image" Target="../media/image216.png"/><Relationship Id="rId19" Type="http://schemas.openxmlformats.org/officeDocument/2006/relationships/image" Target="../media/image225.png"/><Relationship Id="rId4" Type="http://schemas.openxmlformats.org/officeDocument/2006/relationships/image" Target="../media/image210.jpeg"/><Relationship Id="rId9" Type="http://schemas.openxmlformats.org/officeDocument/2006/relationships/image" Target="../media/image215.png"/><Relationship Id="rId14" Type="http://schemas.openxmlformats.org/officeDocument/2006/relationships/image" Target="../media/image220.jpeg"/><Relationship Id="rId2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14.jpg"/><Relationship Id="rId3" Type="http://schemas.openxmlformats.org/officeDocument/2006/relationships/image" Target="../media/image229.jpeg"/><Relationship Id="rId7" Type="http://schemas.openxmlformats.org/officeDocument/2006/relationships/image" Target="../media/image23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37.svg"/><Relationship Id="rId5" Type="http://schemas.openxmlformats.org/officeDocument/2006/relationships/image" Target="../media/image231.jpeg"/><Relationship Id="rId10" Type="http://schemas.openxmlformats.org/officeDocument/2006/relationships/image" Target="../media/image236.png"/><Relationship Id="rId4" Type="http://schemas.openxmlformats.org/officeDocument/2006/relationships/image" Target="../media/image230.jpeg"/><Relationship Id="rId9" Type="http://schemas.openxmlformats.org/officeDocument/2006/relationships/image" Target="../media/image235.png"/><Relationship Id="rId1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JPG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fabian.santana@chihuahua.com.m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1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14.jpg"/><Relationship Id="rId5" Type="http://schemas.openxmlformats.org/officeDocument/2006/relationships/image" Target="../media/image27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7.png"/><Relationship Id="rId3" Type="http://schemas.openxmlformats.org/officeDocument/2006/relationships/image" Target="../media/image36.sv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svg"/><Relationship Id="rId15" Type="http://schemas.openxmlformats.org/officeDocument/2006/relationships/image" Target="../media/image1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Relationship Id="rId1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1.png"/><Relationship Id="rId5" Type="http://schemas.openxmlformats.org/officeDocument/2006/relationships/image" Target="../media/image48.jpeg"/><Relationship Id="rId10" Type="http://schemas.openxmlformats.org/officeDocument/2006/relationships/image" Target="../media/image14.jpg"/><Relationship Id="rId4" Type="http://schemas.openxmlformats.org/officeDocument/2006/relationships/image" Target="../media/image47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F8847D4D-3A1F-429E-8B41-7486CDB2E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44" t="48976" r="53116" b="36572"/>
          <a:stretch/>
        </p:blipFill>
        <p:spPr>
          <a:xfrm>
            <a:off x="214730" y="516941"/>
            <a:ext cx="1081668" cy="1646231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FEFC901C-32A1-41D0-898C-C42DF81CFECE}"/>
              </a:ext>
            </a:extLst>
          </p:cNvPr>
          <p:cNvSpPr txBox="1"/>
          <p:nvPr/>
        </p:nvSpPr>
        <p:spPr>
          <a:xfrm>
            <a:off x="105694" y="860400"/>
            <a:ext cx="8218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err="1">
                <a:solidFill>
                  <a:schemeClr val="bg2">
                    <a:lumMod val="50000"/>
                  </a:schemeClr>
                </a:solidFill>
                <a:latin typeface="Gotham" panose="02000504050000020004" pitchFamily="2" charset="0"/>
                <a:cs typeface="Helvetica" panose="020B0604020202020204" pitchFamily="34" charset="0"/>
              </a:rPr>
              <a:t>Exponential</a:t>
            </a:r>
            <a:r>
              <a:rPr lang="es-MX" sz="4800" b="1" dirty="0">
                <a:solidFill>
                  <a:schemeClr val="bg2">
                    <a:lumMod val="50000"/>
                  </a:schemeClr>
                </a:solidFill>
                <a:latin typeface="Gotham" panose="02000504050000020004" pitchFamily="2" charset="0"/>
                <a:cs typeface="Helvetica" panose="020B0604020202020204" pitchFamily="34" charset="0"/>
              </a:rPr>
              <a:t> </a:t>
            </a:r>
            <a:r>
              <a:rPr lang="es-MX" sz="4800" b="1" dirty="0" err="1">
                <a:solidFill>
                  <a:schemeClr val="bg2">
                    <a:lumMod val="50000"/>
                  </a:schemeClr>
                </a:solidFill>
                <a:latin typeface="Gotham" panose="02000504050000020004" pitchFamily="2" charset="0"/>
                <a:cs typeface="Helvetica" panose="020B0604020202020204" pitchFamily="34" charset="0"/>
              </a:rPr>
              <a:t>Talent</a:t>
            </a:r>
            <a:endParaRPr lang="en-US" sz="4800" b="1" dirty="0">
              <a:solidFill>
                <a:schemeClr val="bg2">
                  <a:lumMod val="50000"/>
                </a:schemeClr>
              </a:solidFill>
              <a:latin typeface="Gotham" panose="02000504050000020004" pitchFamily="2" charset="0"/>
              <a:cs typeface="Helvetica" panose="020B0604020202020204" pitchFamily="34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2C9FB383-10BC-4CE6-9EEC-F0A5E504F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70" t="45271" r="44099" b="36536"/>
          <a:stretch/>
        </p:blipFill>
        <p:spPr>
          <a:xfrm>
            <a:off x="7172845" y="90674"/>
            <a:ext cx="1423772" cy="2072498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4B01EA5-1BCC-48B6-AF3B-E36D406E60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302959"/>
              </p:ext>
            </p:extLst>
          </p:nvPr>
        </p:nvGraphicFramePr>
        <p:xfrm>
          <a:off x="3323155" y="1846909"/>
          <a:ext cx="8889992" cy="5719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13">
            <a:extLst>
              <a:ext uri="{FF2B5EF4-FFF2-40B4-BE49-F238E27FC236}">
                <a16:creationId xmlns:a16="http://schemas.microsoft.com/office/drawing/2014/main" id="{3362FCC4-B0B4-4D64-BFB1-647A9FFCB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54" t="63268" r="44099" b="29923"/>
          <a:stretch/>
        </p:blipFill>
        <p:spPr>
          <a:xfrm>
            <a:off x="2415762" y="1989667"/>
            <a:ext cx="3249643" cy="7755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A5D84BC-A5BF-4C29-892A-D204FAFD42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49" y="4248443"/>
            <a:ext cx="1310904" cy="123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1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82B0414-E980-4A7F-9381-0F1B986ABCEA}"/>
              </a:ext>
            </a:extLst>
          </p:cNvPr>
          <p:cNvSpPr txBox="1"/>
          <p:nvPr/>
        </p:nvSpPr>
        <p:spPr>
          <a:xfrm>
            <a:off x="815872" y="1831240"/>
            <a:ext cx="105602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1"/>
                </a:solidFill>
              </a:rPr>
              <a:t>Chihuahua is the 3</a:t>
            </a:r>
            <a:r>
              <a:rPr lang="en-US" sz="2800" b="1" i="1" baseline="30000" dirty="0">
                <a:solidFill>
                  <a:schemeClr val="accent1"/>
                </a:solidFill>
              </a:rPr>
              <a:t>rd</a:t>
            </a:r>
            <a:r>
              <a:rPr lang="en-US" sz="2800" b="1" i="1" dirty="0">
                <a:solidFill>
                  <a:schemeClr val="accent1"/>
                </a:solidFill>
              </a:rPr>
              <a:t> FDI destination nationally in electrical-electronics</a:t>
            </a:r>
          </a:p>
          <a:p>
            <a:pPr algn="ctr"/>
            <a:r>
              <a:rPr lang="en-US" sz="2800" b="1" i="1" dirty="0">
                <a:solidFill>
                  <a:schemeClr val="accent1"/>
                </a:solidFill>
              </a:rPr>
              <a:t>industry with 126 companies and more than 94k employees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BA9DAA-AD4A-40DC-9C44-EB538CD9B0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501" y="3130501"/>
            <a:ext cx="1368896" cy="4601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030D9A8-42A7-4408-8D1C-F5432E4C30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8459" y="3257125"/>
            <a:ext cx="1672977" cy="33349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8D4020D-9C5F-4BA8-805C-6B151C8CF3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43" b="38013"/>
          <a:stretch/>
        </p:blipFill>
        <p:spPr>
          <a:xfrm>
            <a:off x="2103284" y="4003224"/>
            <a:ext cx="1444767" cy="22960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6A2D8D2-1607-4B5D-AF17-673DE99516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212" y="3991031"/>
            <a:ext cx="1205709" cy="22960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04DA42B-A0DA-493E-93F2-DC47287146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1984" y="3257125"/>
            <a:ext cx="1331938" cy="22960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F4CA934-E284-4CA1-94BB-165F417E8E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082" y="3959778"/>
            <a:ext cx="1331938" cy="27304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5974437-BDE4-4111-94ED-843265C1B56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975" y="3922181"/>
            <a:ext cx="1343956" cy="2784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62" y="4645500"/>
            <a:ext cx="1588683" cy="4263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2563" y="3042884"/>
            <a:ext cx="1291008" cy="5364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7798" y="3257125"/>
            <a:ext cx="1325635" cy="29090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075" y="3081437"/>
            <a:ext cx="1160721" cy="50917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634" y="4476798"/>
            <a:ext cx="1105548" cy="57672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387" y="4590064"/>
            <a:ext cx="1453328" cy="39262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451" y="4482482"/>
            <a:ext cx="1145003" cy="51669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808" y="3270623"/>
            <a:ext cx="1157959" cy="28543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632" y="3895815"/>
            <a:ext cx="1395787" cy="46526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927" y="3874970"/>
            <a:ext cx="958176" cy="507833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81" y="5326344"/>
            <a:ext cx="1328945" cy="31331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957" y="4633128"/>
            <a:ext cx="1328964" cy="36805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6001" y="5274424"/>
            <a:ext cx="1408635" cy="38191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7972" y="5245416"/>
            <a:ext cx="1192157" cy="35400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764" y="5166402"/>
            <a:ext cx="773222" cy="707416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8226" y="4645500"/>
            <a:ext cx="1111122" cy="516197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087" y="5274424"/>
            <a:ext cx="899715" cy="430108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90" y="6033000"/>
            <a:ext cx="1218128" cy="419997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116" y="5155881"/>
            <a:ext cx="611671" cy="60963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784" y="6116127"/>
            <a:ext cx="1338322" cy="28646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4219" y="5385806"/>
            <a:ext cx="1110755" cy="293022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2563" y="6052981"/>
            <a:ext cx="1425390" cy="282902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680" y="5961110"/>
            <a:ext cx="1077430" cy="465648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970" y="5922214"/>
            <a:ext cx="1156952" cy="433857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632" y="6005242"/>
            <a:ext cx="1367487" cy="40779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8829" y="6033000"/>
            <a:ext cx="1461031" cy="27105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189" y="3247081"/>
            <a:ext cx="954317" cy="33252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7076" y="3896497"/>
            <a:ext cx="624542" cy="52211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929" b="33268"/>
          <a:stretch/>
        </p:blipFill>
        <p:spPr>
          <a:xfrm>
            <a:off x="11012770" y="5947711"/>
            <a:ext cx="1055528" cy="356799"/>
          </a:xfrm>
          <a:prstGeom prst="rect">
            <a:avLst/>
          </a:prstGeom>
        </p:spPr>
      </p:pic>
      <p:pic>
        <p:nvPicPr>
          <p:cNvPr id="49" name="Picture 2" descr="E:\EPSCAN\001\EPSON007.JPG"/>
          <p:cNvPicPr>
            <a:picLocks noChangeAspect="1" noChangeArrowheads="1"/>
          </p:cNvPicPr>
          <p:nvPr/>
        </p:nvPicPr>
        <p:blipFill rotWithShape="1"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11182656" y="5240311"/>
            <a:ext cx="618962" cy="464221"/>
          </a:xfrm>
          <a:prstGeom prst="rect">
            <a:avLst/>
          </a:prstGeom>
          <a:noFill/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189" y="4753392"/>
            <a:ext cx="954798" cy="14560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95F639A6-9160-4C3D-8368-125D38F8768D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70" y="3885198"/>
            <a:ext cx="814146" cy="441267"/>
          </a:xfrm>
          <a:prstGeom prst="rect">
            <a:avLst/>
          </a:prstGeom>
        </p:spPr>
      </p:pic>
      <p:sp>
        <p:nvSpPr>
          <p:cNvPr id="50" name="Título 1">
            <a:extLst>
              <a:ext uri="{FF2B5EF4-FFF2-40B4-BE49-F238E27FC236}">
                <a16:creationId xmlns:a16="http://schemas.microsoft.com/office/drawing/2014/main" id="{AB1440F0-6D6E-469D-9471-2B5F4176216F}"/>
              </a:ext>
            </a:extLst>
          </p:cNvPr>
          <p:cNvSpPr txBox="1">
            <a:spLocks/>
          </p:cNvSpPr>
          <p:nvPr/>
        </p:nvSpPr>
        <p:spPr>
          <a:xfrm>
            <a:off x="627645" y="418291"/>
            <a:ext cx="6145295" cy="7406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  <a:cs typeface="Helvetica" panose="020B0604020202020204" pitchFamily="34" charset="0"/>
              </a:rPr>
              <a:t>Electrical and electronic cluster</a:t>
            </a: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2AA440B0-138B-47D9-BAAB-31F3104228E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68" y="328126"/>
            <a:ext cx="954088" cy="898393"/>
          </a:xfrm>
          <a:prstGeom prst="rect">
            <a:avLst/>
          </a:prstGeom>
        </p:spPr>
      </p:pic>
      <p:pic>
        <p:nvPicPr>
          <p:cNvPr id="52" name="Picture 11">
            <a:extLst>
              <a:ext uri="{FF2B5EF4-FFF2-40B4-BE49-F238E27FC236}">
                <a16:creationId xmlns:a16="http://schemas.microsoft.com/office/drawing/2014/main" id="{F3B24AD3-8E8A-4594-A8F5-5A32EB63F20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4" y="365125"/>
            <a:ext cx="3014879" cy="861394"/>
          </a:xfrm>
          <a:prstGeom prst="rect">
            <a:avLst/>
          </a:prstGeom>
        </p:spPr>
      </p:pic>
      <p:pic>
        <p:nvPicPr>
          <p:cNvPr id="53" name="Picture 7">
            <a:extLst>
              <a:ext uri="{FF2B5EF4-FFF2-40B4-BE49-F238E27FC236}">
                <a16:creationId xmlns:a16="http://schemas.microsoft.com/office/drawing/2014/main" id="{8ECAAF71-3DDD-4FF6-9748-E12AEFEA5FF9}"/>
              </a:ext>
            </a:extLst>
          </p:cNvPr>
          <p:cNvPicPr>
            <a:picLocks noChangeAspect="1"/>
          </p:cNvPicPr>
          <p:nvPr/>
        </p:nvPicPr>
        <p:blipFill rotWithShape="1">
          <a:blip r:embed="rId43"/>
          <a:srcRect l="41544" t="48976" r="53116" b="36572"/>
          <a:stretch/>
        </p:blipFill>
        <p:spPr>
          <a:xfrm>
            <a:off x="130750" y="394776"/>
            <a:ext cx="496895" cy="756243"/>
          </a:xfrm>
          <a:prstGeom prst="rect">
            <a:avLst/>
          </a:prstGeom>
        </p:spPr>
      </p:pic>
      <p:pic>
        <p:nvPicPr>
          <p:cNvPr id="54" name="Picture 14">
            <a:extLst>
              <a:ext uri="{FF2B5EF4-FFF2-40B4-BE49-F238E27FC236}">
                <a16:creationId xmlns:a16="http://schemas.microsoft.com/office/drawing/2014/main" id="{AC531CCE-2EEF-45A8-86C0-4EEBCFB54D22}"/>
              </a:ext>
            </a:extLst>
          </p:cNvPr>
          <p:cNvPicPr>
            <a:picLocks noChangeAspect="1"/>
          </p:cNvPicPr>
          <p:nvPr/>
        </p:nvPicPr>
        <p:blipFill rotWithShape="1">
          <a:blip r:embed="rId43"/>
          <a:srcRect l="48870" t="45271" r="44099" b="36536"/>
          <a:stretch/>
        </p:blipFill>
        <p:spPr>
          <a:xfrm>
            <a:off x="6851315" y="198958"/>
            <a:ext cx="654050" cy="952061"/>
          </a:xfrm>
          <a:prstGeom prst="rect">
            <a:avLst/>
          </a:prstGeom>
        </p:spPr>
      </p:pic>
      <p:sp>
        <p:nvSpPr>
          <p:cNvPr id="55" name="Rectángulo 54">
            <a:extLst>
              <a:ext uri="{FF2B5EF4-FFF2-40B4-BE49-F238E27FC236}">
                <a16:creationId xmlns:a16="http://schemas.microsoft.com/office/drawing/2014/main" id="{D0AA03D4-9B29-4B50-95BC-473B07B38AF7}"/>
              </a:ext>
            </a:extLst>
          </p:cNvPr>
          <p:cNvSpPr/>
          <p:nvPr/>
        </p:nvSpPr>
        <p:spPr>
          <a:xfrm>
            <a:off x="0" y="6657180"/>
            <a:ext cx="12192000" cy="200820"/>
          </a:xfrm>
          <a:prstGeom prst="rect">
            <a:avLst/>
          </a:prstGeom>
          <a:solidFill>
            <a:srgbClr val="1B5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1BB9DC8-CC48-4EA3-84D9-4C0A4D8AB750}"/>
              </a:ext>
            </a:extLst>
          </p:cNvPr>
          <p:cNvSpPr/>
          <p:nvPr/>
        </p:nvSpPr>
        <p:spPr>
          <a:xfrm>
            <a:off x="8835656" y="6655160"/>
            <a:ext cx="3356344" cy="202840"/>
          </a:xfrm>
          <a:prstGeom prst="rect">
            <a:avLst/>
          </a:prstGeom>
          <a:solidFill>
            <a:srgbClr val="DB4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1" descr="image002">
            <a:extLst>
              <a:ext uri="{FF2B5EF4-FFF2-40B4-BE49-F238E27FC236}">
                <a16:creationId xmlns:a16="http://schemas.microsoft.com/office/drawing/2014/main" id="{17145B1A-C074-45E2-8CD2-58EE89751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125" y="4373820"/>
            <a:ext cx="1482799" cy="68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0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E94513-DF17-4C63-B961-72C07B8D06C5}"/>
              </a:ext>
            </a:extLst>
          </p:cNvPr>
          <p:cNvSpPr txBox="1"/>
          <p:nvPr/>
        </p:nvSpPr>
        <p:spPr>
          <a:xfrm>
            <a:off x="388519" y="1528043"/>
            <a:ext cx="11414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1"/>
                </a:solidFill>
              </a:rPr>
              <a:t>Chihuahua is #1 automotive employer in Mexico with more than </a:t>
            </a:r>
          </a:p>
          <a:p>
            <a:pPr algn="ctr"/>
            <a:r>
              <a:rPr lang="en-US" sz="2800" b="1" i="1" dirty="0">
                <a:solidFill>
                  <a:schemeClr val="accent1"/>
                </a:solidFill>
              </a:rPr>
              <a:t>155k employees, 157 companies and 2 OEM’s (Ford and BRP)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48AC40B-10E7-42C6-8A1E-2C87559640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331" y="2715658"/>
            <a:ext cx="810054" cy="34757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B550AAE-B6E9-4018-9B8A-167ADBF49D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908" y="2663777"/>
            <a:ext cx="451338" cy="4513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8D2601F-E2ED-4913-90EB-1AB1792182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3492" y="2772184"/>
            <a:ext cx="944714" cy="23452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F793647-D242-49B7-B401-01DAE6E599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729" y="2790735"/>
            <a:ext cx="564449" cy="19741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378DCAA-683C-4BF4-802D-F78A4F699E1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974" y="2745280"/>
            <a:ext cx="577108" cy="32812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0342F53-01CA-444F-B68E-BE7FB6A4DCD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400" y="2772184"/>
            <a:ext cx="859938" cy="22653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4120895-8FE0-4905-AE3B-CD561AC9BE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1521" y="2772184"/>
            <a:ext cx="753858" cy="22653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6A81DE13-B9A0-477C-8643-F2C32597976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441" y="2719104"/>
            <a:ext cx="838201" cy="279619"/>
          </a:xfrm>
          <a:prstGeom prst="rect">
            <a:avLst/>
          </a:prstGeom>
        </p:spPr>
      </p:pic>
      <p:pic>
        <p:nvPicPr>
          <p:cNvPr id="1028" name="Picture 4" descr="Resultado de imagen para buhler logo">
            <a:hlinkClick r:id="rId11"/>
            <a:extLst>
              <a:ext uri="{FF2B5EF4-FFF2-40B4-BE49-F238E27FC236}">
                <a16:creationId xmlns:a16="http://schemas.microsoft.com/office/drawing/2014/main" id="{42D1837E-C1EC-4665-B749-94F7403D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0097" y="2762364"/>
            <a:ext cx="646235" cy="29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A7A807B8-BC6F-4C6C-AADE-51FBBC2932F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8991" y="2790735"/>
            <a:ext cx="651466" cy="17457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3B8FC77-4364-4A16-94A2-12237951AB6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62" y="3335666"/>
            <a:ext cx="839592" cy="226539"/>
          </a:xfrm>
          <a:prstGeom prst="rect">
            <a:avLst/>
          </a:prstGeom>
        </p:spPr>
      </p:pic>
      <p:pic>
        <p:nvPicPr>
          <p:cNvPr id="1032" name="Picture 8" descr="Resultado de imagen para maxion wheels logo">
            <a:hlinkClick r:id="rId15"/>
            <a:extLst>
              <a:ext uri="{FF2B5EF4-FFF2-40B4-BE49-F238E27FC236}">
                <a16:creationId xmlns:a16="http://schemas.microsoft.com/office/drawing/2014/main" id="{824AD654-D865-472A-9B04-8CD35168E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670" y="3291193"/>
            <a:ext cx="635176" cy="33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03911E5F-2F96-4A86-A106-E0B4C4A7150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150" y="3348322"/>
            <a:ext cx="859938" cy="193601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E5D17D3F-965E-4851-AC50-A161F6E01A3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266" y="3348322"/>
            <a:ext cx="805225" cy="193602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CE9864AB-2933-439F-8477-4078169A163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236" y="3301572"/>
            <a:ext cx="805225" cy="2871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4F22B341-3E24-4585-8D35-50A61DD4727D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076" y="3426331"/>
            <a:ext cx="935754" cy="134332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B6650A8F-6753-44D5-BB5A-A35AE480ED96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974" y="3410365"/>
            <a:ext cx="577108" cy="164806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F44961D3-0771-4E1E-867D-BED7388538A3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002" y="3382879"/>
            <a:ext cx="651466" cy="219778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73207CB7-A7D5-4539-B195-0C1A70F8ABEA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319" y="3399139"/>
            <a:ext cx="764000" cy="174574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8A0C0229-A1FB-483C-B097-3540414A4BF0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493" y="3335666"/>
            <a:ext cx="494095" cy="267799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CD41E831-5211-4BD2-A81E-943999CCE430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246" y="3312045"/>
            <a:ext cx="362904" cy="362904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4F9760BD-C875-4D68-B0EF-DCB29DCD7543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5119" y="3359676"/>
            <a:ext cx="1019210" cy="219778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90C3D4A-2CE0-436D-9828-47514465C94A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46" y="3843361"/>
            <a:ext cx="411023" cy="365125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A0A7D2A4-F92E-44E5-978A-F3057B24A6A4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842" y="2663777"/>
            <a:ext cx="751162" cy="421776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E54696C1-4DCD-4FFF-AF89-CE8B9DF1A0F9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350" y="3843361"/>
            <a:ext cx="810454" cy="359809"/>
          </a:xfrm>
          <a:prstGeom prst="rect">
            <a:avLst/>
          </a:prstGeom>
        </p:spPr>
      </p:pic>
      <p:pic>
        <p:nvPicPr>
          <p:cNvPr id="1024" name="Imagen 1023">
            <a:extLst>
              <a:ext uri="{FF2B5EF4-FFF2-40B4-BE49-F238E27FC236}">
                <a16:creationId xmlns:a16="http://schemas.microsoft.com/office/drawing/2014/main" id="{17B61545-A03D-4641-92BC-A4BF239C8DD1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392" y="3869276"/>
            <a:ext cx="701700" cy="307679"/>
          </a:xfrm>
          <a:prstGeom prst="rect">
            <a:avLst/>
          </a:prstGeom>
        </p:spPr>
      </p:pic>
      <p:pic>
        <p:nvPicPr>
          <p:cNvPr id="1026" name="Imagen 1025">
            <a:extLst>
              <a:ext uri="{FF2B5EF4-FFF2-40B4-BE49-F238E27FC236}">
                <a16:creationId xmlns:a16="http://schemas.microsoft.com/office/drawing/2014/main" id="{B90C3240-E1C8-4C87-B5FD-8DB47EDC3C1C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730" y="3896157"/>
            <a:ext cx="551218" cy="260451"/>
          </a:xfrm>
          <a:prstGeom prst="rect">
            <a:avLst/>
          </a:prstGeom>
        </p:spPr>
      </p:pic>
      <p:pic>
        <p:nvPicPr>
          <p:cNvPr id="1029" name="Imagen 1028">
            <a:extLst>
              <a:ext uri="{FF2B5EF4-FFF2-40B4-BE49-F238E27FC236}">
                <a16:creationId xmlns:a16="http://schemas.microsoft.com/office/drawing/2014/main" id="{4B9CF648-04BE-41A5-B7B9-BEE018B4747B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059" y="3838045"/>
            <a:ext cx="841268" cy="365125"/>
          </a:xfrm>
          <a:prstGeom prst="rect">
            <a:avLst/>
          </a:prstGeom>
        </p:spPr>
      </p:pic>
      <p:pic>
        <p:nvPicPr>
          <p:cNvPr id="1031" name="Imagen 1030">
            <a:extLst>
              <a:ext uri="{FF2B5EF4-FFF2-40B4-BE49-F238E27FC236}">
                <a16:creationId xmlns:a16="http://schemas.microsoft.com/office/drawing/2014/main" id="{B9514AC0-5D3D-4CA7-AF35-9E60FE706F3E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493" y="3864992"/>
            <a:ext cx="655685" cy="311963"/>
          </a:xfrm>
          <a:prstGeom prst="rect">
            <a:avLst/>
          </a:prstGeom>
        </p:spPr>
      </p:pic>
      <p:pic>
        <p:nvPicPr>
          <p:cNvPr id="1034" name="Imagen 1033">
            <a:extLst>
              <a:ext uri="{FF2B5EF4-FFF2-40B4-BE49-F238E27FC236}">
                <a16:creationId xmlns:a16="http://schemas.microsoft.com/office/drawing/2014/main" id="{A01B70CD-DC29-4171-97DF-0513E1F78312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419" y="3838045"/>
            <a:ext cx="590765" cy="365125"/>
          </a:xfrm>
          <a:prstGeom prst="rect">
            <a:avLst/>
          </a:prstGeom>
        </p:spPr>
      </p:pic>
      <p:pic>
        <p:nvPicPr>
          <p:cNvPr id="1036" name="Imagen 1035">
            <a:extLst>
              <a:ext uri="{FF2B5EF4-FFF2-40B4-BE49-F238E27FC236}">
                <a16:creationId xmlns:a16="http://schemas.microsoft.com/office/drawing/2014/main" id="{05F92044-4455-4A98-B954-839257F60DB9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207" y="3839216"/>
            <a:ext cx="639056" cy="421777"/>
          </a:xfrm>
          <a:prstGeom prst="rect">
            <a:avLst/>
          </a:prstGeom>
        </p:spPr>
      </p:pic>
      <p:pic>
        <p:nvPicPr>
          <p:cNvPr id="1038" name="Imagen 1037">
            <a:extLst>
              <a:ext uri="{FF2B5EF4-FFF2-40B4-BE49-F238E27FC236}">
                <a16:creationId xmlns:a16="http://schemas.microsoft.com/office/drawing/2014/main" id="{33A8B98E-68AD-4B2C-A826-79145E308F90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554" y="3909895"/>
            <a:ext cx="795530" cy="280417"/>
          </a:xfrm>
          <a:prstGeom prst="rect">
            <a:avLst/>
          </a:prstGeom>
        </p:spPr>
      </p:pic>
      <p:pic>
        <p:nvPicPr>
          <p:cNvPr id="1040" name="Imagen 1039">
            <a:extLst>
              <a:ext uri="{FF2B5EF4-FFF2-40B4-BE49-F238E27FC236}">
                <a16:creationId xmlns:a16="http://schemas.microsoft.com/office/drawing/2014/main" id="{89154CB8-C06B-488E-BB7B-B6F9CBFD7D17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254" y="3922575"/>
            <a:ext cx="838201" cy="234277"/>
          </a:xfrm>
          <a:prstGeom prst="rect">
            <a:avLst/>
          </a:prstGeom>
        </p:spPr>
      </p:pic>
      <p:pic>
        <p:nvPicPr>
          <p:cNvPr id="1042" name="Imagen 1041">
            <a:extLst>
              <a:ext uri="{FF2B5EF4-FFF2-40B4-BE49-F238E27FC236}">
                <a16:creationId xmlns:a16="http://schemas.microsoft.com/office/drawing/2014/main" id="{6F5AEB5B-DCBC-44A7-AC79-444D81199CCD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2073" y="3876191"/>
            <a:ext cx="841251" cy="280417"/>
          </a:xfrm>
          <a:prstGeom prst="rect">
            <a:avLst/>
          </a:prstGeom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id="{A0D81FA1-0C54-4F33-B98F-77D7054EFD2B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443" y="3863377"/>
            <a:ext cx="816809" cy="339793"/>
          </a:xfrm>
          <a:prstGeom prst="rect">
            <a:avLst/>
          </a:prstGeom>
        </p:spPr>
      </p:pic>
      <p:pic>
        <p:nvPicPr>
          <p:cNvPr id="1044" name="Imagen 1043">
            <a:extLst>
              <a:ext uri="{FF2B5EF4-FFF2-40B4-BE49-F238E27FC236}">
                <a16:creationId xmlns:a16="http://schemas.microsoft.com/office/drawing/2014/main" id="{73087337-E1FD-486C-8A97-FC2EC125A5D2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53" y="4489642"/>
            <a:ext cx="439408" cy="366906"/>
          </a:xfrm>
          <a:prstGeom prst="rect">
            <a:avLst/>
          </a:prstGeom>
        </p:spPr>
      </p:pic>
      <p:pic>
        <p:nvPicPr>
          <p:cNvPr id="1046" name="Imagen 1045">
            <a:extLst>
              <a:ext uri="{FF2B5EF4-FFF2-40B4-BE49-F238E27FC236}">
                <a16:creationId xmlns:a16="http://schemas.microsoft.com/office/drawing/2014/main" id="{08570BE1-BC16-4FF4-8CCF-C5F37FD8F98B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50" y="4515483"/>
            <a:ext cx="694847" cy="315223"/>
          </a:xfrm>
          <a:prstGeom prst="rect">
            <a:avLst/>
          </a:prstGeom>
        </p:spPr>
      </p:pic>
      <p:pic>
        <p:nvPicPr>
          <p:cNvPr id="1048" name="Imagen 1047">
            <a:extLst>
              <a:ext uri="{FF2B5EF4-FFF2-40B4-BE49-F238E27FC236}">
                <a16:creationId xmlns:a16="http://schemas.microsoft.com/office/drawing/2014/main" id="{0BED556D-9724-41EC-AFA5-4CA2031415BF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973" y="4408801"/>
            <a:ext cx="843115" cy="528585"/>
          </a:xfrm>
          <a:prstGeom prst="rect">
            <a:avLst/>
          </a:prstGeom>
        </p:spPr>
      </p:pic>
      <p:pic>
        <p:nvPicPr>
          <p:cNvPr id="1050" name="Imagen 1049">
            <a:extLst>
              <a:ext uri="{FF2B5EF4-FFF2-40B4-BE49-F238E27FC236}">
                <a16:creationId xmlns:a16="http://schemas.microsoft.com/office/drawing/2014/main" id="{6804B37A-DBB8-405E-A04B-B5D2822EE5B4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439" y="4542703"/>
            <a:ext cx="987799" cy="260779"/>
          </a:xfrm>
          <a:prstGeom prst="rect">
            <a:avLst/>
          </a:prstGeom>
        </p:spPr>
      </p:pic>
      <p:pic>
        <p:nvPicPr>
          <p:cNvPr id="1052" name="Imagen 1051">
            <a:extLst>
              <a:ext uri="{FF2B5EF4-FFF2-40B4-BE49-F238E27FC236}">
                <a16:creationId xmlns:a16="http://schemas.microsoft.com/office/drawing/2014/main" id="{B5FC1E61-1E1C-4DEE-8985-B612D9AF48FA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66" t="22346" r="11332" b="20948"/>
          <a:stretch/>
        </p:blipFill>
        <p:spPr>
          <a:xfrm>
            <a:off x="3863236" y="4513777"/>
            <a:ext cx="823596" cy="310981"/>
          </a:xfrm>
          <a:prstGeom prst="rect">
            <a:avLst/>
          </a:prstGeom>
        </p:spPr>
      </p:pic>
      <p:pic>
        <p:nvPicPr>
          <p:cNvPr id="1054" name="Imagen 1053">
            <a:extLst>
              <a:ext uri="{FF2B5EF4-FFF2-40B4-BE49-F238E27FC236}">
                <a16:creationId xmlns:a16="http://schemas.microsoft.com/office/drawing/2014/main" id="{B92220D2-5A12-4727-BB52-4131A3E1CE9D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468" y="4574762"/>
            <a:ext cx="758457" cy="206300"/>
          </a:xfrm>
          <a:prstGeom prst="rect">
            <a:avLst/>
          </a:prstGeom>
        </p:spPr>
      </p:pic>
      <p:pic>
        <p:nvPicPr>
          <p:cNvPr id="1056" name="Imagen 1055">
            <a:extLst>
              <a:ext uri="{FF2B5EF4-FFF2-40B4-BE49-F238E27FC236}">
                <a16:creationId xmlns:a16="http://schemas.microsoft.com/office/drawing/2014/main" id="{31DC14B3-0A5B-400E-914C-9156B7D60F49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825" y="4551809"/>
            <a:ext cx="926572" cy="197143"/>
          </a:xfrm>
          <a:prstGeom prst="rect">
            <a:avLst/>
          </a:prstGeom>
        </p:spPr>
      </p:pic>
      <p:pic>
        <p:nvPicPr>
          <p:cNvPr id="1058" name="Imagen 1057">
            <a:extLst>
              <a:ext uri="{FF2B5EF4-FFF2-40B4-BE49-F238E27FC236}">
                <a16:creationId xmlns:a16="http://schemas.microsoft.com/office/drawing/2014/main" id="{F00C8DBC-4870-4552-B61E-E6DB4DC53D34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984" y="4481153"/>
            <a:ext cx="631279" cy="267799"/>
          </a:xfrm>
          <a:prstGeom prst="rect">
            <a:avLst/>
          </a:prstGeom>
        </p:spPr>
      </p:pic>
      <p:pic>
        <p:nvPicPr>
          <p:cNvPr id="1060" name="Imagen 1059">
            <a:extLst>
              <a:ext uri="{FF2B5EF4-FFF2-40B4-BE49-F238E27FC236}">
                <a16:creationId xmlns:a16="http://schemas.microsoft.com/office/drawing/2014/main" id="{7BEC990A-7B41-4629-AC4B-9E460F554A37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817" y="4513777"/>
            <a:ext cx="683004" cy="251404"/>
          </a:xfrm>
          <a:prstGeom prst="rect">
            <a:avLst/>
          </a:prstGeom>
        </p:spPr>
      </p:pic>
      <p:pic>
        <p:nvPicPr>
          <p:cNvPr id="102" name="Imagen 101">
            <a:extLst>
              <a:ext uri="{FF2B5EF4-FFF2-40B4-BE49-F238E27FC236}">
                <a16:creationId xmlns:a16="http://schemas.microsoft.com/office/drawing/2014/main" id="{04C16484-2B70-4540-9FA5-36C06FBFA61F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365" y="4489642"/>
            <a:ext cx="599061" cy="324815"/>
          </a:xfrm>
          <a:prstGeom prst="rect">
            <a:avLst/>
          </a:prstGeom>
        </p:spPr>
      </p:pic>
      <p:pic>
        <p:nvPicPr>
          <p:cNvPr id="1062" name="Imagen 1061">
            <a:extLst>
              <a:ext uri="{FF2B5EF4-FFF2-40B4-BE49-F238E27FC236}">
                <a16:creationId xmlns:a16="http://schemas.microsoft.com/office/drawing/2014/main" id="{A5A50FD1-2E74-4F77-8191-922AD947B604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436" y="4482505"/>
            <a:ext cx="968224" cy="297915"/>
          </a:xfrm>
          <a:prstGeom prst="rect">
            <a:avLst/>
          </a:prstGeom>
        </p:spPr>
      </p:pic>
      <p:pic>
        <p:nvPicPr>
          <p:cNvPr id="1064" name="Imagen 1063">
            <a:extLst>
              <a:ext uri="{FF2B5EF4-FFF2-40B4-BE49-F238E27FC236}">
                <a16:creationId xmlns:a16="http://schemas.microsoft.com/office/drawing/2014/main" id="{89E168BB-1FF4-4B5F-A5E5-452B9FC88BC5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403" y="4462860"/>
            <a:ext cx="543580" cy="387154"/>
          </a:xfrm>
          <a:prstGeom prst="rect">
            <a:avLst/>
          </a:prstGeom>
        </p:spPr>
      </p:pic>
      <p:pic>
        <p:nvPicPr>
          <p:cNvPr id="1066" name="Imagen 1065">
            <a:extLst>
              <a:ext uri="{FF2B5EF4-FFF2-40B4-BE49-F238E27FC236}">
                <a16:creationId xmlns:a16="http://schemas.microsoft.com/office/drawing/2014/main" id="{0816D14A-B852-4A5C-A52C-CDA55AE59DB7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2" y="5135923"/>
            <a:ext cx="577109" cy="336038"/>
          </a:xfrm>
          <a:prstGeom prst="rect">
            <a:avLst/>
          </a:prstGeom>
        </p:spPr>
      </p:pic>
      <p:pic>
        <p:nvPicPr>
          <p:cNvPr id="1068" name="Imagen 1067">
            <a:extLst>
              <a:ext uri="{FF2B5EF4-FFF2-40B4-BE49-F238E27FC236}">
                <a16:creationId xmlns:a16="http://schemas.microsoft.com/office/drawing/2014/main" id="{5F21EFA2-E508-49CD-A370-FAFF1684E188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26" y="5194053"/>
            <a:ext cx="929294" cy="219778"/>
          </a:xfrm>
          <a:prstGeom prst="rect">
            <a:avLst/>
          </a:prstGeom>
        </p:spPr>
      </p:pic>
      <p:pic>
        <p:nvPicPr>
          <p:cNvPr id="1070" name="Imagen 1069">
            <a:extLst>
              <a:ext uri="{FF2B5EF4-FFF2-40B4-BE49-F238E27FC236}">
                <a16:creationId xmlns:a16="http://schemas.microsoft.com/office/drawing/2014/main" id="{0B6A04BD-958C-4E6C-BC5E-82EBF6464A78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973" y="5207825"/>
            <a:ext cx="805226" cy="192233"/>
          </a:xfrm>
          <a:prstGeom prst="rect">
            <a:avLst/>
          </a:prstGeom>
        </p:spPr>
      </p:pic>
      <p:pic>
        <p:nvPicPr>
          <p:cNvPr id="1072" name="Imagen 1071">
            <a:extLst>
              <a:ext uri="{FF2B5EF4-FFF2-40B4-BE49-F238E27FC236}">
                <a16:creationId xmlns:a16="http://schemas.microsoft.com/office/drawing/2014/main" id="{5CF72BEF-AE2D-4F8E-BD06-0CC14212DA7B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802" y="5145875"/>
            <a:ext cx="687241" cy="316131"/>
          </a:xfrm>
          <a:prstGeom prst="rect">
            <a:avLst/>
          </a:prstGeom>
        </p:spPr>
      </p:pic>
      <p:pic>
        <p:nvPicPr>
          <p:cNvPr id="1074" name="Imagen 1073">
            <a:extLst>
              <a:ext uri="{FF2B5EF4-FFF2-40B4-BE49-F238E27FC236}">
                <a16:creationId xmlns:a16="http://schemas.microsoft.com/office/drawing/2014/main" id="{E5FCE912-E6D8-49A4-9C49-6DA12C94E831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507" y="5207825"/>
            <a:ext cx="983637" cy="173970"/>
          </a:xfrm>
          <a:prstGeom prst="rect">
            <a:avLst/>
          </a:prstGeom>
        </p:spPr>
      </p:pic>
      <p:pic>
        <p:nvPicPr>
          <p:cNvPr id="1077" name="Imagen 1076">
            <a:extLst>
              <a:ext uri="{FF2B5EF4-FFF2-40B4-BE49-F238E27FC236}">
                <a16:creationId xmlns:a16="http://schemas.microsoft.com/office/drawing/2014/main" id="{E09852D4-AA7E-4677-B600-20D327452DDF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739" y="5056983"/>
            <a:ext cx="493913" cy="493913"/>
          </a:xfrm>
          <a:prstGeom prst="rect">
            <a:avLst/>
          </a:prstGeom>
        </p:spPr>
      </p:pic>
      <p:pic>
        <p:nvPicPr>
          <p:cNvPr id="1079" name="Imagen 1078">
            <a:extLst>
              <a:ext uri="{FF2B5EF4-FFF2-40B4-BE49-F238E27FC236}">
                <a16:creationId xmlns:a16="http://schemas.microsoft.com/office/drawing/2014/main" id="{7F2F732C-2367-42D1-898D-AB9A2386740E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123" y="5065139"/>
            <a:ext cx="599061" cy="485757"/>
          </a:xfrm>
          <a:prstGeom prst="rect">
            <a:avLst/>
          </a:prstGeom>
        </p:spPr>
      </p:pic>
      <p:pic>
        <p:nvPicPr>
          <p:cNvPr id="1081" name="Imagen 1080">
            <a:extLst>
              <a:ext uri="{FF2B5EF4-FFF2-40B4-BE49-F238E27FC236}">
                <a16:creationId xmlns:a16="http://schemas.microsoft.com/office/drawing/2014/main" id="{B9B7BAD0-905B-426E-9103-03D4B32A01A1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797" y="4908014"/>
            <a:ext cx="1027875" cy="770906"/>
          </a:xfrm>
          <a:prstGeom prst="rect">
            <a:avLst/>
          </a:prstGeom>
        </p:spPr>
      </p:pic>
      <p:pic>
        <p:nvPicPr>
          <p:cNvPr id="1083" name="Imagen 1082">
            <a:extLst>
              <a:ext uri="{FF2B5EF4-FFF2-40B4-BE49-F238E27FC236}">
                <a16:creationId xmlns:a16="http://schemas.microsoft.com/office/drawing/2014/main" id="{1C32FE1C-02D1-486C-9F0F-F5BA3E811461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412" y="5129760"/>
            <a:ext cx="1016440" cy="342201"/>
          </a:xfrm>
          <a:prstGeom prst="rect">
            <a:avLst/>
          </a:prstGeom>
        </p:spPr>
      </p:pic>
      <p:pic>
        <p:nvPicPr>
          <p:cNvPr id="1086" name="Imagen 1085">
            <a:extLst>
              <a:ext uri="{FF2B5EF4-FFF2-40B4-BE49-F238E27FC236}">
                <a16:creationId xmlns:a16="http://schemas.microsoft.com/office/drawing/2014/main" id="{B7CADFF6-1352-4720-8D61-577A37E5089B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068" y="5045207"/>
            <a:ext cx="496520" cy="49652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A95C2B65-197A-418C-B862-011A2FD07212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0350" y="5139159"/>
            <a:ext cx="709672" cy="324815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7DD531E1-2505-4B57-9117-F099CD8CE0A7}"/>
              </a:ext>
            </a:extLst>
          </p:cNvPr>
          <p:cNvPicPr>
            <a:picLocks noChangeAspect="1"/>
          </p:cNvPicPr>
          <p:nvPr/>
        </p:nvPicPr>
        <p:blipFill rotWithShape="1">
          <a:blip r:embed="rId6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9803" y="5152701"/>
            <a:ext cx="1089842" cy="296318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5AE1DF66-A3DD-4DE6-AE61-7F8EE6621FB8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11" y="5743163"/>
            <a:ext cx="638047" cy="336038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309ED486-81C8-4143-9130-CB57AF5AFCCF}"/>
              </a:ext>
            </a:extLst>
          </p:cNvPr>
          <p:cNvPicPr>
            <a:picLocks noChangeAspect="1"/>
          </p:cNvPicPr>
          <p:nvPr/>
        </p:nvPicPr>
        <p:blipFill rotWithShape="1">
          <a:blip r:embed="rId6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449" y="5704436"/>
            <a:ext cx="521797" cy="370314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EF55ABA2-B342-4273-BBE6-0179CBEBD192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568" y="5707322"/>
            <a:ext cx="436036" cy="436036"/>
          </a:xfrm>
          <a:prstGeom prst="rect">
            <a:avLst/>
          </a:prstGeom>
        </p:spPr>
      </p:pic>
      <p:pic>
        <p:nvPicPr>
          <p:cNvPr id="139" name="Imagen 138">
            <a:extLst>
              <a:ext uri="{FF2B5EF4-FFF2-40B4-BE49-F238E27FC236}">
                <a16:creationId xmlns:a16="http://schemas.microsoft.com/office/drawing/2014/main" id="{825AD622-42B4-48B4-AA4E-5DCED29E2AC9}"/>
              </a:ext>
            </a:extLst>
          </p:cNvPr>
          <p:cNvPicPr>
            <a:picLocks noChangeAspect="1"/>
          </p:cNvPicPr>
          <p:nvPr/>
        </p:nvPicPr>
        <p:blipFill rotWithShape="1">
          <a:blip r:embed="rId6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3364" y="5678920"/>
            <a:ext cx="687242" cy="554326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F9EE6BCC-7668-4BA5-8C01-F87C75AEB042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165" y="5761784"/>
            <a:ext cx="1106320" cy="438577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F9E73D01-4002-463C-BC6B-72F4F72DA93B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076" y="5893151"/>
            <a:ext cx="821669" cy="183752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6FC0217F-289E-4D2A-AA68-F7236EC86BF7}"/>
              </a:ext>
            </a:extLst>
          </p:cNvPr>
          <p:cNvPicPr>
            <a:picLocks noChangeAspect="1"/>
          </p:cNvPicPr>
          <p:nvPr/>
        </p:nvPicPr>
        <p:blipFill rotWithShape="1">
          <a:blip r:embed="rId7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52" b="18266"/>
          <a:stretch/>
        </p:blipFill>
        <p:spPr>
          <a:xfrm>
            <a:off x="5715248" y="5889593"/>
            <a:ext cx="682560" cy="234277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ED4A9469-0CAB-48D9-AC86-C22E6E231356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700" y="5866668"/>
            <a:ext cx="560068" cy="228808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12DEA68D-4C37-4805-BE75-8476D1FA602C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298" y="5812097"/>
            <a:ext cx="697656" cy="331261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893E7515-A540-4621-A2BD-95F180E100A2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365" y="5866668"/>
            <a:ext cx="591377" cy="255137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id="{C75FF952-7150-4CD7-BC4E-DC817B1BA64F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266" y="5872067"/>
            <a:ext cx="934564" cy="185430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26D6E42F-9725-40F5-A8A3-21EDAEA1922A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262" y="5776417"/>
            <a:ext cx="800654" cy="397958"/>
          </a:xfrm>
          <a:prstGeom prst="rect">
            <a:avLst/>
          </a:prstGeom>
        </p:spPr>
      </p:pic>
      <p:pic>
        <p:nvPicPr>
          <p:cNvPr id="95" name="Imagen 94">
            <a:extLst>
              <a:ext uri="{FF2B5EF4-FFF2-40B4-BE49-F238E27FC236}">
                <a16:creationId xmlns:a16="http://schemas.microsoft.com/office/drawing/2014/main" id="{3F4C8A74-E5D8-46F1-96DD-AB29D8BC4195}"/>
              </a:ext>
            </a:extLst>
          </p:cNvPr>
          <p:cNvPicPr>
            <a:picLocks noChangeAspect="1"/>
          </p:cNvPicPr>
          <p:nvPr/>
        </p:nvPicPr>
        <p:blipFill rotWithShape="1">
          <a:blip r:embed="rId7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254" y="6373859"/>
            <a:ext cx="745759" cy="258371"/>
          </a:xfrm>
          <a:prstGeom prst="rect">
            <a:avLst/>
          </a:prstGeom>
        </p:spPr>
      </p:pic>
      <p:pic>
        <p:nvPicPr>
          <p:cNvPr id="97" name="Imagen 96">
            <a:extLst>
              <a:ext uri="{FF2B5EF4-FFF2-40B4-BE49-F238E27FC236}">
                <a16:creationId xmlns:a16="http://schemas.microsoft.com/office/drawing/2014/main" id="{D8C391DB-8EFB-431D-8CEE-25D1E2B02920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521" y="6373859"/>
            <a:ext cx="631676" cy="254776"/>
          </a:xfrm>
          <a:prstGeom prst="rect">
            <a:avLst/>
          </a:prstGeom>
        </p:spPr>
      </p:pic>
      <p:pic>
        <p:nvPicPr>
          <p:cNvPr id="103" name="Imagen 102">
            <a:extLst>
              <a:ext uri="{FF2B5EF4-FFF2-40B4-BE49-F238E27FC236}">
                <a16:creationId xmlns:a16="http://schemas.microsoft.com/office/drawing/2014/main" id="{6BE58550-0CF7-4DD7-914A-7876501B4E43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973" y="6408857"/>
            <a:ext cx="733071" cy="219778"/>
          </a:xfrm>
          <a:prstGeom prst="rect">
            <a:avLst/>
          </a:prstGeom>
        </p:spPr>
      </p:pic>
      <p:pic>
        <p:nvPicPr>
          <p:cNvPr id="105" name="Imagen 104">
            <a:extLst>
              <a:ext uri="{FF2B5EF4-FFF2-40B4-BE49-F238E27FC236}">
                <a16:creationId xmlns:a16="http://schemas.microsoft.com/office/drawing/2014/main" id="{99F047A1-37D2-45E0-91CE-C0D3F278D1DA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842" y="6337444"/>
            <a:ext cx="596499" cy="342202"/>
          </a:xfrm>
          <a:prstGeom prst="rect">
            <a:avLst/>
          </a:prstGeom>
        </p:spPr>
      </p:pic>
      <p:pic>
        <p:nvPicPr>
          <p:cNvPr id="107" name="Imagen 106">
            <a:extLst>
              <a:ext uri="{FF2B5EF4-FFF2-40B4-BE49-F238E27FC236}">
                <a16:creationId xmlns:a16="http://schemas.microsoft.com/office/drawing/2014/main" id="{7388F57C-35E2-4E02-8532-D7598D0A21F1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466" y="6332374"/>
            <a:ext cx="719593" cy="275547"/>
          </a:xfrm>
          <a:prstGeom prst="rect">
            <a:avLst/>
          </a:prstGeom>
        </p:spPr>
      </p:pic>
      <p:pic>
        <p:nvPicPr>
          <p:cNvPr id="109" name="Imagen 108">
            <a:extLst>
              <a:ext uri="{FF2B5EF4-FFF2-40B4-BE49-F238E27FC236}">
                <a16:creationId xmlns:a16="http://schemas.microsoft.com/office/drawing/2014/main" id="{FE5EC6B4-927C-459F-A591-E90DB5D4AFB2}"/>
              </a:ext>
            </a:extLst>
          </p:cNvPr>
          <p:cNvPicPr>
            <a:picLocks noChangeAspect="1"/>
          </p:cNvPicPr>
          <p:nvPr/>
        </p:nvPicPr>
        <p:blipFill rotWithShape="1">
          <a:blip r:embed="rId8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319" y="6316411"/>
            <a:ext cx="841268" cy="286777"/>
          </a:xfrm>
          <a:prstGeom prst="rect">
            <a:avLst/>
          </a:prstGeom>
        </p:spPr>
      </p:pic>
      <p:pic>
        <p:nvPicPr>
          <p:cNvPr id="111" name="Imagen 110">
            <a:extLst>
              <a:ext uri="{FF2B5EF4-FFF2-40B4-BE49-F238E27FC236}">
                <a16:creationId xmlns:a16="http://schemas.microsoft.com/office/drawing/2014/main" id="{FBCBE5EF-6255-4986-9A1D-AE2C7BBE8DD3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296" y="6442971"/>
            <a:ext cx="929497" cy="82725"/>
          </a:xfrm>
          <a:prstGeom prst="rect">
            <a:avLst/>
          </a:prstGeom>
        </p:spPr>
      </p:pic>
      <p:pic>
        <p:nvPicPr>
          <p:cNvPr id="115" name="Imagen 114">
            <a:extLst>
              <a:ext uri="{FF2B5EF4-FFF2-40B4-BE49-F238E27FC236}">
                <a16:creationId xmlns:a16="http://schemas.microsoft.com/office/drawing/2014/main" id="{CDAA3A8B-501A-4D66-99C5-F2D7ECC0F016}"/>
              </a:ext>
            </a:extLst>
          </p:cNvPr>
          <p:cNvPicPr>
            <a:picLocks noChangeAspect="1"/>
          </p:cNvPicPr>
          <p:nvPr/>
        </p:nvPicPr>
        <p:blipFill rotWithShape="1">
          <a:blip r:embed="rId8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3873" y="6366036"/>
            <a:ext cx="1052781" cy="228903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id="{4FAD0FCF-6355-4E19-9D79-DE6CA7EC4C83}"/>
              </a:ext>
            </a:extLst>
          </p:cNvPr>
          <p:cNvPicPr>
            <a:picLocks noChangeAspect="1"/>
          </p:cNvPicPr>
          <p:nvPr/>
        </p:nvPicPr>
        <p:blipFill rotWithShape="1">
          <a:blip r:embed="rId8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126" b="10841"/>
          <a:stretch/>
        </p:blipFill>
        <p:spPr>
          <a:xfrm>
            <a:off x="8451166" y="6454218"/>
            <a:ext cx="748476" cy="108654"/>
          </a:xfrm>
          <a:prstGeom prst="rect">
            <a:avLst/>
          </a:prstGeom>
        </p:spPr>
      </p:pic>
      <p:pic>
        <p:nvPicPr>
          <p:cNvPr id="119" name="Imagen 118">
            <a:extLst>
              <a:ext uri="{FF2B5EF4-FFF2-40B4-BE49-F238E27FC236}">
                <a16:creationId xmlns:a16="http://schemas.microsoft.com/office/drawing/2014/main" id="{E3DE594F-C39F-411A-90E3-1ECDE554141F}"/>
              </a:ext>
            </a:extLst>
          </p:cNvPr>
          <p:cNvPicPr>
            <a:picLocks noChangeAspect="1"/>
          </p:cNvPicPr>
          <p:nvPr/>
        </p:nvPicPr>
        <p:blipFill rotWithShape="1">
          <a:blip r:embed="rId8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4266" y="6421405"/>
            <a:ext cx="885663" cy="160666"/>
          </a:xfrm>
          <a:prstGeom prst="rect">
            <a:avLst/>
          </a:prstGeom>
        </p:spPr>
      </p:pic>
      <p:pic>
        <p:nvPicPr>
          <p:cNvPr id="121" name="Imagen 120">
            <a:extLst>
              <a:ext uri="{FF2B5EF4-FFF2-40B4-BE49-F238E27FC236}">
                <a16:creationId xmlns:a16="http://schemas.microsoft.com/office/drawing/2014/main" id="{6C853761-5750-4B10-A26F-29FEE03BDC67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489" y="6328022"/>
            <a:ext cx="662200" cy="3464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8DA070A-2252-4398-B2B8-7B4EDB2614CB}"/>
              </a:ext>
            </a:extLst>
          </p:cNvPr>
          <p:cNvPicPr>
            <a:picLocks noChangeAspect="1"/>
          </p:cNvPicPr>
          <p:nvPr/>
        </p:nvPicPr>
        <p:blipFill rotWithShape="1">
          <a:blip r:embed="rId8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0152" y="2745530"/>
            <a:ext cx="1069460" cy="21977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EC1393C-8AD4-4208-9B34-0B65FD085910}"/>
              </a:ext>
            </a:extLst>
          </p:cNvPr>
          <p:cNvPicPr>
            <a:picLocks noChangeAspect="1"/>
          </p:cNvPicPr>
          <p:nvPr/>
        </p:nvPicPr>
        <p:blipFill rotWithShape="1">
          <a:blip r:embed="rId8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7347" y="3238062"/>
            <a:ext cx="775069" cy="44225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637BE61-DFDD-41AB-8AC1-A15D4B561EB7}"/>
              </a:ext>
            </a:extLst>
          </p:cNvPr>
          <p:cNvPicPr>
            <a:picLocks noChangeAspect="1"/>
          </p:cNvPicPr>
          <p:nvPr/>
        </p:nvPicPr>
        <p:blipFill rotWithShape="1">
          <a:blip r:embed="rId8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4329" y="3924358"/>
            <a:ext cx="882763" cy="268026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6D897C97-F21A-4B00-8346-DA20EEB025A7}"/>
              </a:ext>
            </a:extLst>
          </p:cNvPr>
          <p:cNvPicPr>
            <a:picLocks noChangeAspect="1"/>
          </p:cNvPicPr>
          <p:nvPr/>
        </p:nvPicPr>
        <p:blipFill rotWithShape="1">
          <a:blip r:embed="rId9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8841" y="5831723"/>
            <a:ext cx="646152" cy="300278"/>
          </a:xfrm>
          <a:prstGeom prst="rect">
            <a:avLst/>
          </a:prstGeom>
        </p:spPr>
      </p:pic>
      <p:pic>
        <p:nvPicPr>
          <p:cNvPr id="99" name="Imagen 98">
            <a:extLst>
              <a:ext uri="{FF2B5EF4-FFF2-40B4-BE49-F238E27FC236}">
                <a16:creationId xmlns:a16="http://schemas.microsoft.com/office/drawing/2014/main" id="{378D4A27-9101-4608-B38B-B8BA7F4D5978}"/>
              </a:ext>
            </a:extLst>
          </p:cNvPr>
          <p:cNvPicPr>
            <a:picLocks noChangeAspect="1"/>
          </p:cNvPicPr>
          <p:nvPr/>
        </p:nvPicPr>
        <p:blipFill rotWithShape="1">
          <a:blip r:embed="rId9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799" y="5113553"/>
            <a:ext cx="434747" cy="300278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E33AE0CD-47DA-4A98-9011-19C98351561F}"/>
              </a:ext>
            </a:extLst>
          </p:cNvPr>
          <p:cNvPicPr>
            <a:picLocks noChangeAspect="1"/>
          </p:cNvPicPr>
          <p:nvPr/>
        </p:nvPicPr>
        <p:blipFill rotWithShape="1">
          <a:blip r:embed="rId9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973" y="4481153"/>
            <a:ext cx="572451" cy="23995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F4B62F9-6A25-4820-962E-ACED2C6F4135}"/>
              </a:ext>
            </a:extLst>
          </p:cNvPr>
          <p:cNvPicPr>
            <a:picLocks noChangeAspect="1"/>
          </p:cNvPicPr>
          <p:nvPr/>
        </p:nvPicPr>
        <p:blipFill>
          <a:blip r:embed="rId9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062" y="6380319"/>
            <a:ext cx="636190" cy="210034"/>
          </a:xfrm>
          <a:prstGeom prst="rect">
            <a:avLst/>
          </a:prstGeom>
        </p:spPr>
      </p:pic>
      <p:pic>
        <p:nvPicPr>
          <p:cNvPr id="101" name="Imagen 100">
            <a:extLst>
              <a:ext uri="{FF2B5EF4-FFF2-40B4-BE49-F238E27FC236}">
                <a16:creationId xmlns:a16="http://schemas.microsoft.com/office/drawing/2014/main" id="{359E5BA3-1E7D-4B4A-BE16-BB612935837A}"/>
              </a:ext>
            </a:extLst>
          </p:cNvPr>
          <p:cNvPicPr>
            <a:picLocks noChangeAspect="1"/>
          </p:cNvPicPr>
          <p:nvPr/>
        </p:nvPicPr>
        <p:blipFill>
          <a:blip r:embed="rId9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218" y="2759738"/>
            <a:ext cx="810454" cy="286901"/>
          </a:xfrm>
          <a:prstGeom prst="rect">
            <a:avLst/>
          </a:prstGeom>
        </p:spPr>
      </p:pic>
      <p:sp>
        <p:nvSpPr>
          <p:cNvPr id="104" name="Título 1">
            <a:extLst>
              <a:ext uri="{FF2B5EF4-FFF2-40B4-BE49-F238E27FC236}">
                <a16:creationId xmlns:a16="http://schemas.microsoft.com/office/drawing/2014/main" id="{FEB4FF51-5D05-4D30-BA9E-FA93A98D15D4}"/>
              </a:ext>
            </a:extLst>
          </p:cNvPr>
          <p:cNvSpPr txBox="1">
            <a:spLocks/>
          </p:cNvSpPr>
          <p:nvPr/>
        </p:nvSpPr>
        <p:spPr>
          <a:xfrm>
            <a:off x="627645" y="418291"/>
            <a:ext cx="6145295" cy="7406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  <a:cs typeface="Helvetica" panose="020B0604020202020204" pitchFamily="34" charset="0"/>
              </a:rPr>
              <a:t>Automotive Cluster</a:t>
            </a:r>
          </a:p>
        </p:txBody>
      </p:sp>
      <p:pic>
        <p:nvPicPr>
          <p:cNvPr id="106" name="Imagen 105">
            <a:extLst>
              <a:ext uri="{FF2B5EF4-FFF2-40B4-BE49-F238E27FC236}">
                <a16:creationId xmlns:a16="http://schemas.microsoft.com/office/drawing/2014/main" id="{C3102FF7-91B9-4D13-B334-FEEF9FD207DB}"/>
              </a:ext>
            </a:extLst>
          </p:cNvPr>
          <p:cNvPicPr>
            <a:picLocks noChangeAspect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68" y="328126"/>
            <a:ext cx="954088" cy="898393"/>
          </a:xfrm>
          <a:prstGeom prst="rect">
            <a:avLst/>
          </a:prstGeom>
        </p:spPr>
      </p:pic>
      <p:pic>
        <p:nvPicPr>
          <p:cNvPr id="108" name="Picture 11">
            <a:extLst>
              <a:ext uri="{FF2B5EF4-FFF2-40B4-BE49-F238E27FC236}">
                <a16:creationId xmlns:a16="http://schemas.microsoft.com/office/drawing/2014/main" id="{BAEFE9CF-ED50-4CFF-8E06-302721106BD2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4" y="365125"/>
            <a:ext cx="3014879" cy="861394"/>
          </a:xfrm>
          <a:prstGeom prst="rect">
            <a:avLst/>
          </a:prstGeom>
        </p:spPr>
      </p:pic>
      <p:pic>
        <p:nvPicPr>
          <p:cNvPr id="110" name="Picture 7">
            <a:extLst>
              <a:ext uri="{FF2B5EF4-FFF2-40B4-BE49-F238E27FC236}">
                <a16:creationId xmlns:a16="http://schemas.microsoft.com/office/drawing/2014/main" id="{A6C7E484-E907-4126-9D4E-19C3173D9D74}"/>
              </a:ext>
            </a:extLst>
          </p:cNvPr>
          <p:cNvPicPr>
            <a:picLocks noChangeAspect="1"/>
          </p:cNvPicPr>
          <p:nvPr/>
        </p:nvPicPr>
        <p:blipFill rotWithShape="1">
          <a:blip r:embed="rId97"/>
          <a:srcRect l="41544" t="48976" r="53116" b="36572"/>
          <a:stretch/>
        </p:blipFill>
        <p:spPr>
          <a:xfrm>
            <a:off x="130750" y="394776"/>
            <a:ext cx="496895" cy="756243"/>
          </a:xfrm>
          <a:prstGeom prst="rect">
            <a:avLst/>
          </a:prstGeom>
        </p:spPr>
      </p:pic>
      <p:pic>
        <p:nvPicPr>
          <p:cNvPr id="112" name="Picture 14">
            <a:extLst>
              <a:ext uri="{FF2B5EF4-FFF2-40B4-BE49-F238E27FC236}">
                <a16:creationId xmlns:a16="http://schemas.microsoft.com/office/drawing/2014/main" id="{D0096DE2-09F6-421F-87A2-CB7939619768}"/>
              </a:ext>
            </a:extLst>
          </p:cNvPr>
          <p:cNvPicPr>
            <a:picLocks noChangeAspect="1"/>
          </p:cNvPicPr>
          <p:nvPr/>
        </p:nvPicPr>
        <p:blipFill rotWithShape="1">
          <a:blip r:embed="rId97"/>
          <a:srcRect l="48870" t="45271" r="44099" b="36536"/>
          <a:stretch/>
        </p:blipFill>
        <p:spPr>
          <a:xfrm>
            <a:off x="6851315" y="198958"/>
            <a:ext cx="654050" cy="952061"/>
          </a:xfrm>
          <a:prstGeom prst="rect">
            <a:avLst/>
          </a:prstGeom>
        </p:spPr>
      </p:pic>
      <p:sp>
        <p:nvSpPr>
          <p:cNvPr id="114" name="Rectángulo 113">
            <a:extLst>
              <a:ext uri="{FF2B5EF4-FFF2-40B4-BE49-F238E27FC236}">
                <a16:creationId xmlns:a16="http://schemas.microsoft.com/office/drawing/2014/main" id="{1F07B80D-525A-4D9B-82F0-58552E8C06F0}"/>
              </a:ext>
            </a:extLst>
          </p:cNvPr>
          <p:cNvSpPr/>
          <p:nvPr/>
        </p:nvSpPr>
        <p:spPr>
          <a:xfrm>
            <a:off x="0" y="6657180"/>
            <a:ext cx="12192000" cy="200820"/>
          </a:xfrm>
          <a:prstGeom prst="rect">
            <a:avLst/>
          </a:prstGeom>
          <a:solidFill>
            <a:srgbClr val="1B5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Rectángulo 115">
            <a:extLst>
              <a:ext uri="{FF2B5EF4-FFF2-40B4-BE49-F238E27FC236}">
                <a16:creationId xmlns:a16="http://schemas.microsoft.com/office/drawing/2014/main" id="{8D6F1EB6-A4A4-49AA-A1EF-F95DEE5B7FAE}"/>
              </a:ext>
            </a:extLst>
          </p:cNvPr>
          <p:cNvSpPr/>
          <p:nvPr/>
        </p:nvSpPr>
        <p:spPr>
          <a:xfrm>
            <a:off x="8835656" y="6655160"/>
            <a:ext cx="3356344" cy="202840"/>
          </a:xfrm>
          <a:prstGeom prst="rect">
            <a:avLst/>
          </a:prstGeom>
          <a:solidFill>
            <a:srgbClr val="DB4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7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C7F4C-F0E0-4678-8DD7-19006C13A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61" y="365125"/>
            <a:ext cx="4584050" cy="1325563"/>
          </a:xfrm>
        </p:spPr>
        <p:txBody>
          <a:bodyPr/>
          <a:lstStyle/>
          <a:p>
            <a:r>
              <a:rPr lang="es-NI" sz="3600" b="1" dirty="0">
                <a:solidFill>
                  <a:schemeClr val="bg1"/>
                </a:solidFill>
              </a:rPr>
              <a:t>Aerospace Cluster</a:t>
            </a:r>
            <a:endParaRPr lang="es-NI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5793CE-8D65-4397-A8C8-B7E5E2CA39F7}"/>
              </a:ext>
            </a:extLst>
          </p:cNvPr>
          <p:cNvSpPr txBox="1"/>
          <p:nvPr/>
        </p:nvSpPr>
        <p:spPr>
          <a:xfrm>
            <a:off x="1076384" y="1681226"/>
            <a:ext cx="100392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1"/>
                </a:solidFill>
              </a:rPr>
              <a:t>Chihuahua accounts for 30% of the aerospace employment in Mexico with more than 17k employees, 40 certified suppliers</a:t>
            </a:r>
          </a:p>
          <a:p>
            <a:pPr algn="ctr"/>
            <a:r>
              <a:rPr lang="en-US" sz="2800" b="1" i="1" dirty="0">
                <a:solidFill>
                  <a:schemeClr val="accent1"/>
                </a:solidFill>
              </a:rPr>
              <a:t>and 6 out of the 8 OEM´s operating in Mexico </a:t>
            </a:r>
            <a:endParaRPr lang="es-NI" sz="2800" b="1" i="1" dirty="0">
              <a:solidFill>
                <a:schemeClr val="accent1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37DE2F0-6B5E-4768-964E-AC7026D487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20" y="3535016"/>
            <a:ext cx="2027583" cy="57583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1088842-6349-4922-8F32-3AE728B46E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372" y="3535016"/>
            <a:ext cx="1067925" cy="64075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5E771CE-30F6-4D46-9918-6544CE0F39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966" y="3535016"/>
            <a:ext cx="1588683" cy="39383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86E34C6-5519-4778-B074-9F20DBD983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649" y="3292420"/>
            <a:ext cx="1326568" cy="81377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462F7D10-F746-4DB2-ABC1-00A1B3BC8E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331" y="3535016"/>
            <a:ext cx="1226748" cy="53275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0B41E748-0378-482F-8DD6-2458E34ABDD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477" y="3491167"/>
            <a:ext cx="1040706" cy="41628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CECE46D-BBAB-42EB-BCA4-C1D86BBD9FF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049" y="4456160"/>
            <a:ext cx="1326569" cy="308169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918A4F5-87D8-4ADD-A491-567C7A5FF2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243" y="4327199"/>
            <a:ext cx="1354127" cy="586155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A7764F79-5091-42B7-B01C-98676406AEE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511" y="4412136"/>
            <a:ext cx="1516919" cy="520809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48FB04F5-0914-4469-9C27-29CAF208EDA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482" y="4450939"/>
            <a:ext cx="1170447" cy="318609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BCB346DE-B1C1-4BAC-B6BD-674BC33E248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2184" y="4393993"/>
            <a:ext cx="1170447" cy="486906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F4766953-BF56-4559-BB77-4A423013D1A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715" y="4440797"/>
            <a:ext cx="1212229" cy="334264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0A91950E-A1D9-47A6-A49F-37E0B6E92E8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703" y="5124422"/>
            <a:ext cx="1588683" cy="330549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4B7DCED3-70C2-4AD9-BE4A-8A36EFEE4B8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210" y="4973860"/>
            <a:ext cx="702191" cy="702191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390EB06-E505-4A50-BEE1-08F3F7C5E9F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649" y="5178573"/>
            <a:ext cx="1395286" cy="250911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DC5136C7-EA29-4022-BC85-C6A7EDDA1AF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564" y="5167302"/>
            <a:ext cx="874281" cy="29292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41FA1205-D816-4764-A29A-5B24B41DCE2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698" y="4333471"/>
            <a:ext cx="653704" cy="586155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DB4294D-50FE-45A1-8BD0-87F8AF36303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6135" y="4932945"/>
            <a:ext cx="690830" cy="639497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8107C021-0C41-473F-91A3-0FA78F12F7A8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6273" y="5059044"/>
            <a:ext cx="1560932" cy="465678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B529525E-7548-4D0A-B0EB-ED19C0937E14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336" y="5013854"/>
            <a:ext cx="880986" cy="477677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76A67491-9266-419E-B6AE-B7EEAA003853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845" y="5661983"/>
            <a:ext cx="880986" cy="57154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90F2F18F-666D-4C77-B27F-2BADF9C42ABC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310" y="5893231"/>
            <a:ext cx="1050463" cy="318609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388848A-0EDA-4EFD-B05F-A1AE5297581B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128" y="5757115"/>
            <a:ext cx="1223087" cy="59084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A18C351F-30F1-4593-AE13-02BBCE7D300F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209" y="5902731"/>
            <a:ext cx="1058850" cy="318609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F1F2284A-CB05-4A06-8BBE-129AA7F4F7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8064" y="5902731"/>
            <a:ext cx="1542434" cy="378644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F2A1EAA6-4FFD-458D-A2EA-65D0A7788236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039" y="3463414"/>
            <a:ext cx="1251592" cy="5410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3AFB271-0199-43C2-BA70-122007364268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4895" y="5850077"/>
            <a:ext cx="988357" cy="404915"/>
          </a:xfrm>
          <a:prstGeom prst="rect">
            <a:avLst/>
          </a:prstGeom>
        </p:spPr>
      </p:pic>
      <p:sp>
        <p:nvSpPr>
          <p:cNvPr id="35" name="Título 1">
            <a:extLst>
              <a:ext uri="{FF2B5EF4-FFF2-40B4-BE49-F238E27FC236}">
                <a16:creationId xmlns:a16="http://schemas.microsoft.com/office/drawing/2014/main" id="{74087A08-C300-4366-8C8E-71D4903BA971}"/>
              </a:ext>
            </a:extLst>
          </p:cNvPr>
          <p:cNvSpPr txBox="1">
            <a:spLocks/>
          </p:cNvSpPr>
          <p:nvPr/>
        </p:nvSpPr>
        <p:spPr>
          <a:xfrm>
            <a:off x="627645" y="418291"/>
            <a:ext cx="6145295" cy="7406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  <a:cs typeface="Helvetica" panose="020B0604020202020204" pitchFamily="34" charset="0"/>
              </a:rPr>
              <a:t>Aerospace cluster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DB7E94BE-A2FC-4D0E-A325-191D79B8094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68" y="328126"/>
            <a:ext cx="954088" cy="898393"/>
          </a:xfrm>
          <a:prstGeom prst="rect">
            <a:avLst/>
          </a:prstGeom>
        </p:spPr>
      </p:pic>
      <p:pic>
        <p:nvPicPr>
          <p:cNvPr id="39" name="Picture 11">
            <a:extLst>
              <a:ext uri="{FF2B5EF4-FFF2-40B4-BE49-F238E27FC236}">
                <a16:creationId xmlns:a16="http://schemas.microsoft.com/office/drawing/2014/main" id="{997409C5-35EA-49D3-87F8-4889EEFB3D7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4" y="365125"/>
            <a:ext cx="3014879" cy="861394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738EAFFE-20F7-464C-84A2-02D8B8CDC1FF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41544" t="48976" r="53116" b="36572"/>
          <a:stretch/>
        </p:blipFill>
        <p:spPr>
          <a:xfrm>
            <a:off x="130750" y="394776"/>
            <a:ext cx="496895" cy="756243"/>
          </a:xfrm>
          <a:prstGeom prst="rect">
            <a:avLst/>
          </a:prstGeom>
        </p:spPr>
      </p:pic>
      <p:pic>
        <p:nvPicPr>
          <p:cNvPr id="44" name="Picture 14">
            <a:extLst>
              <a:ext uri="{FF2B5EF4-FFF2-40B4-BE49-F238E27FC236}">
                <a16:creationId xmlns:a16="http://schemas.microsoft.com/office/drawing/2014/main" id="{54385551-35EF-464B-836A-ACF82C541597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48870" t="45271" r="44099" b="36536"/>
          <a:stretch/>
        </p:blipFill>
        <p:spPr>
          <a:xfrm>
            <a:off x="6851315" y="198958"/>
            <a:ext cx="654050" cy="952061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D7F48690-2837-4A14-888A-EEE833FB832F}"/>
              </a:ext>
            </a:extLst>
          </p:cNvPr>
          <p:cNvSpPr/>
          <p:nvPr/>
        </p:nvSpPr>
        <p:spPr>
          <a:xfrm>
            <a:off x="0" y="6657180"/>
            <a:ext cx="12192000" cy="200820"/>
          </a:xfrm>
          <a:prstGeom prst="rect">
            <a:avLst/>
          </a:prstGeom>
          <a:solidFill>
            <a:srgbClr val="1B5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3F759E74-2772-4E0E-9C33-23577EFB6DE2}"/>
              </a:ext>
            </a:extLst>
          </p:cNvPr>
          <p:cNvSpPr/>
          <p:nvPr/>
        </p:nvSpPr>
        <p:spPr>
          <a:xfrm>
            <a:off x="8835656" y="6655160"/>
            <a:ext cx="3356344" cy="202840"/>
          </a:xfrm>
          <a:prstGeom prst="rect">
            <a:avLst/>
          </a:prstGeom>
          <a:solidFill>
            <a:srgbClr val="DB4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77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6533BC8-1A8B-4917-B8DD-F65C0CE5E1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074" y="3183818"/>
            <a:ext cx="1276297" cy="8270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6F8A587-B0B3-4BE9-870F-E9DEE19F16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735" y="3358377"/>
            <a:ext cx="1475171" cy="4868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7046F27-20F2-43F9-8FE6-E5CACAEC81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0351" y="3358377"/>
            <a:ext cx="1812694" cy="4913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97978B3-339E-41E6-AE0A-4FAE2E3E54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9405" y="3382097"/>
            <a:ext cx="2104746" cy="43936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1BF7850-18E8-443B-B7AE-9072A84A24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819" y="3349986"/>
            <a:ext cx="1475171" cy="58515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38FCE00-A193-433D-9B88-A52229D987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108" y="3349986"/>
            <a:ext cx="1475171" cy="48680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6A1E08E-78C7-4B08-857C-1956B029CE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664" y="4200176"/>
            <a:ext cx="973365" cy="47943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0A26FFC-7DB7-4F2F-BBF4-4116A43DC37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988" y="4200322"/>
            <a:ext cx="1366833" cy="43933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CF5AE7B-06CA-4616-B43F-FF9C5C0EC9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491" y="4228492"/>
            <a:ext cx="1650915" cy="41922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1755976E-87D9-48C4-9B42-16861275335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075" y="4220439"/>
            <a:ext cx="1475171" cy="41922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66B68DD1-3223-43D1-837B-95EADF08C2F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928" y="4200176"/>
            <a:ext cx="1807700" cy="404946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8BA6D5A-0F5D-4176-B2BC-83EB3A80C2E7}"/>
              </a:ext>
            </a:extLst>
          </p:cNvPr>
          <p:cNvSpPr txBox="1"/>
          <p:nvPr/>
        </p:nvSpPr>
        <p:spPr>
          <a:xfrm>
            <a:off x="1018040" y="1757360"/>
            <a:ext cx="101559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1"/>
                </a:solidFill>
              </a:rPr>
              <a:t>More than 29k employments and 53 companies producing state </a:t>
            </a:r>
          </a:p>
          <a:p>
            <a:pPr algn="ctr"/>
            <a:r>
              <a:rPr lang="en-US" sz="2800" b="1" i="1" dirty="0">
                <a:solidFill>
                  <a:schemeClr val="accent1"/>
                </a:solidFill>
              </a:rPr>
              <a:t>of the art products in medical devices and pharmaceutical products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F4F9818-E607-4448-95A7-3B860AA2490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074" y="4984339"/>
            <a:ext cx="1276297" cy="4908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1636E6E-50BD-4559-9991-146C9EC47D9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029" y="4137470"/>
            <a:ext cx="1679206" cy="62941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B8E6768-6BE5-4923-AA4E-66D9EFEAA4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4724" y="5082764"/>
            <a:ext cx="1123815" cy="39245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E0AF0AC-C8DD-44C3-AAC5-B87E74B86C99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944" y="5150215"/>
            <a:ext cx="1551432" cy="25755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78581A9-D1DA-43C5-9262-1551673E662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1595" y="5082764"/>
            <a:ext cx="1276297" cy="47148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2A378EC-2F08-4F0D-AB0D-74E2FD9D7A5F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457" y="5094149"/>
            <a:ext cx="1556641" cy="27953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9BDB660-A73E-4281-BD1C-109FEBF2DA1C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221" y="5082764"/>
            <a:ext cx="1081053" cy="317109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D0C1E329-A8F8-4B4D-BAE1-4A1B5CAD3B11}"/>
              </a:ext>
            </a:extLst>
          </p:cNvPr>
          <p:cNvSpPr txBox="1">
            <a:spLocks/>
          </p:cNvSpPr>
          <p:nvPr/>
        </p:nvSpPr>
        <p:spPr>
          <a:xfrm>
            <a:off x="627645" y="418291"/>
            <a:ext cx="6145295" cy="7406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  <a:cs typeface="Helvetica" panose="020B0604020202020204" pitchFamily="34" charset="0"/>
              </a:rPr>
              <a:t>Medical Device Cluster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C79A8F66-2AFB-4B2B-AF03-75BDA72D206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68" y="328126"/>
            <a:ext cx="954088" cy="898393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E340859C-B782-491B-B5FD-743110CAA5B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4" y="365125"/>
            <a:ext cx="3014879" cy="861394"/>
          </a:xfrm>
          <a:prstGeom prst="rect">
            <a:avLst/>
          </a:prstGeom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BF1795F9-EC23-4B70-9C92-387AF7F38CA9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41544" t="48976" r="53116" b="36572"/>
          <a:stretch/>
        </p:blipFill>
        <p:spPr>
          <a:xfrm>
            <a:off x="130750" y="394776"/>
            <a:ext cx="496895" cy="756243"/>
          </a:xfrm>
          <a:prstGeom prst="rect">
            <a:avLst/>
          </a:prstGeom>
        </p:spPr>
      </p:pic>
      <p:pic>
        <p:nvPicPr>
          <p:cNvPr id="35" name="Picture 14">
            <a:extLst>
              <a:ext uri="{FF2B5EF4-FFF2-40B4-BE49-F238E27FC236}">
                <a16:creationId xmlns:a16="http://schemas.microsoft.com/office/drawing/2014/main" id="{366F45F2-4CF1-4F47-9C58-C6D292170342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48870" t="45271" r="44099" b="36536"/>
          <a:stretch/>
        </p:blipFill>
        <p:spPr>
          <a:xfrm>
            <a:off x="6851315" y="198958"/>
            <a:ext cx="654050" cy="952061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A83A482E-9401-47B2-A46A-01ECBA2CC04C}"/>
              </a:ext>
            </a:extLst>
          </p:cNvPr>
          <p:cNvSpPr/>
          <p:nvPr/>
        </p:nvSpPr>
        <p:spPr>
          <a:xfrm>
            <a:off x="0" y="6657180"/>
            <a:ext cx="12192000" cy="200820"/>
          </a:xfrm>
          <a:prstGeom prst="rect">
            <a:avLst/>
          </a:prstGeom>
          <a:solidFill>
            <a:srgbClr val="1B5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F1EAE25-6D40-4C6E-92C5-434A4DD8448C}"/>
              </a:ext>
            </a:extLst>
          </p:cNvPr>
          <p:cNvSpPr/>
          <p:nvPr/>
        </p:nvSpPr>
        <p:spPr>
          <a:xfrm>
            <a:off x="8835656" y="6655160"/>
            <a:ext cx="3356344" cy="202840"/>
          </a:xfrm>
          <a:prstGeom prst="rect">
            <a:avLst/>
          </a:prstGeom>
          <a:solidFill>
            <a:srgbClr val="DB4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087182C-713D-4384-8A42-C76176C4B385}"/>
              </a:ext>
            </a:extLst>
          </p:cNvPr>
          <p:cNvGraphicFramePr>
            <a:graphicFrameLocks noGrp="1"/>
          </p:cNvGraphicFramePr>
          <p:nvPr/>
        </p:nvGraphicFramePr>
        <p:xfrm>
          <a:off x="282374" y="3280581"/>
          <a:ext cx="5671931" cy="3212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47">
                  <a:extLst>
                    <a:ext uri="{9D8B030D-6E8A-4147-A177-3AD203B41FA5}">
                      <a16:colId xmlns:a16="http://schemas.microsoft.com/office/drawing/2014/main" val="3091937018"/>
                    </a:ext>
                  </a:extLst>
                </a:gridCol>
                <a:gridCol w="1398794">
                  <a:extLst>
                    <a:ext uri="{9D8B030D-6E8A-4147-A177-3AD203B41FA5}">
                      <a16:colId xmlns:a16="http://schemas.microsoft.com/office/drawing/2014/main" val="619297948"/>
                    </a:ext>
                  </a:extLst>
                </a:gridCol>
                <a:gridCol w="1461564">
                  <a:extLst>
                    <a:ext uri="{9D8B030D-6E8A-4147-A177-3AD203B41FA5}">
                      <a16:colId xmlns:a16="http://schemas.microsoft.com/office/drawing/2014/main" val="562090080"/>
                    </a:ext>
                  </a:extLst>
                </a:gridCol>
                <a:gridCol w="1270926">
                  <a:extLst>
                    <a:ext uri="{9D8B030D-6E8A-4147-A177-3AD203B41FA5}">
                      <a16:colId xmlns:a16="http://schemas.microsoft.com/office/drawing/2014/main" val="3348229469"/>
                    </a:ext>
                  </a:extLst>
                </a:gridCol>
              </a:tblGrid>
              <a:tr h="604332">
                <a:tc>
                  <a:txBody>
                    <a:bodyPr/>
                    <a:lstStyle/>
                    <a:p>
                      <a:r>
                        <a:rPr lang="es-NI" sz="1800" dirty="0"/>
                        <a:t>Chihuahua </a:t>
                      </a:r>
                      <a:r>
                        <a:rPr lang="es-NI" sz="1800" dirty="0" err="1"/>
                        <a:t>to</a:t>
                      </a:r>
                      <a:r>
                        <a:rPr lang="es-NI" sz="18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Distance</a:t>
                      </a:r>
                    </a:p>
                    <a:p>
                      <a:pPr algn="ctr"/>
                      <a:r>
                        <a:rPr lang="es-NI" sz="1800" dirty="0"/>
                        <a:t>(kilometers)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 err="1"/>
                        <a:t>Distance</a:t>
                      </a:r>
                      <a:r>
                        <a:rPr lang="es-NI" sz="1800" dirty="0"/>
                        <a:t> (miles)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Time             (</a:t>
                      </a:r>
                      <a:r>
                        <a:rPr lang="es-NI" sz="1800" dirty="0" err="1"/>
                        <a:t>hours</a:t>
                      </a:r>
                      <a:r>
                        <a:rPr lang="es-NI" sz="1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849511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r>
                        <a:rPr lang="es-NI" sz="1800" b="1" dirty="0"/>
                        <a:t>El Paso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3.5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866096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1" dirty="0"/>
                        <a:t>Los </a:t>
                      </a:r>
                      <a:r>
                        <a:rPr lang="es-NI" sz="1800" b="1" dirty="0" err="1"/>
                        <a:t>Angeles</a:t>
                      </a:r>
                      <a:endParaRPr lang="es-NI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1,609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1,030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15.7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205929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1" dirty="0"/>
                        <a:t>Detroit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2,969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1,845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28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80981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1" dirty="0"/>
                        <a:t>Wichita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1,575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15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8924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1" dirty="0"/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4,010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2,492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38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92442"/>
                  </a:ext>
                </a:extLst>
              </a:tr>
              <a:tr h="3756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1" dirty="0"/>
                        <a:t>San Francisco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2,269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1,410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22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487076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1" dirty="0"/>
                        <a:t>Montreal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3,865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2,402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37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1222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9805F06F-0682-4798-B984-C2D7B68A4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6967" y="2169658"/>
            <a:ext cx="5671931" cy="4323217"/>
          </a:xfrm>
          <a:prstGeom prst="rect">
            <a:avLst/>
          </a:prstGeom>
        </p:spPr>
      </p:pic>
      <p:sp>
        <p:nvSpPr>
          <p:cNvPr id="8" name="Marcador de contenido 39">
            <a:extLst>
              <a:ext uri="{FF2B5EF4-FFF2-40B4-BE49-F238E27FC236}">
                <a16:creationId xmlns:a16="http://schemas.microsoft.com/office/drawing/2014/main" id="{89B91C3A-E881-4C85-B3AE-C1D2B554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74" y="2035694"/>
            <a:ext cx="5671931" cy="9702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i="1" dirty="0">
                <a:solidFill>
                  <a:schemeClr val="accent1"/>
                </a:solidFill>
              </a:rPr>
              <a:t>The roads of Chihuahua are part of one of the main logistics network between Mexico and North America.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FBB8A61-F7F4-4E12-B4ED-D7FDCB02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013115" cy="861394"/>
          </a:xfrm>
        </p:spPr>
        <p:txBody>
          <a:bodyPr/>
          <a:lstStyle/>
          <a:p>
            <a:r>
              <a:rPr lang="es-MX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Strategic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 </a:t>
            </a:r>
            <a:r>
              <a:rPr lang="es-MX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Logistics</a:t>
            </a:r>
            <a:endParaRPr lang="es-MX" b="1" dirty="0">
              <a:solidFill>
                <a:schemeClr val="tx1">
                  <a:lumMod val="50000"/>
                  <a:lumOff val="50000"/>
                </a:schemeClr>
              </a:solidFill>
              <a:latin typeface="Gotham" panose="02000504050000020004" pitchFamily="2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37A9E3B-7C63-4821-8977-833CA54A48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68" y="328126"/>
            <a:ext cx="954088" cy="898393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D30D122D-14F9-4D39-B665-754D31869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4" y="365125"/>
            <a:ext cx="3014879" cy="861394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1003FC0A-68F0-4049-A5F8-4E1C85D114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544" t="48976" r="53116" b="36572"/>
          <a:stretch/>
        </p:blipFill>
        <p:spPr>
          <a:xfrm>
            <a:off x="130750" y="394776"/>
            <a:ext cx="496895" cy="756243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C3B21F5-0CD2-49A5-8373-5EDDCF04DE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870" t="45271" r="44099" b="36536"/>
          <a:stretch/>
        </p:blipFill>
        <p:spPr>
          <a:xfrm>
            <a:off x="6851315" y="198958"/>
            <a:ext cx="654050" cy="9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4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18E53-30F0-407C-A44D-DCF369326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812" y="365125"/>
            <a:ext cx="10057988" cy="1325563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>
                <a:solidFill>
                  <a:schemeClr val="bg1"/>
                </a:solidFill>
              </a:rPr>
              <a:t>Air Connectivity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21940B-FB6B-45EA-AE4B-9BA1CC4AB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764" y="3212137"/>
            <a:ext cx="5494399" cy="3415544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1282E23-33B3-4986-9FCF-82279A8DEAE6}"/>
              </a:ext>
            </a:extLst>
          </p:cNvPr>
          <p:cNvGraphicFramePr>
            <a:graphicFrameLocks noGrp="1"/>
          </p:cNvGraphicFramePr>
          <p:nvPr/>
        </p:nvGraphicFramePr>
        <p:xfrm>
          <a:off x="7422285" y="1730932"/>
          <a:ext cx="425892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463">
                  <a:extLst>
                    <a:ext uri="{9D8B030D-6E8A-4147-A177-3AD203B41FA5}">
                      <a16:colId xmlns:a16="http://schemas.microsoft.com/office/drawing/2014/main" val="625367407"/>
                    </a:ext>
                  </a:extLst>
                </a:gridCol>
                <a:gridCol w="2129463">
                  <a:extLst>
                    <a:ext uri="{9D8B030D-6E8A-4147-A177-3AD203B41FA5}">
                      <a16:colId xmlns:a16="http://schemas.microsoft.com/office/drawing/2014/main" val="305757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NI" dirty="0"/>
                        <a:t>Chihuahua </a:t>
                      </a:r>
                      <a:r>
                        <a:rPr lang="es-NI" dirty="0" err="1"/>
                        <a:t>to</a:t>
                      </a:r>
                      <a:r>
                        <a:rPr lang="es-NI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/>
                        <a:t>Time (</a:t>
                      </a:r>
                      <a:r>
                        <a:rPr lang="es-NI" dirty="0" err="1"/>
                        <a:t>hours</a:t>
                      </a:r>
                      <a:r>
                        <a:rPr lang="es-NI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015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N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Paso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 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125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N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4143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N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Wichita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9854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N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568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N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Miami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214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N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Minneapolis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003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N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Detroit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 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3349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N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Ángeles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 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024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N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4161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N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Francisco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0779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N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 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385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N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Montreal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5280598"/>
                  </a:ext>
                </a:extLst>
              </a:tr>
            </a:tbl>
          </a:graphicData>
        </a:graphic>
      </p:graphicFrame>
      <p:sp>
        <p:nvSpPr>
          <p:cNvPr id="9" name="Marcador de contenido 39">
            <a:extLst>
              <a:ext uri="{FF2B5EF4-FFF2-40B4-BE49-F238E27FC236}">
                <a16:creationId xmlns:a16="http://schemas.microsoft.com/office/drawing/2014/main" id="{F73AB1E0-DA15-4A32-A9D6-84196D257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22" y="1790509"/>
            <a:ext cx="5665684" cy="7784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i="1" dirty="0">
                <a:solidFill>
                  <a:schemeClr val="accent1"/>
                </a:solidFill>
              </a:rPr>
              <a:t>An excellent hub for business, freight and tourism transportation through Chihuahua, Cd. Juárez and El Paso, Texas airports.</a:t>
            </a:r>
          </a:p>
        </p:txBody>
      </p:sp>
      <p:sp>
        <p:nvSpPr>
          <p:cNvPr id="15" name="Título 8">
            <a:extLst>
              <a:ext uri="{FF2B5EF4-FFF2-40B4-BE49-F238E27FC236}">
                <a16:creationId xmlns:a16="http://schemas.microsoft.com/office/drawing/2014/main" id="{C29338F8-CC73-4B7B-9498-C8467101292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6013115" cy="86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Strategic Logistics</a:t>
            </a:r>
            <a:endParaRPr lang="es-MX" b="1" dirty="0">
              <a:solidFill>
                <a:schemeClr val="tx1">
                  <a:lumMod val="50000"/>
                  <a:lumOff val="50000"/>
                </a:schemeClr>
              </a:solidFill>
              <a:latin typeface="Gotham" panose="02000504050000020004" pitchFamily="2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9F29FC2-62E4-4AC8-8A40-0CD18B4E6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68" y="328126"/>
            <a:ext cx="954088" cy="898393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13D19962-D903-4AC4-8ADE-340C7598D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4" y="365125"/>
            <a:ext cx="3014879" cy="861394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AD75AD04-BB4C-4748-B6A8-638382220E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544" t="48976" r="53116" b="36572"/>
          <a:stretch/>
        </p:blipFill>
        <p:spPr>
          <a:xfrm>
            <a:off x="130750" y="394776"/>
            <a:ext cx="496895" cy="756243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CE0463E4-1F60-4E01-A979-BD4BD34B93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870" t="45271" r="44099" b="36536"/>
          <a:stretch/>
        </p:blipFill>
        <p:spPr>
          <a:xfrm>
            <a:off x="6851315" y="198958"/>
            <a:ext cx="654050" cy="9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5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087182C-713D-4384-8A42-C76176C4B385}"/>
              </a:ext>
            </a:extLst>
          </p:cNvPr>
          <p:cNvGraphicFramePr>
            <a:graphicFrameLocks noGrp="1"/>
          </p:cNvGraphicFramePr>
          <p:nvPr/>
        </p:nvGraphicFramePr>
        <p:xfrm>
          <a:off x="654531" y="3738777"/>
          <a:ext cx="3749472" cy="2754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943">
                  <a:extLst>
                    <a:ext uri="{9D8B030D-6E8A-4147-A177-3AD203B41FA5}">
                      <a16:colId xmlns:a16="http://schemas.microsoft.com/office/drawing/2014/main" val="3091937018"/>
                    </a:ext>
                  </a:extLst>
                </a:gridCol>
                <a:gridCol w="1411796">
                  <a:extLst>
                    <a:ext uri="{9D8B030D-6E8A-4147-A177-3AD203B41FA5}">
                      <a16:colId xmlns:a16="http://schemas.microsoft.com/office/drawing/2014/main" val="2011337065"/>
                    </a:ext>
                  </a:extLst>
                </a:gridCol>
                <a:gridCol w="992733">
                  <a:extLst>
                    <a:ext uri="{9D8B030D-6E8A-4147-A177-3AD203B41FA5}">
                      <a16:colId xmlns:a16="http://schemas.microsoft.com/office/drawing/2014/main" val="562090080"/>
                    </a:ext>
                  </a:extLst>
                </a:gridCol>
              </a:tblGrid>
              <a:tr h="390940">
                <a:tc>
                  <a:txBody>
                    <a:bodyPr/>
                    <a:lstStyle/>
                    <a:p>
                      <a:r>
                        <a:rPr lang="es-NI" sz="1800" dirty="0"/>
                        <a:t>Chihuahua </a:t>
                      </a:r>
                      <a:r>
                        <a:rPr lang="es-NI" sz="1800" dirty="0" err="1"/>
                        <a:t>to</a:t>
                      </a:r>
                      <a:r>
                        <a:rPr lang="es-NI" sz="18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Distance (kilometers)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 err="1"/>
                        <a:t>Distance</a:t>
                      </a:r>
                      <a:endParaRPr lang="es-NI" sz="1800" dirty="0"/>
                    </a:p>
                    <a:p>
                      <a:pPr algn="ctr"/>
                      <a:r>
                        <a:rPr lang="es-NI" sz="1800" dirty="0"/>
                        <a:t> (miles)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849511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1" dirty="0"/>
                        <a:t>Los Ángeles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0" dirty="0"/>
                        <a:t>1,657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1,030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866096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1" dirty="0"/>
                        <a:t>Detroit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0" dirty="0"/>
                        <a:t>2,969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1,845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205929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1" dirty="0"/>
                        <a:t>Los Mochis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0" dirty="0"/>
                        <a:t>651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405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80981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1" dirty="0"/>
                        <a:t>Silao, Guanajuato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0" dirty="0"/>
                        <a:t>1,221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759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92442"/>
                  </a:ext>
                </a:extLst>
              </a:tr>
              <a:tr h="3756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1" dirty="0"/>
                        <a:t>Veracruz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0" dirty="0"/>
                        <a:t>682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dirty="0"/>
                        <a:t>424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48707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74C9ABB-B85E-4A87-B646-71599B0A69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5722" y="2046889"/>
            <a:ext cx="6677465" cy="3690865"/>
          </a:xfrm>
          <a:prstGeom prst="rect">
            <a:avLst/>
          </a:prstGeom>
        </p:spPr>
      </p:pic>
      <p:sp>
        <p:nvSpPr>
          <p:cNvPr id="9" name="Marcador de contenido 39">
            <a:extLst>
              <a:ext uri="{FF2B5EF4-FFF2-40B4-BE49-F238E27FC236}">
                <a16:creationId xmlns:a16="http://schemas.microsoft.com/office/drawing/2014/main" id="{12ABA97E-9ED2-4B3D-A706-E9E4B050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476" y="1929694"/>
            <a:ext cx="4413404" cy="5462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i="1" dirty="0">
                <a:solidFill>
                  <a:schemeClr val="accent1"/>
                </a:solidFill>
              </a:rPr>
              <a:t>The most efficient rail network for heavy load transportation to United States and Mexican ports.</a:t>
            </a:r>
          </a:p>
        </p:txBody>
      </p:sp>
      <p:sp>
        <p:nvSpPr>
          <p:cNvPr id="16" name="Título 8">
            <a:extLst>
              <a:ext uri="{FF2B5EF4-FFF2-40B4-BE49-F238E27FC236}">
                <a16:creationId xmlns:a16="http://schemas.microsoft.com/office/drawing/2014/main" id="{63A4ABC0-5EA2-453C-89E5-4C19A408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013115" cy="861394"/>
          </a:xfrm>
        </p:spPr>
        <p:txBody>
          <a:bodyPr/>
          <a:lstStyle/>
          <a:p>
            <a:r>
              <a:rPr lang="es-MX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Strategic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 </a:t>
            </a:r>
            <a:r>
              <a:rPr lang="es-MX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Logistics</a:t>
            </a:r>
            <a:endParaRPr lang="es-MX" b="1" dirty="0">
              <a:solidFill>
                <a:schemeClr val="tx1">
                  <a:lumMod val="50000"/>
                  <a:lumOff val="50000"/>
                </a:schemeClr>
              </a:solidFill>
              <a:latin typeface="Gotham" panose="02000504050000020004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BE6F3A3-F47B-4F20-B9E3-E03661B85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68" y="328126"/>
            <a:ext cx="954088" cy="898393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DF1B95FC-7123-4339-83A3-31D2FD589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4" y="365125"/>
            <a:ext cx="3014879" cy="861394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6BD93568-C269-42E9-A623-2496D19582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544" t="48976" r="53116" b="36572"/>
          <a:stretch/>
        </p:blipFill>
        <p:spPr>
          <a:xfrm>
            <a:off x="130750" y="394776"/>
            <a:ext cx="496895" cy="756243"/>
          </a:xfrm>
          <a:prstGeom prst="rect">
            <a:avLst/>
          </a:prstGeom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id="{82CAF6D7-FBFD-4C6D-9A31-A05A963EB3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870" t="45271" r="44099" b="36536"/>
          <a:stretch/>
        </p:blipFill>
        <p:spPr>
          <a:xfrm>
            <a:off x="6851315" y="198958"/>
            <a:ext cx="654050" cy="9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67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2367C-335B-4252-813F-A778CA943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54" y="166643"/>
            <a:ext cx="614104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Quality of Life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1B1F9C-A03A-4D9F-8EEA-786F2142C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778" y="2139972"/>
            <a:ext cx="5592416" cy="448591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70000"/>
              </a:lnSpc>
              <a:buNone/>
            </a:pPr>
            <a:r>
              <a:rPr lang="en-US" sz="2400" b="1" i="1" dirty="0">
                <a:solidFill>
                  <a:schemeClr val="accent1"/>
                </a:solidFill>
              </a:rPr>
              <a:t>Extensive leisure options: golf, shopping malls and museums.</a:t>
            </a:r>
          </a:p>
          <a:p>
            <a:pPr marL="0" indent="0" algn="just">
              <a:lnSpc>
                <a:spcPct val="70000"/>
              </a:lnSpc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70000"/>
              </a:lnSpc>
              <a:buNone/>
            </a:pPr>
            <a:r>
              <a:rPr lang="en-US" sz="2400" b="1" i="1" dirty="0">
                <a:solidFill>
                  <a:schemeClr val="accent1"/>
                </a:solidFill>
              </a:rPr>
              <a:t>Diversity of international gastronomy and regional wines.</a:t>
            </a:r>
          </a:p>
          <a:p>
            <a:pPr marL="0" indent="0" algn="just">
              <a:lnSpc>
                <a:spcPct val="70000"/>
              </a:lnSpc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70000"/>
              </a:lnSpc>
              <a:buNone/>
            </a:pPr>
            <a:r>
              <a:rPr lang="en-US" sz="2400" b="1" i="1" dirty="0">
                <a:solidFill>
                  <a:schemeClr val="accent1"/>
                </a:solidFill>
              </a:rPr>
              <a:t>Excellent bilingual schools.</a:t>
            </a:r>
          </a:p>
          <a:p>
            <a:pPr marL="0" indent="0" algn="just">
              <a:lnSpc>
                <a:spcPct val="70000"/>
              </a:lnSpc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70000"/>
              </a:lnSpc>
              <a:buNone/>
            </a:pPr>
            <a:r>
              <a:rPr lang="en-US" sz="2400" b="1" i="1" dirty="0">
                <a:solidFill>
                  <a:schemeClr val="accent1"/>
                </a:solidFill>
              </a:rPr>
              <a:t>World-class hospitals.</a:t>
            </a:r>
          </a:p>
          <a:p>
            <a:pPr marL="0" indent="0" algn="just">
              <a:lnSpc>
                <a:spcPct val="70000"/>
              </a:lnSpc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70000"/>
              </a:lnSpc>
              <a:buNone/>
            </a:pPr>
            <a:r>
              <a:rPr lang="en-US" sz="2400" b="1" i="1" dirty="0">
                <a:solidFill>
                  <a:schemeClr val="accent1"/>
                </a:solidFill>
              </a:rPr>
              <a:t>Low traffic and reduced transportation times.</a:t>
            </a:r>
          </a:p>
          <a:p>
            <a:pPr marL="0" indent="0" algn="just">
              <a:lnSpc>
                <a:spcPct val="70000"/>
              </a:lnSpc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70000"/>
              </a:lnSpc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algn="just">
              <a:lnSpc>
                <a:spcPct val="70000"/>
              </a:lnSpc>
              <a:buFont typeface="Wingdings" pitchFamily="2" charset="2"/>
              <a:buChar char="ü"/>
            </a:pPr>
            <a:endParaRPr lang="en-US" sz="2400" dirty="0"/>
          </a:p>
          <a:p>
            <a:pPr algn="just">
              <a:lnSpc>
                <a:spcPct val="70000"/>
              </a:lnSpc>
              <a:buFont typeface="Wingdings" pitchFamily="2" charset="2"/>
              <a:buChar char="ü"/>
            </a:pPr>
            <a:endParaRPr lang="en-US" sz="2400" b="1" dirty="0"/>
          </a:p>
          <a:p>
            <a:pPr algn="just">
              <a:lnSpc>
                <a:spcPct val="70000"/>
              </a:lnSpc>
              <a:buFont typeface="Wingdings" pitchFamily="2" charset="2"/>
              <a:buChar char="ü"/>
            </a:pPr>
            <a:endParaRPr lang="en-US" sz="2400" b="1" dirty="0"/>
          </a:p>
          <a:p>
            <a:pPr algn="just"/>
            <a:endParaRPr lang="es-NI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B44C18-ECE4-44D7-B397-0D93C4D8C0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2361" y="1948415"/>
            <a:ext cx="4881178" cy="209436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2C55A85-B758-49EE-9A0D-1D347BDA23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2361" y="4031006"/>
            <a:ext cx="3263358" cy="21648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9C3E8C-754F-4B07-9CC3-E97AF6F8A0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246" y="4030730"/>
            <a:ext cx="2399293" cy="216515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31FC783-909C-417B-9E9B-1EA11C01D7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6" y="2139972"/>
            <a:ext cx="432252" cy="4322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189C3CC-54AD-4931-A411-D9A712D820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88" y="3145450"/>
            <a:ext cx="432252" cy="4322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665BFA-53F8-46CF-B683-2031A3336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59" y="4883624"/>
            <a:ext cx="432252" cy="43225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8BC352C-1A37-4B36-927C-88AEAF2F08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59" y="4079579"/>
            <a:ext cx="432252" cy="432252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AE4429F4-3C65-40E0-BA11-6866995BC5A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8846" y="5609287"/>
            <a:ext cx="554337" cy="5543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D2BFC4E-EBF6-4C18-8759-92F0EA54F4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68" y="328126"/>
            <a:ext cx="954088" cy="898393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F62936EC-0297-45AE-9645-97AA29DE9F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4" y="365125"/>
            <a:ext cx="3014879" cy="861394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0D634FF6-7A3E-40BF-A2EB-D9EF2F96061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1544" t="48976" r="53116" b="36572"/>
          <a:stretch/>
        </p:blipFill>
        <p:spPr>
          <a:xfrm>
            <a:off x="130750" y="394776"/>
            <a:ext cx="496895" cy="756243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9FE11993-366C-482C-9C9D-DF92BAAB37C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8870" t="45271" r="44099" b="36536"/>
          <a:stretch/>
        </p:blipFill>
        <p:spPr>
          <a:xfrm>
            <a:off x="6851315" y="198958"/>
            <a:ext cx="654050" cy="9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79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2367C-335B-4252-813F-A778CA943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06" y="133040"/>
            <a:ext cx="6319109" cy="1493741"/>
          </a:xfrm>
        </p:spPr>
        <p:txBody>
          <a:bodyPr>
            <a:normAutofit/>
          </a:bodyPr>
          <a:lstStyle/>
          <a:p>
            <a:pPr algn="ctr"/>
            <a:r>
              <a:rPr lang="es-NI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What</a:t>
            </a:r>
            <a:r>
              <a:rPr lang="es-NI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 </a:t>
            </a:r>
            <a:r>
              <a:rPr lang="es-NI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else</a:t>
            </a:r>
            <a:r>
              <a:rPr lang="es-NI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 </a:t>
            </a:r>
            <a:r>
              <a:rPr lang="es-NI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does</a:t>
            </a:r>
            <a:r>
              <a:rPr lang="es-NI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 Chihuahua</a:t>
            </a:r>
            <a:br>
              <a:rPr lang="es-NI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</a:br>
            <a:r>
              <a:rPr lang="es-NI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has </a:t>
            </a:r>
            <a:r>
              <a:rPr lang="es-NI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to</a:t>
            </a:r>
            <a:r>
              <a:rPr lang="es-NI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 </a:t>
            </a:r>
            <a:r>
              <a:rPr lang="es-NI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offer</a:t>
            </a:r>
            <a:r>
              <a:rPr lang="es-NI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1B1F9C-A03A-4D9F-8EEA-786F2142C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615498"/>
            <a:ext cx="5732606" cy="219463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en-US" sz="2400" b="1" i="1" dirty="0">
                <a:solidFill>
                  <a:schemeClr val="accent1"/>
                </a:solidFill>
              </a:rPr>
              <a:t>You can travel by CHEPE Train, the only passenger train in Mexico.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2400" b="1" i="1" dirty="0">
                <a:solidFill>
                  <a:schemeClr val="accent1"/>
                </a:solidFill>
              </a:rPr>
              <a:t>Enjoy the sight of Copper Canyon, 4 times larger than the Colorado Canyon.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2400" b="1" i="1" dirty="0">
                <a:solidFill>
                  <a:schemeClr val="accent1"/>
                </a:solidFill>
              </a:rPr>
              <a:t>Visit </a:t>
            </a:r>
            <a:r>
              <a:rPr lang="en-US" sz="2400" b="1" i="1" dirty="0" err="1">
                <a:solidFill>
                  <a:schemeClr val="accent1"/>
                </a:solidFill>
              </a:rPr>
              <a:t>Basaseachi</a:t>
            </a:r>
            <a:r>
              <a:rPr lang="en-US" sz="2400" b="1" i="1" dirty="0">
                <a:solidFill>
                  <a:schemeClr val="accent1"/>
                </a:solidFill>
              </a:rPr>
              <a:t> Waterfall, the tallest permanent waterfall in Mexico.</a:t>
            </a:r>
          </a:p>
          <a:p>
            <a:pPr marL="0" indent="0" algn="just">
              <a:buNone/>
            </a:pPr>
            <a:endParaRPr lang="es-NI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8694A3-3FF1-4E0E-B16F-3404BC0080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06" y="2615498"/>
            <a:ext cx="5341742" cy="333858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DFFAE95-F51B-4304-8C09-86F8D5797CF8}"/>
              </a:ext>
            </a:extLst>
          </p:cNvPr>
          <p:cNvSpPr txBox="1"/>
          <p:nvPr/>
        </p:nvSpPr>
        <p:spPr>
          <a:xfrm>
            <a:off x="383940" y="1788738"/>
            <a:ext cx="5638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/>
                </a:solidFill>
              </a:rPr>
              <a:t>CHEPE Train and Copper Canyon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CC58DF5-6B7F-47A5-96B9-A6B704FE8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68" y="328126"/>
            <a:ext cx="954088" cy="898393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9F2B7A7F-B81C-4F0C-8C76-32F82A9F4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4" y="365125"/>
            <a:ext cx="3014879" cy="861394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E701D73B-27D3-49D7-81AD-4470A54519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544" t="48976" r="53116" b="36572"/>
          <a:stretch/>
        </p:blipFill>
        <p:spPr>
          <a:xfrm>
            <a:off x="130750" y="394776"/>
            <a:ext cx="496895" cy="756243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71907FC-96BD-4933-BA1C-5B5666298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870" t="45271" r="44099" b="36536"/>
          <a:stretch/>
        </p:blipFill>
        <p:spPr>
          <a:xfrm>
            <a:off x="6851315" y="198958"/>
            <a:ext cx="654050" cy="9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5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2367C-335B-4252-813F-A778CA943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45" y="138399"/>
            <a:ext cx="6139317" cy="1325563"/>
          </a:xfrm>
        </p:spPr>
        <p:txBody>
          <a:bodyPr>
            <a:normAutofit/>
          </a:bodyPr>
          <a:lstStyle/>
          <a:p>
            <a:pPr algn="ctr"/>
            <a:r>
              <a:rPr lang="es-NI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What</a:t>
            </a:r>
            <a:r>
              <a:rPr lang="es-NI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 </a:t>
            </a:r>
            <a:r>
              <a:rPr lang="es-NI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else</a:t>
            </a:r>
            <a:r>
              <a:rPr lang="es-NI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 </a:t>
            </a:r>
            <a:r>
              <a:rPr lang="es-NI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does</a:t>
            </a:r>
            <a:r>
              <a:rPr lang="es-NI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 Chihuahua has </a:t>
            </a:r>
            <a:r>
              <a:rPr lang="es-NI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to</a:t>
            </a:r>
            <a:r>
              <a:rPr lang="es-NI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 </a:t>
            </a:r>
            <a:r>
              <a:rPr lang="es-NI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offer</a:t>
            </a:r>
            <a:r>
              <a:rPr lang="es-NI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3EA931C-AC2D-44AA-B2F4-A307D6DE6BEE}"/>
              </a:ext>
            </a:extLst>
          </p:cNvPr>
          <p:cNvSpPr txBox="1"/>
          <p:nvPr/>
        </p:nvSpPr>
        <p:spPr>
          <a:xfrm>
            <a:off x="1822735" y="1601066"/>
            <a:ext cx="30454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/>
                </a:solidFill>
              </a:rPr>
              <a:t>Pueblos </a:t>
            </a:r>
            <a:r>
              <a:rPr lang="en-US" sz="3200" b="1" i="1" dirty="0" err="1">
                <a:solidFill>
                  <a:schemeClr val="accent1"/>
                </a:solidFill>
              </a:rPr>
              <a:t>Mágicos</a:t>
            </a:r>
            <a:endParaRPr lang="en-US" sz="3200" b="1" i="1" dirty="0">
              <a:solidFill>
                <a:schemeClr val="accent1"/>
              </a:solidFill>
            </a:endParaRPr>
          </a:p>
          <a:p>
            <a:pPr algn="ctr"/>
            <a:r>
              <a:rPr lang="en-US" sz="3200" b="1" i="1" dirty="0">
                <a:solidFill>
                  <a:schemeClr val="accent1"/>
                </a:solidFill>
              </a:rPr>
              <a:t>(Magic Towns)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F0B6675-202B-4D86-ADAF-DD41503FDA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962" y="2875547"/>
            <a:ext cx="5233389" cy="3359601"/>
          </a:xfrm>
          <a:prstGeom prst="rect">
            <a:avLst/>
          </a:prstGeom>
        </p:spPr>
      </p:pic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C8DA44D1-5763-413D-A06F-2BCAC3FD4AEA}"/>
              </a:ext>
            </a:extLst>
          </p:cNvPr>
          <p:cNvSpPr txBox="1">
            <a:spLocks/>
          </p:cNvSpPr>
          <p:nvPr/>
        </p:nvSpPr>
        <p:spPr>
          <a:xfrm>
            <a:off x="191647" y="2852002"/>
            <a:ext cx="6307627" cy="3490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en-US" sz="2400" b="1" i="1" dirty="0">
                <a:solidFill>
                  <a:schemeClr val="accent1"/>
                </a:solidFill>
              </a:rPr>
              <a:t>Casas Grandes (</a:t>
            </a:r>
            <a:r>
              <a:rPr lang="en-US" sz="2400" b="1" i="1" dirty="0" err="1">
                <a:solidFill>
                  <a:schemeClr val="accent1"/>
                </a:solidFill>
              </a:rPr>
              <a:t>Paquimé</a:t>
            </a:r>
            <a:r>
              <a:rPr lang="en-US" sz="2400" b="1" i="1" dirty="0">
                <a:solidFill>
                  <a:schemeClr val="accent1"/>
                </a:solidFill>
              </a:rPr>
              <a:t>), with an amazing archeological zone.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2400" b="1" i="1" dirty="0">
                <a:solidFill>
                  <a:schemeClr val="accent1"/>
                </a:solidFill>
              </a:rPr>
              <a:t>Creel, where you can breathe the pure air of the forest.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2400" b="1" i="1" dirty="0" err="1">
                <a:solidFill>
                  <a:schemeClr val="accent1"/>
                </a:solidFill>
              </a:rPr>
              <a:t>Batopilas</a:t>
            </a:r>
            <a:r>
              <a:rPr lang="en-US" sz="2400" b="1" i="1" dirty="0">
                <a:solidFill>
                  <a:schemeClr val="accent1"/>
                </a:solidFill>
              </a:rPr>
              <a:t>, with beautiful antique buildings and tropical climate.</a:t>
            </a:r>
          </a:p>
          <a:p>
            <a:pPr marL="0" indent="0" algn="just">
              <a:buNone/>
            </a:pPr>
            <a:endParaRPr lang="es-NI" sz="24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30D6D21-9405-45AA-8B0F-E4588DF2B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68" y="328126"/>
            <a:ext cx="954088" cy="898393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588394FD-11FE-49D9-A472-8DCD37046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4" y="365125"/>
            <a:ext cx="3014879" cy="861394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054E1820-DC2A-4450-BCF9-D8D14994EA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544" t="48976" r="53116" b="36572"/>
          <a:stretch/>
        </p:blipFill>
        <p:spPr>
          <a:xfrm>
            <a:off x="130750" y="394776"/>
            <a:ext cx="496895" cy="756243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14F7EC59-A0B2-4A82-B5C8-7FCBD7334E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870" t="45271" r="44099" b="36536"/>
          <a:stretch/>
        </p:blipFill>
        <p:spPr>
          <a:xfrm>
            <a:off x="6851315" y="198958"/>
            <a:ext cx="654050" cy="9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0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6070A-83BE-41F8-9926-E86B30571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932" y="365125"/>
            <a:ext cx="10050868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Chihuahua’s Highlights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05546F-9031-4D75-9252-617AE2C3B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582" y="1798537"/>
            <a:ext cx="6387559" cy="48586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i="1" dirty="0">
                <a:solidFill>
                  <a:schemeClr val="accent1"/>
                </a:solidFill>
              </a:rPr>
              <a:t>3.4 million inhabitants (average age of 25 years old).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200" b="1" i="1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i="1" dirty="0">
                <a:solidFill>
                  <a:schemeClr val="accent1"/>
                </a:solidFill>
              </a:rPr>
              <a:t>One of the most important manufacturing centers in America.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200" b="1" i="1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i="1" dirty="0">
                <a:solidFill>
                  <a:schemeClr val="accent1"/>
                </a:solidFill>
              </a:rPr>
              <a:t>High economic growth, 4.4% in the last 3 years (more than twice the national).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2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i="1" dirty="0">
                <a:solidFill>
                  <a:schemeClr val="accent1"/>
                </a:solidFill>
              </a:rPr>
              <a:t>National leader in exports and employment for the manufacturing industry.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200" b="1" i="1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i="1" dirty="0">
                <a:solidFill>
                  <a:schemeClr val="accent1"/>
                </a:solidFill>
              </a:rPr>
              <a:t>A preferred investment destination, $1.1bn USD of FDI a year (5</a:t>
            </a:r>
            <a:r>
              <a:rPr lang="en-US" sz="2200" b="1" i="1" baseline="30000" dirty="0">
                <a:solidFill>
                  <a:schemeClr val="accent1"/>
                </a:solidFill>
              </a:rPr>
              <a:t>th</a:t>
            </a:r>
            <a:r>
              <a:rPr lang="en-US" sz="2200" b="1" i="1" dirty="0">
                <a:solidFill>
                  <a:schemeClr val="accent1"/>
                </a:solidFill>
              </a:rPr>
              <a:t> national place in 2017).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2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NI" sz="2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B3E1BA-5B37-4DF9-BADD-B675195539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666" y="1763407"/>
            <a:ext cx="542620" cy="5426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38D2322-164E-469C-A86B-A6629C0D33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818" y="3611938"/>
            <a:ext cx="437764" cy="4684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76FCDF-6A27-4A35-A914-B93C2DB2CB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066" y="5650482"/>
            <a:ext cx="514324" cy="5143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7A3592F-7223-4488-B12D-587AE99224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349" y="4603839"/>
            <a:ext cx="582405" cy="5824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3FA9D6-88D2-48C3-B9ED-D7A9C99ADC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278" y="1878849"/>
            <a:ext cx="4602130" cy="33053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8DA2FF1-6B63-4496-A532-EE14B8C813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818" y="2621773"/>
            <a:ext cx="409468" cy="409468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BE8FE66-65FC-442E-9EC7-D30C37E629FD}"/>
              </a:ext>
            </a:extLst>
          </p:cNvPr>
          <p:cNvSpPr txBox="1">
            <a:spLocks/>
          </p:cNvSpPr>
          <p:nvPr/>
        </p:nvSpPr>
        <p:spPr>
          <a:xfrm>
            <a:off x="627645" y="418291"/>
            <a:ext cx="6145295" cy="7406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Gotham" panose="02000504050000020004" pitchFamily="2" charset="0"/>
                <a:cs typeface="Helvetica" panose="020B0604020202020204" pitchFamily="34" charset="0"/>
              </a:rPr>
              <a:t>Chihuahua’s Highlights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B861E97-A9B7-4788-B967-0F0AAFB790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68" y="328126"/>
            <a:ext cx="954088" cy="898393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3CBB05D4-6FC0-452C-AA7A-9EB974D8F2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4" y="365125"/>
            <a:ext cx="3014879" cy="861394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7CD7942F-53D4-4ACF-A3CD-9CC6AC036E1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1544" t="48976" r="53116" b="36572"/>
          <a:stretch/>
        </p:blipFill>
        <p:spPr>
          <a:xfrm>
            <a:off x="130750" y="394776"/>
            <a:ext cx="496895" cy="756243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CC221792-7A1E-49D4-AA79-1C56985CB65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8870" t="45271" r="44099" b="36536"/>
          <a:stretch/>
        </p:blipFill>
        <p:spPr>
          <a:xfrm>
            <a:off x="6851315" y="198958"/>
            <a:ext cx="654050" cy="95206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44D7A24-B6ED-4481-A55F-AFC198DFD57D}"/>
              </a:ext>
            </a:extLst>
          </p:cNvPr>
          <p:cNvSpPr/>
          <p:nvPr/>
        </p:nvSpPr>
        <p:spPr>
          <a:xfrm>
            <a:off x="0" y="6657180"/>
            <a:ext cx="12192000" cy="200820"/>
          </a:xfrm>
          <a:prstGeom prst="rect">
            <a:avLst/>
          </a:prstGeom>
          <a:solidFill>
            <a:srgbClr val="1B5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3D6ACE3-E4F7-4867-9143-5FAEA42181F5}"/>
              </a:ext>
            </a:extLst>
          </p:cNvPr>
          <p:cNvSpPr/>
          <p:nvPr/>
        </p:nvSpPr>
        <p:spPr>
          <a:xfrm>
            <a:off x="8835656" y="6655160"/>
            <a:ext cx="3356344" cy="202840"/>
          </a:xfrm>
          <a:prstGeom prst="rect">
            <a:avLst/>
          </a:prstGeom>
          <a:solidFill>
            <a:srgbClr val="DB4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09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2367C-335B-4252-813F-A778CA943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45" y="319157"/>
            <a:ext cx="6223670" cy="1325563"/>
          </a:xfrm>
        </p:spPr>
        <p:txBody>
          <a:bodyPr>
            <a:normAutofit/>
          </a:bodyPr>
          <a:lstStyle/>
          <a:p>
            <a:pPr algn="ctr"/>
            <a:r>
              <a:rPr lang="es-NI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What</a:t>
            </a:r>
            <a:r>
              <a:rPr lang="es-NI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 </a:t>
            </a:r>
            <a:r>
              <a:rPr lang="es-NI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else</a:t>
            </a:r>
            <a:r>
              <a:rPr lang="es-NI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 </a:t>
            </a:r>
            <a:r>
              <a:rPr lang="es-NI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does</a:t>
            </a:r>
            <a:r>
              <a:rPr lang="es-NI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 Chihuahua has </a:t>
            </a:r>
            <a:r>
              <a:rPr lang="es-NI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to</a:t>
            </a:r>
            <a:r>
              <a:rPr lang="es-NI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 </a:t>
            </a:r>
            <a:r>
              <a:rPr lang="es-NI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offer</a:t>
            </a:r>
            <a:r>
              <a:rPr lang="es-NI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?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164B257-39AB-4968-83D3-1EE8F96411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93" y="2433997"/>
            <a:ext cx="5769016" cy="390804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1769D34D-C770-48BB-A445-8E1DA70990BB}"/>
              </a:ext>
            </a:extLst>
          </p:cNvPr>
          <p:cNvSpPr txBox="1"/>
          <p:nvPr/>
        </p:nvSpPr>
        <p:spPr>
          <a:xfrm>
            <a:off x="2197937" y="1626632"/>
            <a:ext cx="2246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accent1"/>
                </a:solidFill>
              </a:rPr>
              <a:t>Samalayuca</a:t>
            </a:r>
            <a:endParaRPr lang="en-US" sz="3200" b="1" i="1" dirty="0">
              <a:solidFill>
                <a:schemeClr val="accent1"/>
              </a:solidFill>
            </a:endParaRPr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74629F4E-6C80-4623-A3A7-3F3724B7EA40}"/>
              </a:ext>
            </a:extLst>
          </p:cNvPr>
          <p:cNvSpPr txBox="1">
            <a:spLocks/>
          </p:cNvSpPr>
          <p:nvPr/>
        </p:nvSpPr>
        <p:spPr>
          <a:xfrm>
            <a:off x="6428936" y="2331681"/>
            <a:ext cx="5514536" cy="2194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en-US" sz="2400" b="1" i="1" dirty="0">
                <a:solidFill>
                  <a:schemeClr val="accent1"/>
                </a:solidFill>
              </a:rPr>
              <a:t>Enjoy adventure sports in </a:t>
            </a:r>
            <a:r>
              <a:rPr lang="en-US" sz="2400" b="1" i="1" dirty="0" err="1">
                <a:solidFill>
                  <a:schemeClr val="accent1"/>
                </a:solidFill>
              </a:rPr>
              <a:t>Samalayuca</a:t>
            </a:r>
            <a:r>
              <a:rPr lang="en-US" sz="2400" b="1" i="1" dirty="0">
                <a:solidFill>
                  <a:schemeClr val="accent1"/>
                </a:solidFill>
              </a:rPr>
              <a:t> desert, such as: </a:t>
            </a:r>
          </a:p>
          <a:p>
            <a:pPr algn="just">
              <a:spcBef>
                <a:spcPts val="1200"/>
              </a:spcBef>
            </a:pPr>
            <a:r>
              <a:rPr lang="en-US" sz="2400" b="1" i="1" dirty="0">
                <a:solidFill>
                  <a:schemeClr val="accent1"/>
                </a:solidFill>
              </a:rPr>
              <a:t>Sand boarding.</a:t>
            </a:r>
          </a:p>
          <a:p>
            <a:pPr algn="just">
              <a:spcBef>
                <a:spcPts val="1200"/>
              </a:spcBef>
            </a:pPr>
            <a:r>
              <a:rPr lang="en-US" sz="2400" b="1" i="1" dirty="0">
                <a:solidFill>
                  <a:schemeClr val="accent1"/>
                </a:solidFill>
              </a:rPr>
              <a:t>ATVs.</a:t>
            </a:r>
          </a:p>
          <a:p>
            <a:pPr algn="just">
              <a:spcBef>
                <a:spcPts val="1200"/>
              </a:spcBef>
            </a:pPr>
            <a:r>
              <a:rPr lang="en-US" sz="2400" b="1" i="1" dirty="0">
                <a:solidFill>
                  <a:schemeClr val="accent1"/>
                </a:solidFill>
              </a:rPr>
              <a:t>Motocross.</a:t>
            </a:r>
          </a:p>
          <a:p>
            <a:pPr algn="just">
              <a:spcBef>
                <a:spcPts val="1200"/>
              </a:spcBef>
            </a:pPr>
            <a:endParaRPr lang="en-US" sz="2400" b="1" i="1" dirty="0">
              <a:solidFill>
                <a:schemeClr val="accent1"/>
              </a:solidFill>
            </a:endParaRPr>
          </a:p>
          <a:p>
            <a:pPr algn="just">
              <a:lnSpc>
                <a:spcPct val="70000"/>
              </a:lnSpc>
              <a:buFont typeface="Wingdings" pitchFamily="2" charset="2"/>
              <a:buChar char="ü"/>
            </a:pPr>
            <a:endParaRPr lang="en-US" sz="2400" dirty="0"/>
          </a:p>
          <a:p>
            <a:pPr algn="just"/>
            <a:endParaRPr lang="es-NI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CE69249-5CF7-4C2A-AB1A-B269A3596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68" y="328126"/>
            <a:ext cx="954088" cy="898393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76376A9C-A78C-4A7E-9A46-A6C1C1CD9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4" y="365125"/>
            <a:ext cx="3014879" cy="861394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F2A180D6-0A8F-4B2B-A13D-4455798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544" t="48976" r="53116" b="36572"/>
          <a:stretch/>
        </p:blipFill>
        <p:spPr>
          <a:xfrm>
            <a:off x="130750" y="394776"/>
            <a:ext cx="496895" cy="756243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3DED8011-F95D-455D-B24C-50BEF9451A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870" t="45271" r="44099" b="36536"/>
          <a:stretch/>
        </p:blipFill>
        <p:spPr>
          <a:xfrm>
            <a:off x="6851315" y="198958"/>
            <a:ext cx="654050" cy="9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55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2367C-335B-4252-813F-A778CA943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35" y="385605"/>
            <a:ext cx="2556426" cy="818889"/>
          </a:xfrm>
        </p:spPr>
        <p:txBody>
          <a:bodyPr>
            <a:normAutofit/>
          </a:bodyPr>
          <a:lstStyle/>
          <a:p>
            <a:pPr algn="ctr"/>
            <a:r>
              <a:rPr lang="es-NI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Safety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CE69249-5CF7-4C2A-AB1A-B269A3596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68" y="328126"/>
            <a:ext cx="954088" cy="898393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76376A9C-A78C-4A7E-9A46-A6C1C1CD9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4" y="365125"/>
            <a:ext cx="3014879" cy="861394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F2A180D6-0A8F-4B2B-A13D-4455798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544" t="48976" r="53116" b="36572"/>
          <a:stretch/>
        </p:blipFill>
        <p:spPr>
          <a:xfrm>
            <a:off x="130750" y="394776"/>
            <a:ext cx="496895" cy="756243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3DED8011-F95D-455D-B24C-50BEF9451A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870" t="45271" r="44099" b="36536"/>
          <a:stretch/>
        </p:blipFill>
        <p:spPr>
          <a:xfrm>
            <a:off x="2406694" y="198958"/>
            <a:ext cx="654050" cy="952061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446AE2F-9F8D-4BE8-8510-28E875EAC158}"/>
              </a:ext>
            </a:extLst>
          </p:cNvPr>
          <p:cNvSpPr/>
          <p:nvPr/>
        </p:nvSpPr>
        <p:spPr>
          <a:xfrm>
            <a:off x="72571" y="5861656"/>
            <a:ext cx="12046857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FE3E75-25A9-473D-A215-BE66F88DD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58" y="1151019"/>
            <a:ext cx="4362395" cy="564545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2417F-3F29-4343-A525-7C5717AB42B4}"/>
              </a:ext>
            </a:extLst>
          </p:cNvPr>
          <p:cNvSpPr txBox="1"/>
          <p:nvPr/>
        </p:nvSpPr>
        <p:spPr>
          <a:xfrm>
            <a:off x="4028611" y="2439309"/>
            <a:ext cx="1396829" cy="369332"/>
          </a:xfrm>
          <a:prstGeom prst="rect">
            <a:avLst/>
          </a:prstGeom>
          <a:solidFill>
            <a:srgbClr val="002850"/>
          </a:solidFill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BURGLARY</a:t>
            </a:r>
          </a:p>
          <a:p>
            <a:r>
              <a: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VIOLENCE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744F79D-0DBB-4630-AD98-BF864113ADA2}"/>
              </a:ext>
            </a:extLst>
          </p:cNvPr>
          <p:cNvSpPr txBox="1"/>
          <p:nvPr/>
        </p:nvSpPr>
        <p:spPr>
          <a:xfrm>
            <a:off x="4028610" y="2899000"/>
            <a:ext cx="1396829" cy="369332"/>
          </a:xfrm>
          <a:prstGeom prst="rect">
            <a:avLst/>
          </a:prstGeom>
          <a:solidFill>
            <a:srgbClr val="002850"/>
          </a:solidFill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BURGLARY</a:t>
            </a:r>
          </a:p>
          <a:p>
            <a:r>
              <a: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VIOLENCE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5F3CA9F-F8F6-4E1A-8FFF-83B44761A9A9}"/>
              </a:ext>
            </a:extLst>
          </p:cNvPr>
          <p:cNvSpPr txBox="1"/>
          <p:nvPr/>
        </p:nvSpPr>
        <p:spPr>
          <a:xfrm>
            <a:off x="4020990" y="3353766"/>
            <a:ext cx="1549230" cy="369332"/>
          </a:xfrm>
          <a:prstGeom prst="rect">
            <a:avLst/>
          </a:prstGeom>
          <a:solidFill>
            <a:srgbClr val="002850"/>
          </a:solidFill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BURGLARY</a:t>
            </a:r>
          </a:p>
          <a:p>
            <a:r>
              <a: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VIOLENCE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6B4C3E8-EC8A-4526-82F8-3D66191B4366}"/>
              </a:ext>
            </a:extLst>
          </p:cNvPr>
          <p:cNvSpPr txBox="1"/>
          <p:nvPr/>
        </p:nvSpPr>
        <p:spPr>
          <a:xfrm>
            <a:off x="4028610" y="3811932"/>
            <a:ext cx="1541610" cy="369332"/>
          </a:xfrm>
          <a:prstGeom prst="rect">
            <a:avLst/>
          </a:prstGeom>
          <a:solidFill>
            <a:srgbClr val="002850"/>
          </a:solidFill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BURGLARY</a:t>
            </a:r>
          </a:p>
          <a:p>
            <a:r>
              <a: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VIOLENCE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4556B19-0FE1-45A3-B578-E57ED4DC9706}"/>
              </a:ext>
            </a:extLst>
          </p:cNvPr>
          <p:cNvSpPr txBox="1"/>
          <p:nvPr/>
        </p:nvSpPr>
        <p:spPr>
          <a:xfrm>
            <a:off x="4036229" y="4296747"/>
            <a:ext cx="1541610" cy="369332"/>
          </a:xfrm>
          <a:prstGeom prst="rect">
            <a:avLst/>
          </a:prstGeom>
          <a:solidFill>
            <a:srgbClr val="002850"/>
          </a:solidFill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EXTORTION</a:t>
            </a:r>
          </a:p>
          <a:p>
            <a:endParaRPr lang="es-MX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9E0ED8-8473-4B16-90E5-A7B016425298}"/>
              </a:ext>
            </a:extLst>
          </p:cNvPr>
          <p:cNvSpPr txBox="1"/>
          <p:nvPr/>
        </p:nvSpPr>
        <p:spPr>
          <a:xfrm>
            <a:off x="4036229" y="4754913"/>
            <a:ext cx="1541610" cy="369332"/>
          </a:xfrm>
          <a:prstGeom prst="rect">
            <a:avLst/>
          </a:prstGeom>
          <a:solidFill>
            <a:srgbClr val="002850"/>
          </a:solidFill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 AGAINST</a:t>
            </a:r>
          </a:p>
          <a:p>
            <a:r>
              <a: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PERSON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578ED95-944F-46FF-B869-FFA11BFA2B02}"/>
              </a:ext>
            </a:extLst>
          </p:cNvPr>
          <p:cNvSpPr txBox="1"/>
          <p:nvPr/>
        </p:nvSpPr>
        <p:spPr>
          <a:xfrm>
            <a:off x="4036229" y="5213079"/>
            <a:ext cx="1541610" cy="369332"/>
          </a:xfrm>
          <a:prstGeom prst="rect">
            <a:avLst/>
          </a:prstGeom>
          <a:solidFill>
            <a:srgbClr val="002850"/>
          </a:solidFill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 THEFT AUTO</a:t>
            </a:r>
          </a:p>
          <a:p>
            <a:r>
              <a: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VIOLENCE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9515FA1-BBB8-44DD-BEC0-D6CD97504D09}"/>
              </a:ext>
            </a:extLst>
          </p:cNvPr>
          <p:cNvSpPr txBox="1"/>
          <p:nvPr/>
        </p:nvSpPr>
        <p:spPr>
          <a:xfrm>
            <a:off x="4036229" y="5671245"/>
            <a:ext cx="1541610" cy="369332"/>
          </a:xfrm>
          <a:prstGeom prst="rect">
            <a:avLst/>
          </a:prstGeom>
          <a:solidFill>
            <a:srgbClr val="002850"/>
          </a:solidFill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 THEFT AUTO</a:t>
            </a:r>
          </a:p>
          <a:p>
            <a:r>
              <a: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VIOLENCE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AF0E6D8-6AC0-4787-AA14-1DC6050854C4}"/>
              </a:ext>
            </a:extLst>
          </p:cNvPr>
          <p:cNvSpPr txBox="1"/>
          <p:nvPr/>
        </p:nvSpPr>
        <p:spPr>
          <a:xfrm>
            <a:off x="4043849" y="6135156"/>
            <a:ext cx="1541610" cy="369332"/>
          </a:xfrm>
          <a:prstGeom prst="rect">
            <a:avLst/>
          </a:prstGeom>
          <a:solidFill>
            <a:srgbClr val="002850"/>
          </a:solidFill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HOMICIDIES</a:t>
            </a:r>
          </a:p>
          <a:p>
            <a:endParaRPr lang="es-MX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571A1DC-D8DE-431B-81EF-7E4526E77561}"/>
              </a:ext>
            </a:extLst>
          </p:cNvPr>
          <p:cNvSpPr txBox="1"/>
          <p:nvPr/>
        </p:nvSpPr>
        <p:spPr>
          <a:xfrm>
            <a:off x="4226592" y="1254264"/>
            <a:ext cx="244090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 AND SAFETY </a:t>
            </a:r>
          </a:p>
          <a:p>
            <a:r>
              <a:rPr lang="es-MX" sz="1600" b="1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  <a:p>
            <a:r>
              <a:rPr lang="es-MX" sz="1000" b="1" dirty="0" err="1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Yearly</a:t>
            </a:r>
            <a:r>
              <a:rPr lang="es-MX" sz="1000" b="1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err="1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Comparisson</a:t>
            </a:r>
            <a:endParaRPr lang="es-MX" sz="1000" b="1" dirty="0">
              <a:solidFill>
                <a:srgbClr val="00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000" b="1" dirty="0">
                <a:solidFill>
                  <a:srgbClr val="00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</a:t>
            </a:r>
          </a:p>
        </p:txBody>
      </p:sp>
    </p:spTree>
    <p:extLst>
      <p:ext uri="{BB962C8B-B14F-4D97-AF65-F5344CB8AC3E}">
        <p14:creationId xmlns:p14="http://schemas.microsoft.com/office/powerpoint/2010/main" val="4094816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>
            <a:extLst>
              <a:ext uri="{FF2B5EF4-FFF2-40B4-BE49-F238E27FC236}">
                <a16:creationId xmlns:a16="http://schemas.microsoft.com/office/drawing/2014/main" id="{56EF34CB-0C9E-43FD-9DD7-24F297BA4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54" t="63268" r="44099" b="29923"/>
          <a:stretch/>
        </p:blipFill>
        <p:spPr>
          <a:xfrm>
            <a:off x="5911350" y="1837293"/>
            <a:ext cx="4664655" cy="111329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104EA2F7-EF4D-4042-A43B-06259B038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70" t="45271" r="44099" b="36536"/>
          <a:stretch/>
        </p:blipFill>
        <p:spPr>
          <a:xfrm>
            <a:off x="9831929" y="1408402"/>
            <a:ext cx="938847" cy="136662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910389" y="4877517"/>
            <a:ext cx="2266839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80" b="1" dirty="0"/>
              <a:t>Alejandra de la Vega </a:t>
            </a:r>
          </a:p>
          <a:p>
            <a:pPr algn="ctr"/>
            <a:r>
              <a:rPr lang="en-US" sz="1680" dirty="0"/>
              <a:t>Secretary </a:t>
            </a:r>
          </a:p>
          <a:p>
            <a:endParaRPr lang="es-MX" sz="1920" dirty="0"/>
          </a:p>
        </p:txBody>
      </p:sp>
      <p:sp>
        <p:nvSpPr>
          <p:cNvPr id="4" name="3 CuadroTexto"/>
          <p:cNvSpPr txBox="1"/>
          <p:nvPr/>
        </p:nvSpPr>
        <p:spPr>
          <a:xfrm>
            <a:off x="1915977" y="4061541"/>
            <a:ext cx="836004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b="1" dirty="0"/>
              <a:t>Secretariat of Innovation and Economic Development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CC69FC0A-EC3B-4758-A59F-C1242A173309}"/>
              </a:ext>
            </a:extLst>
          </p:cNvPr>
          <p:cNvSpPr txBox="1"/>
          <p:nvPr/>
        </p:nvSpPr>
        <p:spPr>
          <a:xfrm>
            <a:off x="6912218" y="4877517"/>
            <a:ext cx="3402470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80" b="1" dirty="0"/>
              <a:t>Fabián Santana</a:t>
            </a:r>
          </a:p>
          <a:p>
            <a:pPr algn="ctr"/>
            <a:r>
              <a:rPr lang="en-US" sz="1680" dirty="0"/>
              <a:t>Head of Investment Promotion</a:t>
            </a:r>
          </a:p>
          <a:p>
            <a:pPr algn="ctr"/>
            <a:r>
              <a:rPr lang="es-MX" sz="1680" dirty="0">
                <a:hlinkClick r:id="rId3"/>
              </a:rPr>
              <a:t>fabian.santana@chihuahua.com.mx</a:t>
            </a:r>
            <a:endParaRPr lang="es-MX" sz="1680" dirty="0"/>
          </a:p>
          <a:p>
            <a:pPr algn="ctr"/>
            <a:r>
              <a:rPr lang="es-MX" sz="1680" dirty="0"/>
              <a:t>Ph.+52 (614) 442-3302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5468BEE-34B8-4F51-8F86-CF60B00E85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371" y="730199"/>
            <a:ext cx="3024336" cy="2847788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FB1E3828-2E0E-4EA8-BFED-21B3654C5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44" t="48976" r="53116" b="36572"/>
          <a:stretch/>
        </p:blipFill>
        <p:spPr>
          <a:xfrm>
            <a:off x="5847552" y="1678855"/>
            <a:ext cx="713261" cy="1085538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EC5B28BE-DD07-46CF-B4DC-7C444B75D099}"/>
              </a:ext>
            </a:extLst>
          </p:cNvPr>
          <p:cNvSpPr/>
          <p:nvPr/>
        </p:nvSpPr>
        <p:spPr>
          <a:xfrm>
            <a:off x="0" y="6657180"/>
            <a:ext cx="12192000" cy="200820"/>
          </a:xfrm>
          <a:prstGeom prst="rect">
            <a:avLst/>
          </a:prstGeom>
          <a:solidFill>
            <a:srgbClr val="1B5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248180C-35BF-43E6-8501-293E1E6F8926}"/>
              </a:ext>
            </a:extLst>
          </p:cNvPr>
          <p:cNvSpPr/>
          <p:nvPr/>
        </p:nvSpPr>
        <p:spPr>
          <a:xfrm>
            <a:off x="8835656" y="6655160"/>
            <a:ext cx="3356344" cy="202840"/>
          </a:xfrm>
          <a:prstGeom prst="rect">
            <a:avLst/>
          </a:prstGeom>
          <a:solidFill>
            <a:srgbClr val="DB4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4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11 CuadroTexto">
            <a:extLst>
              <a:ext uri="{FF2B5EF4-FFF2-40B4-BE49-F238E27FC236}">
                <a16:creationId xmlns:a16="http://schemas.microsoft.com/office/drawing/2014/main" id="{92EC6E33-74A2-4D20-AC24-18C30EF003EA}"/>
              </a:ext>
            </a:extLst>
          </p:cNvPr>
          <p:cNvSpPr txBox="1"/>
          <p:nvPr/>
        </p:nvSpPr>
        <p:spPr>
          <a:xfrm>
            <a:off x="390936" y="3205635"/>
            <a:ext cx="2872096" cy="2528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+mn-lt"/>
              <a:ea typeface="+mn-ea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B80985F-257A-408E-A28F-1149DB1C47E0}"/>
              </a:ext>
            </a:extLst>
          </p:cNvPr>
          <p:cNvSpPr txBox="1"/>
          <p:nvPr/>
        </p:nvSpPr>
        <p:spPr>
          <a:xfrm>
            <a:off x="973738" y="1805043"/>
            <a:ext cx="57338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>
                <a:solidFill>
                  <a:schemeClr val="accent1"/>
                </a:solidFill>
              </a:rPr>
              <a:t>Strategic Geographic Location and Connectivity to North America markets.</a:t>
            </a:r>
          </a:p>
          <a:p>
            <a:pPr algn="just"/>
            <a:endParaRPr lang="en-US" sz="2200" b="1" i="1" dirty="0">
              <a:solidFill>
                <a:schemeClr val="accent1"/>
              </a:solidFill>
            </a:endParaRPr>
          </a:p>
          <a:p>
            <a:pPr algn="just"/>
            <a:r>
              <a:rPr lang="en-US" sz="2200" b="1" i="1" dirty="0">
                <a:solidFill>
                  <a:schemeClr val="accent1"/>
                </a:solidFill>
              </a:rPr>
              <a:t>Talent and Industrial Culture.</a:t>
            </a:r>
          </a:p>
          <a:p>
            <a:pPr algn="just"/>
            <a:endParaRPr lang="en-US" sz="2200" b="1" i="1" dirty="0">
              <a:solidFill>
                <a:schemeClr val="accent1"/>
              </a:solidFill>
            </a:endParaRPr>
          </a:p>
          <a:p>
            <a:pPr algn="just"/>
            <a:r>
              <a:rPr lang="en-US" sz="2200" b="1" i="1" dirty="0">
                <a:solidFill>
                  <a:schemeClr val="accent1"/>
                </a:solidFill>
              </a:rPr>
              <a:t>Innovation and Technology Development in the  Research and Engineering Centers.</a:t>
            </a:r>
          </a:p>
          <a:p>
            <a:pPr algn="just"/>
            <a:endParaRPr lang="en-US" sz="2200" b="1" i="1" dirty="0">
              <a:solidFill>
                <a:schemeClr val="accent1"/>
              </a:solidFill>
            </a:endParaRPr>
          </a:p>
          <a:p>
            <a:pPr algn="just"/>
            <a:r>
              <a:rPr lang="en-US" sz="2200" b="1" i="1" dirty="0">
                <a:solidFill>
                  <a:schemeClr val="accent1"/>
                </a:solidFill>
              </a:rPr>
              <a:t>World Class Infrastructure and Availability of Natural Gas for Industrial Projects.</a:t>
            </a:r>
          </a:p>
          <a:p>
            <a:pPr algn="just"/>
            <a:endParaRPr lang="en-US" sz="2200" b="1" i="1" dirty="0">
              <a:solidFill>
                <a:schemeClr val="accent1"/>
              </a:solidFill>
            </a:endParaRPr>
          </a:p>
          <a:p>
            <a:pPr algn="just"/>
            <a:r>
              <a:rPr lang="en-US" sz="2200" b="1" i="1" dirty="0">
                <a:solidFill>
                  <a:schemeClr val="accent1"/>
                </a:solidFill>
              </a:rPr>
              <a:t>Clusters and Industries with Advanced Integration and Cooperation.</a:t>
            </a:r>
          </a:p>
          <a:p>
            <a:pPr algn="just"/>
            <a:endParaRPr lang="en-US" sz="2200" b="1" i="1" dirty="0">
              <a:solidFill>
                <a:schemeClr val="accent1"/>
              </a:solidFill>
            </a:endParaRPr>
          </a:p>
        </p:txBody>
      </p:sp>
      <p:pic>
        <p:nvPicPr>
          <p:cNvPr id="39" name="Gráfico 38">
            <a:extLst>
              <a:ext uri="{FF2B5EF4-FFF2-40B4-BE49-F238E27FC236}">
                <a16:creationId xmlns:a16="http://schemas.microsoft.com/office/drawing/2014/main" id="{65C905BA-8303-41DA-9483-7793F1C659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646" y="2818472"/>
            <a:ext cx="480247" cy="480247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C090BF6A-C702-4DD9-B539-7B9C5BE81D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8666" y="3652526"/>
            <a:ext cx="403772" cy="4037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3E5DF5C-CCAA-4E7D-A8EC-232287CC4B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6739" y="1645420"/>
            <a:ext cx="4651044" cy="483209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3579736-E07B-47F0-92FB-A04EDBF4432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24" y="1880237"/>
            <a:ext cx="582405" cy="58240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9993186-2B56-4F6C-BC14-3961ECA014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666" y="5641378"/>
            <a:ext cx="403772" cy="40377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B72DBC3-473A-4C5F-AF2F-2819EE7C51E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1646" y="4621274"/>
            <a:ext cx="479474" cy="479474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7280143-B6B6-4C1B-9B21-4A59B178577F}"/>
              </a:ext>
            </a:extLst>
          </p:cNvPr>
          <p:cNvSpPr txBox="1">
            <a:spLocks/>
          </p:cNvSpPr>
          <p:nvPr/>
        </p:nvSpPr>
        <p:spPr>
          <a:xfrm>
            <a:off x="627645" y="418291"/>
            <a:ext cx="6145295" cy="7406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Gotham" panose="02000504050000020004" pitchFamily="2" charset="0"/>
              </a:rPr>
              <a:t>Chihuahua’s Competitive Advantages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Gotham" panose="02000504050000020004" pitchFamily="2" charset="0"/>
              <a:cs typeface="Helvetica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98085F0-772F-4A4B-8B7A-000BA94B3E7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68" y="328126"/>
            <a:ext cx="954088" cy="898393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3030AD69-E3E9-49E9-BF7E-FC189CB963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4" y="365125"/>
            <a:ext cx="3014879" cy="861394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2FFEFFED-44E4-4C21-AADD-72928A0A20C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1544" t="48976" r="53116" b="36572"/>
          <a:stretch/>
        </p:blipFill>
        <p:spPr>
          <a:xfrm>
            <a:off x="130750" y="394776"/>
            <a:ext cx="496895" cy="756243"/>
          </a:xfrm>
          <a:prstGeom prst="rect">
            <a:avLst/>
          </a:prstGeom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4B22B012-DE96-4C27-BCC2-C5A39550F0F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8870" t="45271" r="44099" b="36536"/>
          <a:stretch/>
        </p:blipFill>
        <p:spPr>
          <a:xfrm>
            <a:off x="6851315" y="198958"/>
            <a:ext cx="654050" cy="952061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CE6CA2D6-C0D9-4C3D-8FD8-1BD14947A04D}"/>
              </a:ext>
            </a:extLst>
          </p:cNvPr>
          <p:cNvSpPr/>
          <p:nvPr/>
        </p:nvSpPr>
        <p:spPr>
          <a:xfrm>
            <a:off x="0" y="6657180"/>
            <a:ext cx="12192000" cy="200820"/>
          </a:xfrm>
          <a:prstGeom prst="rect">
            <a:avLst/>
          </a:prstGeom>
          <a:solidFill>
            <a:srgbClr val="1B5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5896D75-B69B-4A50-95EB-57774BAF65EF}"/>
              </a:ext>
            </a:extLst>
          </p:cNvPr>
          <p:cNvSpPr/>
          <p:nvPr/>
        </p:nvSpPr>
        <p:spPr>
          <a:xfrm>
            <a:off x="8835656" y="6655160"/>
            <a:ext cx="3356344" cy="202840"/>
          </a:xfrm>
          <a:prstGeom prst="rect">
            <a:avLst/>
          </a:prstGeom>
          <a:solidFill>
            <a:srgbClr val="DB4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2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4F86F-A213-4F66-88C0-6AB222E0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45" y="365126"/>
            <a:ext cx="6145295" cy="86139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Talent and Industrial Culture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6E8C35-9859-4514-B10E-C00017DC9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440" y="1948415"/>
            <a:ext cx="6354523" cy="458145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i="1" dirty="0">
                <a:solidFill>
                  <a:schemeClr val="accent1"/>
                </a:solidFill>
              </a:rPr>
              <a:t>Large, union-free, highly qualified and stable labour force with an industrial culture over 3 generations.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200" b="1" i="1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i="1" dirty="0">
                <a:solidFill>
                  <a:schemeClr val="accent1"/>
                </a:solidFill>
              </a:rPr>
              <a:t>More than 5k engineering graduates, 34k skilled trades graduates and 29% of science, technology, engineering and mathematics  graduates (STEMs).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200" b="1" i="1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i="1" dirty="0">
                <a:solidFill>
                  <a:schemeClr val="accent1"/>
                </a:solidFill>
              </a:rPr>
              <a:t>More than 98% of region industry engineers and technicians are local.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200" b="1" i="1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i="1" dirty="0">
                <a:solidFill>
                  <a:schemeClr val="accent1"/>
                </a:solidFill>
              </a:rPr>
              <a:t>State-of-the-art training in the High-Technology Training Centre (CENALTEC) and in the 59 universities and 65 vocational/technical institutions of the state.</a:t>
            </a:r>
            <a:endParaRPr lang="es-NI" sz="2200" dirty="0"/>
          </a:p>
          <a:p>
            <a:pPr algn="just"/>
            <a:endParaRPr lang="es-NI" sz="2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FA79577-D3B1-45C0-B26C-828C239733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741" y="3115650"/>
            <a:ext cx="626699" cy="6266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51A57D1-1B19-4009-B76F-91155F6A8D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302" y="2046087"/>
            <a:ext cx="624138" cy="62413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7DB1FB9-8684-404F-9091-446CD9CDBD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8775" y="4418079"/>
            <a:ext cx="561188" cy="561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407AACB-2DD0-4016-A7D9-1464DEB9C1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37" y="2096013"/>
            <a:ext cx="4479301" cy="3460812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315B8045-CB3D-4757-B5B5-3F8E8C88BD7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38775" y="5467974"/>
            <a:ext cx="561188" cy="56118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7BDFD5D-2837-49D3-84DB-B80EDD9E13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68" y="328126"/>
            <a:ext cx="954088" cy="898393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B1370B3B-16E6-4E9C-BE46-BBBDE0350D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4" y="365125"/>
            <a:ext cx="3014879" cy="861394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12020AA3-0B1D-4B6C-AD44-19E06047E4E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1544" t="48976" r="53116" b="36572"/>
          <a:stretch/>
        </p:blipFill>
        <p:spPr>
          <a:xfrm>
            <a:off x="130750" y="394776"/>
            <a:ext cx="496895" cy="756243"/>
          </a:xfrm>
          <a:prstGeom prst="rect">
            <a:avLst/>
          </a:prstGeom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DEAA8094-D9D3-46DF-91EC-5AAFB73A4D2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8870" t="45271" r="44099" b="36536"/>
          <a:stretch/>
        </p:blipFill>
        <p:spPr>
          <a:xfrm>
            <a:off x="6851315" y="198958"/>
            <a:ext cx="654050" cy="9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9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8E30B66-69A6-4025-9D32-6EF6DE4DB8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2739" y="1558957"/>
            <a:ext cx="2945208" cy="3049169"/>
          </a:xfrm>
          <a:prstGeom prst="rect">
            <a:avLst/>
          </a:prstGeom>
        </p:spPr>
      </p:pic>
      <p:sp>
        <p:nvSpPr>
          <p:cNvPr id="6" name="11 CuadroTexto"/>
          <p:cNvSpPr txBox="1"/>
          <p:nvPr/>
        </p:nvSpPr>
        <p:spPr>
          <a:xfrm>
            <a:off x="738605" y="2633412"/>
            <a:ext cx="3446515" cy="284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endParaRPr lang="en-US" sz="1680" b="1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77A4C1A-8A3C-4FA4-A9EA-065CABCF4376}"/>
              </a:ext>
            </a:extLst>
          </p:cNvPr>
          <p:cNvSpPr txBox="1"/>
          <p:nvPr/>
        </p:nvSpPr>
        <p:spPr>
          <a:xfrm>
            <a:off x="609599" y="1144550"/>
            <a:ext cx="80175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</a:rPr>
              <a:t>Available Talent!!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6,410 Science, Technology, Engineering and Mathematics (STEM) graduates per year.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Far more talent available than other locations such as Guadalajara or </a:t>
            </a:r>
            <a:r>
              <a:rPr lang="en-US" sz="2400" dirty="0" err="1"/>
              <a:t>Bajio</a:t>
            </a:r>
            <a:r>
              <a:rPr lang="en-US" sz="2400" dirty="0"/>
              <a:t> Region.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BADAF32-AE54-42E7-8913-D3F28001DFB2}"/>
              </a:ext>
            </a:extLst>
          </p:cNvPr>
          <p:cNvSpPr txBox="1"/>
          <p:nvPr/>
        </p:nvSpPr>
        <p:spPr>
          <a:xfrm>
            <a:off x="566529" y="5500550"/>
            <a:ext cx="801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</a:rPr>
              <a:t>Expertise in Business Process Outsourcing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Companies such as Teleperformance and Data Zone are established in the state and operate successfully.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EB4096E-1845-48B9-BDBE-084DCDD0B154}"/>
              </a:ext>
            </a:extLst>
          </p:cNvPr>
          <p:cNvSpPr txBox="1"/>
          <p:nvPr/>
        </p:nvSpPr>
        <p:spPr>
          <a:xfrm>
            <a:off x="566529" y="4286112"/>
            <a:ext cx="801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</a:rPr>
              <a:t>Large ecosystem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Suppliers of software services, research centers, IT Cluster, etc. are part of the ecosystem.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935ECFC-DFB2-4F9D-8F4B-F764AAABFEDF}"/>
              </a:ext>
            </a:extLst>
          </p:cNvPr>
          <p:cNvSpPr txBox="1"/>
          <p:nvPr/>
        </p:nvSpPr>
        <p:spPr>
          <a:xfrm>
            <a:off x="566529" y="3083542"/>
            <a:ext cx="801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</a:rPr>
              <a:t>Technological Infrastructure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Telecom infrastructure and redundancy to ensure the smooth operation of  your company’s day to day activities</a:t>
            </a:r>
            <a:r>
              <a:rPr lang="en-US" sz="2400" b="1" dirty="0"/>
              <a:t>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CB09BB6-0F6F-4AD8-BFAF-237FABCEA5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68" y="328126"/>
            <a:ext cx="954088" cy="898393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1ADF9784-4C78-41D1-814B-18CD9EE43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4" y="365125"/>
            <a:ext cx="3014879" cy="861394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A877CDA3-4730-4A16-848F-422D3B1D51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544" t="48976" r="53116" b="36572"/>
          <a:stretch/>
        </p:blipFill>
        <p:spPr>
          <a:xfrm>
            <a:off x="130750" y="394776"/>
            <a:ext cx="496895" cy="75624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95063668-A775-491A-96C8-E9B066AB6D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870" t="45271" r="44099" b="36536"/>
          <a:stretch/>
        </p:blipFill>
        <p:spPr>
          <a:xfrm>
            <a:off x="6851315" y="198958"/>
            <a:ext cx="654050" cy="952061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370EEAF5-E7AC-4A12-BC3D-036E0F0AE839}"/>
              </a:ext>
            </a:extLst>
          </p:cNvPr>
          <p:cNvSpPr/>
          <p:nvPr/>
        </p:nvSpPr>
        <p:spPr>
          <a:xfrm>
            <a:off x="0" y="6657180"/>
            <a:ext cx="12192000" cy="200820"/>
          </a:xfrm>
          <a:prstGeom prst="rect">
            <a:avLst/>
          </a:prstGeom>
          <a:solidFill>
            <a:srgbClr val="1B5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CE71228-84FE-418D-87F4-EDC0104FC6F3}"/>
              </a:ext>
            </a:extLst>
          </p:cNvPr>
          <p:cNvSpPr/>
          <p:nvPr/>
        </p:nvSpPr>
        <p:spPr>
          <a:xfrm>
            <a:off x="8835656" y="6655160"/>
            <a:ext cx="3356344" cy="202840"/>
          </a:xfrm>
          <a:prstGeom prst="rect">
            <a:avLst/>
          </a:prstGeom>
          <a:solidFill>
            <a:srgbClr val="DB4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13E2C789-9E95-40A9-B1AB-1C8F8EB3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45" y="365126"/>
            <a:ext cx="6145295" cy="86139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Talent and Industrial Culture</a:t>
            </a:r>
          </a:p>
        </p:txBody>
      </p:sp>
    </p:spTree>
    <p:extLst>
      <p:ext uri="{BB962C8B-B14F-4D97-AF65-F5344CB8AC3E}">
        <p14:creationId xmlns:p14="http://schemas.microsoft.com/office/powerpoint/2010/main" val="62253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CuadroTexto"/>
          <p:cNvSpPr txBox="1"/>
          <p:nvPr/>
        </p:nvSpPr>
        <p:spPr>
          <a:xfrm>
            <a:off x="738605" y="2633412"/>
            <a:ext cx="3446515" cy="284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endParaRPr lang="en-US" sz="1680" b="1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A1AF1520-F4C8-40CD-AEDE-1DD61B535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560"/>
            <a:ext cx="6798365" cy="465612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Skilled Trades</a:t>
            </a:r>
          </a:p>
          <a:p>
            <a:pPr marL="0" indent="0">
              <a:buNone/>
            </a:pPr>
            <a:r>
              <a:rPr lang="en-US" sz="3200" b="1" dirty="0"/>
              <a:t>+62,000</a:t>
            </a:r>
            <a:r>
              <a:rPr lang="en-US" sz="3200" dirty="0"/>
              <a:t> </a:t>
            </a:r>
            <a:r>
              <a:rPr lang="en-US" sz="2400" dirty="0"/>
              <a:t>Students.</a:t>
            </a:r>
          </a:p>
          <a:p>
            <a:pPr marL="0" indent="0">
              <a:buNone/>
            </a:pPr>
            <a:r>
              <a:rPr lang="en-US" sz="3200" b="1" dirty="0"/>
              <a:t>+13,000 </a:t>
            </a:r>
            <a:r>
              <a:rPr lang="en-US" sz="2400" dirty="0"/>
              <a:t>Graduates per year.</a:t>
            </a:r>
          </a:p>
          <a:p>
            <a:pPr marL="0" indent="0">
              <a:buNone/>
            </a:pPr>
            <a:r>
              <a:rPr lang="en-US" sz="3200" b="1" dirty="0"/>
              <a:t>+26,000 </a:t>
            </a:r>
            <a:r>
              <a:rPr lang="en-US" sz="2400" dirty="0"/>
              <a:t>New Enrollment.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b="1" dirty="0"/>
              <a:t>Bachelors</a:t>
            </a:r>
          </a:p>
          <a:p>
            <a:pPr marL="0" indent="0">
              <a:buNone/>
            </a:pPr>
            <a:r>
              <a:rPr lang="en-US" sz="3200" b="1" dirty="0"/>
              <a:t>+115,000</a:t>
            </a:r>
            <a:r>
              <a:rPr lang="en-US" sz="2400" dirty="0"/>
              <a:t> Students.</a:t>
            </a:r>
          </a:p>
          <a:p>
            <a:pPr marL="0" indent="0">
              <a:buNone/>
            </a:pPr>
            <a:r>
              <a:rPr lang="en-US" sz="3200" b="1" dirty="0"/>
              <a:t>  +17,000 </a:t>
            </a:r>
            <a:r>
              <a:rPr lang="en-US" sz="2400" dirty="0"/>
              <a:t>Graduates per year.</a:t>
            </a:r>
          </a:p>
          <a:p>
            <a:pPr marL="0" indent="0">
              <a:buNone/>
            </a:pPr>
            <a:r>
              <a:rPr lang="en-US" sz="3200" b="1" dirty="0"/>
              <a:t>  +26,000 </a:t>
            </a:r>
            <a:r>
              <a:rPr lang="en-US" sz="2400" dirty="0"/>
              <a:t>New Enrollment.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s-NI" sz="2400" dirty="0"/>
          </a:p>
          <a:p>
            <a:pPr marL="0" indent="0">
              <a:buNone/>
            </a:pPr>
            <a:endParaRPr lang="es-NI" sz="2400" dirty="0"/>
          </a:p>
          <a:p>
            <a:pPr marL="0" indent="0">
              <a:buNone/>
            </a:pPr>
            <a:endParaRPr lang="es-NI" sz="2400" dirty="0"/>
          </a:p>
          <a:p>
            <a:pPr marL="0" indent="0">
              <a:buNone/>
            </a:pPr>
            <a:endParaRPr lang="es-NI" sz="2400" dirty="0"/>
          </a:p>
          <a:p>
            <a:pPr marL="0" indent="0">
              <a:buNone/>
            </a:pPr>
            <a:endParaRPr lang="es-NI" sz="2400" dirty="0"/>
          </a:p>
          <a:p>
            <a:pPr marL="0" indent="0">
              <a:buNone/>
            </a:pPr>
            <a:endParaRPr lang="es-NI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FFC767-3734-43DF-8538-66508D7F5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235" y="1648539"/>
            <a:ext cx="5450160" cy="36298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B72C60A-C97C-40D7-9A56-966F00E60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68" y="328126"/>
            <a:ext cx="954088" cy="898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73D68D-E466-49DC-84D8-4BF26A967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4" y="365125"/>
            <a:ext cx="3014879" cy="861394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8E6C16FA-78EE-45E5-9EDF-2141C0167F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544" t="48976" r="53116" b="36572"/>
          <a:stretch/>
        </p:blipFill>
        <p:spPr>
          <a:xfrm>
            <a:off x="130750" y="394776"/>
            <a:ext cx="496895" cy="756243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F02D6D83-07D1-4F0C-9942-2AB6E0BA97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870" t="45271" r="44099" b="36536"/>
          <a:stretch/>
        </p:blipFill>
        <p:spPr>
          <a:xfrm>
            <a:off x="6851315" y="198958"/>
            <a:ext cx="654050" cy="952061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5BFD3DC7-A1B7-4ECD-882C-2A640F00A366}"/>
              </a:ext>
            </a:extLst>
          </p:cNvPr>
          <p:cNvSpPr/>
          <p:nvPr/>
        </p:nvSpPr>
        <p:spPr>
          <a:xfrm>
            <a:off x="0" y="6657180"/>
            <a:ext cx="12192000" cy="200820"/>
          </a:xfrm>
          <a:prstGeom prst="rect">
            <a:avLst/>
          </a:prstGeom>
          <a:solidFill>
            <a:srgbClr val="1B5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260EBD9-A67F-4745-9C85-DE440D880089}"/>
              </a:ext>
            </a:extLst>
          </p:cNvPr>
          <p:cNvSpPr/>
          <p:nvPr/>
        </p:nvSpPr>
        <p:spPr>
          <a:xfrm>
            <a:off x="8835656" y="6655160"/>
            <a:ext cx="3356344" cy="202840"/>
          </a:xfrm>
          <a:prstGeom prst="rect">
            <a:avLst/>
          </a:prstGeom>
          <a:solidFill>
            <a:srgbClr val="DB4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6B890AF-1F61-4A00-94FF-8A24DF255B51}"/>
              </a:ext>
            </a:extLst>
          </p:cNvPr>
          <p:cNvSpPr txBox="1">
            <a:spLocks/>
          </p:cNvSpPr>
          <p:nvPr/>
        </p:nvSpPr>
        <p:spPr>
          <a:xfrm>
            <a:off x="627645" y="365126"/>
            <a:ext cx="6145295" cy="86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Talent and Industrial Culture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6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CuadroTexto"/>
          <p:cNvSpPr txBox="1"/>
          <p:nvPr/>
        </p:nvSpPr>
        <p:spPr>
          <a:xfrm>
            <a:off x="738605" y="2633412"/>
            <a:ext cx="3446515" cy="284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endParaRPr lang="en-US" sz="168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8688F8B-2E23-4AD5-9541-60972CB28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475" y="1652751"/>
            <a:ext cx="4483100" cy="4140200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A1AF1520-F4C8-40CD-AEDE-1DD61B535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560"/>
            <a:ext cx="6798365" cy="4797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b="1" dirty="0"/>
              <a:t>College Graduates per Year per Area:</a:t>
            </a:r>
          </a:p>
          <a:p>
            <a:pPr marL="0" indent="0">
              <a:buNone/>
            </a:pPr>
            <a:r>
              <a:rPr lang="en-US" sz="3200" b="1" dirty="0"/>
              <a:t>  </a:t>
            </a:r>
            <a:r>
              <a:rPr lang="en-US" sz="3800" b="1" dirty="0"/>
              <a:t> +4,400 </a:t>
            </a:r>
            <a:r>
              <a:rPr lang="en-US" dirty="0"/>
              <a:t>Engineering &amp; IT.</a:t>
            </a:r>
          </a:p>
          <a:p>
            <a:pPr marL="0" indent="0">
              <a:buNone/>
            </a:pPr>
            <a:r>
              <a:rPr lang="en-US" sz="3200" b="1" dirty="0"/>
              <a:t>  </a:t>
            </a:r>
            <a:r>
              <a:rPr lang="en-US" sz="3800" b="1" dirty="0"/>
              <a:t> +3,600 </a:t>
            </a:r>
            <a:r>
              <a:rPr lang="en-US" dirty="0"/>
              <a:t>Administrative and Business.</a:t>
            </a:r>
          </a:p>
          <a:p>
            <a:pPr marL="0" indent="0">
              <a:buNone/>
            </a:pPr>
            <a:r>
              <a:rPr lang="en-US" sz="3200" b="1" dirty="0"/>
              <a:t>   </a:t>
            </a:r>
            <a:r>
              <a:rPr lang="en-US" sz="3800" b="1" dirty="0"/>
              <a:t>+3,400 </a:t>
            </a:r>
            <a:r>
              <a:rPr lang="en-US" dirty="0"/>
              <a:t>Social Sciences and Law.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3800" b="1" dirty="0"/>
              <a:t>+1,700 </a:t>
            </a:r>
            <a:r>
              <a:rPr lang="en-US" dirty="0"/>
              <a:t>Health Sciences.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b="1" dirty="0"/>
              <a:t>Masters &amp; PhD Graduates per Year per Area:</a:t>
            </a:r>
          </a:p>
          <a:p>
            <a:pPr marL="0" indent="0">
              <a:buNone/>
            </a:pPr>
            <a:r>
              <a:rPr lang="en-US" sz="3200" b="1" dirty="0"/>
              <a:t>     </a:t>
            </a:r>
            <a:r>
              <a:rPr lang="en-US" sz="3800" b="1" dirty="0"/>
              <a:t>1,000</a:t>
            </a:r>
            <a:r>
              <a:rPr lang="en-US" sz="3200" b="1" dirty="0"/>
              <a:t> </a:t>
            </a:r>
            <a:r>
              <a:rPr lang="en-US" dirty="0"/>
              <a:t>Administrative and Business.</a:t>
            </a:r>
          </a:p>
          <a:p>
            <a:pPr marL="0" indent="0">
              <a:buNone/>
            </a:pPr>
            <a:r>
              <a:rPr lang="en-US" sz="2600" b="1" dirty="0"/>
              <a:t>         </a:t>
            </a:r>
            <a:r>
              <a:rPr lang="en-US" sz="3200" b="1" dirty="0"/>
              <a:t> </a:t>
            </a:r>
            <a:r>
              <a:rPr lang="en-US" sz="3800" b="1" dirty="0"/>
              <a:t>500</a:t>
            </a:r>
            <a:r>
              <a:rPr lang="en-US" sz="3200" b="1" dirty="0"/>
              <a:t> </a:t>
            </a:r>
            <a:r>
              <a:rPr lang="en-US" dirty="0"/>
              <a:t>Social Sciences and Law.</a:t>
            </a:r>
          </a:p>
          <a:p>
            <a:pPr marL="0" indent="0">
              <a:buNone/>
            </a:pPr>
            <a:r>
              <a:rPr lang="en-US" sz="3200" b="1" dirty="0"/>
              <a:t>      </a:t>
            </a:r>
            <a:r>
              <a:rPr lang="en-US" sz="3800" b="1" dirty="0"/>
              <a:t>+200 </a:t>
            </a:r>
            <a:r>
              <a:rPr lang="en-US" dirty="0"/>
              <a:t>Engineering &amp; IT.</a:t>
            </a:r>
          </a:p>
          <a:p>
            <a:pPr marL="0" indent="0">
              <a:buNone/>
            </a:pPr>
            <a:r>
              <a:rPr lang="en-US" sz="3200" b="1" dirty="0"/>
              <a:t>   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s-NI" sz="1800" dirty="0"/>
          </a:p>
          <a:p>
            <a:pPr marL="0" indent="0">
              <a:buNone/>
            </a:pPr>
            <a:endParaRPr lang="es-NI" sz="1800" dirty="0"/>
          </a:p>
          <a:p>
            <a:pPr marL="0" indent="0">
              <a:buNone/>
            </a:pPr>
            <a:endParaRPr lang="es-NI" sz="1800" dirty="0"/>
          </a:p>
          <a:p>
            <a:pPr marL="0" indent="0">
              <a:buNone/>
            </a:pPr>
            <a:endParaRPr lang="es-NI" sz="1800" dirty="0"/>
          </a:p>
          <a:p>
            <a:pPr marL="0" indent="0">
              <a:buNone/>
            </a:pPr>
            <a:endParaRPr lang="es-NI" sz="1800" dirty="0"/>
          </a:p>
          <a:p>
            <a:pPr marL="0" indent="0">
              <a:buNone/>
            </a:pPr>
            <a:endParaRPr lang="es-NI" sz="18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99CBC43-A30D-42FC-AEC0-B13C101399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68" y="328126"/>
            <a:ext cx="954088" cy="898393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BA7B8B0-5EFA-447A-8F06-0E37F0633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4" y="365125"/>
            <a:ext cx="3014879" cy="861394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B38EE1A0-78C3-4297-9E04-8836F13677CE}"/>
              </a:ext>
            </a:extLst>
          </p:cNvPr>
          <p:cNvSpPr/>
          <p:nvPr/>
        </p:nvSpPr>
        <p:spPr>
          <a:xfrm>
            <a:off x="0" y="6657180"/>
            <a:ext cx="12192000" cy="200820"/>
          </a:xfrm>
          <a:prstGeom prst="rect">
            <a:avLst/>
          </a:prstGeom>
          <a:solidFill>
            <a:srgbClr val="1B5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FF4D950-E01D-4403-99E7-33B968E16236}"/>
              </a:ext>
            </a:extLst>
          </p:cNvPr>
          <p:cNvSpPr/>
          <p:nvPr/>
        </p:nvSpPr>
        <p:spPr>
          <a:xfrm>
            <a:off x="8835656" y="6655160"/>
            <a:ext cx="3356344" cy="202840"/>
          </a:xfrm>
          <a:prstGeom prst="rect">
            <a:avLst/>
          </a:prstGeom>
          <a:solidFill>
            <a:srgbClr val="DB4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D8746537-D2E5-45A4-978D-06DE94E4A6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544" t="48976" r="53116" b="36572"/>
          <a:stretch/>
        </p:blipFill>
        <p:spPr>
          <a:xfrm>
            <a:off x="130750" y="394776"/>
            <a:ext cx="496895" cy="756243"/>
          </a:xfrm>
          <a:prstGeom prst="rect">
            <a:avLst/>
          </a:prstGeom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id="{9F9BA80E-9860-4E67-8BD4-3C35CDC9DC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870" t="45271" r="44099" b="36536"/>
          <a:stretch/>
        </p:blipFill>
        <p:spPr>
          <a:xfrm>
            <a:off x="6851315" y="198958"/>
            <a:ext cx="654050" cy="95206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3989E866-5BEC-4830-9EDD-9CEA99EB1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45" y="365126"/>
            <a:ext cx="6145295" cy="86139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Talent and Industrial Culture</a:t>
            </a:r>
          </a:p>
        </p:txBody>
      </p:sp>
    </p:spTree>
    <p:extLst>
      <p:ext uri="{BB962C8B-B14F-4D97-AF65-F5344CB8AC3E}">
        <p14:creationId xmlns:p14="http://schemas.microsoft.com/office/powerpoint/2010/main" val="124197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6E8C35-9859-4514-B10E-C00017DC9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628" y="1948415"/>
            <a:ext cx="6316384" cy="45698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sz="2200" b="1" i="1" dirty="0">
                <a:solidFill>
                  <a:schemeClr val="accent1"/>
                </a:solidFill>
              </a:rPr>
              <a:t>5 Advanced Research and Engineering Centers, public and private, focused in design, product development and testing: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2200" b="1" i="1" dirty="0">
              <a:solidFill>
                <a:schemeClr val="accent1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2200" b="1" i="1" dirty="0">
              <a:solidFill>
                <a:schemeClr val="accent1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2200" b="1" i="1" dirty="0">
              <a:solidFill>
                <a:schemeClr val="accent1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2200" b="1" i="1" dirty="0">
              <a:solidFill>
                <a:schemeClr val="accent1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2200" b="1" i="1" dirty="0">
              <a:solidFill>
                <a:schemeClr val="accent1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2200" b="1" i="1" dirty="0">
              <a:solidFill>
                <a:schemeClr val="accent1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200" b="1" i="1" dirty="0">
                <a:solidFill>
                  <a:schemeClr val="accent1"/>
                </a:solidFill>
              </a:rPr>
              <a:t>2 Innovation and Technology Development Centers in progress: SPARK (Chihuahua) &amp; CIITA (Juarez).</a:t>
            </a:r>
          </a:p>
          <a:p>
            <a:pPr algn="just">
              <a:spcBef>
                <a:spcPts val="600"/>
              </a:spcBef>
            </a:pPr>
            <a:endParaRPr lang="en-US" sz="2200" b="1" i="1" dirty="0">
              <a:solidFill>
                <a:schemeClr val="accent1"/>
              </a:solidFill>
            </a:endParaRPr>
          </a:p>
          <a:p>
            <a:pPr algn="just"/>
            <a:endParaRPr lang="en-US" sz="2200" b="1" i="1" dirty="0">
              <a:solidFill>
                <a:schemeClr val="accent1"/>
              </a:solidFill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F27172A-E8F4-4911-B08B-40823E3E3D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679" y="5204523"/>
            <a:ext cx="640031" cy="640031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6D8164B0-1769-4DBB-9375-7FCB7D753D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680" y="2049281"/>
            <a:ext cx="640031" cy="64003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6850F9B-51F2-4DDB-9E54-0139D2D98F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018" y="1981156"/>
            <a:ext cx="3917516" cy="223114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DE3B0B-CDE5-4CE0-B515-A4FEDB07EF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018" y="4365214"/>
            <a:ext cx="3917516" cy="23627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35C3B3-15B2-4382-9C80-6983FB424BF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39" y="3221043"/>
            <a:ext cx="2236090" cy="8079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41FDB8B-7586-49BD-9052-21B6D46A68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566" y="4233325"/>
            <a:ext cx="1858074" cy="63793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D68A56A-ABA5-4890-8AD6-CAE87FEC606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887" y="4404859"/>
            <a:ext cx="1761457" cy="31177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503B564-4B5B-4C32-8E34-42B95ECAF31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145" y="3293275"/>
            <a:ext cx="1249479" cy="7104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B9069E1-CC48-4787-B42B-764D689ED9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17" y="3392464"/>
            <a:ext cx="2229123" cy="502055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0CD6DA87-8659-4066-890B-2432AE400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45" y="365126"/>
            <a:ext cx="6145295" cy="8613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anose="02000504050000020004" pitchFamily="2" charset="0"/>
              </a:rPr>
              <a:t>Innovation and Technology Development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2D53E66-C023-42E9-A29F-FB36B6BCF47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68" y="328126"/>
            <a:ext cx="954088" cy="898393"/>
          </a:xfrm>
          <a:prstGeom prst="rect">
            <a:avLst/>
          </a:prstGeom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04FDDC05-9D52-438A-805D-8A4F45B65E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4" y="365125"/>
            <a:ext cx="3014879" cy="861394"/>
          </a:xfrm>
          <a:prstGeom prst="rect">
            <a:avLst/>
          </a:prstGeom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EC1028A9-F704-4303-97F7-DAB2E12F08B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1544" t="48976" r="53116" b="36572"/>
          <a:stretch/>
        </p:blipFill>
        <p:spPr>
          <a:xfrm>
            <a:off x="130750" y="394776"/>
            <a:ext cx="496895" cy="756243"/>
          </a:xfrm>
          <a:prstGeom prst="rect">
            <a:avLst/>
          </a:prstGeom>
        </p:spPr>
      </p:pic>
      <p:pic>
        <p:nvPicPr>
          <p:cNvPr id="25" name="Picture 14">
            <a:extLst>
              <a:ext uri="{FF2B5EF4-FFF2-40B4-BE49-F238E27FC236}">
                <a16:creationId xmlns:a16="http://schemas.microsoft.com/office/drawing/2014/main" id="{68F1CBBD-B318-469C-B7BE-D1F9BFA70DC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8870" t="45271" r="44099" b="36536"/>
          <a:stretch/>
        </p:blipFill>
        <p:spPr>
          <a:xfrm>
            <a:off x="6851315" y="198958"/>
            <a:ext cx="654050" cy="9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00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A61F975-E132-483C-B591-BC1ABD81A044}"/>
              </a:ext>
            </a:extLst>
          </p:cNvPr>
          <p:cNvGrpSpPr/>
          <p:nvPr/>
        </p:nvGrpSpPr>
        <p:grpSpPr>
          <a:xfrm>
            <a:off x="629192" y="1351485"/>
            <a:ext cx="2694772" cy="4486865"/>
            <a:chOff x="4942187" y="1341930"/>
            <a:chExt cx="2694772" cy="4486865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1361DC59-52E4-460A-B12B-F8B0113CB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7874" y="1341930"/>
              <a:ext cx="1323399" cy="274432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5CD415D4-EA73-46BF-BEED-119D5BD64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0948" y="1717822"/>
              <a:ext cx="1833212" cy="1184255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B88E6F0-4F41-4A66-B432-F2451A4C12C0}"/>
                </a:ext>
              </a:extLst>
            </p:cNvPr>
            <p:cNvSpPr txBox="1"/>
            <p:nvPr/>
          </p:nvSpPr>
          <p:spPr>
            <a:xfrm>
              <a:off x="4942187" y="3028028"/>
              <a:ext cx="269477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/>
                <a:t>Research and Development Center in Chihuahua City, focused in mechanical development, packaging, embedded software.</a:t>
              </a:r>
            </a:p>
            <a:p>
              <a:pPr algn="just"/>
              <a:endParaRPr lang="en-US" sz="1600" dirty="0"/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1600" dirty="0"/>
                <a:t>Started operations in 2006.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1600" dirty="0"/>
                <a:t>100 engineers.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1600" dirty="0"/>
                <a:t>Linked to 4 manufacturing plants in Chihuahua.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96A9FE56-4DCC-44BE-B5BC-BA32A3A77909}"/>
              </a:ext>
            </a:extLst>
          </p:cNvPr>
          <p:cNvGrpSpPr/>
          <p:nvPr/>
        </p:nvGrpSpPr>
        <p:grpSpPr>
          <a:xfrm>
            <a:off x="4386663" y="1182351"/>
            <a:ext cx="2694773" cy="5409560"/>
            <a:chOff x="1338699" y="1157898"/>
            <a:chExt cx="2694773" cy="540956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C0B23AB-1C20-4DB1-89FC-F014FC27C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0548" y="1157898"/>
              <a:ext cx="1758403" cy="434036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AB0E8296-44F0-4166-A910-E05D3C239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3246" y="1717822"/>
              <a:ext cx="1773611" cy="1184255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6CFA330-127C-4D44-9378-9042C916ADC2}"/>
                </a:ext>
              </a:extLst>
            </p:cNvPr>
            <p:cNvSpPr txBox="1"/>
            <p:nvPr/>
          </p:nvSpPr>
          <p:spPr>
            <a:xfrm>
              <a:off x="1338699" y="3028028"/>
              <a:ext cx="2694773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/>
                <a:t>SAFRAN Engineering Services  in Chihuahua City  is focused in mechanical design, electrical design, systems design, manufacturing.</a:t>
              </a:r>
            </a:p>
            <a:p>
              <a:pPr algn="just"/>
              <a:endParaRPr lang="en-US" sz="1600" dirty="0"/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1600" dirty="0"/>
                <a:t>160 engineers.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1600" dirty="0"/>
                <a:t>Linked to 4 manufacturing plants in Chihuahua.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1600" dirty="0"/>
                <a:t>Design &amp; Engineering services open to external suppliers with the SAFRAN Group knowledge &amp; support.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440C330B-7DFE-4629-8071-6B11927037F4}"/>
              </a:ext>
            </a:extLst>
          </p:cNvPr>
          <p:cNvGrpSpPr/>
          <p:nvPr/>
        </p:nvGrpSpPr>
        <p:grpSpPr>
          <a:xfrm>
            <a:off x="8144135" y="1182351"/>
            <a:ext cx="2862465" cy="4890891"/>
            <a:chOff x="8506085" y="1182351"/>
            <a:chExt cx="2862465" cy="4890891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42D0F42-C574-4100-83CA-3F680A0D0EDC}"/>
                </a:ext>
              </a:extLst>
            </p:cNvPr>
            <p:cNvSpPr txBox="1"/>
            <p:nvPr/>
          </p:nvSpPr>
          <p:spPr>
            <a:xfrm>
              <a:off x="8506085" y="3026254"/>
              <a:ext cx="286246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/>
                <a:t>Engineering Center in Juárez City, focused on the design, development, testing and validation of automotive components.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endParaRPr lang="en-US" sz="1600" dirty="0"/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1600" dirty="0"/>
                <a:t>Started operations in 1995.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1600" dirty="0"/>
                <a:t>+2000 engineers.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1600" dirty="0"/>
                <a:t>+1,000 Invention Records.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1600" dirty="0"/>
                <a:t>+500 patents.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1600" dirty="0"/>
                <a:t>Linked to 1 manufacturing plant in Chihuahua.</a:t>
              </a:r>
              <a:endParaRPr lang="es-NI" sz="1600" dirty="0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937A3CD-9702-41D6-BC12-DCAF4363E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14865" y="1717822"/>
              <a:ext cx="1880988" cy="1184255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18C7332-449E-48A8-AC18-B8F95F22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0790" y="1182351"/>
              <a:ext cx="1927009" cy="434011"/>
            </a:xfrm>
            <a:prstGeom prst="rect">
              <a:avLst/>
            </a:prstGeom>
          </p:spPr>
        </p:pic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AF889ADC-689B-49CE-A06D-2576C993E4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68" y="328126"/>
            <a:ext cx="954088" cy="898393"/>
          </a:xfrm>
          <a:prstGeom prst="rect">
            <a:avLst/>
          </a:prstGeom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3BAD03B7-CD84-42C7-A96E-11514FA603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4" y="365125"/>
            <a:ext cx="3014879" cy="861394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67E7006D-F719-4083-86A6-E87EE76D2ACB}"/>
              </a:ext>
            </a:extLst>
          </p:cNvPr>
          <p:cNvSpPr/>
          <p:nvPr/>
        </p:nvSpPr>
        <p:spPr>
          <a:xfrm>
            <a:off x="0" y="6657180"/>
            <a:ext cx="12192000" cy="200820"/>
          </a:xfrm>
          <a:prstGeom prst="rect">
            <a:avLst/>
          </a:prstGeom>
          <a:solidFill>
            <a:srgbClr val="1B5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FEABD3A-2F93-44E0-B118-75A186589924}"/>
              </a:ext>
            </a:extLst>
          </p:cNvPr>
          <p:cNvSpPr/>
          <p:nvPr/>
        </p:nvSpPr>
        <p:spPr>
          <a:xfrm>
            <a:off x="8835656" y="6655160"/>
            <a:ext cx="3356344" cy="202840"/>
          </a:xfrm>
          <a:prstGeom prst="rect">
            <a:avLst/>
          </a:prstGeom>
          <a:solidFill>
            <a:srgbClr val="DB4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4D380385-25E5-4FC5-A6CD-CE2BF931A467}"/>
              </a:ext>
            </a:extLst>
          </p:cNvPr>
          <p:cNvSpPr txBox="1">
            <a:spLocks/>
          </p:cNvSpPr>
          <p:nvPr/>
        </p:nvSpPr>
        <p:spPr>
          <a:xfrm>
            <a:off x="627645" y="418291"/>
            <a:ext cx="6145295" cy="7406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Gotham" panose="02000504050000020004" pitchFamily="2" charset="0"/>
                <a:cs typeface="Helvetica" panose="020B0604020202020204" pitchFamily="34" charset="0"/>
              </a:rPr>
              <a:t>Design and engineering Success stories</a:t>
            </a:r>
          </a:p>
        </p:txBody>
      </p:sp>
      <p:pic>
        <p:nvPicPr>
          <p:cNvPr id="32" name="Picture 7">
            <a:extLst>
              <a:ext uri="{FF2B5EF4-FFF2-40B4-BE49-F238E27FC236}">
                <a16:creationId xmlns:a16="http://schemas.microsoft.com/office/drawing/2014/main" id="{C7CD3204-2009-4237-9772-0E06F891D3E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1544" t="48976" r="53116" b="36572"/>
          <a:stretch/>
        </p:blipFill>
        <p:spPr>
          <a:xfrm>
            <a:off x="130750" y="394776"/>
            <a:ext cx="496895" cy="756243"/>
          </a:xfrm>
          <a:prstGeom prst="rect">
            <a:avLst/>
          </a:prstGeom>
        </p:spPr>
      </p:pic>
      <p:pic>
        <p:nvPicPr>
          <p:cNvPr id="33" name="Picture 14">
            <a:extLst>
              <a:ext uri="{FF2B5EF4-FFF2-40B4-BE49-F238E27FC236}">
                <a16:creationId xmlns:a16="http://schemas.microsoft.com/office/drawing/2014/main" id="{A31B4F29-CDDF-4C40-A870-274637C7025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8870" t="45271" r="44099" b="36536"/>
          <a:stretch/>
        </p:blipFill>
        <p:spPr>
          <a:xfrm>
            <a:off x="6851315" y="198958"/>
            <a:ext cx="654050" cy="9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9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5073</TotalTime>
  <Words>1141</Words>
  <Application>Microsoft Office PowerPoint</Application>
  <PresentationFormat>Panorámica</PresentationFormat>
  <Paragraphs>277</Paragraphs>
  <Slides>22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Gotham</vt:lpstr>
      <vt:lpstr>Wingdings</vt:lpstr>
      <vt:lpstr>Tema de Office</vt:lpstr>
      <vt:lpstr>Presentación de PowerPoint</vt:lpstr>
      <vt:lpstr>Chihuahua’s Highlights</vt:lpstr>
      <vt:lpstr>Presentación de PowerPoint</vt:lpstr>
      <vt:lpstr>Talent and Industrial Culture</vt:lpstr>
      <vt:lpstr>Talent and Industrial Culture</vt:lpstr>
      <vt:lpstr>Presentación de PowerPoint</vt:lpstr>
      <vt:lpstr>Talent and Industrial Culture</vt:lpstr>
      <vt:lpstr>Innovation and Technology Development</vt:lpstr>
      <vt:lpstr>Presentación de PowerPoint</vt:lpstr>
      <vt:lpstr>Presentación de PowerPoint</vt:lpstr>
      <vt:lpstr>Presentación de PowerPoint</vt:lpstr>
      <vt:lpstr>Aerospace Cluster</vt:lpstr>
      <vt:lpstr>Presentación de PowerPoint</vt:lpstr>
      <vt:lpstr>Strategic Logistics</vt:lpstr>
      <vt:lpstr>Air Connectivity</vt:lpstr>
      <vt:lpstr>Strategic Logistics</vt:lpstr>
      <vt:lpstr>Quality of Life</vt:lpstr>
      <vt:lpstr>What else does Chihuahua has to offer?</vt:lpstr>
      <vt:lpstr>What else does Chihuahua has to offer?</vt:lpstr>
      <vt:lpstr>What else does Chihuahua has to offer?</vt:lpstr>
      <vt:lpstr>Safety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Ivan Alarcon</dc:creator>
  <cp:lastModifiedBy>Prodech Prodech</cp:lastModifiedBy>
  <cp:revision>406</cp:revision>
  <cp:lastPrinted>2018-06-13T17:22:10Z</cp:lastPrinted>
  <dcterms:created xsi:type="dcterms:W3CDTF">2018-05-30T16:12:20Z</dcterms:created>
  <dcterms:modified xsi:type="dcterms:W3CDTF">2019-11-15T21:59:05Z</dcterms:modified>
</cp:coreProperties>
</file>