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/>
    <p:restoredTop sz="94663"/>
  </p:normalViewPr>
  <p:slideViewPr>
    <p:cSldViewPr snapToGrid="0" snapToObjects="1">
      <p:cViewPr varScale="1">
        <p:scale>
          <a:sx n="106" d="100"/>
          <a:sy n="106" d="100"/>
        </p:scale>
        <p:origin x="21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B0388-5808-AD47-BB03-04DFD82F7A4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0B81-B791-EA4E-9C1D-F1888D74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615CC5-0BC6-0A45-88A9-A935DB66C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665" y="5565312"/>
            <a:ext cx="7974441" cy="933214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Names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F49F9-7B3C-A44B-9952-8EE65F62C4C4}"/>
              </a:ext>
            </a:extLst>
          </p:cNvPr>
          <p:cNvSpPr/>
          <p:nvPr userDrawn="1"/>
        </p:nvSpPr>
        <p:spPr>
          <a:xfrm>
            <a:off x="7924800" y="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7C6A66-C2F5-CC41-AA8F-098FE6816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9906" y="326136"/>
            <a:ext cx="2617787" cy="43973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0230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9F386-F861-2346-BD81-C96AC489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593" y="6302375"/>
            <a:ext cx="4479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CA6B82-1401-C949-9597-17A76211D6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A9D484-77C0-CC4E-8D5F-22DB1B33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B20B6B-4594-444B-A42E-A9714BF4CB6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2088994"/>
            <a:ext cx="4675094" cy="40879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Item</a:t>
            </a:r>
          </a:p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6E88D0-4AAA-6C4B-A4FC-0FBEA8CD94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81762" y="2081435"/>
            <a:ext cx="5472038" cy="4087969"/>
          </a:xfrm>
        </p:spPr>
        <p:txBody>
          <a:bodyPr>
            <a:noAutofit/>
          </a:bodyPr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4092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5315-3C9C-AF4E-BFBD-1D83215E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669" y="6302375"/>
            <a:ext cx="4248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CA6B82-1401-C949-9597-17A76211D6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D8BED6-DDC0-954B-983D-A823C29DD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B19FB-F72B-8A42-BAC6-97FA569FD1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36373" y="2088994"/>
            <a:ext cx="4675094" cy="40879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Item</a:t>
            </a:r>
          </a:p>
          <a:p>
            <a:pPr lvl="0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B35314-3691-804A-9765-545A1DD4A9D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9935" y="2088992"/>
            <a:ext cx="5173865" cy="4087969"/>
          </a:xfrm>
        </p:spPr>
        <p:txBody>
          <a:bodyPr>
            <a:noAutofit/>
          </a:bodyPr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40376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1895-626C-9149-9E7B-48726F24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57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C4BA-5536-E945-86E9-14B5788BC1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88994"/>
            <a:ext cx="4675094" cy="408796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0"/>
            <a:r>
              <a:rPr lang="en-US" dirty="0"/>
              <a:t>Item</a:t>
            </a:r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5C50E-AC65-FF42-AF30-915FA51962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81762" y="2088992"/>
            <a:ext cx="5472038" cy="4087969"/>
          </a:xfrm>
        </p:spPr>
        <p:txBody>
          <a:bodyPr>
            <a:noAutofit/>
          </a:bodyPr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93C0B-0938-3F4D-BE8E-67F4AC73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632" y="6302375"/>
            <a:ext cx="3958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CA6B82-1401-C949-9597-17A76211D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4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1895-626C-9149-9E7B-48726F244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5857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Thanks For coming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93C0B-0938-3F4D-BE8E-67F4AC73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632" y="6302375"/>
            <a:ext cx="3958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CA6B82-1401-C949-9597-17A76211D6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832CE-9E28-4B49-B4EC-CA58D77CB56C}"/>
              </a:ext>
            </a:extLst>
          </p:cNvPr>
          <p:cNvSpPr txBox="1"/>
          <p:nvPr userDrawn="1"/>
        </p:nvSpPr>
        <p:spPr>
          <a:xfrm>
            <a:off x="838200" y="2859613"/>
            <a:ext cx="9534525" cy="1538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dirty="0"/>
              <a:t>MATERIAL COVERED TODAY CAN BE FOUND AT: </a:t>
            </a:r>
          </a:p>
          <a:p>
            <a:r>
              <a:rPr lang="en-US" sz="5800" b="1" dirty="0"/>
              <a:t>WICHITA.EDU/SCMATERIALS</a:t>
            </a:r>
          </a:p>
        </p:txBody>
      </p:sp>
    </p:spTree>
    <p:extLst>
      <p:ext uri="{BB962C8B-B14F-4D97-AF65-F5344CB8AC3E}">
        <p14:creationId xmlns:p14="http://schemas.microsoft.com/office/powerpoint/2010/main" val="30404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3BDFF-8497-4C4E-BB47-DF9A10B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6173-2B2F-2142-B94B-54F7A5CF4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D2CD-EB5A-0A41-BC59-F789EC070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33BF-8FC4-0045-A43B-C694747E3ED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F79CD-26F0-704B-9534-F7E37B833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92C1B-320B-A848-BC99-1A0EA36C7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6B82-1401-C949-9597-17A76211D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zjournals.com/wichita/morning_call/2014/12/wichita-state-forms-neighborhood-safety-task-forc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chita.edu/services/ppmc/PPMC_Projects/fairmount_neighborhood_community_survey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C6FCB63-A325-0344-A481-C674C25C5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Kaye Monk-Morgan, VP Strategic Engagement and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09DCA-FE4F-004C-8201-55DD4C6DE5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23, 2022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A98F090-76E4-874E-A99F-CE1EF8F9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1665" y="618490"/>
            <a:ext cx="11581130" cy="37160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8609AD-9394-1B43-9E24-A952ABD07E1C}"/>
              </a:ext>
            </a:extLst>
          </p:cNvPr>
          <p:cNvSpPr txBox="1">
            <a:spLocks/>
          </p:cNvSpPr>
          <p:nvPr/>
        </p:nvSpPr>
        <p:spPr>
          <a:xfrm>
            <a:off x="1006831" y="1566119"/>
            <a:ext cx="4962444" cy="16737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University Village</a:t>
            </a:r>
          </a:p>
          <a:p>
            <a:r>
              <a:rPr lang="en-US" sz="2200" dirty="0"/>
              <a:t>Developer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15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7CDD-9EDE-B04F-B888-320143C9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University Village Concept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2E4FEE-1E41-4D3F-894A-22DC1E8B3407}"/>
              </a:ext>
            </a:extLst>
          </p:cNvPr>
          <p:cNvSpPr txBox="1">
            <a:spLocks/>
          </p:cNvSpPr>
          <p:nvPr/>
        </p:nvSpPr>
        <p:spPr>
          <a:xfrm>
            <a:off x="418453" y="1825625"/>
            <a:ext cx="112052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2014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 – University, Community and Local Government Efforts Instituted Aimed at Creating a Safe, Economically vibrant Neighborhoods Near Campus (</a:t>
            </a:r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https://www.bizjournals.com/wichita/morning_call/2014/12/wichita-state-forms-neighborhood-safety-task-force.html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2015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 - Wichita State University’s Shocker Neighborhood Coalition (SNC) Worked Alongside Fairmount Neighborhood residents to Build a Healthy and Active Community South of the Campus.  Community liaison Darryl Carrington and WSU’s Public Policy and Management Center conducted an in-depth survey</a:t>
            </a:r>
            <a:b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https://www.wichita.edu/services/ppmc/PPMC_Projects/fairmount_neighborhood_community_survey.php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2019/2020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University Village concept was born.  Community and University engagement on priorities began.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2020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 – Community group formed seeking opportunities under a Community Benefits Agreement.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September 2020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Town Hall Meeting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March 2021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Competitive process to solicit developers for University Village begins. 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September 2021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Qualified developers identified for next phase of competitive process. 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February 2022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Developer finalist presents proposal for initial feedback to University and community.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6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7A3318-F54D-C748-90AF-FE20F96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Qualifications and Proposal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3DC2F-3E1D-47A5-914A-DE023785C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8030"/>
            <a:ext cx="10515601" cy="4280809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September 2020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Community Presentation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 2021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for Qualifications (RFQ) Posted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April 2021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RFQ Submissions Received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April – August 2021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RFQ Submissions Review (Interviews, reference checks, financial fitness review)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September 2021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RFP released to vetted respondents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November 2021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Virtual Meeting held to clarify RFP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January 2022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RFP submissions</a:t>
            </a:r>
          </a:p>
          <a:p>
            <a:pPr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200" b="1" dirty="0">
                <a:latin typeface="Calibri" panose="020F0502020204030204" pitchFamily="34" charset="0"/>
              </a:rPr>
              <a:t>February 2022 </a:t>
            </a:r>
            <a:r>
              <a:rPr lang="en-US" sz="3200" dirty="0">
                <a:latin typeface="Calibri" panose="020F0502020204030204" pitchFamily="34" charset="0"/>
              </a:rPr>
              <a:t>RFP Presentations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8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7CDD-9EDE-B04F-B888-320143C9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Village Engagement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2E4FEE-1E41-4D3F-894A-22DC1E8B3407}"/>
              </a:ext>
            </a:extLst>
          </p:cNvPr>
          <p:cNvSpPr txBox="1">
            <a:spLocks/>
          </p:cNvSpPr>
          <p:nvPr/>
        </p:nvSpPr>
        <p:spPr>
          <a:xfrm>
            <a:off x="418453" y="1825625"/>
            <a:ext cx="112052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Regular updates provided to executive team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Presentations to faculty senate, US Senate, student senate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Meetings with Fairmount neighborhood association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Meetings with Community Benefits Agreement group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Shocker Neighborhood Development Panel  co-sponsored by W – A Community of Young Professionals (June 2021)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QR code survey (July-Sept 2021) 24 signs on campus and in Shocker Neighborhood not just Fairmount Neighborhood.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0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7A3318-F54D-C748-90AF-FE20F965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8" y="245857"/>
            <a:ext cx="10515600" cy="1325563"/>
          </a:xfrm>
        </p:spPr>
        <p:txBody>
          <a:bodyPr/>
          <a:lstStyle/>
          <a:p>
            <a:r>
              <a:rPr lang="en-US" dirty="0"/>
              <a:t>University Village Steering Committee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3DC2F-3E1D-47A5-914A-DE023785C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8030"/>
            <a:ext cx="10515601" cy="4280809"/>
          </a:xfrm>
        </p:spPr>
        <p:txBody>
          <a:bodyPr/>
          <a:lstStyle/>
          <a:p>
            <a:r>
              <a:rPr lang="en-US" sz="2000" b="1" dirty="0"/>
              <a:t>Stacia Boden, </a:t>
            </a:r>
            <a:r>
              <a:rPr lang="en-US" sz="2000" dirty="0"/>
              <a:t>General Counsel</a:t>
            </a:r>
          </a:p>
          <a:p>
            <a:r>
              <a:rPr lang="en-US" sz="2000" b="1" dirty="0"/>
              <a:t>Troy Bruun</a:t>
            </a:r>
            <a:r>
              <a:rPr lang="en-US" sz="2000" dirty="0"/>
              <a:t>, AVP Finance and Administration</a:t>
            </a:r>
          </a:p>
          <a:p>
            <a:r>
              <a:rPr lang="en-US" sz="2000" b="1" dirty="0"/>
              <a:t>Dr. Mark Glaser</a:t>
            </a:r>
            <a:r>
              <a:rPr lang="en-US" sz="2000" dirty="0"/>
              <a:t>, Professor (Fairmount Neighborhood researcher)</a:t>
            </a:r>
          </a:p>
          <a:p>
            <a:r>
              <a:rPr lang="en-US" sz="2000" b="1" dirty="0"/>
              <a:t>Werner Golling</a:t>
            </a:r>
            <a:r>
              <a:rPr lang="en-US" sz="2000" dirty="0"/>
              <a:t>, VP Finance and Administration</a:t>
            </a:r>
          </a:p>
          <a:p>
            <a:r>
              <a:rPr lang="en-US" sz="2000" b="1" dirty="0"/>
              <a:t>Dr. Kaye Monk-Morgan</a:t>
            </a:r>
            <a:r>
              <a:rPr lang="en-US" sz="2000" dirty="0"/>
              <a:t>, VP Strategic Engagement and Planning</a:t>
            </a:r>
          </a:p>
          <a:p>
            <a:r>
              <a:rPr lang="en-US" sz="2000" b="1" dirty="0"/>
              <a:t>Emily Patterson</a:t>
            </a:r>
            <a:r>
              <a:rPr lang="en-US" sz="2000" dirty="0"/>
              <a:t>, Executive Director of Facilities Planning</a:t>
            </a:r>
          </a:p>
          <a:p>
            <a:r>
              <a:rPr lang="en-US" sz="2000" b="1" dirty="0"/>
              <a:t>Andy Schlapp</a:t>
            </a:r>
            <a:r>
              <a:rPr lang="en-US" sz="2000" dirty="0"/>
              <a:t>, Executive Director of Government Relations and Strategy</a:t>
            </a:r>
          </a:p>
          <a:p>
            <a:r>
              <a:rPr lang="en-US" sz="2000" b="1" dirty="0"/>
              <a:t>Crystal Stegeman</a:t>
            </a:r>
            <a:r>
              <a:rPr lang="en-US" sz="2000" dirty="0"/>
              <a:t>, University Property Manager</a:t>
            </a:r>
          </a:p>
          <a:p>
            <a:r>
              <a:rPr lang="en-US" sz="2000" b="1" dirty="0"/>
              <a:t>Dr. John Tomblin</a:t>
            </a:r>
            <a:r>
              <a:rPr lang="en-US" sz="2000" dirty="0"/>
              <a:t>, Senior VP for Industry and Defense Programs and Executive Director of NIAR</a:t>
            </a:r>
          </a:p>
          <a:p>
            <a:r>
              <a:rPr lang="en-US" sz="2000" b="1" dirty="0"/>
              <a:t>Dr. Rick Muma, </a:t>
            </a:r>
            <a:r>
              <a:rPr lang="en-US" sz="2000" dirty="0"/>
              <a:t>President (Ex-Officio)</a:t>
            </a:r>
          </a:p>
          <a:p>
            <a:r>
              <a:rPr lang="en-US" sz="2000" b="1" dirty="0"/>
              <a:t>Harlan </a:t>
            </a:r>
            <a:r>
              <a:rPr lang="en-US" sz="2000" b="1"/>
              <a:t>Stafford, </a:t>
            </a:r>
            <a:r>
              <a:rPr lang="en-US" sz="2000"/>
              <a:t>Consultant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3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439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Symbol</vt:lpstr>
      <vt:lpstr>Wingdings</vt:lpstr>
      <vt:lpstr>Office Theme</vt:lpstr>
      <vt:lpstr>PowerPoint Presentation</vt:lpstr>
      <vt:lpstr>Steps to University Village Concept</vt:lpstr>
      <vt:lpstr>Request for Qualifications and Proposal Timeline</vt:lpstr>
      <vt:lpstr>University Village Engagement</vt:lpstr>
      <vt:lpstr>University Village Steering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 Intern4</dc:creator>
  <cp:lastModifiedBy>Santiago, Lydia</cp:lastModifiedBy>
  <cp:revision>19</cp:revision>
  <dcterms:created xsi:type="dcterms:W3CDTF">2021-11-19T19:33:55Z</dcterms:created>
  <dcterms:modified xsi:type="dcterms:W3CDTF">2022-02-28T22:59:39Z</dcterms:modified>
</cp:coreProperties>
</file>