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5029200" cy="7772400"/>
  <p:notesSz cx="5029200" cy="7772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3456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77190" y="2409444"/>
            <a:ext cx="427482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754380" y="4352544"/>
            <a:ext cx="352044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51460" y="1787652"/>
            <a:ext cx="2187702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590038" y="1787652"/>
            <a:ext cx="2187702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873051" y="-37324"/>
            <a:ext cx="2090420" cy="939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024976" y="1397657"/>
            <a:ext cx="2662554" cy="4886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709928" y="7228332"/>
            <a:ext cx="1609344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51460" y="7228332"/>
            <a:ext cx="1156716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3621024" y="7228332"/>
            <a:ext cx="1156716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jpeg"/><Relationship Id="rId7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registerblast.com/wsu" TargetMode="External"/><Relationship Id="rId5" Type="http://schemas.openxmlformats.org/officeDocument/2006/relationships/image" Target="../media/image3.png"/><Relationship Id="rId4" Type="http://schemas.openxmlformats.org/officeDocument/2006/relationships/hyperlink" Target="http://www.wichita.edu/OSAT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18" Type="http://schemas.openxmlformats.org/officeDocument/2006/relationships/image" Target="../media/image2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17" Type="http://schemas.openxmlformats.org/officeDocument/2006/relationships/image" Target="../media/image21.png"/><Relationship Id="rId2" Type="http://schemas.openxmlformats.org/officeDocument/2006/relationships/image" Target="../media/image6.png"/><Relationship Id="rId16" Type="http://schemas.openxmlformats.org/officeDocument/2006/relationships/image" Target="../media/image20.png"/><Relationship Id="rId20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5" Type="http://schemas.openxmlformats.org/officeDocument/2006/relationships/image" Target="../media/image19.png"/><Relationship Id="rId10" Type="http://schemas.openxmlformats.org/officeDocument/2006/relationships/image" Target="../media/image14.png"/><Relationship Id="rId19" Type="http://schemas.openxmlformats.org/officeDocument/2006/relationships/image" Target="../media/image23.png"/><Relationship Id="rId4" Type="http://schemas.openxmlformats.org/officeDocument/2006/relationships/image" Target="../media/image8.png"/><Relationship Id="rId9" Type="http://schemas.openxmlformats.org/officeDocument/2006/relationships/image" Target="../media/image13.png"/><Relationship Id="rId1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5029200" cy="7772400"/>
            <a:chOff x="0" y="0"/>
            <a:chExt cx="5029200" cy="7772400"/>
          </a:xfrm>
        </p:grpSpPr>
        <p:sp>
          <p:nvSpPr>
            <p:cNvPr id="3" name="object 3"/>
            <p:cNvSpPr/>
            <p:nvPr/>
          </p:nvSpPr>
          <p:spPr>
            <a:xfrm>
              <a:off x="0" y="6622542"/>
              <a:ext cx="5029200" cy="1149985"/>
            </a:xfrm>
            <a:custGeom>
              <a:avLst/>
              <a:gdLst/>
              <a:ahLst/>
              <a:cxnLst/>
              <a:rect l="l" t="t" r="r" b="b"/>
              <a:pathLst>
                <a:path w="5029200" h="1149984">
                  <a:moveTo>
                    <a:pt x="5029200" y="0"/>
                  </a:moveTo>
                  <a:lnTo>
                    <a:pt x="0" y="0"/>
                  </a:lnTo>
                  <a:lnTo>
                    <a:pt x="0" y="1149857"/>
                  </a:lnTo>
                  <a:lnTo>
                    <a:pt x="5029200" y="1149857"/>
                  </a:lnTo>
                  <a:lnTo>
                    <a:pt x="5029200" y="0"/>
                  </a:lnTo>
                  <a:close/>
                </a:path>
              </a:pathLst>
            </a:custGeom>
            <a:solidFill>
              <a:srgbClr val="FFD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" name="object 4"/>
            <p:cNvPicPr/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0" y="1541678"/>
              <a:ext cx="1938870" cy="508085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0" y="0"/>
              <a:ext cx="5029200" cy="2185670"/>
            </a:xfrm>
            <a:custGeom>
              <a:avLst/>
              <a:gdLst/>
              <a:ahLst/>
              <a:cxnLst/>
              <a:rect l="l" t="t" r="r" b="b"/>
              <a:pathLst>
                <a:path w="5029200" h="2185670">
                  <a:moveTo>
                    <a:pt x="5029200" y="0"/>
                  </a:moveTo>
                  <a:lnTo>
                    <a:pt x="0" y="0"/>
                  </a:lnTo>
                  <a:lnTo>
                    <a:pt x="0" y="2185555"/>
                  </a:lnTo>
                  <a:lnTo>
                    <a:pt x="135991" y="1773361"/>
                  </a:lnTo>
                  <a:lnTo>
                    <a:pt x="634622" y="1568217"/>
                  </a:lnTo>
                  <a:lnTo>
                    <a:pt x="1605641" y="1538911"/>
                  </a:lnTo>
                  <a:lnTo>
                    <a:pt x="5029200" y="1538911"/>
                  </a:lnTo>
                  <a:lnTo>
                    <a:pt x="5029200" y="0"/>
                  </a:lnTo>
                  <a:close/>
                </a:path>
              </a:pathLst>
            </a:custGeom>
            <a:solidFill>
              <a:srgbClr val="FFD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473196" y="1408384"/>
              <a:ext cx="3082925" cy="326390"/>
            </a:xfrm>
            <a:custGeom>
              <a:avLst/>
              <a:gdLst/>
              <a:ahLst/>
              <a:cxnLst/>
              <a:rect l="l" t="t" r="r" b="b"/>
              <a:pathLst>
                <a:path w="3082925" h="326389">
                  <a:moveTo>
                    <a:pt x="3082442" y="0"/>
                  </a:moveTo>
                  <a:lnTo>
                    <a:pt x="356488" y="0"/>
                  </a:lnTo>
                  <a:lnTo>
                    <a:pt x="150393" y="50948"/>
                  </a:lnTo>
                  <a:lnTo>
                    <a:pt x="44561" y="163036"/>
                  </a:lnTo>
                  <a:lnTo>
                    <a:pt x="5570" y="275123"/>
                  </a:lnTo>
                  <a:lnTo>
                    <a:pt x="0" y="326072"/>
                  </a:lnTo>
                  <a:lnTo>
                    <a:pt x="2726042" y="326072"/>
                  </a:lnTo>
                  <a:lnTo>
                    <a:pt x="2932257" y="275123"/>
                  </a:lnTo>
                  <a:lnTo>
                    <a:pt x="3038044" y="163036"/>
                  </a:lnTo>
                  <a:lnTo>
                    <a:pt x="3076930" y="50948"/>
                  </a:lnTo>
                  <a:lnTo>
                    <a:pt x="3082442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 descr="$PPTXTitle"/>
          <p:cNvSpPr txBox="1">
            <a:spLocks noGrp="1"/>
          </p:cNvSpPr>
          <p:nvPr>
            <p:ph type="title"/>
          </p:nvPr>
        </p:nvSpPr>
        <p:spPr>
          <a:xfrm>
            <a:off x="264539" y="385110"/>
            <a:ext cx="4500245" cy="1021715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700" marR="5080" algn="ctr">
              <a:lnSpc>
                <a:spcPts val="2520"/>
              </a:lnSpc>
              <a:spcBef>
                <a:spcPts val="409"/>
              </a:spcBef>
            </a:pPr>
            <a:r>
              <a:rPr sz="2300" i="1" spc="10" dirty="0">
                <a:latin typeface="Calibri"/>
                <a:cs typeface="Calibri"/>
              </a:rPr>
              <a:t>Providing</a:t>
            </a:r>
            <a:r>
              <a:rPr sz="2300" i="1" spc="300" dirty="0">
                <a:latin typeface="Calibri"/>
                <a:cs typeface="Calibri"/>
              </a:rPr>
              <a:t> </a:t>
            </a:r>
            <a:r>
              <a:rPr sz="2300" i="1" spc="10" dirty="0">
                <a:latin typeface="Calibri"/>
                <a:cs typeface="Calibri"/>
              </a:rPr>
              <a:t>Accommodations,</a:t>
            </a:r>
            <a:r>
              <a:rPr sz="2300" i="1" spc="300" dirty="0">
                <a:latin typeface="Calibri"/>
                <a:cs typeface="Calibri"/>
              </a:rPr>
              <a:t> </a:t>
            </a:r>
            <a:r>
              <a:rPr sz="2300" i="1" spc="-10" dirty="0">
                <a:latin typeface="Calibri"/>
                <a:cs typeface="Calibri"/>
              </a:rPr>
              <a:t>Access, </a:t>
            </a:r>
            <a:r>
              <a:rPr sz="2300" i="1" dirty="0">
                <a:latin typeface="Calibri"/>
                <a:cs typeface="Calibri"/>
              </a:rPr>
              <a:t>and</a:t>
            </a:r>
            <a:r>
              <a:rPr sz="2300" i="1" spc="90" dirty="0">
                <a:latin typeface="Calibri"/>
                <a:cs typeface="Calibri"/>
              </a:rPr>
              <a:t> </a:t>
            </a:r>
            <a:r>
              <a:rPr sz="2300" i="1" dirty="0">
                <a:latin typeface="Calibri"/>
                <a:cs typeface="Calibri"/>
              </a:rPr>
              <a:t>Proctered</a:t>
            </a:r>
            <a:r>
              <a:rPr sz="2300" i="1" spc="90" dirty="0">
                <a:latin typeface="Calibri"/>
                <a:cs typeface="Calibri"/>
              </a:rPr>
              <a:t> </a:t>
            </a:r>
            <a:r>
              <a:rPr sz="2300" i="1" dirty="0">
                <a:latin typeface="Calibri"/>
                <a:cs typeface="Calibri"/>
              </a:rPr>
              <a:t>Testing</a:t>
            </a:r>
            <a:r>
              <a:rPr sz="2300" i="1" spc="90" dirty="0">
                <a:latin typeface="Calibri"/>
                <a:cs typeface="Calibri"/>
              </a:rPr>
              <a:t> </a:t>
            </a:r>
            <a:r>
              <a:rPr sz="2300" i="1" dirty="0">
                <a:latin typeface="Calibri"/>
                <a:cs typeface="Calibri"/>
              </a:rPr>
              <a:t>Services</a:t>
            </a:r>
            <a:r>
              <a:rPr sz="2300" i="1" spc="90" dirty="0">
                <a:latin typeface="Calibri"/>
                <a:cs typeface="Calibri"/>
              </a:rPr>
              <a:t> </a:t>
            </a:r>
            <a:r>
              <a:rPr sz="2300" i="1" spc="-25" dirty="0">
                <a:latin typeface="Calibri"/>
                <a:cs typeface="Calibri"/>
              </a:rPr>
              <a:t>to </a:t>
            </a:r>
            <a:r>
              <a:rPr sz="2300" i="1" spc="55" dirty="0">
                <a:latin typeface="Calibri"/>
                <a:cs typeface="Calibri"/>
              </a:rPr>
              <a:t>Wichita</a:t>
            </a:r>
            <a:r>
              <a:rPr sz="2300" i="1" spc="120" dirty="0">
                <a:latin typeface="Calibri"/>
                <a:cs typeface="Calibri"/>
              </a:rPr>
              <a:t> </a:t>
            </a:r>
            <a:r>
              <a:rPr sz="2300" i="1" dirty="0">
                <a:latin typeface="Calibri"/>
                <a:cs typeface="Calibri"/>
              </a:rPr>
              <a:t>State</a:t>
            </a:r>
            <a:r>
              <a:rPr sz="2300" i="1" spc="125" dirty="0">
                <a:latin typeface="Calibri"/>
                <a:cs typeface="Calibri"/>
              </a:rPr>
              <a:t> </a:t>
            </a:r>
            <a:r>
              <a:rPr sz="2300" i="1" dirty="0">
                <a:latin typeface="Calibri"/>
                <a:cs typeface="Calibri"/>
              </a:rPr>
              <a:t>University</a:t>
            </a:r>
            <a:r>
              <a:rPr sz="2300" i="1" spc="120" dirty="0">
                <a:latin typeface="Calibri"/>
                <a:cs typeface="Calibri"/>
              </a:rPr>
              <a:t> </a:t>
            </a:r>
            <a:r>
              <a:rPr sz="2300" i="1" spc="40" dirty="0">
                <a:latin typeface="Calibri"/>
                <a:cs typeface="Calibri"/>
              </a:rPr>
              <a:t>Students.</a:t>
            </a:r>
            <a:endParaRPr sz="23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024976" y="1397657"/>
            <a:ext cx="2662555" cy="488696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800" b="1" i="1" dirty="0">
                <a:solidFill>
                  <a:srgbClr val="FFFFFF"/>
                </a:solidFill>
                <a:latin typeface="Calibri"/>
                <a:cs typeface="Calibri"/>
              </a:rPr>
              <a:t>Frequent</a:t>
            </a:r>
            <a:r>
              <a:rPr sz="1800" b="1" i="1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i="1" spc="-10" dirty="0">
                <a:solidFill>
                  <a:srgbClr val="FFFFFF"/>
                </a:solidFill>
                <a:latin typeface="Calibri"/>
                <a:cs typeface="Calibri"/>
              </a:rPr>
              <a:t>Questions</a:t>
            </a:r>
            <a:endParaRPr sz="1800">
              <a:latin typeface="Calibri"/>
              <a:cs typeface="Calibri"/>
            </a:endParaRPr>
          </a:p>
          <a:p>
            <a:pPr marL="56515" marR="18415">
              <a:lnSpc>
                <a:spcPct val="125699"/>
              </a:lnSpc>
              <a:spcBef>
                <a:spcPts val="800"/>
              </a:spcBef>
            </a:pPr>
            <a:r>
              <a:rPr sz="900" b="1" dirty="0">
                <a:solidFill>
                  <a:srgbClr val="231F20"/>
                </a:solidFill>
                <a:latin typeface="Calibri"/>
                <a:cs typeface="Calibri"/>
              </a:rPr>
              <a:t>I</a:t>
            </a:r>
            <a:r>
              <a:rPr sz="900" b="1" spc="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b="1" dirty="0">
                <a:solidFill>
                  <a:srgbClr val="231F20"/>
                </a:solidFill>
                <a:latin typeface="Calibri"/>
                <a:cs typeface="Calibri"/>
              </a:rPr>
              <a:t>think</a:t>
            </a:r>
            <a:r>
              <a:rPr sz="900" b="1" spc="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b="1" dirty="0">
                <a:solidFill>
                  <a:srgbClr val="231F20"/>
                </a:solidFill>
                <a:latin typeface="Calibri"/>
                <a:cs typeface="Calibri"/>
              </a:rPr>
              <a:t>I</a:t>
            </a:r>
            <a:r>
              <a:rPr sz="900" b="1" spc="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b="1" dirty="0">
                <a:solidFill>
                  <a:srgbClr val="231F20"/>
                </a:solidFill>
                <a:latin typeface="Calibri"/>
                <a:cs typeface="Calibri"/>
              </a:rPr>
              <a:t>have</a:t>
            </a:r>
            <a:r>
              <a:rPr sz="900" b="1" spc="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b="1" dirty="0">
                <a:solidFill>
                  <a:srgbClr val="231F20"/>
                </a:solidFill>
                <a:latin typeface="Calibri"/>
                <a:cs typeface="Calibri"/>
              </a:rPr>
              <a:t>a</a:t>
            </a:r>
            <a:r>
              <a:rPr sz="900" b="1" spc="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b="1" dirty="0">
                <a:solidFill>
                  <a:srgbClr val="231F20"/>
                </a:solidFill>
                <a:latin typeface="Calibri"/>
                <a:cs typeface="Calibri"/>
              </a:rPr>
              <a:t>learning</a:t>
            </a:r>
            <a:r>
              <a:rPr sz="900" b="1" spc="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b="1" dirty="0">
                <a:solidFill>
                  <a:srgbClr val="231F20"/>
                </a:solidFill>
                <a:latin typeface="Calibri"/>
                <a:cs typeface="Calibri"/>
              </a:rPr>
              <a:t>disability.</a:t>
            </a:r>
            <a:r>
              <a:rPr sz="900" b="1" spc="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b="1" dirty="0">
                <a:solidFill>
                  <a:srgbClr val="231F20"/>
                </a:solidFill>
                <a:latin typeface="Calibri"/>
                <a:cs typeface="Calibri"/>
              </a:rPr>
              <a:t>Can</a:t>
            </a:r>
            <a:r>
              <a:rPr sz="900" b="1" spc="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b="1" dirty="0">
                <a:solidFill>
                  <a:srgbClr val="231F20"/>
                </a:solidFill>
                <a:latin typeface="Calibri"/>
                <a:cs typeface="Calibri"/>
              </a:rPr>
              <a:t>OSAT</a:t>
            </a:r>
            <a:r>
              <a:rPr sz="900" b="1" spc="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b="1" spc="-10" dirty="0">
                <a:solidFill>
                  <a:srgbClr val="231F20"/>
                </a:solidFill>
                <a:latin typeface="Calibri"/>
                <a:cs typeface="Calibri"/>
              </a:rPr>
              <a:t>evaluate</a:t>
            </a:r>
            <a:r>
              <a:rPr sz="900" b="1" spc="50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b="1" dirty="0">
                <a:solidFill>
                  <a:srgbClr val="231F20"/>
                </a:solidFill>
                <a:latin typeface="Calibri"/>
                <a:cs typeface="Calibri"/>
              </a:rPr>
              <a:t>me</a:t>
            </a:r>
            <a:r>
              <a:rPr sz="900" b="1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b="1" dirty="0">
                <a:solidFill>
                  <a:srgbClr val="231F20"/>
                </a:solidFill>
                <a:latin typeface="Calibri"/>
                <a:cs typeface="Calibri"/>
              </a:rPr>
              <a:t>so</a:t>
            </a:r>
            <a:r>
              <a:rPr sz="900" b="1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b="1" dirty="0">
                <a:solidFill>
                  <a:srgbClr val="231F20"/>
                </a:solidFill>
                <a:latin typeface="Calibri"/>
                <a:cs typeface="Calibri"/>
              </a:rPr>
              <a:t>I</a:t>
            </a:r>
            <a:r>
              <a:rPr sz="900" b="1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b="1" dirty="0">
                <a:solidFill>
                  <a:srgbClr val="231F20"/>
                </a:solidFill>
                <a:latin typeface="Calibri"/>
                <a:cs typeface="Calibri"/>
              </a:rPr>
              <a:t>can</a:t>
            </a:r>
            <a:r>
              <a:rPr sz="900" b="1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b="1" dirty="0">
                <a:solidFill>
                  <a:srgbClr val="231F20"/>
                </a:solidFill>
                <a:latin typeface="Calibri"/>
                <a:cs typeface="Calibri"/>
              </a:rPr>
              <a:t>receive</a:t>
            </a:r>
            <a:r>
              <a:rPr sz="900" b="1" spc="-10" dirty="0">
                <a:solidFill>
                  <a:srgbClr val="231F20"/>
                </a:solidFill>
                <a:latin typeface="Calibri"/>
                <a:cs typeface="Calibri"/>
              </a:rPr>
              <a:t> accommodations?</a:t>
            </a:r>
            <a:endParaRPr sz="900">
              <a:latin typeface="Calibri"/>
              <a:cs typeface="Calibri"/>
            </a:endParaRPr>
          </a:p>
          <a:p>
            <a:pPr marL="56515" marR="108585">
              <a:lnSpc>
                <a:spcPct val="125699"/>
              </a:lnSpc>
            </a:pP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No,</a:t>
            </a:r>
            <a:r>
              <a:rPr sz="900" spc="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OSAT</a:t>
            </a:r>
            <a:r>
              <a:rPr sz="900" spc="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does</a:t>
            </a:r>
            <a:r>
              <a:rPr sz="900" spc="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not</a:t>
            </a:r>
            <a:r>
              <a:rPr sz="900" spc="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evaluate</a:t>
            </a:r>
            <a:r>
              <a:rPr sz="900" spc="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students</a:t>
            </a:r>
            <a:r>
              <a:rPr sz="900" spc="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for</a:t>
            </a:r>
            <a:r>
              <a:rPr sz="900" spc="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Calibri"/>
                <a:cs typeface="Calibri"/>
              </a:rPr>
              <a:t>disabilities.</a:t>
            </a:r>
            <a:r>
              <a:rPr sz="900" spc="50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Referrals</a:t>
            </a:r>
            <a:r>
              <a:rPr sz="900" spc="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to</a:t>
            </a:r>
            <a:r>
              <a:rPr sz="900" spc="3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qualiﬁed</a:t>
            </a:r>
            <a:r>
              <a:rPr sz="900" spc="3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professionals</a:t>
            </a:r>
            <a:r>
              <a:rPr sz="900" spc="3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will</a:t>
            </a:r>
            <a:r>
              <a:rPr sz="900" spc="3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be</a:t>
            </a:r>
            <a:r>
              <a:rPr sz="900" spc="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Calibri"/>
                <a:cs typeface="Calibri"/>
              </a:rPr>
              <a:t>provided</a:t>
            </a:r>
            <a:r>
              <a:rPr sz="900" spc="50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upon</a:t>
            </a:r>
            <a:r>
              <a:rPr sz="900" spc="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request</a:t>
            </a:r>
            <a:r>
              <a:rPr sz="900" spc="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for</a:t>
            </a:r>
            <a:r>
              <a:rPr sz="900" spc="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a</a:t>
            </a:r>
            <a:r>
              <a:rPr sz="900" spc="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student</a:t>
            </a:r>
            <a:r>
              <a:rPr sz="900" spc="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to</a:t>
            </a:r>
            <a:r>
              <a:rPr sz="900" spc="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pursue</a:t>
            </a:r>
            <a:r>
              <a:rPr sz="900" spc="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Calibri"/>
                <a:cs typeface="Calibri"/>
              </a:rPr>
              <a:t>independently.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60"/>
              </a:spcBef>
            </a:pPr>
            <a:endParaRPr sz="900">
              <a:latin typeface="Calibri"/>
              <a:cs typeface="Calibri"/>
            </a:endParaRPr>
          </a:p>
          <a:p>
            <a:pPr marL="56515" marR="69850">
              <a:lnSpc>
                <a:spcPct val="125699"/>
              </a:lnSpc>
            </a:pPr>
            <a:r>
              <a:rPr sz="900" b="1" dirty="0">
                <a:solidFill>
                  <a:srgbClr val="231F20"/>
                </a:solidFill>
                <a:latin typeface="Calibri"/>
                <a:cs typeface="Calibri"/>
              </a:rPr>
              <a:t>Can</a:t>
            </a:r>
            <a:r>
              <a:rPr sz="900" b="1" spc="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b="1" dirty="0">
                <a:solidFill>
                  <a:srgbClr val="231F20"/>
                </a:solidFill>
                <a:latin typeface="Calibri"/>
                <a:cs typeface="Calibri"/>
              </a:rPr>
              <a:t>OSAT</a:t>
            </a:r>
            <a:r>
              <a:rPr sz="900" b="1" spc="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b="1" dirty="0">
                <a:solidFill>
                  <a:srgbClr val="231F20"/>
                </a:solidFill>
                <a:latin typeface="Calibri"/>
                <a:cs typeface="Calibri"/>
              </a:rPr>
              <a:t>assist</a:t>
            </a:r>
            <a:r>
              <a:rPr sz="900" b="1" spc="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b="1" dirty="0">
                <a:solidFill>
                  <a:srgbClr val="231F20"/>
                </a:solidFill>
                <a:latin typeface="Calibri"/>
                <a:cs typeface="Calibri"/>
              </a:rPr>
              <a:t>me</a:t>
            </a:r>
            <a:r>
              <a:rPr sz="900" b="1" spc="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b="1" dirty="0">
                <a:solidFill>
                  <a:srgbClr val="231F20"/>
                </a:solidFill>
                <a:latin typeface="Calibri"/>
                <a:cs typeface="Calibri"/>
              </a:rPr>
              <a:t>with</a:t>
            </a:r>
            <a:r>
              <a:rPr sz="900" b="1" spc="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b="1" dirty="0">
                <a:solidFill>
                  <a:srgbClr val="231F20"/>
                </a:solidFill>
                <a:latin typeface="Calibri"/>
                <a:cs typeface="Calibri"/>
              </a:rPr>
              <a:t>getting</a:t>
            </a:r>
            <a:r>
              <a:rPr sz="900" b="1" spc="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b="1" dirty="0">
                <a:solidFill>
                  <a:srgbClr val="231F20"/>
                </a:solidFill>
                <a:latin typeface="Calibri"/>
                <a:cs typeface="Calibri"/>
              </a:rPr>
              <a:t>accommodations</a:t>
            </a:r>
            <a:r>
              <a:rPr sz="900" b="1" spc="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231F20"/>
                </a:solidFill>
                <a:latin typeface="Calibri"/>
                <a:cs typeface="Calibri"/>
              </a:rPr>
              <a:t>in</a:t>
            </a:r>
            <a:r>
              <a:rPr sz="900" b="1" spc="50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b="1" dirty="0">
                <a:solidFill>
                  <a:srgbClr val="231F20"/>
                </a:solidFill>
                <a:latin typeface="Calibri"/>
                <a:cs typeface="Calibri"/>
              </a:rPr>
              <a:t>my</a:t>
            </a:r>
            <a:r>
              <a:rPr sz="900" b="1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b="1" dirty="0">
                <a:solidFill>
                  <a:srgbClr val="231F20"/>
                </a:solidFill>
                <a:latin typeface="Calibri"/>
                <a:cs typeface="Calibri"/>
              </a:rPr>
              <a:t>residence</a:t>
            </a:r>
            <a:r>
              <a:rPr sz="900" b="1" spc="-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b="1" spc="-10" dirty="0">
                <a:solidFill>
                  <a:srgbClr val="231F20"/>
                </a:solidFill>
                <a:latin typeface="Calibri"/>
                <a:cs typeface="Calibri"/>
              </a:rPr>
              <a:t>hall?</a:t>
            </a:r>
            <a:endParaRPr sz="900">
              <a:latin typeface="Calibri"/>
              <a:cs typeface="Calibri"/>
            </a:endParaRPr>
          </a:p>
          <a:p>
            <a:pPr marL="56515" marR="24130">
              <a:lnSpc>
                <a:spcPct val="125699"/>
              </a:lnSpc>
            </a:pP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Yes.</a:t>
            </a:r>
            <a:r>
              <a:rPr sz="900" spc="6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OSAT</a:t>
            </a:r>
            <a:r>
              <a:rPr sz="900" spc="6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staff</a:t>
            </a:r>
            <a:r>
              <a:rPr sz="900" spc="6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and</a:t>
            </a:r>
            <a:r>
              <a:rPr sz="900" spc="6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Residence</a:t>
            </a:r>
            <a:r>
              <a:rPr sz="900" spc="6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Life</a:t>
            </a:r>
            <a:r>
              <a:rPr sz="900" spc="6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Calibri"/>
                <a:cs typeface="Calibri"/>
              </a:rPr>
              <a:t>coordinate</a:t>
            </a:r>
            <a:r>
              <a:rPr sz="900" spc="6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Calibri"/>
                <a:cs typeface="Calibri"/>
              </a:rPr>
              <a:t>services</a:t>
            </a:r>
            <a:r>
              <a:rPr sz="900" spc="50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to</a:t>
            </a:r>
            <a:r>
              <a:rPr sz="900" spc="-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meet</a:t>
            </a:r>
            <a:r>
              <a:rPr sz="900" spc="-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Calibri"/>
                <a:cs typeface="Calibri"/>
              </a:rPr>
              <a:t>your</a:t>
            </a:r>
            <a:r>
              <a:rPr sz="900" spc="-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Calibri"/>
                <a:cs typeface="Calibri"/>
              </a:rPr>
              <a:t>needs.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60"/>
              </a:spcBef>
            </a:pPr>
            <a:endParaRPr sz="900">
              <a:latin typeface="Calibri"/>
              <a:cs typeface="Calibri"/>
            </a:endParaRPr>
          </a:p>
          <a:p>
            <a:pPr marL="56515" marR="45085">
              <a:lnSpc>
                <a:spcPct val="125699"/>
              </a:lnSpc>
            </a:pPr>
            <a:r>
              <a:rPr sz="900" b="1" dirty="0">
                <a:solidFill>
                  <a:srgbClr val="231F20"/>
                </a:solidFill>
                <a:latin typeface="Calibri"/>
                <a:cs typeface="Calibri"/>
              </a:rPr>
              <a:t>Is</a:t>
            </a:r>
            <a:r>
              <a:rPr sz="900" b="1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b="1" dirty="0">
                <a:solidFill>
                  <a:srgbClr val="231F20"/>
                </a:solidFill>
                <a:latin typeface="Calibri"/>
                <a:cs typeface="Calibri"/>
              </a:rPr>
              <a:t>there</a:t>
            </a:r>
            <a:r>
              <a:rPr sz="900" b="1" spc="-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b="1" dirty="0">
                <a:solidFill>
                  <a:srgbClr val="231F20"/>
                </a:solidFill>
                <a:latin typeface="Calibri"/>
                <a:cs typeface="Calibri"/>
              </a:rPr>
              <a:t>a</a:t>
            </a:r>
            <a:r>
              <a:rPr sz="900" b="1" spc="-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b="1" dirty="0">
                <a:solidFill>
                  <a:srgbClr val="231F20"/>
                </a:solidFill>
                <a:latin typeface="Calibri"/>
                <a:cs typeface="Calibri"/>
              </a:rPr>
              <a:t>fee</a:t>
            </a:r>
            <a:r>
              <a:rPr sz="900" b="1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b="1" dirty="0">
                <a:solidFill>
                  <a:srgbClr val="231F20"/>
                </a:solidFill>
                <a:latin typeface="Calibri"/>
                <a:cs typeface="Calibri"/>
              </a:rPr>
              <a:t>to</a:t>
            </a:r>
            <a:r>
              <a:rPr sz="900" b="1" spc="-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b="1" dirty="0">
                <a:solidFill>
                  <a:srgbClr val="231F20"/>
                </a:solidFill>
                <a:latin typeface="Calibri"/>
                <a:cs typeface="Calibri"/>
              </a:rPr>
              <a:t>take</a:t>
            </a:r>
            <a:r>
              <a:rPr sz="900" b="1" spc="-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b="1" dirty="0">
                <a:solidFill>
                  <a:srgbClr val="231F20"/>
                </a:solidFill>
                <a:latin typeface="Calibri"/>
                <a:cs typeface="Calibri"/>
              </a:rPr>
              <a:t>a</a:t>
            </a:r>
            <a:r>
              <a:rPr sz="900" b="1" spc="-10" dirty="0">
                <a:solidFill>
                  <a:srgbClr val="231F20"/>
                </a:solidFill>
                <a:latin typeface="Calibri"/>
                <a:cs typeface="Calibri"/>
              </a:rPr>
              <a:t> proctored</a:t>
            </a:r>
            <a:r>
              <a:rPr sz="900" b="1" spc="-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b="1" spc="-10" dirty="0">
                <a:solidFill>
                  <a:srgbClr val="231F20"/>
                </a:solidFill>
                <a:latin typeface="Calibri"/>
                <a:cs typeface="Calibri"/>
              </a:rPr>
              <a:t>test?</a:t>
            </a:r>
            <a:r>
              <a:rPr sz="900" b="1" spc="500" dirty="0">
                <a:solidFill>
                  <a:srgbClr val="231F20"/>
                </a:solidFill>
                <a:latin typeface="Calibri"/>
                <a:cs typeface="Calibri"/>
              </a:rPr>
              <a:t>      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Yes.</a:t>
            </a:r>
            <a:r>
              <a:rPr sz="900" spc="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Calibri"/>
                <a:cs typeface="Calibri"/>
              </a:rPr>
              <a:t>However,</a:t>
            </a:r>
            <a:r>
              <a:rPr sz="900" spc="3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students</a:t>
            </a:r>
            <a:r>
              <a:rPr sz="900" spc="3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registered</a:t>
            </a:r>
            <a:r>
              <a:rPr sz="900" spc="3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with</a:t>
            </a:r>
            <a:r>
              <a:rPr sz="900" spc="3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OSAT</a:t>
            </a:r>
            <a:r>
              <a:rPr sz="900" spc="3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spc="-25" dirty="0">
                <a:solidFill>
                  <a:srgbClr val="231F20"/>
                </a:solidFill>
                <a:latin typeface="Calibri"/>
                <a:cs typeface="Calibri"/>
              </a:rPr>
              <a:t>are</a:t>
            </a:r>
            <a:r>
              <a:rPr sz="900" spc="50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exempt</a:t>
            </a:r>
            <a:r>
              <a:rPr sz="900" spc="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from</a:t>
            </a:r>
            <a:r>
              <a:rPr sz="900" spc="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paying</a:t>
            </a:r>
            <a:r>
              <a:rPr sz="900" spc="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the</a:t>
            </a:r>
            <a:r>
              <a:rPr sz="900" spc="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exam</a:t>
            </a:r>
            <a:r>
              <a:rPr sz="900" spc="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fee.</a:t>
            </a:r>
            <a:r>
              <a:rPr sz="900" spc="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Fees</a:t>
            </a:r>
            <a:r>
              <a:rPr sz="900" spc="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for</a:t>
            </a:r>
            <a:r>
              <a:rPr sz="900" spc="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exams</a:t>
            </a:r>
            <a:r>
              <a:rPr sz="900" spc="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spc="-25" dirty="0">
                <a:solidFill>
                  <a:srgbClr val="231F20"/>
                </a:solidFill>
                <a:latin typeface="Calibri"/>
                <a:cs typeface="Calibri"/>
              </a:rPr>
              <a:t>can</a:t>
            </a:r>
            <a:r>
              <a:rPr sz="900" spc="50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be</a:t>
            </a:r>
            <a:r>
              <a:rPr sz="9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found</a:t>
            </a:r>
            <a:r>
              <a:rPr sz="9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on</a:t>
            </a:r>
            <a:r>
              <a:rPr sz="9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Calibri"/>
                <a:cs typeface="Calibri"/>
              </a:rPr>
              <a:t>our</a:t>
            </a:r>
            <a:r>
              <a:rPr sz="9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Calibri"/>
                <a:cs typeface="Calibri"/>
              </a:rPr>
              <a:t>website.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60"/>
              </a:spcBef>
            </a:pPr>
            <a:endParaRPr sz="900">
              <a:latin typeface="Calibri"/>
              <a:cs typeface="Calibri"/>
            </a:endParaRPr>
          </a:p>
          <a:p>
            <a:pPr marL="56515" marR="214629">
              <a:lnSpc>
                <a:spcPct val="125699"/>
              </a:lnSpc>
            </a:pPr>
            <a:r>
              <a:rPr sz="900" b="1" dirty="0">
                <a:solidFill>
                  <a:srgbClr val="231F20"/>
                </a:solidFill>
                <a:latin typeface="Calibri"/>
                <a:cs typeface="Calibri"/>
              </a:rPr>
              <a:t>What</a:t>
            </a:r>
            <a:r>
              <a:rPr sz="900" b="1" spc="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b="1" dirty="0">
                <a:solidFill>
                  <a:srgbClr val="231F20"/>
                </a:solidFill>
                <a:latin typeface="Calibri"/>
                <a:cs typeface="Calibri"/>
              </a:rPr>
              <a:t>type</a:t>
            </a:r>
            <a:r>
              <a:rPr sz="900" b="1" spc="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b="1" dirty="0">
                <a:solidFill>
                  <a:srgbClr val="231F20"/>
                </a:solidFill>
                <a:latin typeface="Calibri"/>
                <a:cs typeface="Calibri"/>
              </a:rPr>
              <a:t>of</a:t>
            </a:r>
            <a:r>
              <a:rPr sz="900" b="1" spc="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b="1" dirty="0">
                <a:solidFill>
                  <a:srgbClr val="231F20"/>
                </a:solidFill>
                <a:latin typeface="Calibri"/>
                <a:cs typeface="Calibri"/>
              </a:rPr>
              <a:t>documentation</a:t>
            </a:r>
            <a:r>
              <a:rPr sz="900" b="1" spc="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b="1" dirty="0">
                <a:solidFill>
                  <a:srgbClr val="231F20"/>
                </a:solidFill>
                <a:latin typeface="Calibri"/>
                <a:cs typeface="Calibri"/>
              </a:rPr>
              <a:t>is</a:t>
            </a:r>
            <a:r>
              <a:rPr sz="900" b="1" spc="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b="1" dirty="0">
                <a:solidFill>
                  <a:srgbClr val="231F20"/>
                </a:solidFill>
                <a:latin typeface="Calibri"/>
                <a:cs typeface="Calibri"/>
              </a:rPr>
              <a:t>needed</a:t>
            </a:r>
            <a:r>
              <a:rPr sz="900" b="1" spc="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b="1" dirty="0">
                <a:solidFill>
                  <a:srgbClr val="231F20"/>
                </a:solidFill>
                <a:latin typeface="Calibri"/>
                <a:cs typeface="Calibri"/>
              </a:rPr>
              <a:t>to</a:t>
            </a:r>
            <a:r>
              <a:rPr sz="900" b="1" spc="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b="1" spc="-10" dirty="0">
                <a:solidFill>
                  <a:srgbClr val="231F20"/>
                </a:solidFill>
                <a:latin typeface="Calibri"/>
                <a:cs typeface="Calibri"/>
              </a:rPr>
              <a:t>receive</a:t>
            </a:r>
            <a:r>
              <a:rPr sz="900" b="1" spc="50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b="1" spc="-10" dirty="0">
                <a:solidFill>
                  <a:srgbClr val="231F20"/>
                </a:solidFill>
                <a:latin typeface="Calibri"/>
                <a:cs typeface="Calibri"/>
              </a:rPr>
              <a:t>accommodations?</a:t>
            </a:r>
            <a:endParaRPr sz="900">
              <a:latin typeface="Calibri"/>
              <a:cs typeface="Calibri"/>
            </a:endParaRPr>
          </a:p>
          <a:p>
            <a:pPr marL="153670" indent="-97155">
              <a:lnSpc>
                <a:spcPct val="100000"/>
              </a:lnSpc>
              <a:spcBef>
                <a:spcPts val="280"/>
              </a:spcBef>
              <a:buFont typeface="Times New Roman"/>
              <a:buChar char="•"/>
              <a:tabLst>
                <a:tab pos="153670" algn="l"/>
              </a:tabLst>
            </a:pP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IEP</a:t>
            </a:r>
            <a:r>
              <a:rPr sz="900" spc="4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Calibri"/>
                <a:cs typeface="Calibri"/>
              </a:rPr>
              <a:t>or</a:t>
            </a:r>
            <a:r>
              <a:rPr sz="900" spc="4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504</a:t>
            </a:r>
            <a:r>
              <a:rPr sz="900" spc="4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Calibri"/>
                <a:cs typeface="Calibri"/>
              </a:rPr>
              <a:t>Plans</a:t>
            </a:r>
            <a:endParaRPr sz="900">
              <a:latin typeface="Calibri"/>
              <a:cs typeface="Calibri"/>
            </a:endParaRPr>
          </a:p>
          <a:p>
            <a:pPr marL="153670" indent="-97155">
              <a:lnSpc>
                <a:spcPct val="100000"/>
              </a:lnSpc>
              <a:spcBef>
                <a:spcPts val="275"/>
              </a:spcBef>
              <a:buFont typeface="Times New Roman"/>
              <a:buChar char="•"/>
              <a:tabLst>
                <a:tab pos="153670" algn="l"/>
              </a:tabLst>
            </a:pP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Doctor’s </a:t>
            </a:r>
            <a:r>
              <a:rPr sz="900" spc="-20" dirty="0">
                <a:solidFill>
                  <a:srgbClr val="231F20"/>
                </a:solidFill>
                <a:latin typeface="Calibri"/>
                <a:cs typeface="Calibri"/>
              </a:rPr>
              <a:t>note</a:t>
            </a:r>
            <a:endParaRPr sz="900">
              <a:latin typeface="Calibri"/>
              <a:cs typeface="Calibri"/>
            </a:endParaRPr>
          </a:p>
          <a:p>
            <a:pPr marL="153670" indent="-97155">
              <a:lnSpc>
                <a:spcPct val="100000"/>
              </a:lnSpc>
              <a:spcBef>
                <a:spcPts val="280"/>
              </a:spcBef>
              <a:buFont typeface="Times New Roman"/>
              <a:buChar char="•"/>
              <a:tabLst>
                <a:tab pos="153670" algn="l"/>
              </a:tabLst>
            </a:pPr>
            <a:r>
              <a:rPr sz="900" spc="10" dirty="0">
                <a:solidFill>
                  <a:srgbClr val="231F20"/>
                </a:solidFill>
                <a:latin typeface="Calibri"/>
                <a:cs typeface="Calibri"/>
              </a:rPr>
              <a:t>Psycho/Educational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spc="10" dirty="0">
                <a:solidFill>
                  <a:srgbClr val="231F20"/>
                </a:solidFill>
                <a:latin typeface="Calibri"/>
                <a:cs typeface="Calibri"/>
              </a:rPr>
              <a:t>Testing</a:t>
            </a:r>
            <a:r>
              <a:rPr sz="900" spc="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Calibri"/>
                <a:cs typeface="Calibri"/>
              </a:rPr>
              <a:t>results</a:t>
            </a:r>
            <a:endParaRPr sz="900">
              <a:latin typeface="Calibri"/>
              <a:cs typeface="Calibri"/>
            </a:endParaRPr>
          </a:p>
          <a:p>
            <a:pPr marL="153670" indent="-97155">
              <a:lnSpc>
                <a:spcPct val="100000"/>
              </a:lnSpc>
              <a:spcBef>
                <a:spcPts val="280"/>
              </a:spcBef>
              <a:buFont typeface="Times New Roman"/>
              <a:buChar char="•"/>
              <a:tabLst>
                <a:tab pos="153670" algn="l"/>
              </a:tabLst>
            </a:pP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Counselor/Therapist</a:t>
            </a:r>
            <a:r>
              <a:rPr sz="900" spc="6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Calibri"/>
                <a:cs typeface="Calibri"/>
              </a:rPr>
              <a:t>Letter</a:t>
            </a:r>
            <a:endParaRPr sz="900">
              <a:latin typeface="Calibri"/>
              <a:cs typeface="Calibri"/>
            </a:endParaRPr>
          </a:p>
          <a:p>
            <a:pPr marL="56515">
              <a:lnSpc>
                <a:spcPct val="100000"/>
              </a:lnSpc>
              <a:spcBef>
                <a:spcPts val="275"/>
              </a:spcBef>
            </a:pPr>
            <a:r>
              <a:rPr sz="900" b="1" dirty="0">
                <a:solidFill>
                  <a:srgbClr val="231F20"/>
                </a:solidFill>
                <a:latin typeface="Calibri"/>
                <a:cs typeface="Calibri"/>
              </a:rPr>
              <a:t>For</a:t>
            </a:r>
            <a:r>
              <a:rPr sz="900" b="1" spc="3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b="1" dirty="0">
                <a:solidFill>
                  <a:srgbClr val="231F20"/>
                </a:solidFill>
                <a:latin typeface="Calibri"/>
                <a:cs typeface="Calibri"/>
              </a:rPr>
              <a:t>housing</a:t>
            </a:r>
            <a:r>
              <a:rPr sz="900" b="1" spc="4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b="1" spc="-10" dirty="0">
                <a:solidFill>
                  <a:srgbClr val="231F20"/>
                </a:solidFill>
                <a:latin typeface="Calibri"/>
                <a:cs typeface="Calibri"/>
              </a:rPr>
              <a:t>accommodations:</a:t>
            </a:r>
            <a:endParaRPr sz="900">
              <a:latin typeface="Calibri"/>
              <a:cs typeface="Calibri"/>
            </a:endParaRPr>
          </a:p>
          <a:p>
            <a:pPr marL="153670" marR="5080" indent="-97155">
              <a:lnSpc>
                <a:spcPct val="125699"/>
              </a:lnSpc>
              <a:buFont typeface="Times New Roman"/>
              <a:buChar char="•"/>
              <a:tabLst>
                <a:tab pos="155575" algn="l"/>
              </a:tabLst>
            </a:pPr>
            <a:r>
              <a:rPr sz="900" spc="-20" dirty="0">
                <a:solidFill>
                  <a:srgbClr val="231F20"/>
                </a:solidFill>
                <a:latin typeface="Calibri"/>
                <a:cs typeface="Calibri"/>
              </a:rPr>
              <a:t>Doctor,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Calibri"/>
                <a:cs typeface="Calibri"/>
              </a:rPr>
              <a:t>Counselor,</a:t>
            </a:r>
            <a:r>
              <a:rPr sz="900" spc="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spc="-25" dirty="0">
                <a:solidFill>
                  <a:srgbClr val="231F20"/>
                </a:solidFill>
                <a:latin typeface="Calibri"/>
                <a:cs typeface="Calibri"/>
              </a:rPr>
              <a:t>or</a:t>
            </a:r>
            <a:r>
              <a:rPr sz="900" spc="500" dirty="0">
                <a:solidFill>
                  <a:srgbClr val="231F20"/>
                </a:solidFill>
                <a:latin typeface="Calibri"/>
                <a:cs typeface="Calibri"/>
              </a:rPr>
              <a:t>             	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Therapist</a:t>
            </a:r>
            <a:r>
              <a:rPr sz="900" spc="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letter</a:t>
            </a:r>
            <a:r>
              <a:rPr sz="900" spc="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stating</a:t>
            </a:r>
            <a:r>
              <a:rPr sz="900" spc="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the</a:t>
            </a:r>
            <a:r>
              <a:rPr sz="900" spc="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direct</a:t>
            </a:r>
            <a:r>
              <a:rPr sz="900" spc="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need</a:t>
            </a:r>
            <a:r>
              <a:rPr sz="900" spc="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for</a:t>
            </a:r>
            <a:r>
              <a:rPr sz="900" spc="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Calibri"/>
                <a:cs typeface="Calibri"/>
              </a:rPr>
              <a:t>housing</a:t>
            </a:r>
            <a:r>
              <a:rPr sz="900" spc="500" dirty="0">
                <a:solidFill>
                  <a:srgbClr val="231F20"/>
                </a:solidFill>
                <a:latin typeface="Calibri"/>
                <a:cs typeface="Calibri"/>
              </a:rPr>
              <a:t> 	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accommodations</a:t>
            </a:r>
            <a:r>
              <a:rPr sz="900" spc="4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and/or</a:t>
            </a:r>
            <a:r>
              <a:rPr sz="900" spc="5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Emotional</a:t>
            </a:r>
            <a:r>
              <a:rPr sz="900" spc="5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231F20"/>
                </a:solidFill>
                <a:latin typeface="Calibri"/>
                <a:cs typeface="Calibri"/>
              </a:rPr>
              <a:t>Support</a:t>
            </a:r>
            <a:r>
              <a:rPr sz="900" spc="5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Calibri"/>
                <a:cs typeface="Calibri"/>
              </a:rPr>
              <a:t>Animals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56118" y="214288"/>
            <a:ext cx="4922520" cy="228600"/>
          </a:xfrm>
          <a:custGeom>
            <a:avLst/>
            <a:gdLst/>
            <a:ahLst/>
            <a:cxnLst/>
            <a:rect l="l" t="t" r="r" b="b"/>
            <a:pathLst>
              <a:path w="4922520" h="228600">
                <a:moveTo>
                  <a:pt x="89598" y="18973"/>
                </a:moveTo>
                <a:lnTo>
                  <a:pt x="0" y="18973"/>
                </a:lnTo>
                <a:lnTo>
                  <a:pt x="47764" y="114299"/>
                </a:lnTo>
                <a:lnTo>
                  <a:pt x="0" y="209613"/>
                </a:lnTo>
                <a:lnTo>
                  <a:pt x="89598" y="209613"/>
                </a:lnTo>
                <a:lnTo>
                  <a:pt x="89598" y="18973"/>
                </a:lnTo>
                <a:close/>
              </a:path>
              <a:path w="4922520" h="228600">
                <a:moveTo>
                  <a:pt x="4813503" y="0"/>
                </a:moveTo>
                <a:lnTo>
                  <a:pt x="95313" y="0"/>
                </a:lnTo>
                <a:lnTo>
                  <a:pt x="95313" y="228587"/>
                </a:lnTo>
                <a:lnTo>
                  <a:pt x="4813503" y="228587"/>
                </a:lnTo>
                <a:lnTo>
                  <a:pt x="4813503" y="0"/>
                </a:lnTo>
                <a:close/>
              </a:path>
              <a:path w="4922520" h="228600">
                <a:moveTo>
                  <a:pt x="4922329" y="18973"/>
                </a:moveTo>
                <a:lnTo>
                  <a:pt x="4832718" y="18973"/>
                </a:lnTo>
                <a:lnTo>
                  <a:pt x="4832718" y="209613"/>
                </a:lnTo>
                <a:lnTo>
                  <a:pt x="4922329" y="209613"/>
                </a:lnTo>
                <a:lnTo>
                  <a:pt x="4874552" y="114299"/>
                </a:lnTo>
                <a:lnTo>
                  <a:pt x="4922329" y="1897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79621" y="178659"/>
            <a:ext cx="4678045" cy="2667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50" b="1" i="1" spc="50" dirty="0">
                <a:solidFill>
                  <a:srgbClr val="231F20"/>
                </a:solidFill>
                <a:latin typeface="Calibri"/>
                <a:cs typeface="Calibri"/>
              </a:rPr>
              <a:t>OFFICE</a:t>
            </a:r>
            <a:r>
              <a:rPr sz="1550" b="1" i="1" spc="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550" b="1" i="1" dirty="0">
                <a:solidFill>
                  <a:srgbClr val="231F20"/>
                </a:solidFill>
                <a:latin typeface="Calibri"/>
                <a:cs typeface="Calibri"/>
              </a:rPr>
              <a:t>OF</a:t>
            </a:r>
            <a:r>
              <a:rPr sz="1550" b="1" i="1" spc="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550" b="1" i="1" spc="50" dirty="0">
                <a:solidFill>
                  <a:srgbClr val="231F20"/>
                </a:solidFill>
                <a:latin typeface="Calibri"/>
                <a:cs typeface="Calibri"/>
              </a:rPr>
              <a:t>STUDENT</a:t>
            </a:r>
            <a:r>
              <a:rPr sz="1550" b="1" i="1" spc="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550" b="1" i="1" spc="-10" dirty="0">
                <a:solidFill>
                  <a:srgbClr val="231F20"/>
                </a:solidFill>
                <a:latin typeface="Calibri"/>
                <a:cs typeface="Calibri"/>
              </a:rPr>
              <a:t>ACCOMMODATIONS</a:t>
            </a:r>
            <a:r>
              <a:rPr sz="1550" b="1" i="1" spc="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550" b="1" i="1" dirty="0">
                <a:solidFill>
                  <a:srgbClr val="231F20"/>
                </a:solidFill>
                <a:latin typeface="Calibri"/>
                <a:cs typeface="Calibri"/>
              </a:rPr>
              <a:t>AND</a:t>
            </a:r>
            <a:r>
              <a:rPr sz="1550" b="1" i="1" spc="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550" b="1" i="1" spc="45" dirty="0">
                <a:solidFill>
                  <a:srgbClr val="231F20"/>
                </a:solidFill>
                <a:latin typeface="Calibri"/>
                <a:cs typeface="Calibri"/>
              </a:rPr>
              <a:t>TESTING</a:t>
            </a:r>
            <a:endParaRPr sz="1550">
              <a:latin typeface="Calibri"/>
              <a:cs typeface="Calibri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158638" y="6638483"/>
            <a:ext cx="1200150" cy="848360"/>
            <a:chOff x="158638" y="6638483"/>
            <a:chExt cx="1200150" cy="848360"/>
          </a:xfrm>
        </p:grpSpPr>
        <p:pic>
          <p:nvPicPr>
            <p:cNvPr id="12" name="object 12"/>
            <p:cNvPicPr/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67099" y="6896099"/>
              <a:ext cx="590544" cy="590550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158638" y="6638483"/>
              <a:ext cx="1200150" cy="274320"/>
            </a:xfrm>
            <a:custGeom>
              <a:avLst/>
              <a:gdLst/>
              <a:ahLst/>
              <a:cxnLst/>
              <a:rect l="l" t="t" r="r" b="b"/>
              <a:pathLst>
                <a:path w="1200150" h="274320">
                  <a:moveTo>
                    <a:pt x="107403" y="22745"/>
                  </a:moveTo>
                  <a:lnTo>
                    <a:pt x="0" y="22745"/>
                  </a:lnTo>
                  <a:lnTo>
                    <a:pt x="57264" y="136994"/>
                  </a:lnTo>
                  <a:lnTo>
                    <a:pt x="0" y="251256"/>
                  </a:lnTo>
                  <a:lnTo>
                    <a:pt x="107403" y="251256"/>
                  </a:lnTo>
                  <a:lnTo>
                    <a:pt x="107403" y="22745"/>
                  </a:lnTo>
                  <a:close/>
                </a:path>
                <a:path w="1200150" h="274320">
                  <a:moveTo>
                    <a:pt x="1083183" y="0"/>
                  </a:moveTo>
                  <a:lnTo>
                    <a:pt x="114249" y="0"/>
                  </a:lnTo>
                  <a:lnTo>
                    <a:pt x="114249" y="273989"/>
                  </a:lnTo>
                  <a:lnTo>
                    <a:pt x="1083183" y="273989"/>
                  </a:lnTo>
                  <a:lnTo>
                    <a:pt x="1083183" y="0"/>
                  </a:lnTo>
                  <a:close/>
                </a:path>
                <a:path w="1200150" h="274320">
                  <a:moveTo>
                    <a:pt x="1199527" y="22745"/>
                  </a:moveTo>
                  <a:lnTo>
                    <a:pt x="1092123" y="22745"/>
                  </a:lnTo>
                  <a:lnTo>
                    <a:pt x="1092123" y="251256"/>
                  </a:lnTo>
                  <a:lnTo>
                    <a:pt x="1199527" y="251256"/>
                  </a:lnTo>
                  <a:lnTo>
                    <a:pt x="1142263" y="136994"/>
                  </a:lnTo>
                  <a:lnTo>
                    <a:pt x="1199527" y="2274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274007" y="6591095"/>
            <a:ext cx="977265" cy="32575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indent="18415">
              <a:lnSpc>
                <a:spcPct val="103600"/>
              </a:lnSpc>
              <a:spcBef>
                <a:spcPts val="90"/>
              </a:spcBef>
            </a:pPr>
            <a:r>
              <a:rPr sz="950" b="1" i="1" dirty="0">
                <a:latin typeface="Calibri"/>
                <a:cs typeface="Calibri"/>
              </a:rPr>
              <a:t>Scan</a:t>
            </a:r>
            <a:r>
              <a:rPr sz="950" b="1" i="1" spc="95" dirty="0">
                <a:latin typeface="Calibri"/>
                <a:cs typeface="Calibri"/>
              </a:rPr>
              <a:t> </a:t>
            </a:r>
            <a:r>
              <a:rPr sz="950" b="1" i="1" dirty="0">
                <a:latin typeface="Calibri"/>
                <a:cs typeface="Calibri"/>
              </a:rPr>
              <a:t>to</a:t>
            </a:r>
            <a:r>
              <a:rPr sz="950" b="1" i="1" spc="100" dirty="0">
                <a:latin typeface="Calibri"/>
                <a:cs typeface="Calibri"/>
              </a:rPr>
              <a:t> </a:t>
            </a:r>
            <a:r>
              <a:rPr sz="950" b="1" i="1" dirty="0">
                <a:latin typeface="Calibri"/>
                <a:cs typeface="Calibri"/>
              </a:rPr>
              <a:t>apply</a:t>
            </a:r>
            <a:r>
              <a:rPr sz="950" b="1" i="1" spc="95" dirty="0">
                <a:latin typeface="Calibri"/>
                <a:cs typeface="Calibri"/>
              </a:rPr>
              <a:t> </a:t>
            </a:r>
            <a:r>
              <a:rPr sz="950" b="1" i="1" spc="-25" dirty="0">
                <a:latin typeface="Calibri"/>
                <a:cs typeface="Calibri"/>
              </a:rPr>
              <a:t>for</a:t>
            </a:r>
            <a:r>
              <a:rPr sz="950" b="1" i="1" spc="-10" dirty="0">
                <a:latin typeface="Calibri"/>
                <a:cs typeface="Calibri"/>
              </a:rPr>
              <a:t> Accommodations!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23447" y="7455224"/>
            <a:ext cx="1278255" cy="17589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b="1" i="1" spc="-10" dirty="0">
                <a:latin typeface="Calibri"/>
                <a:cs typeface="Calibri"/>
                <a:hlinkClick r:id="rId4"/>
              </a:rPr>
              <a:t>www.wichita.edu/OSAT</a:t>
            </a:r>
            <a:endParaRPr sz="950">
              <a:latin typeface="Calibri"/>
              <a:cs typeface="Calibri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3720482" y="6639914"/>
            <a:ext cx="1132205" cy="824865"/>
            <a:chOff x="3720482" y="6639914"/>
            <a:chExt cx="1132205" cy="824865"/>
          </a:xfrm>
        </p:grpSpPr>
        <p:pic>
          <p:nvPicPr>
            <p:cNvPr id="17" name="object 17"/>
            <p:cNvPicPr/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014749" y="6888049"/>
              <a:ext cx="576730" cy="576730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3720482" y="6639914"/>
              <a:ext cx="1132205" cy="248285"/>
            </a:xfrm>
            <a:custGeom>
              <a:avLst/>
              <a:gdLst/>
              <a:ahLst/>
              <a:cxnLst/>
              <a:rect l="l" t="t" r="r" b="b"/>
              <a:pathLst>
                <a:path w="1132204" h="248284">
                  <a:moveTo>
                    <a:pt x="97231" y="20586"/>
                  </a:moveTo>
                  <a:lnTo>
                    <a:pt x="0" y="20586"/>
                  </a:lnTo>
                  <a:lnTo>
                    <a:pt x="51841" y="124015"/>
                  </a:lnTo>
                  <a:lnTo>
                    <a:pt x="0" y="227444"/>
                  </a:lnTo>
                  <a:lnTo>
                    <a:pt x="97231" y="227444"/>
                  </a:lnTo>
                  <a:lnTo>
                    <a:pt x="97231" y="20586"/>
                  </a:lnTo>
                  <a:close/>
                </a:path>
                <a:path w="1132204" h="248284">
                  <a:moveTo>
                    <a:pt x="1026337" y="0"/>
                  </a:moveTo>
                  <a:lnTo>
                    <a:pt x="103428" y="0"/>
                  </a:lnTo>
                  <a:lnTo>
                    <a:pt x="103428" y="248031"/>
                  </a:lnTo>
                  <a:lnTo>
                    <a:pt x="1026337" y="248031"/>
                  </a:lnTo>
                  <a:lnTo>
                    <a:pt x="1026337" y="0"/>
                  </a:lnTo>
                  <a:close/>
                </a:path>
                <a:path w="1132204" h="248284">
                  <a:moveTo>
                    <a:pt x="1131798" y="20586"/>
                  </a:moveTo>
                  <a:lnTo>
                    <a:pt x="1034567" y="20586"/>
                  </a:lnTo>
                  <a:lnTo>
                    <a:pt x="1034567" y="227444"/>
                  </a:lnTo>
                  <a:lnTo>
                    <a:pt x="1131798" y="227444"/>
                  </a:lnTo>
                  <a:lnTo>
                    <a:pt x="1079957" y="124015"/>
                  </a:lnTo>
                  <a:lnTo>
                    <a:pt x="1131798" y="2058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3840361" y="6612961"/>
            <a:ext cx="899794" cy="17589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b="1" i="1" dirty="0">
                <a:latin typeface="Calibri"/>
                <a:cs typeface="Calibri"/>
              </a:rPr>
              <a:t>Scan</a:t>
            </a:r>
            <a:r>
              <a:rPr sz="950" b="1" i="1" spc="95" dirty="0">
                <a:latin typeface="Calibri"/>
                <a:cs typeface="Calibri"/>
              </a:rPr>
              <a:t> </a:t>
            </a:r>
            <a:r>
              <a:rPr sz="950" b="1" i="1" dirty="0">
                <a:latin typeface="Calibri"/>
                <a:cs typeface="Calibri"/>
              </a:rPr>
              <a:t>to</a:t>
            </a:r>
            <a:r>
              <a:rPr sz="950" b="1" i="1" spc="95" dirty="0">
                <a:latin typeface="Calibri"/>
                <a:cs typeface="Calibri"/>
              </a:rPr>
              <a:t> </a:t>
            </a:r>
            <a:r>
              <a:rPr sz="950" b="1" i="1" spc="-10" dirty="0">
                <a:latin typeface="Calibri"/>
                <a:cs typeface="Calibri"/>
              </a:rPr>
              <a:t>schedule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048522" y="6719165"/>
            <a:ext cx="509270" cy="17589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b="1" i="1" dirty="0">
                <a:latin typeface="Calibri"/>
                <a:cs typeface="Calibri"/>
              </a:rPr>
              <a:t>an</a:t>
            </a:r>
            <a:r>
              <a:rPr sz="950" b="1" i="1" spc="40" dirty="0">
                <a:latin typeface="Calibri"/>
                <a:cs typeface="Calibri"/>
              </a:rPr>
              <a:t> </a:t>
            </a:r>
            <a:r>
              <a:rPr sz="950" b="1" i="1" spc="-10" dirty="0">
                <a:latin typeface="Calibri"/>
                <a:cs typeface="Calibri"/>
              </a:rPr>
              <a:t>exam!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497383" y="7461472"/>
            <a:ext cx="1510665" cy="17589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b="1" i="1" spc="-10" dirty="0">
                <a:latin typeface="Calibri"/>
                <a:cs typeface="Calibri"/>
                <a:hlinkClick r:id="rId6"/>
              </a:rPr>
              <a:t>www.registerblast.com/wsu</a:t>
            </a:r>
            <a:endParaRPr sz="950">
              <a:latin typeface="Calibri"/>
              <a:cs typeface="Calibri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1725815" y="6644411"/>
            <a:ext cx="1577975" cy="1128395"/>
            <a:chOff x="1725815" y="6644411"/>
            <a:chExt cx="1577975" cy="1128395"/>
          </a:xfrm>
        </p:grpSpPr>
        <p:pic>
          <p:nvPicPr>
            <p:cNvPr id="23" name="object 23"/>
            <p:cNvPicPr/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952599" y="6644411"/>
              <a:ext cx="1124000" cy="719747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725815" y="7325614"/>
              <a:ext cx="1577568" cy="446786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029870" y="2598375"/>
            <a:ext cx="1999614" cy="1705610"/>
            <a:chOff x="3029870" y="2598375"/>
            <a:chExt cx="1999614" cy="1705610"/>
          </a:xfrm>
        </p:grpSpPr>
        <p:sp>
          <p:nvSpPr>
            <p:cNvPr id="3" name="object 3"/>
            <p:cNvSpPr/>
            <p:nvPr/>
          </p:nvSpPr>
          <p:spPr>
            <a:xfrm>
              <a:off x="3140945" y="2598375"/>
              <a:ext cx="1888489" cy="1591945"/>
            </a:xfrm>
            <a:custGeom>
              <a:avLst/>
              <a:gdLst/>
              <a:ahLst/>
              <a:cxnLst/>
              <a:rect l="l" t="t" r="r" b="b"/>
              <a:pathLst>
                <a:path w="1888489" h="1591945">
                  <a:moveTo>
                    <a:pt x="1317879" y="0"/>
                  </a:moveTo>
                  <a:lnTo>
                    <a:pt x="0" y="0"/>
                  </a:lnTo>
                  <a:lnTo>
                    <a:pt x="0" y="795718"/>
                  </a:lnTo>
                  <a:lnTo>
                    <a:pt x="1452" y="844193"/>
                  </a:lnTo>
                  <a:lnTo>
                    <a:pt x="5752" y="891900"/>
                  </a:lnTo>
                  <a:lnTo>
                    <a:pt x="12819" y="938755"/>
                  </a:lnTo>
                  <a:lnTo>
                    <a:pt x="22568" y="984675"/>
                  </a:lnTo>
                  <a:lnTo>
                    <a:pt x="34916" y="1029577"/>
                  </a:lnTo>
                  <a:lnTo>
                    <a:pt x="49779" y="1073378"/>
                  </a:lnTo>
                  <a:lnTo>
                    <a:pt x="67076" y="1115995"/>
                  </a:lnTo>
                  <a:lnTo>
                    <a:pt x="86722" y="1157343"/>
                  </a:lnTo>
                  <a:lnTo>
                    <a:pt x="108634" y="1197341"/>
                  </a:lnTo>
                  <a:lnTo>
                    <a:pt x="132729" y="1235905"/>
                  </a:lnTo>
                  <a:lnTo>
                    <a:pt x="158924" y="1272952"/>
                  </a:lnTo>
                  <a:lnTo>
                    <a:pt x="187136" y="1308398"/>
                  </a:lnTo>
                  <a:lnTo>
                    <a:pt x="217281" y="1342160"/>
                  </a:lnTo>
                  <a:lnTo>
                    <a:pt x="249276" y="1374155"/>
                  </a:lnTo>
                  <a:lnTo>
                    <a:pt x="283038" y="1404300"/>
                  </a:lnTo>
                  <a:lnTo>
                    <a:pt x="318484" y="1432512"/>
                  </a:lnTo>
                  <a:lnTo>
                    <a:pt x="355531" y="1458707"/>
                  </a:lnTo>
                  <a:lnTo>
                    <a:pt x="394095" y="1482802"/>
                  </a:lnTo>
                  <a:lnTo>
                    <a:pt x="434093" y="1504714"/>
                  </a:lnTo>
                  <a:lnTo>
                    <a:pt x="475441" y="1524360"/>
                  </a:lnTo>
                  <a:lnTo>
                    <a:pt x="518058" y="1541657"/>
                  </a:lnTo>
                  <a:lnTo>
                    <a:pt x="561859" y="1556520"/>
                  </a:lnTo>
                  <a:lnTo>
                    <a:pt x="606761" y="1568868"/>
                  </a:lnTo>
                  <a:lnTo>
                    <a:pt x="652681" y="1578617"/>
                  </a:lnTo>
                  <a:lnTo>
                    <a:pt x="699536" y="1585684"/>
                  </a:lnTo>
                  <a:lnTo>
                    <a:pt x="747243" y="1589984"/>
                  </a:lnTo>
                  <a:lnTo>
                    <a:pt x="795718" y="1591437"/>
                  </a:lnTo>
                  <a:lnTo>
                    <a:pt x="1888255" y="1591437"/>
                  </a:lnTo>
                  <a:lnTo>
                    <a:pt x="1888255" y="241215"/>
                  </a:lnTo>
                  <a:lnTo>
                    <a:pt x="1864320" y="217281"/>
                  </a:lnTo>
                  <a:lnTo>
                    <a:pt x="1830558" y="187136"/>
                  </a:lnTo>
                  <a:lnTo>
                    <a:pt x="1795112" y="158924"/>
                  </a:lnTo>
                  <a:lnTo>
                    <a:pt x="1758066" y="132729"/>
                  </a:lnTo>
                  <a:lnTo>
                    <a:pt x="1719502" y="108634"/>
                  </a:lnTo>
                  <a:lnTo>
                    <a:pt x="1679504" y="86722"/>
                  </a:lnTo>
                  <a:lnTo>
                    <a:pt x="1638155" y="67076"/>
                  </a:lnTo>
                  <a:lnTo>
                    <a:pt x="1595539" y="49779"/>
                  </a:lnTo>
                  <a:lnTo>
                    <a:pt x="1551738" y="34916"/>
                  </a:lnTo>
                  <a:lnTo>
                    <a:pt x="1506835" y="22568"/>
                  </a:lnTo>
                  <a:lnTo>
                    <a:pt x="1460915" y="12819"/>
                  </a:lnTo>
                  <a:lnTo>
                    <a:pt x="1414060" y="5752"/>
                  </a:lnTo>
                  <a:lnTo>
                    <a:pt x="1366354" y="1452"/>
                  </a:lnTo>
                  <a:lnTo>
                    <a:pt x="1317879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3029870" y="2712478"/>
              <a:ext cx="1999614" cy="1591945"/>
            </a:xfrm>
            <a:custGeom>
              <a:avLst/>
              <a:gdLst/>
              <a:ahLst/>
              <a:cxnLst/>
              <a:rect l="l" t="t" r="r" b="b"/>
              <a:pathLst>
                <a:path w="1999614" h="1591945">
                  <a:moveTo>
                    <a:pt x="1317878" y="0"/>
                  </a:moveTo>
                  <a:lnTo>
                    <a:pt x="0" y="0"/>
                  </a:lnTo>
                  <a:lnTo>
                    <a:pt x="0" y="795718"/>
                  </a:lnTo>
                  <a:lnTo>
                    <a:pt x="1452" y="844193"/>
                  </a:lnTo>
                  <a:lnTo>
                    <a:pt x="5752" y="891900"/>
                  </a:lnTo>
                  <a:lnTo>
                    <a:pt x="12819" y="938755"/>
                  </a:lnTo>
                  <a:lnTo>
                    <a:pt x="22568" y="984675"/>
                  </a:lnTo>
                  <a:lnTo>
                    <a:pt x="34916" y="1029577"/>
                  </a:lnTo>
                  <a:lnTo>
                    <a:pt x="49779" y="1073378"/>
                  </a:lnTo>
                  <a:lnTo>
                    <a:pt x="67076" y="1115995"/>
                  </a:lnTo>
                  <a:lnTo>
                    <a:pt x="86722" y="1157343"/>
                  </a:lnTo>
                  <a:lnTo>
                    <a:pt x="108634" y="1197341"/>
                  </a:lnTo>
                  <a:lnTo>
                    <a:pt x="132729" y="1235905"/>
                  </a:lnTo>
                  <a:lnTo>
                    <a:pt x="158924" y="1272952"/>
                  </a:lnTo>
                  <a:lnTo>
                    <a:pt x="187136" y="1308398"/>
                  </a:lnTo>
                  <a:lnTo>
                    <a:pt x="217281" y="1342160"/>
                  </a:lnTo>
                  <a:lnTo>
                    <a:pt x="249276" y="1374155"/>
                  </a:lnTo>
                  <a:lnTo>
                    <a:pt x="283038" y="1404300"/>
                  </a:lnTo>
                  <a:lnTo>
                    <a:pt x="318484" y="1432512"/>
                  </a:lnTo>
                  <a:lnTo>
                    <a:pt x="355531" y="1458707"/>
                  </a:lnTo>
                  <a:lnTo>
                    <a:pt x="394095" y="1482802"/>
                  </a:lnTo>
                  <a:lnTo>
                    <a:pt x="434093" y="1504714"/>
                  </a:lnTo>
                  <a:lnTo>
                    <a:pt x="475441" y="1524360"/>
                  </a:lnTo>
                  <a:lnTo>
                    <a:pt x="518058" y="1541657"/>
                  </a:lnTo>
                  <a:lnTo>
                    <a:pt x="561859" y="1556520"/>
                  </a:lnTo>
                  <a:lnTo>
                    <a:pt x="606761" y="1568868"/>
                  </a:lnTo>
                  <a:lnTo>
                    <a:pt x="652681" y="1578617"/>
                  </a:lnTo>
                  <a:lnTo>
                    <a:pt x="699536" y="1585684"/>
                  </a:lnTo>
                  <a:lnTo>
                    <a:pt x="747243" y="1589984"/>
                  </a:lnTo>
                  <a:lnTo>
                    <a:pt x="795718" y="1591437"/>
                  </a:lnTo>
                  <a:lnTo>
                    <a:pt x="1999329" y="1591437"/>
                  </a:lnTo>
                  <a:lnTo>
                    <a:pt x="1999329" y="385078"/>
                  </a:lnTo>
                  <a:lnTo>
                    <a:pt x="1980867" y="355531"/>
                  </a:lnTo>
                  <a:lnTo>
                    <a:pt x="1954672" y="318484"/>
                  </a:lnTo>
                  <a:lnTo>
                    <a:pt x="1926461" y="283038"/>
                  </a:lnTo>
                  <a:lnTo>
                    <a:pt x="1896316" y="249276"/>
                  </a:lnTo>
                  <a:lnTo>
                    <a:pt x="1864320" y="217281"/>
                  </a:lnTo>
                  <a:lnTo>
                    <a:pt x="1830558" y="187136"/>
                  </a:lnTo>
                  <a:lnTo>
                    <a:pt x="1795112" y="158924"/>
                  </a:lnTo>
                  <a:lnTo>
                    <a:pt x="1758066" y="132729"/>
                  </a:lnTo>
                  <a:lnTo>
                    <a:pt x="1719502" y="108634"/>
                  </a:lnTo>
                  <a:lnTo>
                    <a:pt x="1679504" y="86722"/>
                  </a:lnTo>
                  <a:lnTo>
                    <a:pt x="1638155" y="67076"/>
                  </a:lnTo>
                  <a:lnTo>
                    <a:pt x="1595539" y="49779"/>
                  </a:lnTo>
                  <a:lnTo>
                    <a:pt x="1551738" y="34916"/>
                  </a:lnTo>
                  <a:lnTo>
                    <a:pt x="1506835" y="22568"/>
                  </a:lnTo>
                  <a:lnTo>
                    <a:pt x="1460915" y="12819"/>
                  </a:lnTo>
                  <a:lnTo>
                    <a:pt x="1414060" y="5752"/>
                  </a:lnTo>
                  <a:lnTo>
                    <a:pt x="1366354" y="1452"/>
                  </a:lnTo>
                  <a:lnTo>
                    <a:pt x="1317878" y="0"/>
                  </a:lnTo>
                  <a:close/>
                </a:path>
              </a:pathLst>
            </a:custGeom>
            <a:solidFill>
              <a:srgbClr val="FFD4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5" name="object 5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39351" y="855662"/>
            <a:ext cx="1889848" cy="1594658"/>
          </a:xfrm>
          <a:prstGeom prst="rect">
            <a:avLst/>
          </a:prstGeom>
        </p:spPr>
      </p:pic>
      <p:grpSp>
        <p:nvGrpSpPr>
          <p:cNvPr id="6" name="object 6"/>
          <p:cNvGrpSpPr/>
          <p:nvPr/>
        </p:nvGrpSpPr>
        <p:grpSpPr>
          <a:xfrm>
            <a:off x="0" y="73689"/>
            <a:ext cx="4953635" cy="2640965"/>
            <a:chOff x="0" y="73689"/>
            <a:chExt cx="4953635" cy="2640965"/>
          </a:xfrm>
        </p:grpSpPr>
        <p:pic>
          <p:nvPicPr>
            <p:cNvPr id="7" name="object 7"/>
            <p:cNvPicPr/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0" y="397738"/>
              <a:ext cx="3031511" cy="2316379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33481" y="578421"/>
              <a:ext cx="69977" cy="69976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93508" y="578421"/>
              <a:ext cx="69977" cy="69976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53522" y="578421"/>
              <a:ext cx="69976" cy="69976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13537" y="578421"/>
              <a:ext cx="69976" cy="69976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73563" y="578421"/>
              <a:ext cx="69976" cy="69976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33597" y="578421"/>
              <a:ext cx="69977" cy="69976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93611" y="578421"/>
              <a:ext cx="69977" cy="69976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3638" y="578421"/>
              <a:ext cx="69977" cy="69976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33481" y="435686"/>
              <a:ext cx="69977" cy="69976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9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93508" y="435686"/>
              <a:ext cx="69977" cy="69976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10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53522" y="435686"/>
              <a:ext cx="69976" cy="69976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10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13537" y="435686"/>
              <a:ext cx="69976" cy="69976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73563" y="435686"/>
              <a:ext cx="69976" cy="69976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9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93611" y="435686"/>
              <a:ext cx="69977" cy="69976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33597" y="435686"/>
              <a:ext cx="69977" cy="69976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3638" y="435686"/>
              <a:ext cx="69977" cy="69976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11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860423" y="73689"/>
              <a:ext cx="2092591" cy="765035"/>
            </a:xfrm>
            <a:prstGeom prst="rect">
              <a:avLst/>
            </a:prstGeom>
          </p:spPr>
        </p:pic>
      </p:grpSp>
      <p:sp>
        <p:nvSpPr>
          <p:cNvPr id="25" name="object 25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pc="95" dirty="0"/>
              <a:t>WE'RE</a:t>
            </a:r>
            <a:r>
              <a:rPr spc="-45" dirty="0"/>
              <a:t> </a:t>
            </a:r>
            <a:r>
              <a:rPr spc="110" dirty="0"/>
              <a:t>HERE </a:t>
            </a:r>
            <a:r>
              <a:rPr spc="65" dirty="0"/>
              <a:t>FOR</a:t>
            </a:r>
            <a:r>
              <a:rPr spc="-45" dirty="0"/>
              <a:t> </a:t>
            </a:r>
            <a:r>
              <a:rPr spc="-20" dirty="0"/>
              <a:t>YOU.</a:t>
            </a:r>
          </a:p>
        </p:txBody>
      </p:sp>
      <p:grpSp>
        <p:nvGrpSpPr>
          <p:cNvPr id="26" name="object 26"/>
          <p:cNvGrpSpPr/>
          <p:nvPr/>
        </p:nvGrpSpPr>
        <p:grpSpPr>
          <a:xfrm>
            <a:off x="50800" y="4616588"/>
            <a:ext cx="2312670" cy="517525"/>
            <a:chOff x="50800" y="4616588"/>
            <a:chExt cx="2312670" cy="517525"/>
          </a:xfrm>
        </p:grpSpPr>
        <p:sp>
          <p:nvSpPr>
            <p:cNvPr id="27" name="object 27"/>
            <p:cNvSpPr/>
            <p:nvPr/>
          </p:nvSpPr>
          <p:spPr>
            <a:xfrm>
              <a:off x="115501" y="4616588"/>
              <a:ext cx="2248535" cy="517525"/>
            </a:xfrm>
            <a:custGeom>
              <a:avLst/>
              <a:gdLst/>
              <a:ahLst/>
              <a:cxnLst/>
              <a:rect l="l" t="t" r="r" b="b"/>
              <a:pathLst>
                <a:path w="2248535" h="517525">
                  <a:moveTo>
                    <a:pt x="1401635" y="0"/>
                  </a:moveTo>
                  <a:lnTo>
                    <a:pt x="0" y="0"/>
                  </a:lnTo>
                  <a:lnTo>
                    <a:pt x="0" y="258622"/>
                  </a:lnTo>
                  <a:lnTo>
                    <a:pt x="11076" y="300573"/>
                  </a:lnTo>
                  <a:lnTo>
                    <a:pt x="43142" y="340368"/>
                  </a:lnTo>
                  <a:lnTo>
                    <a:pt x="94457" y="377476"/>
                  </a:lnTo>
                  <a:lnTo>
                    <a:pt x="163279" y="411363"/>
                  </a:lnTo>
                  <a:lnTo>
                    <a:pt x="203711" y="426933"/>
                  </a:lnTo>
                  <a:lnTo>
                    <a:pt x="247865" y="441498"/>
                  </a:lnTo>
                  <a:lnTo>
                    <a:pt x="295526" y="454991"/>
                  </a:lnTo>
                  <a:lnTo>
                    <a:pt x="346474" y="467347"/>
                  </a:lnTo>
                  <a:lnTo>
                    <a:pt x="400492" y="478498"/>
                  </a:lnTo>
                  <a:lnTo>
                    <a:pt x="457363" y="488379"/>
                  </a:lnTo>
                  <a:lnTo>
                    <a:pt x="516868" y="496922"/>
                  </a:lnTo>
                  <a:lnTo>
                    <a:pt x="578790" y="504061"/>
                  </a:lnTo>
                  <a:lnTo>
                    <a:pt x="642910" y="509729"/>
                  </a:lnTo>
                  <a:lnTo>
                    <a:pt x="709012" y="513860"/>
                  </a:lnTo>
                  <a:lnTo>
                    <a:pt x="776878" y="516388"/>
                  </a:lnTo>
                  <a:lnTo>
                    <a:pt x="846289" y="517245"/>
                  </a:lnTo>
                  <a:lnTo>
                    <a:pt x="2247938" y="517245"/>
                  </a:lnTo>
                  <a:lnTo>
                    <a:pt x="2247938" y="258622"/>
                  </a:lnTo>
                  <a:lnTo>
                    <a:pt x="2245132" y="237411"/>
                  </a:lnTo>
                  <a:lnTo>
                    <a:pt x="2223343" y="196471"/>
                  </a:lnTo>
                  <a:lnTo>
                    <a:pt x="2181434" y="157953"/>
                  </a:lnTo>
                  <a:lnTo>
                    <a:pt x="2121148" y="122389"/>
                  </a:lnTo>
                  <a:lnTo>
                    <a:pt x="2084657" y="105882"/>
                  </a:lnTo>
                  <a:lnTo>
                    <a:pt x="2044225" y="90312"/>
                  </a:lnTo>
                  <a:lnTo>
                    <a:pt x="2000070" y="75747"/>
                  </a:lnTo>
                  <a:lnTo>
                    <a:pt x="1952409" y="62253"/>
                  </a:lnTo>
                  <a:lnTo>
                    <a:pt x="1901460" y="49898"/>
                  </a:lnTo>
                  <a:lnTo>
                    <a:pt x="1847442" y="38746"/>
                  </a:lnTo>
                  <a:lnTo>
                    <a:pt x="1790570" y="28866"/>
                  </a:lnTo>
                  <a:lnTo>
                    <a:pt x="1731064" y="20323"/>
                  </a:lnTo>
                  <a:lnTo>
                    <a:pt x="1669141" y="13184"/>
                  </a:lnTo>
                  <a:lnTo>
                    <a:pt x="1605019" y="7516"/>
                  </a:lnTo>
                  <a:lnTo>
                    <a:pt x="1538915" y="3384"/>
                  </a:lnTo>
                  <a:lnTo>
                    <a:pt x="1471048" y="857"/>
                  </a:lnTo>
                  <a:lnTo>
                    <a:pt x="1401635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50800" y="4710206"/>
              <a:ext cx="2312670" cy="424180"/>
            </a:xfrm>
            <a:custGeom>
              <a:avLst/>
              <a:gdLst/>
              <a:ahLst/>
              <a:cxnLst/>
              <a:rect l="l" t="t" r="r" b="b"/>
              <a:pathLst>
                <a:path w="2312670" h="424179">
                  <a:moveTo>
                    <a:pt x="1441983" y="0"/>
                  </a:moveTo>
                  <a:lnTo>
                    <a:pt x="0" y="0"/>
                  </a:lnTo>
                  <a:lnTo>
                    <a:pt x="0" y="211810"/>
                  </a:lnTo>
                  <a:lnTo>
                    <a:pt x="25301" y="262716"/>
                  </a:lnTo>
                  <a:lnTo>
                    <a:pt x="68416" y="294264"/>
                  </a:lnTo>
                  <a:lnTo>
                    <a:pt x="130436" y="323392"/>
                  </a:lnTo>
                  <a:lnTo>
                    <a:pt x="167976" y="336913"/>
                  </a:lnTo>
                  <a:lnTo>
                    <a:pt x="209571" y="349665"/>
                  </a:lnTo>
                  <a:lnTo>
                    <a:pt x="254996" y="361594"/>
                  </a:lnTo>
                  <a:lnTo>
                    <a:pt x="304028" y="372646"/>
                  </a:lnTo>
                  <a:lnTo>
                    <a:pt x="356443" y="382765"/>
                  </a:lnTo>
                  <a:lnTo>
                    <a:pt x="412016" y="391899"/>
                  </a:lnTo>
                  <a:lnTo>
                    <a:pt x="470523" y="399991"/>
                  </a:lnTo>
                  <a:lnTo>
                    <a:pt x="531741" y="406988"/>
                  </a:lnTo>
                  <a:lnTo>
                    <a:pt x="595445" y="412835"/>
                  </a:lnTo>
                  <a:lnTo>
                    <a:pt x="661412" y="417478"/>
                  </a:lnTo>
                  <a:lnTo>
                    <a:pt x="729418" y="420861"/>
                  </a:lnTo>
                  <a:lnTo>
                    <a:pt x="799238" y="422931"/>
                  </a:lnTo>
                  <a:lnTo>
                    <a:pt x="870648" y="423633"/>
                  </a:lnTo>
                  <a:lnTo>
                    <a:pt x="2312631" y="423633"/>
                  </a:lnTo>
                  <a:lnTo>
                    <a:pt x="2312631" y="211810"/>
                  </a:lnTo>
                  <a:lnTo>
                    <a:pt x="2309745" y="194438"/>
                  </a:lnTo>
                  <a:lnTo>
                    <a:pt x="2287330" y="160910"/>
                  </a:lnTo>
                  <a:lnTo>
                    <a:pt x="2244215" y="129364"/>
                  </a:lnTo>
                  <a:lnTo>
                    <a:pt x="2182195" y="100237"/>
                  </a:lnTo>
                  <a:lnTo>
                    <a:pt x="2144654" y="86718"/>
                  </a:lnTo>
                  <a:lnTo>
                    <a:pt x="2103060" y="73966"/>
                  </a:lnTo>
                  <a:lnTo>
                    <a:pt x="2057634" y="62037"/>
                  </a:lnTo>
                  <a:lnTo>
                    <a:pt x="2008603" y="50986"/>
                  </a:lnTo>
                  <a:lnTo>
                    <a:pt x="1956188" y="40867"/>
                  </a:lnTo>
                  <a:lnTo>
                    <a:pt x="1900615" y="31734"/>
                  </a:lnTo>
                  <a:lnTo>
                    <a:pt x="1842108" y="23641"/>
                  </a:lnTo>
                  <a:lnTo>
                    <a:pt x="1780890" y="16645"/>
                  </a:lnTo>
                  <a:lnTo>
                    <a:pt x="1717185" y="10798"/>
                  </a:lnTo>
                  <a:lnTo>
                    <a:pt x="1651219" y="6155"/>
                  </a:lnTo>
                  <a:lnTo>
                    <a:pt x="1583213" y="2772"/>
                  </a:lnTo>
                  <a:lnTo>
                    <a:pt x="1513393" y="702"/>
                  </a:lnTo>
                  <a:lnTo>
                    <a:pt x="1441983" y="0"/>
                  </a:lnTo>
                  <a:close/>
                </a:path>
              </a:pathLst>
            </a:custGeom>
            <a:solidFill>
              <a:srgbClr val="FFD4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29"/>
          <p:cNvSpPr txBox="1"/>
          <p:nvPr/>
        </p:nvSpPr>
        <p:spPr>
          <a:xfrm>
            <a:off x="25400" y="2766726"/>
            <a:ext cx="4689475" cy="264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940"/>
              </a:lnSpc>
              <a:spcBef>
                <a:spcPts val="100"/>
              </a:spcBef>
            </a:pPr>
            <a:r>
              <a:rPr sz="850" b="1" dirty="0">
                <a:solidFill>
                  <a:srgbClr val="231F20"/>
                </a:solidFill>
                <a:latin typeface="Calibri"/>
                <a:cs typeface="Calibri"/>
              </a:rPr>
              <a:t>Wichita</a:t>
            </a:r>
            <a:r>
              <a:rPr sz="850" b="1" spc="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b="1" dirty="0">
                <a:solidFill>
                  <a:srgbClr val="231F20"/>
                </a:solidFill>
                <a:latin typeface="Calibri"/>
                <a:cs typeface="Calibri"/>
              </a:rPr>
              <a:t>State</a:t>
            </a:r>
            <a:r>
              <a:rPr sz="850" b="1" spc="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b="1" dirty="0">
                <a:solidFill>
                  <a:srgbClr val="231F20"/>
                </a:solidFill>
                <a:latin typeface="Calibri"/>
                <a:cs typeface="Calibri"/>
              </a:rPr>
              <a:t>University</a:t>
            </a:r>
            <a:r>
              <a:rPr sz="850" b="1" spc="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welcomes</a:t>
            </a:r>
            <a:r>
              <a:rPr sz="850" spc="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a</a:t>
            </a:r>
            <a:r>
              <a:rPr sz="850" spc="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spc="-10" dirty="0">
                <a:solidFill>
                  <a:srgbClr val="231F20"/>
                </a:solidFill>
                <a:latin typeface="Calibri"/>
                <a:cs typeface="Calibri"/>
              </a:rPr>
              <a:t>diverse</a:t>
            </a:r>
            <a:r>
              <a:rPr sz="850" spc="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student</a:t>
            </a:r>
            <a:r>
              <a:rPr sz="850" spc="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spc="-10" dirty="0">
                <a:solidFill>
                  <a:srgbClr val="231F20"/>
                </a:solidFill>
                <a:latin typeface="Calibri"/>
                <a:cs typeface="Calibri"/>
              </a:rPr>
              <a:t>body</a:t>
            </a:r>
            <a:r>
              <a:rPr sz="850" spc="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and</a:t>
            </a:r>
            <a:r>
              <a:rPr sz="850" spc="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the</a:t>
            </a:r>
            <a:r>
              <a:rPr sz="850" spc="434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25" b="1" spc="75" baseline="3703" dirty="0">
                <a:solidFill>
                  <a:srgbClr val="231F20"/>
                </a:solidFill>
                <a:latin typeface="Calibri"/>
                <a:cs typeface="Calibri"/>
              </a:rPr>
              <a:t>ALL</a:t>
            </a:r>
            <a:r>
              <a:rPr sz="1125" b="1" spc="37" baseline="3703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25" b="1" spc="-30" baseline="3703" dirty="0">
                <a:solidFill>
                  <a:srgbClr val="231F20"/>
                </a:solidFill>
                <a:latin typeface="Calibri"/>
                <a:cs typeface="Calibri"/>
              </a:rPr>
              <a:t>ACCOMMODATIONS</a:t>
            </a:r>
            <a:r>
              <a:rPr sz="1125" b="1" spc="30" baseline="3703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25" b="1" baseline="3703" dirty="0">
                <a:solidFill>
                  <a:srgbClr val="231F20"/>
                </a:solidFill>
                <a:latin typeface="Calibri"/>
                <a:cs typeface="Calibri"/>
              </a:rPr>
              <a:t>ARE</a:t>
            </a:r>
            <a:r>
              <a:rPr sz="1125" b="1" spc="37" baseline="3703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25" b="1" spc="-15" baseline="3703" dirty="0">
                <a:solidFill>
                  <a:srgbClr val="231F20"/>
                </a:solidFill>
                <a:latin typeface="Calibri"/>
                <a:cs typeface="Calibri"/>
              </a:rPr>
              <a:t>PROVIDED</a:t>
            </a:r>
            <a:endParaRPr sz="1125" baseline="3703">
              <a:latin typeface="Calibri"/>
              <a:cs typeface="Calibri"/>
            </a:endParaRPr>
          </a:p>
          <a:p>
            <a:pPr marL="12700">
              <a:lnSpc>
                <a:spcPts val="940"/>
              </a:lnSpc>
            </a:pPr>
            <a:r>
              <a:rPr sz="850" b="1" dirty="0">
                <a:solidFill>
                  <a:srgbClr val="231F20"/>
                </a:solidFill>
                <a:latin typeface="Calibri"/>
                <a:cs typeface="Calibri"/>
              </a:rPr>
              <a:t>Office</a:t>
            </a:r>
            <a:r>
              <a:rPr sz="850" b="1" spc="-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b="1" spc="10" dirty="0">
                <a:solidFill>
                  <a:srgbClr val="231F20"/>
                </a:solidFill>
                <a:latin typeface="Calibri"/>
                <a:cs typeface="Calibri"/>
              </a:rPr>
              <a:t>Student</a:t>
            </a:r>
            <a:r>
              <a:rPr sz="850" b="1" spc="-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b="1" dirty="0">
                <a:solidFill>
                  <a:srgbClr val="231F20"/>
                </a:solidFill>
                <a:latin typeface="Calibri"/>
                <a:cs typeface="Calibri"/>
              </a:rPr>
              <a:t>Accommodations </a:t>
            </a:r>
            <a:r>
              <a:rPr sz="850" b="1" spc="10" dirty="0">
                <a:solidFill>
                  <a:srgbClr val="231F20"/>
                </a:solidFill>
                <a:latin typeface="Calibri"/>
                <a:cs typeface="Calibri"/>
              </a:rPr>
              <a:t>and</a:t>
            </a:r>
            <a:r>
              <a:rPr sz="850" b="1" spc="-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b="1" spc="10" dirty="0">
                <a:solidFill>
                  <a:srgbClr val="231F20"/>
                </a:solidFill>
                <a:latin typeface="Calibri"/>
                <a:cs typeface="Calibri"/>
              </a:rPr>
              <a:t>Testing</a:t>
            </a:r>
            <a:r>
              <a:rPr sz="850" b="1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(</a:t>
            </a:r>
            <a:r>
              <a:rPr sz="850" b="1" dirty="0">
                <a:solidFill>
                  <a:srgbClr val="231F20"/>
                </a:solidFill>
                <a:latin typeface="Calibri"/>
                <a:cs typeface="Calibri"/>
              </a:rPr>
              <a:t>OSAT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) </a:t>
            </a:r>
            <a:r>
              <a:rPr sz="850" spc="10" dirty="0">
                <a:solidFill>
                  <a:srgbClr val="231F20"/>
                </a:solidFill>
                <a:latin typeface="Calibri"/>
                <a:cs typeface="Calibri"/>
              </a:rPr>
              <a:t>is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spc="10" dirty="0">
                <a:solidFill>
                  <a:srgbClr val="231F20"/>
                </a:solidFill>
                <a:latin typeface="Calibri"/>
                <a:cs typeface="Calibri"/>
              </a:rPr>
              <a:t>committed</a:t>
            </a:r>
            <a:r>
              <a:rPr sz="850" spc="39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750" b="1" spc="10" dirty="0">
                <a:solidFill>
                  <a:srgbClr val="231F20"/>
                </a:solidFill>
                <a:latin typeface="Calibri"/>
                <a:cs typeface="Calibri"/>
              </a:rPr>
              <a:t>FREE</a:t>
            </a:r>
            <a:r>
              <a:rPr sz="750" b="1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750" b="1" spc="10" dirty="0">
                <a:solidFill>
                  <a:srgbClr val="231F20"/>
                </a:solidFill>
                <a:latin typeface="Calibri"/>
                <a:cs typeface="Calibri"/>
              </a:rPr>
              <a:t>OF</a:t>
            </a:r>
            <a:r>
              <a:rPr sz="750" b="1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750" b="1" spc="10" dirty="0">
                <a:solidFill>
                  <a:srgbClr val="231F20"/>
                </a:solidFill>
                <a:latin typeface="Calibri"/>
                <a:cs typeface="Calibri"/>
              </a:rPr>
              <a:t>CHARGE</a:t>
            </a:r>
            <a:r>
              <a:rPr sz="750" b="1" dirty="0">
                <a:solidFill>
                  <a:srgbClr val="231F20"/>
                </a:solidFill>
                <a:latin typeface="Calibri"/>
                <a:cs typeface="Calibri"/>
              </a:rPr>
              <a:t> TO </a:t>
            </a:r>
            <a:r>
              <a:rPr sz="750" b="1" spc="-10" dirty="0">
                <a:solidFill>
                  <a:srgbClr val="231F20"/>
                </a:solidFill>
                <a:latin typeface="Calibri"/>
                <a:cs typeface="Calibri"/>
              </a:rPr>
              <a:t>REGISTERED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5400" y="2984785"/>
            <a:ext cx="2905760" cy="918210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12700" marR="5080">
              <a:lnSpc>
                <a:spcPts val="860"/>
              </a:lnSpc>
              <a:spcBef>
                <a:spcPts val="260"/>
              </a:spcBef>
            </a:pP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to</a:t>
            </a:r>
            <a:r>
              <a:rPr sz="850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promoting</a:t>
            </a:r>
            <a:r>
              <a:rPr sz="850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access</a:t>
            </a:r>
            <a:r>
              <a:rPr sz="850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and</a:t>
            </a:r>
            <a:r>
              <a:rPr sz="850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inclusion</a:t>
            </a:r>
            <a:r>
              <a:rPr sz="850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for</a:t>
            </a:r>
            <a:r>
              <a:rPr sz="850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all</a:t>
            </a:r>
            <a:r>
              <a:rPr sz="850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members</a:t>
            </a:r>
            <a:r>
              <a:rPr sz="850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of</a:t>
            </a:r>
            <a:r>
              <a:rPr sz="850" spc="-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spc="-20" dirty="0">
                <a:solidFill>
                  <a:srgbClr val="231F20"/>
                </a:solidFill>
                <a:latin typeface="Calibri"/>
                <a:cs typeface="Calibri"/>
              </a:rPr>
              <a:t>our</a:t>
            </a:r>
            <a:r>
              <a:rPr sz="850" spc="-10" dirty="0">
                <a:solidFill>
                  <a:srgbClr val="231F20"/>
                </a:solidFill>
                <a:latin typeface="Calibri"/>
                <a:cs typeface="Calibri"/>
              </a:rPr>
              <a:t> campus</a:t>
            </a:r>
            <a:r>
              <a:rPr sz="850" spc="50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spc="-10" dirty="0">
                <a:solidFill>
                  <a:srgbClr val="231F20"/>
                </a:solidFill>
                <a:latin typeface="Calibri"/>
                <a:cs typeface="Calibri"/>
              </a:rPr>
              <a:t>community.</a:t>
            </a:r>
            <a:endParaRPr sz="850">
              <a:latin typeface="Calibri"/>
              <a:cs typeface="Calibri"/>
            </a:endParaRPr>
          </a:p>
          <a:p>
            <a:pPr marL="12700" marR="150495">
              <a:lnSpc>
                <a:spcPts val="860"/>
              </a:lnSpc>
              <a:spcBef>
                <a:spcPts val="855"/>
              </a:spcBef>
            </a:pP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The</a:t>
            </a:r>
            <a:r>
              <a:rPr sz="850" spc="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law</a:t>
            </a:r>
            <a:r>
              <a:rPr sz="850" spc="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states</a:t>
            </a:r>
            <a:r>
              <a:rPr sz="850" spc="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that</a:t>
            </a:r>
            <a:r>
              <a:rPr sz="850" spc="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a</a:t>
            </a:r>
            <a:r>
              <a:rPr sz="850" spc="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disability</a:t>
            </a:r>
            <a:r>
              <a:rPr sz="850" spc="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is</a:t>
            </a:r>
            <a:r>
              <a:rPr sz="850" spc="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a</a:t>
            </a:r>
            <a:r>
              <a:rPr sz="850" spc="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type</a:t>
            </a:r>
            <a:r>
              <a:rPr sz="850" spc="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of</a:t>
            </a:r>
            <a:r>
              <a:rPr sz="850" spc="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b="1" dirty="0">
                <a:solidFill>
                  <a:srgbClr val="231F20"/>
                </a:solidFill>
                <a:latin typeface="Calibri"/>
                <a:cs typeface="Calibri"/>
              </a:rPr>
              <a:t>physical</a:t>
            </a:r>
            <a:r>
              <a:rPr sz="850" b="1" spc="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spc="-30" dirty="0">
                <a:solidFill>
                  <a:srgbClr val="231F20"/>
                </a:solidFill>
                <a:latin typeface="Calibri"/>
                <a:cs typeface="Calibri"/>
              </a:rPr>
              <a:t>or</a:t>
            </a:r>
            <a:r>
              <a:rPr sz="850" spc="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b="1" spc="-10" dirty="0">
                <a:solidFill>
                  <a:srgbClr val="231F20"/>
                </a:solidFill>
                <a:latin typeface="Calibri"/>
                <a:cs typeface="Calibri"/>
              </a:rPr>
              <a:t>mental</a:t>
            </a:r>
            <a:r>
              <a:rPr sz="850" b="1" spc="50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b="1" dirty="0">
                <a:solidFill>
                  <a:srgbClr val="231F20"/>
                </a:solidFill>
                <a:latin typeface="Calibri"/>
                <a:cs typeface="Calibri"/>
              </a:rPr>
              <a:t>impairment</a:t>
            </a:r>
            <a:r>
              <a:rPr sz="850" b="1" spc="3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that</a:t>
            </a:r>
            <a:r>
              <a:rPr sz="850" spc="3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substantially</a:t>
            </a:r>
            <a:r>
              <a:rPr sz="850" spc="3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b="1" dirty="0">
                <a:solidFill>
                  <a:srgbClr val="231F20"/>
                </a:solidFill>
                <a:latin typeface="Calibri"/>
                <a:cs typeface="Calibri"/>
              </a:rPr>
              <a:t>limits</a:t>
            </a:r>
            <a:r>
              <a:rPr sz="850" b="1" spc="4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spc="-10" dirty="0">
                <a:solidFill>
                  <a:srgbClr val="231F20"/>
                </a:solidFill>
                <a:latin typeface="Calibri"/>
                <a:cs typeface="Calibri"/>
              </a:rPr>
              <a:t>one</a:t>
            </a:r>
            <a:r>
              <a:rPr sz="850" spc="3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spc="-30" dirty="0">
                <a:solidFill>
                  <a:srgbClr val="231F20"/>
                </a:solidFill>
                <a:latin typeface="Calibri"/>
                <a:cs typeface="Calibri"/>
              </a:rPr>
              <a:t>or</a:t>
            </a:r>
            <a:r>
              <a:rPr sz="850" spc="3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spc="-10" dirty="0">
                <a:solidFill>
                  <a:srgbClr val="231F20"/>
                </a:solidFill>
                <a:latin typeface="Calibri"/>
                <a:cs typeface="Calibri"/>
              </a:rPr>
              <a:t>more</a:t>
            </a:r>
            <a:r>
              <a:rPr sz="850" spc="3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spc="-10" dirty="0">
                <a:solidFill>
                  <a:srgbClr val="231F20"/>
                </a:solidFill>
                <a:latin typeface="Calibri"/>
                <a:cs typeface="Calibri"/>
              </a:rPr>
              <a:t>major</a:t>
            </a:r>
            <a:r>
              <a:rPr sz="850" spc="4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spc="-20" dirty="0">
                <a:solidFill>
                  <a:srgbClr val="231F20"/>
                </a:solidFill>
                <a:latin typeface="Calibri"/>
                <a:cs typeface="Calibri"/>
              </a:rPr>
              <a:t>life</a:t>
            </a:r>
            <a:r>
              <a:rPr sz="850" spc="50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spc="-10" dirty="0">
                <a:solidFill>
                  <a:srgbClr val="231F20"/>
                </a:solidFill>
                <a:latin typeface="Calibri"/>
                <a:cs typeface="Calibri"/>
              </a:rPr>
              <a:t>activities.</a:t>
            </a:r>
            <a:endParaRPr sz="8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95"/>
              </a:spcBef>
            </a:pP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Examples include,</a:t>
            </a:r>
            <a:r>
              <a:rPr sz="850" spc="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but</a:t>
            </a:r>
            <a:r>
              <a:rPr sz="850" spc="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spc="-10" dirty="0">
                <a:solidFill>
                  <a:srgbClr val="231F20"/>
                </a:solidFill>
                <a:latin typeface="Calibri"/>
                <a:cs typeface="Calibri"/>
              </a:rPr>
              <a:t>are</a:t>
            </a:r>
            <a:r>
              <a:rPr sz="850" spc="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not</a:t>
            </a:r>
            <a:r>
              <a:rPr sz="850" spc="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limited</a:t>
            </a:r>
            <a:r>
              <a:rPr sz="850" spc="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to,</a:t>
            </a:r>
            <a:r>
              <a:rPr sz="850" spc="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the</a:t>
            </a:r>
            <a:r>
              <a:rPr sz="850" spc="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spc="-10" dirty="0">
                <a:solidFill>
                  <a:srgbClr val="231F20"/>
                </a:solidFill>
                <a:latin typeface="Calibri"/>
                <a:cs typeface="Calibri"/>
              </a:rPr>
              <a:t>following:</a:t>
            </a:r>
            <a:endParaRPr sz="850">
              <a:latin typeface="Calibri"/>
              <a:cs typeface="Calibri"/>
            </a:endParaRPr>
          </a:p>
        </p:txBody>
      </p:sp>
      <p:grpSp>
        <p:nvGrpSpPr>
          <p:cNvPr id="31" name="object 31"/>
          <p:cNvGrpSpPr/>
          <p:nvPr/>
        </p:nvGrpSpPr>
        <p:grpSpPr>
          <a:xfrm>
            <a:off x="53638" y="150234"/>
            <a:ext cx="1050290" cy="212725"/>
            <a:chOff x="53638" y="150234"/>
            <a:chExt cx="1050290" cy="212725"/>
          </a:xfrm>
        </p:grpSpPr>
        <p:pic>
          <p:nvPicPr>
            <p:cNvPr id="32" name="object 32"/>
            <p:cNvPicPr/>
            <p:nvPr/>
          </p:nvPicPr>
          <p:blipFill>
            <a:blip r:embed="rId1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33481" y="292957"/>
              <a:ext cx="69977" cy="69976"/>
            </a:xfrm>
            <a:prstGeom prst="rect">
              <a:avLst/>
            </a:prstGeom>
          </p:spPr>
        </p:pic>
        <p:pic>
          <p:nvPicPr>
            <p:cNvPr id="33" name="object 33"/>
            <p:cNvPicPr/>
            <p:nvPr/>
          </p:nvPicPr>
          <p:blipFill>
            <a:blip r:embed="rId1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93508" y="292957"/>
              <a:ext cx="69977" cy="69976"/>
            </a:xfrm>
            <a:prstGeom prst="rect">
              <a:avLst/>
            </a:prstGeom>
          </p:spPr>
        </p:pic>
        <p:pic>
          <p:nvPicPr>
            <p:cNvPr id="34" name="object 34"/>
            <p:cNvPicPr/>
            <p:nvPr/>
          </p:nvPicPr>
          <p:blipFill>
            <a:blip r:embed="rId1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53522" y="292957"/>
              <a:ext cx="69976" cy="69976"/>
            </a:xfrm>
            <a:prstGeom prst="rect">
              <a:avLst/>
            </a:prstGeom>
          </p:spPr>
        </p:pic>
        <p:pic>
          <p:nvPicPr>
            <p:cNvPr id="35" name="object 35"/>
            <p:cNvPicPr/>
            <p:nvPr/>
          </p:nvPicPr>
          <p:blipFill>
            <a:blip r:embed="rId1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13536" y="292957"/>
              <a:ext cx="69976" cy="69976"/>
            </a:xfrm>
            <a:prstGeom prst="rect">
              <a:avLst/>
            </a:prstGeom>
          </p:spPr>
        </p:pic>
        <p:pic>
          <p:nvPicPr>
            <p:cNvPr id="36" name="object 36"/>
            <p:cNvPicPr/>
            <p:nvPr/>
          </p:nvPicPr>
          <p:blipFill>
            <a:blip r:embed="rId1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73563" y="292957"/>
              <a:ext cx="69976" cy="69976"/>
            </a:xfrm>
            <a:prstGeom prst="rect">
              <a:avLst/>
            </a:prstGeom>
          </p:spPr>
        </p:pic>
        <p:pic>
          <p:nvPicPr>
            <p:cNvPr id="37" name="object 37"/>
            <p:cNvPicPr/>
            <p:nvPr/>
          </p:nvPicPr>
          <p:blipFill>
            <a:blip r:embed="rId1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33597" y="292957"/>
              <a:ext cx="69977" cy="69976"/>
            </a:xfrm>
            <a:prstGeom prst="rect">
              <a:avLst/>
            </a:prstGeom>
          </p:spPr>
        </p:pic>
        <p:pic>
          <p:nvPicPr>
            <p:cNvPr id="38" name="object 38"/>
            <p:cNvPicPr/>
            <p:nvPr/>
          </p:nvPicPr>
          <p:blipFill>
            <a:blip r:embed="rId1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93611" y="292957"/>
              <a:ext cx="69977" cy="69976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1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3638" y="292957"/>
              <a:ext cx="69977" cy="69976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1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33481" y="150234"/>
              <a:ext cx="69977" cy="69976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1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93508" y="150234"/>
              <a:ext cx="69977" cy="69976"/>
            </a:xfrm>
            <a:prstGeom prst="rect">
              <a:avLst/>
            </a:prstGeom>
          </p:spPr>
        </p:pic>
        <p:pic>
          <p:nvPicPr>
            <p:cNvPr id="42" name="object 42"/>
            <p:cNvPicPr/>
            <p:nvPr/>
          </p:nvPicPr>
          <p:blipFill>
            <a:blip r:embed="rId1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53522" y="150234"/>
              <a:ext cx="69976" cy="69976"/>
            </a:xfrm>
            <a:prstGeom prst="rect">
              <a:avLst/>
            </a:prstGeom>
          </p:spPr>
        </p:pic>
        <p:pic>
          <p:nvPicPr>
            <p:cNvPr id="43" name="object 43"/>
            <p:cNvPicPr/>
            <p:nvPr/>
          </p:nvPicPr>
          <p:blipFill>
            <a:blip r:embed="rId1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13536" y="150234"/>
              <a:ext cx="69976" cy="69976"/>
            </a:xfrm>
            <a:prstGeom prst="rect">
              <a:avLst/>
            </a:prstGeom>
          </p:spPr>
        </p:pic>
        <p:pic>
          <p:nvPicPr>
            <p:cNvPr id="44" name="object 44"/>
            <p:cNvPicPr/>
            <p:nvPr/>
          </p:nvPicPr>
          <p:blipFill>
            <a:blip r:embed="rId1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73563" y="150234"/>
              <a:ext cx="69976" cy="69976"/>
            </a:xfrm>
            <a:prstGeom prst="rect">
              <a:avLst/>
            </a:prstGeom>
          </p:spPr>
        </p:pic>
        <p:pic>
          <p:nvPicPr>
            <p:cNvPr id="45" name="object 45"/>
            <p:cNvPicPr/>
            <p:nvPr/>
          </p:nvPicPr>
          <p:blipFill>
            <a:blip r:embed="rId1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33597" y="150234"/>
              <a:ext cx="69977" cy="69976"/>
            </a:xfrm>
            <a:prstGeom prst="rect">
              <a:avLst/>
            </a:prstGeom>
          </p:spPr>
        </p:pic>
        <p:pic>
          <p:nvPicPr>
            <p:cNvPr id="46" name="object 46"/>
            <p:cNvPicPr/>
            <p:nvPr/>
          </p:nvPicPr>
          <p:blipFill>
            <a:blip r:embed="rId1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93611" y="150234"/>
              <a:ext cx="69977" cy="69976"/>
            </a:xfrm>
            <a:prstGeom prst="rect">
              <a:avLst/>
            </a:prstGeom>
          </p:spPr>
        </p:pic>
        <p:pic>
          <p:nvPicPr>
            <p:cNvPr id="47" name="object 47"/>
            <p:cNvPicPr/>
            <p:nvPr/>
          </p:nvPicPr>
          <p:blipFill>
            <a:blip r:embed="rId1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3638" y="150234"/>
              <a:ext cx="69977" cy="69976"/>
            </a:xfrm>
            <a:prstGeom prst="rect">
              <a:avLst/>
            </a:prstGeom>
          </p:spPr>
        </p:pic>
      </p:grpSp>
      <p:pic>
        <p:nvPicPr>
          <p:cNvPr id="48" name="object 48"/>
          <p:cNvPicPr/>
          <p:nvPr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52872" y="4483049"/>
            <a:ext cx="66611" cy="69976"/>
          </a:xfrm>
          <a:prstGeom prst="rect">
            <a:avLst/>
          </a:prstGeom>
        </p:spPr>
      </p:pic>
      <p:pic>
        <p:nvPicPr>
          <p:cNvPr id="49" name="object 49"/>
          <p:cNvPicPr/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19618" y="4483049"/>
            <a:ext cx="66611" cy="69976"/>
          </a:xfrm>
          <a:prstGeom prst="rect">
            <a:avLst/>
          </a:prstGeom>
        </p:spPr>
      </p:pic>
      <p:pic>
        <p:nvPicPr>
          <p:cNvPr id="50" name="object 50"/>
          <p:cNvPicPr/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86376" y="4483049"/>
            <a:ext cx="66611" cy="69976"/>
          </a:xfrm>
          <a:prstGeom prst="rect">
            <a:avLst/>
          </a:prstGeom>
        </p:spPr>
      </p:pic>
      <p:pic>
        <p:nvPicPr>
          <p:cNvPr id="51" name="object 51"/>
          <p:cNvPicPr/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53121" y="4483049"/>
            <a:ext cx="66611" cy="69976"/>
          </a:xfrm>
          <a:prstGeom prst="rect">
            <a:avLst/>
          </a:prstGeom>
        </p:spPr>
      </p:pic>
      <p:pic>
        <p:nvPicPr>
          <p:cNvPr id="52" name="object 52"/>
          <p:cNvPicPr/>
          <p:nvPr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19879" y="4483049"/>
            <a:ext cx="66611" cy="69976"/>
          </a:xfrm>
          <a:prstGeom prst="rect">
            <a:avLst/>
          </a:prstGeom>
        </p:spPr>
      </p:pic>
      <p:pic>
        <p:nvPicPr>
          <p:cNvPr id="53" name="object 53"/>
          <p:cNvPicPr/>
          <p:nvPr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86624" y="4483049"/>
            <a:ext cx="66611" cy="69976"/>
          </a:xfrm>
          <a:prstGeom prst="rect">
            <a:avLst/>
          </a:prstGeom>
        </p:spPr>
      </p:pic>
      <p:pic>
        <p:nvPicPr>
          <p:cNvPr id="54" name="object 54"/>
          <p:cNvPicPr/>
          <p:nvPr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53382" y="4483049"/>
            <a:ext cx="66611" cy="69976"/>
          </a:xfrm>
          <a:prstGeom prst="rect">
            <a:avLst/>
          </a:prstGeom>
        </p:spPr>
      </p:pic>
      <p:pic>
        <p:nvPicPr>
          <p:cNvPr id="55" name="object 55"/>
          <p:cNvPicPr/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20140" y="4483049"/>
            <a:ext cx="66611" cy="69976"/>
          </a:xfrm>
          <a:prstGeom prst="rect">
            <a:avLst/>
          </a:prstGeom>
        </p:spPr>
      </p:pic>
      <p:pic>
        <p:nvPicPr>
          <p:cNvPr id="56" name="object 56"/>
          <p:cNvPicPr/>
          <p:nvPr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52872" y="4340313"/>
            <a:ext cx="66611" cy="69976"/>
          </a:xfrm>
          <a:prstGeom prst="rect">
            <a:avLst/>
          </a:prstGeom>
        </p:spPr>
      </p:pic>
      <p:pic>
        <p:nvPicPr>
          <p:cNvPr id="57" name="object 57"/>
          <p:cNvPicPr/>
          <p:nvPr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19618" y="4340313"/>
            <a:ext cx="66611" cy="69976"/>
          </a:xfrm>
          <a:prstGeom prst="rect">
            <a:avLst/>
          </a:prstGeom>
        </p:spPr>
      </p:pic>
      <p:pic>
        <p:nvPicPr>
          <p:cNvPr id="58" name="object 58"/>
          <p:cNvPicPr/>
          <p:nvPr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86376" y="4340313"/>
            <a:ext cx="66611" cy="69976"/>
          </a:xfrm>
          <a:prstGeom prst="rect">
            <a:avLst/>
          </a:prstGeom>
        </p:spPr>
      </p:pic>
      <p:pic>
        <p:nvPicPr>
          <p:cNvPr id="59" name="object 59"/>
          <p:cNvPicPr/>
          <p:nvPr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53121" y="4340313"/>
            <a:ext cx="66611" cy="69976"/>
          </a:xfrm>
          <a:prstGeom prst="rect">
            <a:avLst/>
          </a:prstGeom>
        </p:spPr>
      </p:pic>
      <p:pic>
        <p:nvPicPr>
          <p:cNvPr id="60" name="object 60"/>
          <p:cNvPicPr/>
          <p:nvPr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19879" y="4340313"/>
            <a:ext cx="66611" cy="69976"/>
          </a:xfrm>
          <a:prstGeom prst="rect">
            <a:avLst/>
          </a:prstGeom>
        </p:spPr>
      </p:pic>
      <p:pic>
        <p:nvPicPr>
          <p:cNvPr id="61" name="object 61"/>
          <p:cNvPicPr/>
          <p:nvPr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53382" y="4340313"/>
            <a:ext cx="66611" cy="69976"/>
          </a:xfrm>
          <a:prstGeom prst="rect">
            <a:avLst/>
          </a:prstGeom>
        </p:spPr>
      </p:pic>
      <p:pic>
        <p:nvPicPr>
          <p:cNvPr id="62" name="object 62"/>
          <p:cNvPicPr/>
          <p:nvPr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86624" y="4340313"/>
            <a:ext cx="66611" cy="69976"/>
          </a:xfrm>
          <a:prstGeom prst="rect">
            <a:avLst/>
          </a:prstGeom>
        </p:spPr>
      </p:pic>
      <p:pic>
        <p:nvPicPr>
          <p:cNvPr id="63" name="object 63"/>
          <p:cNvPicPr/>
          <p:nvPr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52872" y="4197584"/>
            <a:ext cx="66611" cy="69976"/>
          </a:xfrm>
          <a:prstGeom prst="rect">
            <a:avLst/>
          </a:prstGeom>
        </p:spPr>
      </p:pic>
      <p:pic>
        <p:nvPicPr>
          <p:cNvPr id="64" name="object 64"/>
          <p:cNvPicPr/>
          <p:nvPr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20140" y="4340313"/>
            <a:ext cx="66611" cy="69976"/>
          </a:xfrm>
          <a:prstGeom prst="rect">
            <a:avLst/>
          </a:prstGeom>
        </p:spPr>
      </p:pic>
      <p:pic>
        <p:nvPicPr>
          <p:cNvPr id="65" name="object 65"/>
          <p:cNvPicPr/>
          <p:nvPr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86376" y="4197584"/>
            <a:ext cx="66611" cy="69976"/>
          </a:xfrm>
          <a:prstGeom prst="rect">
            <a:avLst/>
          </a:prstGeom>
        </p:spPr>
      </p:pic>
      <p:pic>
        <p:nvPicPr>
          <p:cNvPr id="66" name="object 66"/>
          <p:cNvPicPr/>
          <p:nvPr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19618" y="4197584"/>
            <a:ext cx="66611" cy="69976"/>
          </a:xfrm>
          <a:prstGeom prst="rect">
            <a:avLst/>
          </a:prstGeom>
        </p:spPr>
      </p:pic>
      <p:pic>
        <p:nvPicPr>
          <p:cNvPr id="67" name="object 67"/>
          <p:cNvPicPr/>
          <p:nvPr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19879" y="4197584"/>
            <a:ext cx="66611" cy="69976"/>
          </a:xfrm>
          <a:prstGeom prst="rect">
            <a:avLst/>
          </a:prstGeom>
        </p:spPr>
      </p:pic>
      <p:pic>
        <p:nvPicPr>
          <p:cNvPr id="68" name="object 68"/>
          <p:cNvPicPr/>
          <p:nvPr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53121" y="4197584"/>
            <a:ext cx="66611" cy="69976"/>
          </a:xfrm>
          <a:prstGeom prst="rect">
            <a:avLst/>
          </a:prstGeom>
        </p:spPr>
      </p:pic>
      <p:pic>
        <p:nvPicPr>
          <p:cNvPr id="69" name="object 69"/>
          <p:cNvPicPr/>
          <p:nvPr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86624" y="4197584"/>
            <a:ext cx="66611" cy="69976"/>
          </a:xfrm>
          <a:prstGeom prst="rect">
            <a:avLst/>
          </a:prstGeom>
        </p:spPr>
      </p:pic>
      <p:pic>
        <p:nvPicPr>
          <p:cNvPr id="70" name="object 70"/>
          <p:cNvPicPr/>
          <p:nvPr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53382" y="4197584"/>
            <a:ext cx="66611" cy="69976"/>
          </a:xfrm>
          <a:prstGeom prst="rect">
            <a:avLst/>
          </a:prstGeom>
        </p:spPr>
      </p:pic>
      <p:pic>
        <p:nvPicPr>
          <p:cNvPr id="71" name="object 71"/>
          <p:cNvPicPr/>
          <p:nvPr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20140" y="4197584"/>
            <a:ext cx="66611" cy="69976"/>
          </a:xfrm>
          <a:prstGeom prst="rect">
            <a:avLst/>
          </a:prstGeom>
        </p:spPr>
      </p:pic>
      <p:pic>
        <p:nvPicPr>
          <p:cNvPr id="72" name="object 72"/>
          <p:cNvPicPr/>
          <p:nvPr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52872" y="4054862"/>
            <a:ext cx="66611" cy="69976"/>
          </a:xfrm>
          <a:prstGeom prst="rect">
            <a:avLst/>
          </a:prstGeom>
        </p:spPr>
      </p:pic>
      <p:pic>
        <p:nvPicPr>
          <p:cNvPr id="73" name="object 73"/>
          <p:cNvPicPr/>
          <p:nvPr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19618" y="4054862"/>
            <a:ext cx="66611" cy="69976"/>
          </a:xfrm>
          <a:prstGeom prst="rect">
            <a:avLst/>
          </a:prstGeom>
        </p:spPr>
      </p:pic>
      <p:pic>
        <p:nvPicPr>
          <p:cNvPr id="74" name="object 74"/>
          <p:cNvPicPr/>
          <p:nvPr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86376" y="4054862"/>
            <a:ext cx="66611" cy="69976"/>
          </a:xfrm>
          <a:prstGeom prst="rect">
            <a:avLst/>
          </a:prstGeom>
        </p:spPr>
      </p:pic>
      <p:pic>
        <p:nvPicPr>
          <p:cNvPr id="75" name="object 75"/>
          <p:cNvPicPr/>
          <p:nvPr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53121" y="4054862"/>
            <a:ext cx="66611" cy="69976"/>
          </a:xfrm>
          <a:prstGeom prst="rect">
            <a:avLst/>
          </a:prstGeom>
        </p:spPr>
      </p:pic>
      <p:pic>
        <p:nvPicPr>
          <p:cNvPr id="76" name="object 76"/>
          <p:cNvPicPr/>
          <p:nvPr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19879" y="4054862"/>
            <a:ext cx="66611" cy="69976"/>
          </a:xfrm>
          <a:prstGeom prst="rect">
            <a:avLst/>
          </a:prstGeom>
        </p:spPr>
      </p:pic>
      <p:pic>
        <p:nvPicPr>
          <p:cNvPr id="77" name="object 77"/>
          <p:cNvPicPr/>
          <p:nvPr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86624" y="4054862"/>
            <a:ext cx="66611" cy="69976"/>
          </a:xfrm>
          <a:prstGeom prst="rect">
            <a:avLst/>
          </a:prstGeom>
        </p:spPr>
      </p:pic>
      <p:pic>
        <p:nvPicPr>
          <p:cNvPr id="78" name="object 78"/>
          <p:cNvPicPr/>
          <p:nvPr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53382" y="4054862"/>
            <a:ext cx="66611" cy="69976"/>
          </a:xfrm>
          <a:prstGeom prst="rect">
            <a:avLst/>
          </a:prstGeom>
        </p:spPr>
      </p:pic>
      <p:pic>
        <p:nvPicPr>
          <p:cNvPr id="79" name="object 79"/>
          <p:cNvPicPr/>
          <p:nvPr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20140" y="4054862"/>
            <a:ext cx="66611" cy="69976"/>
          </a:xfrm>
          <a:prstGeom prst="rect">
            <a:avLst/>
          </a:prstGeom>
        </p:spPr>
      </p:pic>
      <p:sp>
        <p:nvSpPr>
          <p:cNvPr id="80" name="object 80"/>
          <p:cNvSpPr txBox="1"/>
          <p:nvPr/>
        </p:nvSpPr>
        <p:spPr>
          <a:xfrm>
            <a:off x="3063524" y="3001286"/>
            <a:ext cx="1886585" cy="914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24460">
              <a:lnSpc>
                <a:spcPct val="101899"/>
              </a:lnSpc>
              <a:spcBef>
                <a:spcPts val="95"/>
              </a:spcBef>
            </a:pPr>
            <a:r>
              <a:rPr sz="750" b="1" spc="10" dirty="0">
                <a:solidFill>
                  <a:srgbClr val="231F20"/>
                </a:solidFill>
                <a:latin typeface="Calibri"/>
                <a:cs typeface="Calibri"/>
              </a:rPr>
              <a:t>STUDENTS,</a:t>
            </a:r>
            <a:r>
              <a:rPr sz="750" b="1" spc="4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750" b="1" spc="10" dirty="0">
                <a:solidFill>
                  <a:srgbClr val="231F20"/>
                </a:solidFill>
                <a:latin typeface="Calibri"/>
                <a:cs typeface="Calibri"/>
              </a:rPr>
              <a:t>AND</a:t>
            </a:r>
            <a:r>
              <a:rPr sz="750" b="1" spc="4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750" b="1" spc="10" dirty="0">
                <a:solidFill>
                  <a:srgbClr val="231F20"/>
                </a:solidFill>
                <a:latin typeface="Calibri"/>
                <a:cs typeface="Calibri"/>
              </a:rPr>
              <a:t>ARE</a:t>
            </a:r>
            <a:r>
              <a:rPr sz="750" b="1" spc="4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750" b="1" spc="10" dirty="0">
                <a:solidFill>
                  <a:srgbClr val="231F20"/>
                </a:solidFill>
                <a:latin typeface="Calibri"/>
                <a:cs typeface="Calibri"/>
              </a:rPr>
              <a:t>DETERMINED</a:t>
            </a:r>
            <a:r>
              <a:rPr sz="750" b="1" spc="4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750" b="1" dirty="0">
                <a:solidFill>
                  <a:srgbClr val="231F20"/>
                </a:solidFill>
                <a:latin typeface="Calibri"/>
                <a:cs typeface="Calibri"/>
              </a:rPr>
              <a:t>ON</a:t>
            </a:r>
            <a:r>
              <a:rPr sz="750" b="1" spc="4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750" b="1" spc="-50" dirty="0">
                <a:solidFill>
                  <a:srgbClr val="231F20"/>
                </a:solidFill>
                <a:latin typeface="Calibri"/>
                <a:cs typeface="Calibri"/>
              </a:rPr>
              <a:t>A</a:t>
            </a:r>
            <a:r>
              <a:rPr sz="750" b="1" spc="50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750" b="1" spc="10" dirty="0">
                <a:solidFill>
                  <a:srgbClr val="231F20"/>
                </a:solidFill>
                <a:latin typeface="Calibri"/>
                <a:cs typeface="Calibri"/>
              </a:rPr>
              <a:t>CASE-</a:t>
            </a:r>
            <a:r>
              <a:rPr sz="750" b="1" dirty="0">
                <a:solidFill>
                  <a:srgbClr val="231F20"/>
                </a:solidFill>
                <a:latin typeface="Calibri"/>
                <a:cs typeface="Calibri"/>
              </a:rPr>
              <a:t>BY-</a:t>
            </a:r>
            <a:r>
              <a:rPr sz="750" b="1" spc="10" dirty="0">
                <a:solidFill>
                  <a:srgbClr val="231F20"/>
                </a:solidFill>
                <a:latin typeface="Calibri"/>
                <a:cs typeface="Calibri"/>
              </a:rPr>
              <a:t>CASE</a:t>
            </a:r>
            <a:r>
              <a:rPr sz="750" b="1" spc="7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750" b="1" spc="10" dirty="0">
                <a:solidFill>
                  <a:srgbClr val="231F20"/>
                </a:solidFill>
                <a:latin typeface="Calibri"/>
                <a:cs typeface="Calibri"/>
              </a:rPr>
              <a:t>BASIS,</a:t>
            </a:r>
            <a:r>
              <a:rPr sz="750" b="1" spc="7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750" b="1" dirty="0">
                <a:solidFill>
                  <a:srgbClr val="231F20"/>
                </a:solidFill>
                <a:latin typeface="Calibri"/>
                <a:cs typeface="Calibri"/>
              </a:rPr>
              <a:t>ACCORDING</a:t>
            </a:r>
            <a:r>
              <a:rPr sz="750" b="1" spc="7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750" b="1" dirty="0">
                <a:solidFill>
                  <a:srgbClr val="231F20"/>
                </a:solidFill>
                <a:latin typeface="Calibri"/>
                <a:cs typeface="Calibri"/>
              </a:rPr>
              <a:t>TO</a:t>
            </a:r>
            <a:r>
              <a:rPr sz="750" b="1" spc="7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750" b="1" spc="-25" dirty="0">
                <a:solidFill>
                  <a:srgbClr val="231F20"/>
                </a:solidFill>
                <a:latin typeface="Calibri"/>
                <a:cs typeface="Calibri"/>
              </a:rPr>
              <a:t>THE</a:t>
            </a:r>
            <a:r>
              <a:rPr sz="750" b="1" spc="50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750" b="1" dirty="0">
                <a:solidFill>
                  <a:srgbClr val="231F20"/>
                </a:solidFill>
                <a:latin typeface="Calibri"/>
                <a:cs typeface="Calibri"/>
              </a:rPr>
              <a:t>NATURE</a:t>
            </a:r>
            <a:r>
              <a:rPr sz="750" b="1" spc="7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750" b="1" dirty="0">
                <a:solidFill>
                  <a:srgbClr val="231F20"/>
                </a:solidFill>
                <a:latin typeface="Calibri"/>
                <a:cs typeface="Calibri"/>
              </a:rPr>
              <a:t>OF</a:t>
            </a:r>
            <a:r>
              <a:rPr sz="750" b="1" spc="7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750" b="1" dirty="0">
                <a:solidFill>
                  <a:srgbClr val="231F20"/>
                </a:solidFill>
                <a:latin typeface="Calibri"/>
                <a:cs typeface="Calibri"/>
              </a:rPr>
              <a:t>THE</a:t>
            </a:r>
            <a:r>
              <a:rPr sz="750" b="1" spc="7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750" b="1" dirty="0">
                <a:solidFill>
                  <a:srgbClr val="231F20"/>
                </a:solidFill>
                <a:latin typeface="Calibri"/>
                <a:cs typeface="Calibri"/>
              </a:rPr>
              <a:t>DISABILITY</a:t>
            </a:r>
            <a:r>
              <a:rPr sz="750" b="1" spc="7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750" b="1" dirty="0">
                <a:solidFill>
                  <a:srgbClr val="231F20"/>
                </a:solidFill>
                <a:latin typeface="Calibri"/>
                <a:cs typeface="Calibri"/>
              </a:rPr>
              <a:t>AND</a:t>
            </a:r>
            <a:r>
              <a:rPr sz="750" b="1" spc="7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750" b="1" dirty="0">
                <a:solidFill>
                  <a:srgbClr val="231F20"/>
                </a:solidFill>
                <a:latin typeface="Calibri"/>
                <a:cs typeface="Calibri"/>
              </a:rPr>
              <a:t>TO</a:t>
            </a:r>
            <a:r>
              <a:rPr sz="750" b="1" spc="7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750" b="1" spc="-20" dirty="0">
                <a:solidFill>
                  <a:srgbClr val="231F20"/>
                </a:solidFill>
                <a:latin typeface="Calibri"/>
                <a:cs typeface="Calibri"/>
              </a:rPr>
              <a:t>MEET</a:t>
            </a:r>
            <a:r>
              <a:rPr sz="750" b="1" spc="50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750" b="1" spc="10" dirty="0">
                <a:solidFill>
                  <a:srgbClr val="231F20"/>
                </a:solidFill>
                <a:latin typeface="Calibri"/>
                <a:cs typeface="Calibri"/>
              </a:rPr>
              <a:t>EACH</a:t>
            </a:r>
            <a:r>
              <a:rPr sz="750" b="1" spc="3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750" b="1" spc="10" dirty="0">
                <a:solidFill>
                  <a:srgbClr val="231F20"/>
                </a:solidFill>
                <a:latin typeface="Calibri"/>
                <a:cs typeface="Calibri"/>
              </a:rPr>
              <a:t>STUDENT'S</a:t>
            </a:r>
            <a:r>
              <a:rPr sz="750" b="1" spc="3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750" b="1" spc="10" dirty="0">
                <a:solidFill>
                  <a:srgbClr val="231F20"/>
                </a:solidFill>
                <a:latin typeface="Calibri"/>
                <a:cs typeface="Calibri"/>
              </a:rPr>
              <a:t>INDIVIDUAL</a:t>
            </a:r>
            <a:r>
              <a:rPr sz="750" b="1" spc="3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750" b="1" spc="-10" dirty="0">
                <a:solidFill>
                  <a:srgbClr val="231F20"/>
                </a:solidFill>
                <a:latin typeface="Calibri"/>
                <a:cs typeface="Calibri"/>
              </a:rPr>
              <a:t>NEEDS.</a:t>
            </a:r>
            <a:endParaRPr sz="750">
              <a:latin typeface="Calibri"/>
              <a:cs typeface="Calibri"/>
            </a:endParaRPr>
          </a:p>
          <a:p>
            <a:pPr marL="179070" marR="5080">
              <a:lnSpc>
                <a:spcPct val="101899"/>
              </a:lnSpc>
              <a:spcBef>
                <a:spcPts val="575"/>
              </a:spcBef>
            </a:pPr>
            <a:r>
              <a:rPr sz="750" b="1" spc="10" dirty="0">
                <a:solidFill>
                  <a:srgbClr val="231F20"/>
                </a:solidFill>
                <a:latin typeface="Calibri"/>
                <a:cs typeface="Calibri"/>
              </a:rPr>
              <a:t>THE</a:t>
            </a:r>
            <a:r>
              <a:rPr sz="750" b="1" spc="7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750" b="1" spc="10" dirty="0">
                <a:solidFill>
                  <a:srgbClr val="231F20"/>
                </a:solidFill>
                <a:latin typeface="Calibri"/>
                <a:cs typeface="Calibri"/>
              </a:rPr>
              <a:t>DECISION</a:t>
            </a:r>
            <a:r>
              <a:rPr sz="750" b="1" spc="8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750" b="1" dirty="0">
                <a:solidFill>
                  <a:srgbClr val="231F20"/>
                </a:solidFill>
                <a:latin typeface="Calibri"/>
                <a:cs typeface="Calibri"/>
              </a:rPr>
              <a:t>TO</a:t>
            </a:r>
            <a:r>
              <a:rPr sz="750" b="1" spc="8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750" b="1" spc="10" dirty="0">
                <a:solidFill>
                  <a:srgbClr val="231F20"/>
                </a:solidFill>
                <a:latin typeface="Calibri"/>
                <a:cs typeface="Calibri"/>
              </a:rPr>
              <a:t>SELF-IDENTIFY</a:t>
            </a:r>
            <a:r>
              <a:rPr sz="750" b="1" spc="7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750" b="1" spc="10" dirty="0">
                <a:solidFill>
                  <a:srgbClr val="231F20"/>
                </a:solidFill>
                <a:latin typeface="Calibri"/>
                <a:cs typeface="Calibri"/>
              </a:rPr>
              <a:t>IS</a:t>
            </a:r>
            <a:r>
              <a:rPr sz="750" b="1" spc="8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750" b="1" spc="-50" dirty="0">
                <a:solidFill>
                  <a:srgbClr val="231F20"/>
                </a:solidFill>
                <a:latin typeface="Calibri"/>
                <a:cs typeface="Calibri"/>
              </a:rPr>
              <a:t>A</a:t>
            </a:r>
            <a:r>
              <a:rPr sz="750" b="1" spc="50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750" b="1" spc="20" dirty="0">
                <a:solidFill>
                  <a:srgbClr val="231F20"/>
                </a:solidFill>
                <a:latin typeface="Calibri"/>
                <a:cs typeface="Calibri"/>
              </a:rPr>
              <a:t>PERSONAL</a:t>
            </a:r>
            <a:r>
              <a:rPr sz="750" b="1" spc="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750" b="1" spc="10" dirty="0">
                <a:solidFill>
                  <a:srgbClr val="231F20"/>
                </a:solidFill>
                <a:latin typeface="Calibri"/>
                <a:cs typeface="Calibri"/>
              </a:rPr>
              <a:t>ONE.</a:t>
            </a:r>
            <a:r>
              <a:rPr sz="750" b="1" spc="3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750" b="1" spc="20" dirty="0">
                <a:solidFill>
                  <a:srgbClr val="231F20"/>
                </a:solidFill>
                <a:latin typeface="Calibri"/>
                <a:cs typeface="Calibri"/>
              </a:rPr>
              <a:t>STUDENTS</a:t>
            </a:r>
            <a:r>
              <a:rPr sz="750" b="1" spc="3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750" b="1" spc="-20" dirty="0">
                <a:solidFill>
                  <a:srgbClr val="231F20"/>
                </a:solidFill>
                <a:latin typeface="Calibri"/>
                <a:cs typeface="Calibri"/>
              </a:rPr>
              <a:t>WITH</a:t>
            </a:r>
            <a:r>
              <a:rPr sz="750" b="1" spc="50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750" b="1" dirty="0">
                <a:solidFill>
                  <a:srgbClr val="231F20"/>
                </a:solidFill>
                <a:latin typeface="Calibri"/>
                <a:cs typeface="Calibri"/>
              </a:rPr>
              <a:t>DISABILITIES</a:t>
            </a:r>
            <a:r>
              <a:rPr sz="750" b="1" spc="1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750" b="1" dirty="0">
                <a:solidFill>
                  <a:srgbClr val="231F20"/>
                </a:solidFill>
                <a:latin typeface="Calibri"/>
                <a:cs typeface="Calibri"/>
              </a:rPr>
              <a:t>ARE</a:t>
            </a:r>
            <a:r>
              <a:rPr sz="750" b="1" spc="13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750" b="1" dirty="0">
                <a:solidFill>
                  <a:srgbClr val="231F20"/>
                </a:solidFill>
                <a:latin typeface="Calibri"/>
                <a:cs typeface="Calibri"/>
              </a:rPr>
              <a:t>WELCOME</a:t>
            </a:r>
            <a:r>
              <a:rPr sz="750" b="1" spc="13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750" b="1" dirty="0">
                <a:solidFill>
                  <a:srgbClr val="231F20"/>
                </a:solidFill>
                <a:latin typeface="Calibri"/>
                <a:cs typeface="Calibri"/>
              </a:rPr>
              <a:t>TO</a:t>
            </a:r>
            <a:r>
              <a:rPr sz="750" b="1" spc="13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750" b="1" spc="-10" dirty="0">
                <a:solidFill>
                  <a:srgbClr val="231F20"/>
                </a:solidFill>
                <a:latin typeface="Calibri"/>
                <a:cs typeface="Calibri"/>
              </a:rPr>
              <a:t>DISCUSS</a:t>
            </a:r>
            <a:endParaRPr sz="750">
              <a:latin typeface="Calibri"/>
              <a:cs typeface="Calibri"/>
            </a:endParaRPr>
          </a:p>
        </p:txBody>
      </p:sp>
      <p:grpSp>
        <p:nvGrpSpPr>
          <p:cNvPr id="81" name="object 81"/>
          <p:cNvGrpSpPr/>
          <p:nvPr/>
        </p:nvGrpSpPr>
        <p:grpSpPr>
          <a:xfrm>
            <a:off x="3010766" y="4616588"/>
            <a:ext cx="1395730" cy="517525"/>
            <a:chOff x="3010766" y="4616588"/>
            <a:chExt cx="1395730" cy="517525"/>
          </a:xfrm>
        </p:grpSpPr>
        <p:sp>
          <p:nvSpPr>
            <p:cNvPr id="82" name="object 82"/>
            <p:cNvSpPr/>
            <p:nvPr/>
          </p:nvSpPr>
          <p:spPr>
            <a:xfrm>
              <a:off x="3010766" y="4616588"/>
              <a:ext cx="1343660" cy="517525"/>
            </a:xfrm>
            <a:custGeom>
              <a:avLst/>
              <a:gdLst/>
              <a:ahLst/>
              <a:cxnLst/>
              <a:rect l="l" t="t" r="r" b="b"/>
              <a:pathLst>
                <a:path w="1343660" h="517525">
                  <a:moveTo>
                    <a:pt x="1343647" y="0"/>
                  </a:moveTo>
                  <a:lnTo>
                    <a:pt x="505853" y="0"/>
                  </a:lnTo>
                  <a:lnTo>
                    <a:pt x="442398" y="2014"/>
                  </a:lnTo>
                  <a:lnTo>
                    <a:pt x="381295" y="7898"/>
                  </a:lnTo>
                  <a:lnTo>
                    <a:pt x="323019" y="17407"/>
                  </a:lnTo>
                  <a:lnTo>
                    <a:pt x="268044" y="30301"/>
                  </a:lnTo>
                  <a:lnTo>
                    <a:pt x="216843" y="46335"/>
                  </a:lnTo>
                  <a:lnTo>
                    <a:pt x="169891" y="65269"/>
                  </a:lnTo>
                  <a:lnTo>
                    <a:pt x="127661" y="86859"/>
                  </a:lnTo>
                  <a:lnTo>
                    <a:pt x="90628" y="110864"/>
                  </a:lnTo>
                  <a:lnTo>
                    <a:pt x="59266" y="137041"/>
                  </a:lnTo>
                  <a:lnTo>
                    <a:pt x="15448" y="194941"/>
                  </a:lnTo>
                  <a:lnTo>
                    <a:pt x="0" y="258622"/>
                  </a:lnTo>
                  <a:lnTo>
                    <a:pt x="0" y="517245"/>
                  </a:lnTo>
                  <a:lnTo>
                    <a:pt x="837793" y="517245"/>
                  </a:lnTo>
                  <a:lnTo>
                    <a:pt x="901249" y="515230"/>
                  </a:lnTo>
                  <a:lnTo>
                    <a:pt x="962351" y="509347"/>
                  </a:lnTo>
                  <a:lnTo>
                    <a:pt x="1020627" y="499837"/>
                  </a:lnTo>
                  <a:lnTo>
                    <a:pt x="1075603" y="486944"/>
                  </a:lnTo>
                  <a:lnTo>
                    <a:pt x="1126803" y="470909"/>
                  </a:lnTo>
                  <a:lnTo>
                    <a:pt x="1173756" y="451976"/>
                  </a:lnTo>
                  <a:lnTo>
                    <a:pt x="1215985" y="430385"/>
                  </a:lnTo>
                  <a:lnTo>
                    <a:pt x="1253018" y="406381"/>
                  </a:lnTo>
                  <a:lnTo>
                    <a:pt x="1284380" y="380204"/>
                  </a:lnTo>
                  <a:lnTo>
                    <a:pt x="1328198" y="322303"/>
                  </a:lnTo>
                  <a:lnTo>
                    <a:pt x="1343647" y="258622"/>
                  </a:lnTo>
                  <a:lnTo>
                    <a:pt x="1343647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object 83"/>
            <p:cNvSpPr/>
            <p:nvPr/>
          </p:nvSpPr>
          <p:spPr>
            <a:xfrm>
              <a:off x="3010771" y="4710206"/>
              <a:ext cx="1395730" cy="424180"/>
            </a:xfrm>
            <a:custGeom>
              <a:avLst/>
              <a:gdLst/>
              <a:ahLst/>
              <a:cxnLst/>
              <a:rect l="l" t="t" r="r" b="b"/>
              <a:pathLst>
                <a:path w="1395729" h="424179">
                  <a:moveTo>
                    <a:pt x="1395336" y="0"/>
                  </a:moveTo>
                  <a:lnTo>
                    <a:pt x="525310" y="0"/>
                  </a:lnTo>
                  <a:lnTo>
                    <a:pt x="459414" y="1650"/>
                  </a:lnTo>
                  <a:lnTo>
                    <a:pt x="395961" y="6468"/>
                  </a:lnTo>
                  <a:lnTo>
                    <a:pt x="335444" y="14257"/>
                  </a:lnTo>
                  <a:lnTo>
                    <a:pt x="278354" y="24816"/>
                  </a:lnTo>
                  <a:lnTo>
                    <a:pt x="225184" y="37949"/>
                  </a:lnTo>
                  <a:lnTo>
                    <a:pt x="176426" y="53456"/>
                  </a:lnTo>
                  <a:lnTo>
                    <a:pt x="132572" y="71138"/>
                  </a:lnTo>
                  <a:lnTo>
                    <a:pt x="94115" y="90798"/>
                  </a:lnTo>
                  <a:lnTo>
                    <a:pt x="61546" y="112237"/>
                  </a:lnTo>
                  <a:lnTo>
                    <a:pt x="16042" y="159657"/>
                  </a:lnTo>
                  <a:lnTo>
                    <a:pt x="0" y="211810"/>
                  </a:lnTo>
                  <a:lnTo>
                    <a:pt x="0" y="423633"/>
                  </a:lnTo>
                  <a:lnTo>
                    <a:pt x="870026" y="423633"/>
                  </a:lnTo>
                  <a:lnTo>
                    <a:pt x="935922" y="421983"/>
                  </a:lnTo>
                  <a:lnTo>
                    <a:pt x="999374" y="417164"/>
                  </a:lnTo>
                  <a:lnTo>
                    <a:pt x="1059892" y="409376"/>
                  </a:lnTo>
                  <a:lnTo>
                    <a:pt x="1116981" y="398816"/>
                  </a:lnTo>
                  <a:lnTo>
                    <a:pt x="1170151" y="385683"/>
                  </a:lnTo>
                  <a:lnTo>
                    <a:pt x="1218909" y="370176"/>
                  </a:lnTo>
                  <a:lnTo>
                    <a:pt x="1262763" y="352493"/>
                  </a:lnTo>
                  <a:lnTo>
                    <a:pt x="1301221" y="332832"/>
                  </a:lnTo>
                  <a:lnTo>
                    <a:pt x="1333790" y="311392"/>
                  </a:lnTo>
                  <a:lnTo>
                    <a:pt x="1379293" y="263968"/>
                  </a:lnTo>
                  <a:lnTo>
                    <a:pt x="1395336" y="211810"/>
                  </a:lnTo>
                  <a:lnTo>
                    <a:pt x="1395336" y="0"/>
                  </a:lnTo>
                  <a:close/>
                </a:path>
              </a:pathLst>
            </a:custGeom>
            <a:solidFill>
              <a:srgbClr val="FFD4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4" name="object 84"/>
          <p:cNvSpPr txBox="1"/>
          <p:nvPr/>
        </p:nvSpPr>
        <p:spPr>
          <a:xfrm>
            <a:off x="25400" y="3889674"/>
            <a:ext cx="4237990" cy="110998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R="5080" algn="r">
              <a:lnSpc>
                <a:spcPts val="855"/>
              </a:lnSpc>
              <a:spcBef>
                <a:spcPts val="115"/>
              </a:spcBef>
            </a:pPr>
            <a:r>
              <a:rPr sz="750" b="1" dirty="0">
                <a:solidFill>
                  <a:srgbClr val="231F20"/>
                </a:solidFill>
                <a:latin typeface="Calibri"/>
                <a:cs typeface="Calibri"/>
              </a:rPr>
              <a:t>CONCERNS</a:t>
            </a:r>
            <a:r>
              <a:rPr sz="750" b="1" spc="10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750" b="1" dirty="0">
                <a:solidFill>
                  <a:srgbClr val="231F20"/>
                </a:solidFill>
                <a:latin typeface="Calibri"/>
                <a:cs typeface="Calibri"/>
              </a:rPr>
              <a:t>WITH</a:t>
            </a:r>
            <a:r>
              <a:rPr sz="750" b="1" spc="1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750" b="1" spc="-10" dirty="0">
                <a:solidFill>
                  <a:srgbClr val="231F20"/>
                </a:solidFill>
                <a:latin typeface="Calibri"/>
                <a:cs typeface="Calibri"/>
              </a:rPr>
              <a:t>STAFF.</a:t>
            </a:r>
            <a:endParaRPr sz="750">
              <a:latin typeface="Calibri"/>
              <a:cs typeface="Calibri"/>
            </a:endParaRPr>
          </a:p>
          <a:p>
            <a:pPr marL="74930" indent="-66675">
              <a:lnSpc>
                <a:spcPts val="975"/>
              </a:lnSpc>
              <a:buChar char="•"/>
              <a:tabLst>
                <a:tab pos="74930" algn="l"/>
              </a:tabLst>
            </a:pP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Attention</a:t>
            </a:r>
            <a:r>
              <a:rPr sz="850" spc="4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deﬁcit/hyperactivity</a:t>
            </a:r>
            <a:r>
              <a:rPr sz="850" spc="4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spc="-120" dirty="0">
                <a:solidFill>
                  <a:srgbClr val="231F20"/>
                </a:solidFill>
                <a:latin typeface="Calibri"/>
                <a:cs typeface="Calibri"/>
              </a:rPr>
              <a:t>•</a:t>
            </a:r>
            <a:r>
              <a:rPr sz="850" spc="4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Autism</a:t>
            </a:r>
            <a:r>
              <a:rPr sz="850" spc="4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spectrum</a:t>
            </a:r>
            <a:r>
              <a:rPr sz="850" spc="4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spc="-120" dirty="0">
                <a:solidFill>
                  <a:srgbClr val="231F20"/>
                </a:solidFill>
                <a:latin typeface="Calibri"/>
                <a:cs typeface="Calibri"/>
              </a:rPr>
              <a:t>•</a:t>
            </a:r>
            <a:r>
              <a:rPr sz="850" spc="4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spc="-10" dirty="0">
                <a:solidFill>
                  <a:srgbClr val="231F20"/>
                </a:solidFill>
                <a:latin typeface="Calibri"/>
                <a:cs typeface="Calibri"/>
              </a:rPr>
              <a:t>Developmental</a:t>
            </a:r>
            <a:r>
              <a:rPr sz="850" spc="4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spc="-50" dirty="0">
                <a:solidFill>
                  <a:srgbClr val="231F20"/>
                </a:solidFill>
                <a:latin typeface="Calibri"/>
                <a:cs typeface="Calibri"/>
              </a:rPr>
              <a:t>•</a:t>
            </a:r>
            <a:endParaRPr sz="850">
              <a:latin typeface="Calibri"/>
              <a:cs typeface="Calibri"/>
            </a:endParaRPr>
          </a:p>
          <a:p>
            <a:pPr marL="74930" indent="-66675">
              <a:lnSpc>
                <a:spcPct val="100000"/>
              </a:lnSpc>
              <a:buChar char="•"/>
              <a:tabLst>
                <a:tab pos="74930" algn="l"/>
              </a:tabLst>
            </a:pP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Health/physical (acute</a:t>
            </a:r>
            <a:r>
              <a:rPr sz="850" spc="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spc="-10" dirty="0">
                <a:solidFill>
                  <a:srgbClr val="231F20"/>
                </a:solidFill>
                <a:latin typeface="Calibri"/>
                <a:cs typeface="Calibri"/>
              </a:rPr>
              <a:t>and/or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spc="-10" dirty="0">
                <a:solidFill>
                  <a:srgbClr val="231F20"/>
                </a:solidFill>
                <a:latin typeface="Calibri"/>
                <a:cs typeface="Calibri"/>
              </a:rPr>
              <a:t>chronic)</a:t>
            </a:r>
            <a:r>
              <a:rPr sz="850" spc="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spc="-120" dirty="0">
                <a:solidFill>
                  <a:srgbClr val="231F20"/>
                </a:solidFill>
                <a:latin typeface="Calibri"/>
                <a:cs typeface="Calibri"/>
              </a:rPr>
              <a:t>•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 Deaf/hard</a:t>
            </a:r>
            <a:r>
              <a:rPr sz="850" spc="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of</a:t>
            </a:r>
            <a:r>
              <a:rPr sz="850" spc="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spc="-10" dirty="0">
                <a:solidFill>
                  <a:srgbClr val="231F20"/>
                </a:solidFill>
                <a:latin typeface="Calibri"/>
                <a:cs typeface="Calibri"/>
              </a:rPr>
              <a:t>hearing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spc="-50" dirty="0">
                <a:solidFill>
                  <a:srgbClr val="231F20"/>
                </a:solidFill>
                <a:latin typeface="Calibri"/>
                <a:cs typeface="Calibri"/>
              </a:rPr>
              <a:t>•</a:t>
            </a:r>
            <a:endParaRPr sz="850">
              <a:latin typeface="Calibri"/>
              <a:cs typeface="Calibri"/>
            </a:endParaRPr>
          </a:p>
          <a:p>
            <a:pPr marL="74930" indent="-66675">
              <a:lnSpc>
                <a:spcPct val="100000"/>
              </a:lnSpc>
              <a:buChar char="•"/>
              <a:tabLst>
                <a:tab pos="74930" algn="l"/>
              </a:tabLst>
            </a:pP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Learning</a:t>
            </a:r>
            <a:r>
              <a:rPr sz="850" spc="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spc="-120" dirty="0">
                <a:solidFill>
                  <a:srgbClr val="231F20"/>
                </a:solidFill>
                <a:latin typeface="Calibri"/>
                <a:cs typeface="Calibri"/>
              </a:rPr>
              <a:t>•</a:t>
            </a:r>
            <a:r>
              <a:rPr sz="850" spc="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spc="-10" dirty="0">
                <a:solidFill>
                  <a:srgbClr val="231F20"/>
                </a:solidFill>
                <a:latin typeface="Calibri"/>
                <a:cs typeface="Calibri"/>
              </a:rPr>
              <a:t>Mental</a:t>
            </a:r>
            <a:r>
              <a:rPr sz="850" spc="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health/psychological</a:t>
            </a:r>
            <a:r>
              <a:rPr sz="850" spc="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spc="-120" dirty="0">
                <a:solidFill>
                  <a:srgbClr val="231F20"/>
                </a:solidFill>
                <a:latin typeface="Calibri"/>
                <a:cs typeface="Calibri"/>
              </a:rPr>
              <a:t>•</a:t>
            </a:r>
            <a:r>
              <a:rPr sz="850" spc="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spc="-10" dirty="0">
                <a:solidFill>
                  <a:srgbClr val="231F20"/>
                </a:solidFill>
                <a:latin typeface="Calibri"/>
                <a:cs typeface="Calibri"/>
              </a:rPr>
              <a:t>Mobility</a:t>
            </a:r>
            <a:r>
              <a:rPr sz="850" spc="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spc="-120" dirty="0">
                <a:solidFill>
                  <a:srgbClr val="231F20"/>
                </a:solidFill>
                <a:latin typeface="Calibri"/>
                <a:cs typeface="Calibri"/>
              </a:rPr>
              <a:t>•</a:t>
            </a:r>
            <a:r>
              <a:rPr sz="850" spc="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spc="-10" dirty="0">
                <a:solidFill>
                  <a:srgbClr val="231F20"/>
                </a:solidFill>
                <a:latin typeface="Calibri"/>
                <a:cs typeface="Calibri"/>
              </a:rPr>
              <a:t>Neurological</a:t>
            </a:r>
            <a:r>
              <a:rPr sz="850" spc="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spc="-120" dirty="0">
                <a:solidFill>
                  <a:srgbClr val="231F20"/>
                </a:solidFill>
                <a:latin typeface="Calibri"/>
                <a:cs typeface="Calibri"/>
              </a:rPr>
              <a:t>•</a:t>
            </a:r>
            <a:r>
              <a:rPr sz="850" spc="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Speech/language</a:t>
            </a:r>
            <a:r>
              <a:rPr sz="850" spc="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spc="-50" dirty="0">
                <a:solidFill>
                  <a:srgbClr val="231F20"/>
                </a:solidFill>
                <a:latin typeface="Calibri"/>
                <a:cs typeface="Calibri"/>
              </a:rPr>
              <a:t>•</a:t>
            </a:r>
            <a:endParaRPr sz="850">
              <a:latin typeface="Calibri"/>
              <a:cs typeface="Calibri"/>
            </a:endParaRPr>
          </a:p>
          <a:p>
            <a:pPr marL="74930" indent="-66675">
              <a:lnSpc>
                <a:spcPct val="100000"/>
              </a:lnSpc>
              <a:buChar char="•"/>
              <a:tabLst>
                <a:tab pos="74930" algn="l"/>
              </a:tabLst>
            </a:pPr>
            <a:r>
              <a:rPr sz="850" spc="-20" dirty="0">
                <a:solidFill>
                  <a:srgbClr val="231F20"/>
                </a:solidFill>
                <a:latin typeface="Calibri"/>
                <a:cs typeface="Calibri"/>
              </a:rPr>
              <a:t>Temporary</a:t>
            </a:r>
            <a:r>
              <a:rPr sz="850" spc="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conditions</a:t>
            </a:r>
            <a:r>
              <a:rPr sz="850" spc="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spc="-120" dirty="0">
                <a:solidFill>
                  <a:srgbClr val="231F20"/>
                </a:solidFill>
                <a:latin typeface="Calibri"/>
                <a:cs typeface="Calibri"/>
              </a:rPr>
              <a:t>•</a:t>
            </a:r>
            <a:r>
              <a:rPr sz="850" spc="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Vision</a:t>
            </a:r>
            <a:r>
              <a:rPr sz="850" spc="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spc="-50" dirty="0">
                <a:solidFill>
                  <a:srgbClr val="231F20"/>
                </a:solidFill>
                <a:latin typeface="Calibri"/>
                <a:cs typeface="Calibri"/>
              </a:rPr>
              <a:t>•</a:t>
            </a:r>
            <a:endParaRPr sz="8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90"/>
              </a:spcBef>
            </a:pPr>
            <a:endParaRPr sz="850">
              <a:latin typeface="Calibri"/>
              <a:cs typeface="Calibri"/>
            </a:endParaRPr>
          </a:p>
          <a:p>
            <a:pPr marL="76835">
              <a:lnSpc>
                <a:spcPct val="100000"/>
              </a:lnSpc>
              <a:tabLst>
                <a:tab pos="3289300" algn="l"/>
              </a:tabLst>
            </a:pPr>
            <a:r>
              <a:rPr sz="1750" dirty="0">
                <a:latin typeface="Calibri"/>
                <a:cs typeface="Calibri"/>
              </a:rPr>
              <a:t>Accommodation</a:t>
            </a:r>
            <a:r>
              <a:rPr sz="1750" spc="-15" dirty="0">
                <a:latin typeface="Calibri"/>
                <a:cs typeface="Calibri"/>
              </a:rPr>
              <a:t> </a:t>
            </a:r>
            <a:r>
              <a:rPr sz="1750" spc="-10" dirty="0">
                <a:latin typeface="Calibri"/>
                <a:cs typeface="Calibri"/>
              </a:rPr>
              <a:t>Types</a:t>
            </a:r>
            <a:r>
              <a:rPr sz="1750" dirty="0">
                <a:latin typeface="Calibri"/>
                <a:cs typeface="Calibri"/>
              </a:rPr>
              <a:t>	</a:t>
            </a:r>
            <a:r>
              <a:rPr sz="1750" spc="-10" dirty="0">
                <a:latin typeface="Calibri"/>
                <a:cs typeface="Calibri"/>
              </a:rPr>
              <a:t>Testing</a:t>
            </a:r>
            <a:endParaRPr sz="1750">
              <a:latin typeface="Calibri"/>
              <a:cs typeface="Calibri"/>
            </a:endParaRPr>
          </a:p>
        </p:txBody>
      </p:sp>
      <p:grpSp>
        <p:nvGrpSpPr>
          <p:cNvPr id="85" name="object 85"/>
          <p:cNvGrpSpPr/>
          <p:nvPr/>
        </p:nvGrpSpPr>
        <p:grpSpPr>
          <a:xfrm>
            <a:off x="411473" y="5823239"/>
            <a:ext cx="1342390" cy="628015"/>
            <a:chOff x="411473" y="5823239"/>
            <a:chExt cx="1342390" cy="628015"/>
          </a:xfrm>
        </p:grpSpPr>
        <p:sp>
          <p:nvSpPr>
            <p:cNvPr id="86" name="object 86"/>
            <p:cNvSpPr/>
            <p:nvPr/>
          </p:nvSpPr>
          <p:spPr>
            <a:xfrm>
              <a:off x="426059" y="5837825"/>
              <a:ext cx="1313180" cy="598805"/>
            </a:xfrm>
            <a:custGeom>
              <a:avLst/>
              <a:gdLst/>
              <a:ahLst/>
              <a:cxnLst/>
              <a:rect l="l" t="t" r="r" b="b"/>
              <a:pathLst>
                <a:path w="1313180" h="598804">
                  <a:moveTo>
                    <a:pt x="1030516" y="114"/>
                  </a:moveTo>
                  <a:lnTo>
                    <a:pt x="291706" y="0"/>
                  </a:lnTo>
                  <a:lnTo>
                    <a:pt x="286931" y="0"/>
                  </a:lnTo>
                  <a:lnTo>
                    <a:pt x="244182" y="3860"/>
                  </a:lnTo>
                  <a:lnTo>
                    <a:pt x="202463" y="13944"/>
                  </a:lnTo>
                  <a:lnTo>
                    <a:pt x="162674" y="30048"/>
                  </a:lnTo>
                  <a:lnTo>
                    <a:pt x="125679" y="51816"/>
                  </a:lnTo>
                  <a:lnTo>
                    <a:pt x="92265" y="78765"/>
                  </a:lnTo>
                  <a:lnTo>
                    <a:pt x="63182" y="110337"/>
                  </a:lnTo>
                  <a:lnTo>
                    <a:pt x="39052" y="145834"/>
                  </a:lnTo>
                  <a:lnTo>
                    <a:pt x="20383" y="184480"/>
                  </a:lnTo>
                  <a:lnTo>
                    <a:pt x="7581" y="225463"/>
                  </a:lnTo>
                  <a:lnTo>
                    <a:pt x="939" y="267868"/>
                  </a:lnTo>
                  <a:lnTo>
                    <a:pt x="0" y="311797"/>
                  </a:lnTo>
                  <a:lnTo>
                    <a:pt x="584" y="326110"/>
                  </a:lnTo>
                  <a:lnTo>
                    <a:pt x="6540" y="368617"/>
                  </a:lnTo>
                  <a:lnTo>
                    <a:pt x="18656" y="409790"/>
                  </a:lnTo>
                  <a:lnTo>
                    <a:pt x="36690" y="448741"/>
                  </a:lnTo>
                  <a:lnTo>
                    <a:pt x="60248" y="484632"/>
                  </a:lnTo>
                  <a:lnTo>
                    <a:pt x="88811" y="516661"/>
                  </a:lnTo>
                  <a:lnTo>
                    <a:pt x="121767" y="544169"/>
                  </a:lnTo>
                  <a:lnTo>
                    <a:pt x="158407" y="566534"/>
                  </a:lnTo>
                  <a:lnTo>
                    <a:pt x="197929" y="583285"/>
                  </a:lnTo>
                  <a:lnTo>
                    <a:pt x="239483" y="594055"/>
                  </a:lnTo>
                  <a:lnTo>
                    <a:pt x="282155" y="598614"/>
                  </a:lnTo>
                  <a:lnTo>
                    <a:pt x="1025740" y="598728"/>
                  </a:lnTo>
                  <a:lnTo>
                    <a:pt x="1040053" y="598144"/>
                  </a:lnTo>
                  <a:lnTo>
                    <a:pt x="1082560" y="592188"/>
                  </a:lnTo>
                  <a:lnTo>
                    <a:pt x="1123734" y="580072"/>
                  </a:lnTo>
                  <a:lnTo>
                    <a:pt x="1162685" y="562038"/>
                  </a:lnTo>
                  <a:lnTo>
                    <a:pt x="1198575" y="538480"/>
                  </a:lnTo>
                  <a:lnTo>
                    <a:pt x="1230604" y="509917"/>
                  </a:lnTo>
                  <a:lnTo>
                    <a:pt x="1258112" y="476961"/>
                  </a:lnTo>
                  <a:lnTo>
                    <a:pt x="1280477" y="440321"/>
                  </a:lnTo>
                  <a:lnTo>
                    <a:pt x="1297228" y="400799"/>
                  </a:lnTo>
                  <a:lnTo>
                    <a:pt x="1307998" y="359244"/>
                  </a:lnTo>
                  <a:lnTo>
                    <a:pt x="1312557" y="316572"/>
                  </a:lnTo>
                  <a:lnTo>
                    <a:pt x="1312672" y="286931"/>
                  </a:lnTo>
                  <a:lnTo>
                    <a:pt x="1312087" y="272618"/>
                  </a:lnTo>
                  <a:lnTo>
                    <a:pt x="1306144" y="230111"/>
                  </a:lnTo>
                  <a:lnTo>
                    <a:pt x="1294003" y="188937"/>
                  </a:lnTo>
                  <a:lnTo>
                    <a:pt x="1275981" y="149987"/>
                  </a:lnTo>
                  <a:lnTo>
                    <a:pt x="1252423" y="114096"/>
                  </a:lnTo>
                  <a:lnTo>
                    <a:pt x="1223860" y="82067"/>
                  </a:lnTo>
                  <a:lnTo>
                    <a:pt x="1190904" y="54559"/>
                  </a:lnTo>
                  <a:lnTo>
                    <a:pt x="1154264" y="32194"/>
                  </a:lnTo>
                  <a:lnTo>
                    <a:pt x="1114742" y="15443"/>
                  </a:lnTo>
                  <a:lnTo>
                    <a:pt x="1073200" y="4673"/>
                  </a:lnTo>
                  <a:lnTo>
                    <a:pt x="1030516" y="114"/>
                  </a:lnTo>
                  <a:close/>
                </a:path>
              </a:pathLst>
            </a:custGeom>
            <a:solidFill>
              <a:srgbClr val="FFD4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7" name="object 87"/>
            <p:cNvSpPr/>
            <p:nvPr/>
          </p:nvSpPr>
          <p:spPr>
            <a:xfrm>
              <a:off x="426059" y="5837825"/>
              <a:ext cx="1313180" cy="598805"/>
            </a:xfrm>
            <a:custGeom>
              <a:avLst/>
              <a:gdLst/>
              <a:ahLst/>
              <a:cxnLst/>
              <a:rect l="l" t="t" r="r" b="b"/>
              <a:pathLst>
                <a:path w="1313180" h="598804">
                  <a:moveTo>
                    <a:pt x="291706" y="0"/>
                  </a:moveTo>
                  <a:lnTo>
                    <a:pt x="1020965" y="0"/>
                  </a:lnTo>
                  <a:lnTo>
                    <a:pt x="1025740" y="0"/>
                  </a:lnTo>
                  <a:lnTo>
                    <a:pt x="1030516" y="114"/>
                  </a:lnTo>
                  <a:lnTo>
                    <a:pt x="1035278" y="355"/>
                  </a:lnTo>
                  <a:lnTo>
                    <a:pt x="1040053" y="584"/>
                  </a:lnTo>
                  <a:lnTo>
                    <a:pt x="1044803" y="939"/>
                  </a:lnTo>
                  <a:lnTo>
                    <a:pt x="1049566" y="1409"/>
                  </a:lnTo>
                  <a:lnTo>
                    <a:pt x="1054315" y="1866"/>
                  </a:lnTo>
                  <a:lnTo>
                    <a:pt x="1059053" y="2451"/>
                  </a:lnTo>
                  <a:lnTo>
                    <a:pt x="1063764" y="3162"/>
                  </a:lnTo>
                  <a:lnTo>
                    <a:pt x="1068489" y="3860"/>
                  </a:lnTo>
                  <a:lnTo>
                    <a:pt x="1073200" y="4673"/>
                  </a:lnTo>
                  <a:lnTo>
                    <a:pt x="1110208" y="13944"/>
                  </a:lnTo>
                  <a:lnTo>
                    <a:pt x="1119238" y="17056"/>
                  </a:lnTo>
                  <a:lnTo>
                    <a:pt x="1123734" y="18656"/>
                  </a:lnTo>
                  <a:lnTo>
                    <a:pt x="1158481" y="34442"/>
                  </a:lnTo>
                  <a:lnTo>
                    <a:pt x="1170927" y="41503"/>
                  </a:lnTo>
                  <a:lnTo>
                    <a:pt x="1175029" y="43954"/>
                  </a:lnTo>
                  <a:lnTo>
                    <a:pt x="1206017" y="66217"/>
                  </a:lnTo>
                  <a:lnTo>
                    <a:pt x="1209713" y="69240"/>
                  </a:lnTo>
                  <a:lnTo>
                    <a:pt x="1213332" y="72364"/>
                  </a:lnTo>
                  <a:lnTo>
                    <a:pt x="1216863" y="75565"/>
                  </a:lnTo>
                  <a:lnTo>
                    <a:pt x="1220406" y="78765"/>
                  </a:lnTo>
                  <a:lnTo>
                    <a:pt x="1237107" y="95808"/>
                  </a:lnTo>
                  <a:lnTo>
                    <a:pt x="1240307" y="99339"/>
                  </a:lnTo>
                  <a:lnTo>
                    <a:pt x="1243431" y="102958"/>
                  </a:lnTo>
                  <a:lnTo>
                    <a:pt x="1246454" y="106654"/>
                  </a:lnTo>
                  <a:lnTo>
                    <a:pt x="1249489" y="110337"/>
                  </a:lnTo>
                  <a:lnTo>
                    <a:pt x="1252423" y="114096"/>
                  </a:lnTo>
                  <a:lnTo>
                    <a:pt x="1255268" y="117932"/>
                  </a:lnTo>
                  <a:lnTo>
                    <a:pt x="1258112" y="121767"/>
                  </a:lnTo>
                  <a:lnTo>
                    <a:pt x="1278229" y="154190"/>
                  </a:lnTo>
                  <a:lnTo>
                    <a:pt x="1294003" y="188937"/>
                  </a:lnTo>
                  <a:lnTo>
                    <a:pt x="1295615" y="193433"/>
                  </a:lnTo>
                  <a:lnTo>
                    <a:pt x="1297228" y="197929"/>
                  </a:lnTo>
                  <a:lnTo>
                    <a:pt x="1303934" y="220827"/>
                  </a:lnTo>
                  <a:lnTo>
                    <a:pt x="1305090" y="225463"/>
                  </a:lnTo>
                  <a:lnTo>
                    <a:pt x="1309509" y="248907"/>
                  </a:lnTo>
                  <a:lnTo>
                    <a:pt x="1310208" y="253619"/>
                  </a:lnTo>
                  <a:lnTo>
                    <a:pt x="1312316" y="277393"/>
                  </a:lnTo>
                  <a:lnTo>
                    <a:pt x="1312557" y="282155"/>
                  </a:lnTo>
                  <a:lnTo>
                    <a:pt x="1312672" y="286931"/>
                  </a:lnTo>
                  <a:lnTo>
                    <a:pt x="1312672" y="291706"/>
                  </a:lnTo>
                  <a:lnTo>
                    <a:pt x="1312672" y="307022"/>
                  </a:lnTo>
                  <a:lnTo>
                    <a:pt x="1312672" y="311797"/>
                  </a:lnTo>
                  <a:lnTo>
                    <a:pt x="1312557" y="316572"/>
                  </a:lnTo>
                  <a:lnTo>
                    <a:pt x="1312316" y="321335"/>
                  </a:lnTo>
                  <a:lnTo>
                    <a:pt x="1312087" y="326110"/>
                  </a:lnTo>
                  <a:lnTo>
                    <a:pt x="1311732" y="330860"/>
                  </a:lnTo>
                  <a:lnTo>
                    <a:pt x="1311262" y="335610"/>
                  </a:lnTo>
                  <a:lnTo>
                    <a:pt x="1310792" y="340372"/>
                  </a:lnTo>
                  <a:lnTo>
                    <a:pt x="1310208" y="345109"/>
                  </a:lnTo>
                  <a:lnTo>
                    <a:pt x="1309509" y="349821"/>
                  </a:lnTo>
                  <a:lnTo>
                    <a:pt x="1308811" y="354545"/>
                  </a:lnTo>
                  <a:lnTo>
                    <a:pt x="1300111" y="391706"/>
                  </a:lnTo>
                  <a:lnTo>
                    <a:pt x="1295615" y="405295"/>
                  </a:lnTo>
                  <a:lnTo>
                    <a:pt x="1294003" y="409790"/>
                  </a:lnTo>
                  <a:lnTo>
                    <a:pt x="1278229" y="444538"/>
                  </a:lnTo>
                  <a:lnTo>
                    <a:pt x="1263510" y="469087"/>
                  </a:lnTo>
                  <a:lnTo>
                    <a:pt x="1260856" y="473062"/>
                  </a:lnTo>
                  <a:lnTo>
                    <a:pt x="1258112" y="476961"/>
                  </a:lnTo>
                  <a:lnTo>
                    <a:pt x="1255268" y="480796"/>
                  </a:lnTo>
                  <a:lnTo>
                    <a:pt x="1252423" y="484632"/>
                  </a:lnTo>
                  <a:lnTo>
                    <a:pt x="1249489" y="488391"/>
                  </a:lnTo>
                  <a:lnTo>
                    <a:pt x="1246454" y="492074"/>
                  </a:lnTo>
                  <a:lnTo>
                    <a:pt x="1243431" y="495769"/>
                  </a:lnTo>
                  <a:lnTo>
                    <a:pt x="1240307" y="499389"/>
                  </a:lnTo>
                  <a:lnTo>
                    <a:pt x="1237107" y="502920"/>
                  </a:lnTo>
                  <a:lnTo>
                    <a:pt x="1233906" y="506463"/>
                  </a:lnTo>
                  <a:lnTo>
                    <a:pt x="1216863" y="523163"/>
                  </a:lnTo>
                  <a:lnTo>
                    <a:pt x="1213332" y="526364"/>
                  </a:lnTo>
                  <a:lnTo>
                    <a:pt x="1209713" y="529488"/>
                  </a:lnTo>
                  <a:lnTo>
                    <a:pt x="1206017" y="532511"/>
                  </a:lnTo>
                  <a:lnTo>
                    <a:pt x="1202334" y="535546"/>
                  </a:lnTo>
                  <a:lnTo>
                    <a:pt x="1170927" y="557225"/>
                  </a:lnTo>
                  <a:lnTo>
                    <a:pt x="1166837" y="559676"/>
                  </a:lnTo>
                  <a:lnTo>
                    <a:pt x="1132598" y="576529"/>
                  </a:lnTo>
                  <a:lnTo>
                    <a:pt x="1119238" y="581672"/>
                  </a:lnTo>
                  <a:lnTo>
                    <a:pt x="1114742" y="583285"/>
                  </a:lnTo>
                  <a:lnTo>
                    <a:pt x="1077874" y="593128"/>
                  </a:lnTo>
                  <a:lnTo>
                    <a:pt x="1063764" y="595566"/>
                  </a:lnTo>
                  <a:lnTo>
                    <a:pt x="1059053" y="596277"/>
                  </a:lnTo>
                  <a:lnTo>
                    <a:pt x="1054315" y="596861"/>
                  </a:lnTo>
                  <a:lnTo>
                    <a:pt x="1049566" y="597319"/>
                  </a:lnTo>
                  <a:lnTo>
                    <a:pt x="1044803" y="597789"/>
                  </a:lnTo>
                  <a:lnTo>
                    <a:pt x="1040053" y="598144"/>
                  </a:lnTo>
                  <a:lnTo>
                    <a:pt x="1035278" y="598373"/>
                  </a:lnTo>
                  <a:lnTo>
                    <a:pt x="1030516" y="598614"/>
                  </a:lnTo>
                  <a:lnTo>
                    <a:pt x="1025740" y="598728"/>
                  </a:lnTo>
                  <a:lnTo>
                    <a:pt x="1020965" y="598728"/>
                  </a:lnTo>
                  <a:lnTo>
                    <a:pt x="291706" y="598728"/>
                  </a:lnTo>
                  <a:lnTo>
                    <a:pt x="286931" y="598728"/>
                  </a:lnTo>
                  <a:lnTo>
                    <a:pt x="282155" y="598614"/>
                  </a:lnTo>
                  <a:lnTo>
                    <a:pt x="277393" y="598373"/>
                  </a:lnTo>
                  <a:lnTo>
                    <a:pt x="272618" y="598144"/>
                  </a:lnTo>
                  <a:lnTo>
                    <a:pt x="267868" y="597789"/>
                  </a:lnTo>
                  <a:lnTo>
                    <a:pt x="263118" y="597319"/>
                  </a:lnTo>
                  <a:lnTo>
                    <a:pt x="258368" y="596861"/>
                  </a:lnTo>
                  <a:lnTo>
                    <a:pt x="253631" y="596277"/>
                  </a:lnTo>
                  <a:lnTo>
                    <a:pt x="248907" y="595566"/>
                  </a:lnTo>
                  <a:lnTo>
                    <a:pt x="244182" y="594868"/>
                  </a:lnTo>
                  <a:lnTo>
                    <a:pt x="207035" y="586168"/>
                  </a:lnTo>
                  <a:lnTo>
                    <a:pt x="202463" y="584784"/>
                  </a:lnTo>
                  <a:lnTo>
                    <a:pt x="197929" y="583285"/>
                  </a:lnTo>
                  <a:lnTo>
                    <a:pt x="193433" y="581672"/>
                  </a:lnTo>
                  <a:lnTo>
                    <a:pt x="188937" y="580072"/>
                  </a:lnTo>
                  <a:lnTo>
                    <a:pt x="154203" y="564286"/>
                  </a:lnTo>
                  <a:lnTo>
                    <a:pt x="149987" y="562038"/>
                  </a:lnTo>
                  <a:lnTo>
                    <a:pt x="145834" y="559676"/>
                  </a:lnTo>
                  <a:lnTo>
                    <a:pt x="141744" y="557225"/>
                  </a:lnTo>
                  <a:lnTo>
                    <a:pt x="137642" y="554774"/>
                  </a:lnTo>
                  <a:lnTo>
                    <a:pt x="106654" y="532511"/>
                  </a:lnTo>
                  <a:lnTo>
                    <a:pt x="102958" y="529488"/>
                  </a:lnTo>
                  <a:lnTo>
                    <a:pt x="85445" y="513295"/>
                  </a:lnTo>
                  <a:lnTo>
                    <a:pt x="82067" y="509917"/>
                  </a:lnTo>
                  <a:lnTo>
                    <a:pt x="66217" y="492074"/>
                  </a:lnTo>
                  <a:lnTo>
                    <a:pt x="63182" y="488391"/>
                  </a:lnTo>
                  <a:lnTo>
                    <a:pt x="60248" y="484632"/>
                  </a:lnTo>
                  <a:lnTo>
                    <a:pt x="57403" y="480796"/>
                  </a:lnTo>
                  <a:lnTo>
                    <a:pt x="54559" y="476961"/>
                  </a:lnTo>
                  <a:lnTo>
                    <a:pt x="51816" y="473062"/>
                  </a:lnTo>
                  <a:lnTo>
                    <a:pt x="49161" y="469087"/>
                  </a:lnTo>
                  <a:lnTo>
                    <a:pt x="46507" y="465112"/>
                  </a:lnTo>
                  <a:lnTo>
                    <a:pt x="28003" y="431749"/>
                  </a:lnTo>
                  <a:lnTo>
                    <a:pt x="17056" y="405295"/>
                  </a:lnTo>
                  <a:lnTo>
                    <a:pt x="15443" y="400799"/>
                  </a:lnTo>
                  <a:lnTo>
                    <a:pt x="5600" y="363931"/>
                  </a:lnTo>
                  <a:lnTo>
                    <a:pt x="3162" y="349821"/>
                  </a:lnTo>
                  <a:lnTo>
                    <a:pt x="2463" y="345109"/>
                  </a:lnTo>
                  <a:lnTo>
                    <a:pt x="1879" y="340372"/>
                  </a:lnTo>
                  <a:lnTo>
                    <a:pt x="1409" y="335610"/>
                  </a:lnTo>
                  <a:lnTo>
                    <a:pt x="939" y="330860"/>
                  </a:lnTo>
                  <a:lnTo>
                    <a:pt x="584" y="326110"/>
                  </a:lnTo>
                  <a:lnTo>
                    <a:pt x="355" y="321335"/>
                  </a:lnTo>
                  <a:lnTo>
                    <a:pt x="114" y="316572"/>
                  </a:lnTo>
                  <a:lnTo>
                    <a:pt x="0" y="311797"/>
                  </a:lnTo>
                  <a:lnTo>
                    <a:pt x="0" y="307022"/>
                  </a:lnTo>
                  <a:lnTo>
                    <a:pt x="0" y="291706"/>
                  </a:lnTo>
                  <a:lnTo>
                    <a:pt x="0" y="286931"/>
                  </a:lnTo>
                  <a:lnTo>
                    <a:pt x="114" y="282155"/>
                  </a:lnTo>
                  <a:lnTo>
                    <a:pt x="355" y="277393"/>
                  </a:lnTo>
                  <a:lnTo>
                    <a:pt x="584" y="272618"/>
                  </a:lnTo>
                  <a:lnTo>
                    <a:pt x="3162" y="248907"/>
                  </a:lnTo>
                  <a:lnTo>
                    <a:pt x="3860" y="244182"/>
                  </a:lnTo>
                  <a:lnTo>
                    <a:pt x="12560" y="207022"/>
                  </a:lnTo>
                  <a:lnTo>
                    <a:pt x="17056" y="193433"/>
                  </a:lnTo>
                  <a:lnTo>
                    <a:pt x="18656" y="188937"/>
                  </a:lnTo>
                  <a:lnTo>
                    <a:pt x="34442" y="154190"/>
                  </a:lnTo>
                  <a:lnTo>
                    <a:pt x="54559" y="121767"/>
                  </a:lnTo>
                  <a:lnTo>
                    <a:pt x="57403" y="117932"/>
                  </a:lnTo>
                  <a:lnTo>
                    <a:pt x="60248" y="114096"/>
                  </a:lnTo>
                  <a:lnTo>
                    <a:pt x="63182" y="110337"/>
                  </a:lnTo>
                  <a:lnTo>
                    <a:pt x="66217" y="106654"/>
                  </a:lnTo>
                  <a:lnTo>
                    <a:pt x="69240" y="102958"/>
                  </a:lnTo>
                  <a:lnTo>
                    <a:pt x="85445" y="85432"/>
                  </a:lnTo>
                  <a:lnTo>
                    <a:pt x="88811" y="82067"/>
                  </a:lnTo>
                  <a:lnTo>
                    <a:pt x="92265" y="78765"/>
                  </a:lnTo>
                  <a:lnTo>
                    <a:pt x="95808" y="75565"/>
                  </a:lnTo>
                  <a:lnTo>
                    <a:pt x="99352" y="72364"/>
                  </a:lnTo>
                  <a:lnTo>
                    <a:pt x="102958" y="69240"/>
                  </a:lnTo>
                  <a:lnTo>
                    <a:pt x="106654" y="66217"/>
                  </a:lnTo>
                  <a:lnTo>
                    <a:pt x="110337" y="63182"/>
                  </a:lnTo>
                  <a:lnTo>
                    <a:pt x="141744" y="41503"/>
                  </a:lnTo>
                  <a:lnTo>
                    <a:pt x="145834" y="39052"/>
                  </a:lnTo>
                  <a:lnTo>
                    <a:pt x="149987" y="36690"/>
                  </a:lnTo>
                  <a:lnTo>
                    <a:pt x="154203" y="34442"/>
                  </a:lnTo>
                  <a:lnTo>
                    <a:pt x="158407" y="32194"/>
                  </a:lnTo>
                  <a:lnTo>
                    <a:pt x="193433" y="17056"/>
                  </a:lnTo>
                  <a:lnTo>
                    <a:pt x="197929" y="15443"/>
                  </a:lnTo>
                  <a:lnTo>
                    <a:pt x="202463" y="13944"/>
                  </a:lnTo>
                  <a:lnTo>
                    <a:pt x="207035" y="12560"/>
                  </a:lnTo>
                  <a:lnTo>
                    <a:pt x="211594" y="11176"/>
                  </a:lnTo>
                  <a:lnTo>
                    <a:pt x="248907" y="3162"/>
                  </a:lnTo>
                  <a:lnTo>
                    <a:pt x="253631" y="2451"/>
                  </a:lnTo>
                  <a:lnTo>
                    <a:pt x="258368" y="1866"/>
                  </a:lnTo>
                  <a:lnTo>
                    <a:pt x="263118" y="1409"/>
                  </a:lnTo>
                  <a:lnTo>
                    <a:pt x="267868" y="939"/>
                  </a:lnTo>
                  <a:lnTo>
                    <a:pt x="272618" y="584"/>
                  </a:lnTo>
                  <a:lnTo>
                    <a:pt x="277393" y="355"/>
                  </a:lnTo>
                  <a:lnTo>
                    <a:pt x="282155" y="114"/>
                  </a:lnTo>
                  <a:lnTo>
                    <a:pt x="286931" y="0"/>
                  </a:lnTo>
                  <a:lnTo>
                    <a:pt x="291706" y="0"/>
                  </a:lnTo>
                  <a:close/>
                </a:path>
              </a:pathLst>
            </a:custGeom>
            <a:ln w="291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8" name="object 88"/>
          <p:cNvGrpSpPr/>
          <p:nvPr/>
        </p:nvGrpSpPr>
        <p:grpSpPr>
          <a:xfrm>
            <a:off x="367023" y="7011300"/>
            <a:ext cx="1431290" cy="640715"/>
            <a:chOff x="367023" y="7011300"/>
            <a:chExt cx="1431290" cy="640715"/>
          </a:xfrm>
        </p:grpSpPr>
        <p:sp>
          <p:nvSpPr>
            <p:cNvPr id="89" name="object 89"/>
            <p:cNvSpPr/>
            <p:nvPr/>
          </p:nvSpPr>
          <p:spPr>
            <a:xfrm>
              <a:off x="381609" y="7025886"/>
              <a:ext cx="1402080" cy="611505"/>
            </a:xfrm>
            <a:custGeom>
              <a:avLst/>
              <a:gdLst/>
              <a:ahLst/>
              <a:cxnLst/>
              <a:rect l="l" t="t" r="r" b="b"/>
              <a:pathLst>
                <a:path w="1402080" h="611504">
                  <a:moveTo>
                    <a:pt x="1119416" y="114"/>
                  </a:moveTo>
                  <a:lnTo>
                    <a:pt x="291706" y="0"/>
                  </a:lnTo>
                  <a:lnTo>
                    <a:pt x="286931" y="0"/>
                  </a:lnTo>
                  <a:lnTo>
                    <a:pt x="244182" y="3860"/>
                  </a:lnTo>
                  <a:lnTo>
                    <a:pt x="202463" y="13944"/>
                  </a:lnTo>
                  <a:lnTo>
                    <a:pt x="162674" y="30048"/>
                  </a:lnTo>
                  <a:lnTo>
                    <a:pt x="125679" y="51816"/>
                  </a:lnTo>
                  <a:lnTo>
                    <a:pt x="92265" y="78765"/>
                  </a:lnTo>
                  <a:lnTo>
                    <a:pt x="63182" y="110337"/>
                  </a:lnTo>
                  <a:lnTo>
                    <a:pt x="39052" y="145834"/>
                  </a:lnTo>
                  <a:lnTo>
                    <a:pt x="20383" y="184480"/>
                  </a:lnTo>
                  <a:lnTo>
                    <a:pt x="7581" y="225463"/>
                  </a:lnTo>
                  <a:lnTo>
                    <a:pt x="939" y="267868"/>
                  </a:lnTo>
                  <a:lnTo>
                    <a:pt x="0" y="324497"/>
                  </a:lnTo>
                  <a:lnTo>
                    <a:pt x="584" y="338810"/>
                  </a:lnTo>
                  <a:lnTo>
                    <a:pt x="6540" y="381317"/>
                  </a:lnTo>
                  <a:lnTo>
                    <a:pt x="18656" y="422490"/>
                  </a:lnTo>
                  <a:lnTo>
                    <a:pt x="36690" y="461441"/>
                  </a:lnTo>
                  <a:lnTo>
                    <a:pt x="60248" y="497332"/>
                  </a:lnTo>
                  <a:lnTo>
                    <a:pt x="88811" y="529361"/>
                  </a:lnTo>
                  <a:lnTo>
                    <a:pt x="121767" y="556869"/>
                  </a:lnTo>
                  <a:lnTo>
                    <a:pt x="158407" y="579234"/>
                  </a:lnTo>
                  <a:lnTo>
                    <a:pt x="197929" y="595985"/>
                  </a:lnTo>
                  <a:lnTo>
                    <a:pt x="239483" y="606755"/>
                  </a:lnTo>
                  <a:lnTo>
                    <a:pt x="282155" y="611314"/>
                  </a:lnTo>
                  <a:lnTo>
                    <a:pt x="1114640" y="611428"/>
                  </a:lnTo>
                  <a:lnTo>
                    <a:pt x="1128953" y="610844"/>
                  </a:lnTo>
                  <a:lnTo>
                    <a:pt x="1171460" y="604888"/>
                  </a:lnTo>
                  <a:lnTo>
                    <a:pt x="1212634" y="592772"/>
                  </a:lnTo>
                  <a:lnTo>
                    <a:pt x="1251585" y="574738"/>
                  </a:lnTo>
                  <a:lnTo>
                    <a:pt x="1287475" y="551180"/>
                  </a:lnTo>
                  <a:lnTo>
                    <a:pt x="1319504" y="522617"/>
                  </a:lnTo>
                  <a:lnTo>
                    <a:pt x="1347012" y="489661"/>
                  </a:lnTo>
                  <a:lnTo>
                    <a:pt x="1369377" y="453021"/>
                  </a:lnTo>
                  <a:lnTo>
                    <a:pt x="1386128" y="413499"/>
                  </a:lnTo>
                  <a:lnTo>
                    <a:pt x="1396898" y="371944"/>
                  </a:lnTo>
                  <a:lnTo>
                    <a:pt x="1401457" y="329272"/>
                  </a:lnTo>
                  <a:lnTo>
                    <a:pt x="1401572" y="286931"/>
                  </a:lnTo>
                  <a:lnTo>
                    <a:pt x="1400987" y="272618"/>
                  </a:lnTo>
                  <a:lnTo>
                    <a:pt x="1395044" y="230111"/>
                  </a:lnTo>
                  <a:lnTo>
                    <a:pt x="1382903" y="188937"/>
                  </a:lnTo>
                  <a:lnTo>
                    <a:pt x="1364881" y="149987"/>
                  </a:lnTo>
                  <a:lnTo>
                    <a:pt x="1341323" y="114096"/>
                  </a:lnTo>
                  <a:lnTo>
                    <a:pt x="1312760" y="82067"/>
                  </a:lnTo>
                  <a:lnTo>
                    <a:pt x="1279804" y="54559"/>
                  </a:lnTo>
                  <a:lnTo>
                    <a:pt x="1243164" y="32194"/>
                  </a:lnTo>
                  <a:lnTo>
                    <a:pt x="1203642" y="15443"/>
                  </a:lnTo>
                  <a:lnTo>
                    <a:pt x="1162100" y="4673"/>
                  </a:lnTo>
                  <a:lnTo>
                    <a:pt x="1119416" y="114"/>
                  </a:lnTo>
                  <a:close/>
                </a:path>
              </a:pathLst>
            </a:custGeom>
            <a:solidFill>
              <a:srgbClr val="FFD4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90"/>
            <p:cNvSpPr/>
            <p:nvPr/>
          </p:nvSpPr>
          <p:spPr>
            <a:xfrm>
              <a:off x="381609" y="7025886"/>
              <a:ext cx="1402080" cy="611505"/>
            </a:xfrm>
            <a:custGeom>
              <a:avLst/>
              <a:gdLst/>
              <a:ahLst/>
              <a:cxnLst/>
              <a:rect l="l" t="t" r="r" b="b"/>
              <a:pathLst>
                <a:path w="1402080" h="611504">
                  <a:moveTo>
                    <a:pt x="291706" y="0"/>
                  </a:moveTo>
                  <a:lnTo>
                    <a:pt x="1109865" y="0"/>
                  </a:lnTo>
                  <a:lnTo>
                    <a:pt x="1114640" y="0"/>
                  </a:lnTo>
                  <a:lnTo>
                    <a:pt x="1119416" y="114"/>
                  </a:lnTo>
                  <a:lnTo>
                    <a:pt x="1124178" y="355"/>
                  </a:lnTo>
                  <a:lnTo>
                    <a:pt x="1128953" y="584"/>
                  </a:lnTo>
                  <a:lnTo>
                    <a:pt x="1133703" y="939"/>
                  </a:lnTo>
                  <a:lnTo>
                    <a:pt x="1138466" y="1409"/>
                  </a:lnTo>
                  <a:lnTo>
                    <a:pt x="1143215" y="1866"/>
                  </a:lnTo>
                  <a:lnTo>
                    <a:pt x="1147953" y="2451"/>
                  </a:lnTo>
                  <a:lnTo>
                    <a:pt x="1152664" y="3162"/>
                  </a:lnTo>
                  <a:lnTo>
                    <a:pt x="1157389" y="3860"/>
                  </a:lnTo>
                  <a:lnTo>
                    <a:pt x="1162100" y="4673"/>
                  </a:lnTo>
                  <a:lnTo>
                    <a:pt x="1199108" y="13944"/>
                  </a:lnTo>
                  <a:lnTo>
                    <a:pt x="1208138" y="17056"/>
                  </a:lnTo>
                  <a:lnTo>
                    <a:pt x="1212634" y="18656"/>
                  </a:lnTo>
                  <a:lnTo>
                    <a:pt x="1247381" y="34442"/>
                  </a:lnTo>
                  <a:lnTo>
                    <a:pt x="1259827" y="41503"/>
                  </a:lnTo>
                  <a:lnTo>
                    <a:pt x="1263929" y="43954"/>
                  </a:lnTo>
                  <a:lnTo>
                    <a:pt x="1294917" y="66217"/>
                  </a:lnTo>
                  <a:lnTo>
                    <a:pt x="1298613" y="69240"/>
                  </a:lnTo>
                  <a:lnTo>
                    <a:pt x="1302219" y="72364"/>
                  </a:lnTo>
                  <a:lnTo>
                    <a:pt x="1305763" y="75565"/>
                  </a:lnTo>
                  <a:lnTo>
                    <a:pt x="1309306" y="78765"/>
                  </a:lnTo>
                  <a:lnTo>
                    <a:pt x="1326007" y="95808"/>
                  </a:lnTo>
                  <a:lnTo>
                    <a:pt x="1329220" y="99339"/>
                  </a:lnTo>
                  <a:lnTo>
                    <a:pt x="1332331" y="102958"/>
                  </a:lnTo>
                  <a:lnTo>
                    <a:pt x="1335354" y="106654"/>
                  </a:lnTo>
                  <a:lnTo>
                    <a:pt x="1338389" y="110337"/>
                  </a:lnTo>
                  <a:lnTo>
                    <a:pt x="1341323" y="114096"/>
                  </a:lnTo>
                  <a:lnTo>
                    <a:pt x="1344168" y="117932"/>
                  </a:lnTo>
                  <a:lnTo>
                    <a:pt x="1347012" y="121767"/>
                  </a:lnTo>
                  <a:lnTo>
                    <a:pt x="1367129" y="154190"/>
                  </a:lnTo>
                  <a:lnTo>
                    <a:pt x="1382903" y="188937"/>
                  </a:lnTo>
                  <a:lnTo>
                    <a:pt x="1384515" y="193433"/>
                  </a:lnTo>
                  <a:lnTo>
                    <a:pt x="1386128" y="197929"/>
                  </a:lnTo>
                  <a:lnTo>
                    <a:pt x="1392834" y="220827"/>
                  </a:lnTo>
                  <a:lnTo>
                    <a:pt x="1393990" y="225463"/>
                  </a:lnTo>
                  <a:lnTo>
                    <a:pt x="1398409" y="248907"/>
                  </a:lnTo>
                  <a:lnTo>
                    <a:pt x="1399108" y="253619"/>
                  </a:lnTo>
                  <a:lnTo>
                    <a:pt x="1401216" y="277393"/>
                  </a:lnTo>
                  <a:lnTo>
                    <a:pt x="1401457" y="282155"/>
                  </a:lnTo>
                  <a:lnTo>
                    <a:pt x="1401572" y="286931"/>
                  </a:lnTo>
                  <a:lnTo>
                    <a:pt x="1401572" y="291706"/>
                  </a:lnTo>
                  <a:lnTo>
                    <a:pt x="1401572" y="319722"/>
                  </a:lnTo>
                  <a:lnTo>
                    <a:pt x="1401572" y="324497"/>
                  </a:lnTo>
                  <a:lnTo>
                    <a:pt x="1401457" y="329272"/>
                  </a:lnTo>
                  <a:lnTo>
                    <a:pt x="1401216" y="334035"/>
                  </a:lnTo>
                  <a:lnTo>
                    <a:pt x="1400987" y="338810"/>
                  </a:lnTo>
                  <a:lnTo>
                    <a:pt x="1400632" y="343560"/>
                  </a:lnTo>
                  <a:lnTo>
                    <a:pt x="1400162" y="348310"/>
                  </a:lnTo>
                  <a:lnTo>
                    <a:pt x="1399692" y="353072"/>
                  </a:lnTo>
                  <a:lnTo>
                    <a:pt x="1399108" y="357809"/>
                  </a:lnTo>
                  <a:lnTo>
                    <a:pt x="1398409" y="362521"/>
                  </a:lnTo>
                  <a:lnTo>
                    <a:pt x="1397711" y="367245"/>
                  </a:lnTo>
                  <a:lnTo>
                    <a:pt x="1389011" y="404406"/>
                  </a:lnTo>
                  <a:lnTo>
                    <a:pt x="1384515" y="417995"/>
                  </a:lnTo>
                  <a:lnTo>
                    <a:pt x="1382903" y="422490"/>
                  </a:lnTo>
                  <a:lnTo>
                    <a:pt x="1367129" y="457238"/>
                  </a:lnTo>
                  <a:lnTo>
                    <a:pt x="1352410" y="481787"/>
                  </a:lnTo>
                  <a:lnTo>
                    <a:pt x="1349756" y="485762"/>
                  </a:lnTo>
                  <a:lnTo>
                    <a:pt x="1347012" y="489661"/>
                  </a:lnTo>
                  <a:lnTo>
                    <a:pt x="1344168" y="493496"/>
                  </a:lnTo>
                  <a:lnTo>
                    <a:pt x="1341323" y="497332"/>
                  </a:lnTo>
                  <a:lnTo>
                    <a:pt x="1338389" y="501091"/>
                  </a:lnTo>
                  <a:lnTo>
                    <a:pt x="1335354" y="504774"/>
                  </a:lnTo>
                  <a:lnTo>
                    <a:pt x="1332331" y="508469"/>
                  </a:lnTo>
                  <a:lnTo>
                    <a:pt x="1329220" y="512089"/>
                  </a:lnTo>
                  <a:lnTo>
                    <a:pt x="1326007" y="515620"/>
                  </a:lnTo>
                  <a:lnTo>
                    <a:pt x="1322793" y="519163"/>
                  </a:lnTo>
                  <a:lnTo>
                    <a:pt x="1294917" y="545211"/>
                  </a:lnTo>
                  <a:lnTo>
                    <a:pt x="1291234" y="548246"/>
                  </a:lnTo>
                  <a:lnTo>
                    <a:pt x="1259827" y="569925"/>
                  </a:lnTo>
                  <a:lnTo>
                    <a:pt x="1255737" y="572376"/>
                  </a:lnTo>
                  <a:lnTo>
                    <a:pt x="1221498" y="589229"/>
                  </a:lnTo>
                  <a:lnTo>
                    <a:pt x="1208138" y="594372"/>
                  </a:lnTo>
                  <a:lnTo>
                    <a:pt x="1203642" y="595985"/>
                  </a:lnTo>
                  <a:lnTo>
                    <a:pt x="1166774" y="605828"/>
                  </a:lnTo>
                  <a:lnTo>
                    <a:pt x="1152664" y="608266"/>
                  </a:lnTo>
                  <a:lnTo>
                    <a:pt x="1147953" y="608977"/>
                  </a:lnTo>
                  <a:lnTo>
                    <a:pt x="1143215" y="609561"/>
                  </a:lnTo>
                  <a:lnTo>
                    <a:pt x="1138466" y="610019"/>
                  </a:lnTo>
                  <a:lnTo>
                    <a:pt x="1133703" y="610489"/>
                  </a:lnTo>
                  <a:lnTo>
                    <a:pt x="1128953" y="610844"/>
                  </a:lnTo>
                  <a:lnTo>
                    <a:pt x="1124178" y="611073"/>
                  </a:lnTo>
                  <a:lnTo>
                    <a:pt x="1119416" y="611314"/>
                  </a:lnTo>
                  <a:lnTo>
                    <a:pt x="1114640" y="611428"/>
                  </a:lnTo>
                  <a:lnTo>
                    <a:pt x="1109865" y="611428"/>
                  </a:lnTo>
                  <a:lnTo>
                    <a:pt x="291706" y="611428"/>
                  </a:lnTo>
                  <a:lnTo>
                    <a:pt x="286931" y="611428"/>
                  </a:lnTo>
                  <a:lnTo>
                    <a:pt x="282155" y="611314"/>
                  </a:lnTo>
                  <a:lnTo>
                    <a:pt x="277393" y="611073"/>
                  </a:lnTo>
                  <a:lnTo>
                    <a:pt x="272618" y="610844"/>
                  </a:lnTo>
                  <a:lnTo>
                    <a:pt x="267868" y="610489"/>
                  </a:lnTo>
                  <a:lnTo>
                    <a:pt x="263118" y="610019"/>
                  </a:lnTo>
                  <a:lnTo>
                    <a:pt x="258368" y="609561"/>
                  </a:lnTo>
                  <a:lnTo>
                    <a:pt x="253631" y="608977"/>
                  </a:lnTo>
                  <a:lnTo>
                    <a:pt x="248907" y="608266"/>
                  </a:lnTo>
                  <a:lnTo>
                    <a:pt x="244182" y="607568"/>
                  </a:lnTo>
                  <a:lnTo>
                    <a:pt x="207035" y="598868"/>
                  </a:lnTo>
                  <a:lnTo>
                    <a:pt x="202463" y="597484"/>
                  </a:lnTo>
                  <a:lnTo>
                    <a:pt x="197929" y="595985"/>
                  </a:lnTo>
                  <a:lnTo>
                    <a:pt x="193433" y="594372"/>
                  </a:lnTo>
                  <a:lnTo>
                    <a:pt x="188937" y="592772"/>
                  </a:lnTo>
                  <a:lnTo>
                    <a:pt x="154203" y="576986"/>
                  </a:lnTo>
                  <a:lnTo>
                    <a:pt x="149987" y="574738"/>
                  </a:lnTo>
                  <a:lnTo>
                    <a:pt x="145834" y="572376"/>
                  </a:lnTo>
                  <a:lnTo>
                    <a:pt x="141744" y="569925"/>
                  </a:lnTo>
                  <a:lnTo>
                    <a:pt x="137642" y="567474"/>
                  </a:lnTo>
                  <a:lnTo>
                    <a:pt x="106654" y="545211"/>
                  </a:lnTo>
                  <a:lnTo>
                    <a:pt x="102958" y="542188"/>
                  </a:lnTo>
                  <a:lnTo>
                    <a:pt x="85445" y="525995"/>
                  </a:lnTo>
                  <a:lnTo>
                    <a:pt x="82067" y="522617"/>
                  </a:lnTo>
                  <a:lnTo>
                    <a:pt x="66217" y="504774"/>
                  </a:lnTo>
                  <a:lnTo>
                    <a:pt x="63182" y="501091"/>
                  </a:lnTo>
                  <a:lnTo>
                    <a:pt x="60248" y="497332"/>
                  </a:lnTo>
                  <a:lnTo>
                    <a:pt x="57403" y="493496"/>
                  </a:lnTo>
                  <a:lnTo>
                    <a:pt x="54559" y="489661"/>
                  </a:lnTo>
                  <a:lnTo>
                    <a:pt x="51816" y="485762"/>
                  </a:lnTo>
                  <a:lnTo>
                    <a:pt x="49161" y="481787"/>
                  </a:lnTo>
                  <a:lnTo>
                    <a:pt x="46507" y="477812"/>
                  </a:lnTo>
                  <a:lnTo>
                    <a:pt x="28003" y="444449"/>
                  </a:lnTo>
                  <a:lnTo>
                    <a:pt x="17056" y="417995"/>
                  </a:lnTo>
                  <a:lnTo>
                    <a:pt x="15443" y="413499"/>
                  </a:lnTo>
                  <a:lnTo>
                    <a:pt x="5600" y="376631"/>
                  </a:lnTo>
                  <a:lnTo>
                    <a:pt x="3162" y="362521"/>
                  </a:lnTo>
                  <a:lnTo>
                    <a:pt x="2463" y="357809"/>
                  </a:lnTo>
                  <a:lnTo>
                    <a:pt x="1879" y="353072"/>
                  </a:lnTo>
                  <a:lnTo>
                    <a:pt x="1409" y="348310"/>
                  </a:lnTo>
                  <a:lnTo>
                    <a:pt x="939" y="343560"/>
                  </a:lnTo>
                  <a:lnTo>
                    <a:pt x="584" y="338810"/>
                  </a:lnTo>
                  <a:lnTo>
                    <a:pt x="355" y="334035"/>
                  </a:lnTo>
                  <a:lnTo>
                    <a:pt x="114" y="329272"/>
                  </a:lnTo>
                  <a:lnTo>
                    <a:pt x="0" y="324497"/>
                  </a:lnTo>
                  <a:lnTo>
                    <a:pt x="0" y="319722"/>
                  </a:lnTo>
                  <a:lnTo>
                    <a:pt x="0" y="291706"/>
                  </a:lnTo>
                  <a:lnTo>
                    <a:pt x="0" y="286931"/>
                  </a:lnTo>
                  <a:lnTo>
                    <a:pt x="114" y="282155"/>
                  </a:lnTo>
                  <a:lnTo>
                    <a:pt x="355" y="277393"/>
                  </a:lnTo>
                  <a:lnTo>
                    <a:pt x="584" y="272618"/>
                  </a:lnTo>
                  <a:lnTo>
                    <a:pt x="3162" y="248907"/>
                  </a:lnTo>
                  <a:lnTo>
                    <a:pt x="3860" y="244182"/>
                  </a:lnTo>
                  <a:lnTo>
                    <a:pt x="12560" y="207022"/>
                  </a:lnTo>
                  <a:lnTo>
                    <a:pt x="17056" y="193433"/>
                  </a:lnTo>
                  <a:lnTo>
                    <a:pt x="18656" y="188937"/>
                  </a:lnTo>
                  <a:lnTo>
                    <a:pt x="34442" y="154190"/>
                  </a:lnTo>
                  <a:lnTo>
                    <a:pt x="54559" y="121767"/>
                  </a:lnTo>
                  <a:lnTo>
                    <a:pt x="57403" y="117932"/>
                  </a:lnTo>
                  <a:lnTo>
                    <a:pt x="60248" y="114096"/>
                  </a:lnTo>
                  <a:lnTo>
                    <a:pt x="63182" y="110337"/>
                  </a:lnTo>
                  <a:lnTo>
                    <a:pt x="66217" y="106654"/>
                  </a:lnTo>
                  <a:lnTo>
                    <a:pt x="69240" y="102958"/>
                  </a:lnTo>
                  <a:lnTo>
                    <a:pt x="85445" y="85432"/>
                  </a:lnTo>
                  <a:lnTo>
                    <a:pt x="88811" y="82067"/>
                  </a:lnTo>
                  <a:lnTo>
                    <a:pt x="92265" y="78765"/>
                  </a:lnTo>
                  <a:lnTo>
                    <a:pt x="95808" y="75565"/>
                  </a:lnTo>
                  <a:lnTo>
                    <a:pt x="99352" y="72364"/>
                  </a:lnTo>
                  <a:lnTo>
                    <a:pt x="102958" y="69240"/>
                  </a:lnTo>
                  <a:lnTo>
                    <a:pt x="106654" y="66217"/>
                  </a:lnTo>
                  <a:lnTo>
                    <a:pt x="110337" y="63182"/>
                  </a:lnTo>
                  <a:lnTo>
                    <a:pt x="141744" y="41503"/>
                  </a:lnTo>
                  <a:lnTo>
                    <a:pt x="145834" y="39052"/>
                  </a:lnTo>
                  <a:lnTo>
                    <a:pt x="149987" y="36690"/>
                  </a:lnTo>
                  <a:lnTo>
                    <a:pt x="154203" y="34442"/>
                  </a:lnTo>
                  <a:lnTo>
                    <a:pt x="158407" y="32194"/>
                  </a:lnTo>
                  <a:lnTo>
                    <a:pt x="193433" y="17056"/>
                  </a:lnTo>
                  <a:lnTo>
                    <a:pt x="197929" y="15443"/>
                  </a:lnTo>
                  <a:lnTo>
                    <a:pt x="202463" y="13944"/>
                  </a:lnTo>
                  <a:lnTo>
                    <a:pt x="207035" y="12560"/>
                  </a:lnTo>
                  <a:lnTo>
                    <a:pt x="211594" y="11176"/>
                  </a:lnTo>
                  <a:lnTo>
                    <a:pt x="248907" y="3162"/>
                  </a:lnTo>
                  <a:lnTo>
                    <a:pt x="253631" y="2451"/>
                  </a:lnTo>
                  <a:lnTo>
                    <a:pt x="258368" y="1866"/>
                  </a:lnTo>
                  <a:lnTo>
                    <a:pt x="263118" y="1409"/>
                  </a:lnTo>
                  <a:lnTo>
                    <a:pt x="267868" y="939"/>
                  </a:lnTo>
                  <a:lnTo>
                    <a:pt x="272618" y="584"/>
                  </a:lnTo>
                  <a:lnTo>
                    <a:pt x="277393" y="355"/>
                  </a:lnTo>
                  <a:lnTo>
                    <a:pt x="282155" y="114"/>
                  </a:lnTo>
                  <a:lnTo>
                    <a:pt x="286931" y="0"/>
                  </a:lnTo>
                  <a:lnTo>
                    <a:pt x="291706" y="0"/>
                  </a:lnTo>
                  <a:close/>
                </a:path>
              </a:pathLst>
            </a:custGeom>
            <a:ln w="291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1" name="object 91"/>
          <p:cNvSpPr txBox="1"/>
          <p:nvPr/>
        </p:nvSpPr>
        <p:spPr>
          <a:xfrm>
            <a:off x="90062" y="5258968"/>
            <a:ext cx="2412365" cy="23342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850" b="1" dirty="0">
                <a:solidFill>
                  <a:srgbClr val="231F20"/>
                </a:solidFill>
                <a:latin typeface="Calibri"/>
                <a:cs typeface="Calibri"/>
              </a:rPr>
              <a:t>Instructional</a:t>
            </a:r>
            <a:r>
              <a:rPr sz="850" b="1" spc="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b="1" dirty="0">
                <a:solidFill>
                  <a:srgbClr val="231F20"/>
                </a:solidFill>
                <a:latin typeface="Calibri"/>
                <a:cs typeface="Calibri"/>
              </a:rPr>
              <a:t>accommodations</a:t>
            </a:r>
            <a:r>
              <a:rPr sz="850" b="1" spc="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spc="-10" dirty="0">
                <a:solidFill>
                  <a:srgbClr val="231F20"/>
                </a:solidFill>
                <a:latin typeface="Calibri"/>
                <a:cs typeface="Calibri"/>
              </a:rPr>
              <a:t>are</a:t>
            </a:r>
            <a:r>
              <a:rPr sz="850" spc="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changes</a:t>
            </a:r>
            <a:r>
              <a:rPr sz="850" spc="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to</a:t>
            </a:r>
            <a:r>
              <a:rPr sz="850" spc="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spc="-25" dirty="0">
                <a:solidFill>
                  <a:srgbClr val="231F20"/>
                </a:solidFill>
                <a:latin typeface="Calibri"/>
                <a:cs typeface="Calibri"/>
              </a:rPr>
              <a:t>the</a:t>
            </a:r>
            <a:r>
              <a:rPr sz="850" spc="50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spc="-10" dirty="0">
                <a:solidFill>
                  <a:srgbClr val="231F20"/>
                </a:solidFill>
                <a:latin typeface="Calibri"/>
                <a:cs typeface="Calibri"/>
              </a:rPr>
              <a:t>delivery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 of</a:t>
            </a:r>
            <a:r>
              <a:rPr sz="850" spc="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classroom instruction</a:t>
            </a:r>
            <a:r>
              <a:rPr sz="850" spc="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spc="-30" dirty="0">
                <a:solidFill>
                  <a:srgbClr val="231F20"/>
                </a:solidFill>
                <a:latin typeface="Calibri"/>
                <a:cs typeface="Calibri"/>
              </a:rPr>
              <a:t>or</a:t>
            </a:r>
            <a:r>
              <a:rPr sz="850" spc="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the </a:t>
            </a:r>
            <a:r>
              <a:rPr sz="850" spc="-10" dirty="0">
                <a:solidFill>
                  <a:srgbClr val="231F20"/>
                </a:solidFill>
                <a:latin typeface="Calibri"/>
                <a:cs typeface="Calibri"/>
              </a:rPr>
              <a:t>accompanying</a:t>
            </a:r>
            <a:r>
              <a:rPr sz="850" spc="50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materials.</a:t>
            </a:r>
            <a:r>
              <a:rPr sz="850" spc="-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These accommodations change </a:t>
            </a:r>
            <a:r>
              <a:rPr sz="850" spc="-25" dirty="0">
                <a:solidFill>
                  <a:srgbClr val="231F20"/>
                </a:solidFill>
                <a:latin typeface="Calibri"/>
                <a:cs typeface="Calibri"/>
              </a:rPr>
              <a:t>how</a:t>
            </a:r>
            <a:r>
              <a:rPr sz="850" spc="50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students</a:t>
            </a:r>
            <a:r>
              <a:rPr sz="850" spc="-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spc="-10" dirty="0">
                <a:solidFill>
                  <a:srgbClr val="231F20"/>
                </a:solidFill>
                <a:latin typeface="Calibri"/>
                <a:cs typeface="Calibri"/>
              </a:rPr>
              <a:t>learn</a:t>
            </a:r>
            <a:r>
              <a:rPr sz="850" spc="-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but</a:t>
            </a:r>
            <a:r>
              <a:rPr sz="850" spc="-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do</a:t>
            </a:r>
            <a:r>
              <a:rPr sz="850" spc="-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not</a:t>
            </a:r>
            <a:r>
              <a:rPr sz="850" spc="-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change what</a:t>
            </a:r>
            <a:r>
              <a:rPr sz="850" spc="-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they</a:t>
            </a:r>
            <a:r>
              <a:rPr sz="850" spc="-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spc="-10" dirty="0">
                <a:solidFill>
                  <a:srgbClr val="231F20"/>
                </a:solidFill>
                <a:latin typeface="Calibri"/>
                <a:cs typeface="Calibri"/>
              </a:rPr>
              <a:t>learn.</a:t>
            </a:r>
            <a:endParaRPr sz="850">
              <a:latin typeface="Calibri"/>
              <a:cs typeface="Calibri"/>
            </a:endParaRPr>
          </a:p>
          <a:p>
            <a:pPr marL="467995" marR="888365" algn="ctr">
              <a:lnSpc>
                <a:spcPct val="100000"/>
              </a:lnSpc>
              <a:spcBef>
                <a:spcPts val="775"/>
              </a:spcBef>
            </a:pPr>
            <a:r>
              <a:rPr sz="850" b="1" dirty="0">
                <a:solidFill>
                  <a:srgbClr val="231F20"/>
                </a:solidFill>
                <a:latin typeface="Calibri"/>
                <a:cs typeface="Calibri"/>
              </a:rPr>
              <a:t>Examples</a:t>
            </a:r>
            <a:r>
              <a:rPr sz="850" b="1" spc="6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b="1" dirty="0">
                <a:solidFill>
                  <a:srgbClr val="231F20"/>
                </a:solidFill>
                <a:latin typeface="Calibri"/>
                <a:cs typeface="Calibri"/>
              </a:rPr>
              <a:t>may</a:t>
            </a:r>
            <a:r>
              <a:rPr sz="850" b="1" spc="6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b="1" spc="-10" dirty="0">
                <a:solidFill>
                  <a:srgbClr val="231F20"/>
                </a:solidFill>
                <a:latin typeface="Calibri"/>
                <a:cs typeface="Calibri"/>
              </a:rPr>
              <a:t>include:</a:t>
            </a:r>
            <a:r>
              <a:rPr sz="850" b="1" spc="50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b="1" dirty="0">
                <a:solidFill>
                  <a:srgbClr val="231F20"/>
                </a:solidFill>
                <a:latin typeface="Calibri"/>
                <a:cs typeface="Calibri"/>
              </a:rPr>
              <a:t>Large</a:t>
            </a:r>
            <a:r>
              <a:rPr sz="850" b="1" spc="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b="1" dirty="0">
                <a:solidFill>
                  <a:srgbClr val="231F20"/>
                </a:solidFill>
                <a:latin typeface="Calibri"/>
                <a:cs typeface="Calibri"/>
              </a:rPr>
              <a:t>print</a:t>
            </a:r>
            <a:r>
              <a:rPr sz="850" b="1" spc="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b="1" spc="-10" dirty="0">
                <a:solidFill>
                  <a:srgbClr val="231F20"/>
                </a:solidFill>
                <a:latin typeface="Calibri"/>
                <a:cs typeface="Calibri"/>
              </a:rPr>
              <a:t>handouts</a:t>
            </a:r>
            <a:r>
              <a:rPr sz="850" b="1" spc="50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b="1" dirty="0">
                <a:solidFill>
                  <a:srgbClr val="231F20"/>
                </a:solidFill>
                <a:latin typeface="Calibri"/>
                <a:cs typeface="Calibri"/>
              </a:rPr>
              <a:t>Access</a:t>
            </a:r>
            <a:r>
              <a:rPr sz="850" b="1" spc="-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b="1" dirty="0">
                <a:solidFill>
                  <a:srgbClr val="231F20"/>
                </a:solidFill>
                <a:latin typeface="Calibri"/>
                <a:cs typeface="Calibri"/>
              </a:rPr>
              <a:t>to</a:t>
            </a:r>
            <a:r>
              <a:rPr sz="850" b="1" spc="-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b="1" spc="-10" dirty="0">
                <a:solidFill>
                  <a:srgbClr val="231F20"/>
                </a:solidFill>
                <a:latin typeface="Calibri"/>
                <a:cs typeface="Calibri"/>
              </a:rPr>
              <a:t>breaks</a:t>
            </a:r>
            <a:r>
              <a:rPr sz="850" b="1" spc="500" dirty="0">
                <a:solidFill>
                  <a:srgbClr val="231F20"/>
                </a:solidFill>
                <a:latin typeface="Calibri"/>
                <a:cs typeface="Calibri"/>
              </a:rPr>
              <a:t>  </a:t>
            </a:r>
            <a:r>
              <a:rPr sz="850" b="1" dirty="0">
                <a:solidFill>
                  <a:srgbClr val="231F20"/>
                </a:solidFill>
                <a:latin typeface="Calibri"/>
                <a:cs typeface="Calibri"/>
              </a:rPr>
              <a:t>Note</a:t>
            </a:r>
            <a:r>
              <a:rPr sz="850" b="1" spc="-3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b="1" spc="-10" dirty="0">
                <a:solidFill>
                  <a:srgbClr val="231F20"/>
                </a:solidFill>
                <a:latin typeface="Calibri"/>
                <a:cs typeface="Calibri"/>
              </a:rPr>
              <a:t>Takers</a:t>
            </a:r>
            <a:endParaRPr sz="850">
              <a:latin typeface="Calibri"/>
              <a:cs typeface="Calibri"/>
            </a:endParaRPr>
          </a:p>
          <a:p>
            <a:pPr marL="12700" marR="5715">
              <a:lnSpc>
                <a:spcPct val="100000"/>
              </a:lnSpc>
              <a:spcBef>
                <a:spcPts val="464"/>
              </a:spcBef>
            </a:pPr>
            <a:r>
              <a:rPr sz="850" b="1" dirty="0">
                <a:solidFill>
                  <a:srgbClr val="231F20"/>
                </a:solidFill>
                <a:latin typeface="Calibri"/>
                <a:cs typeface="Calibri"/>
              </a:rPr>
              <a:t>Testing</a:t>
            </a:r>
            <a:r>
              <a:rPr sz="850" b="1" spc="-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b="1" dirty="0">
                <a:solidFill>
                  <a:srgbClr val="231F20"/>
                </a:solidFill>
                <a:latin typeface="Calibri"/>
                <a:cs typeface="Calibri"/>
              </a:rPr>
              <a:t>accommodations</a:t>
            </a:r>
            <a:r>
              <a:rPr sz="850" b="1" spc="-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spc="-10" dirty="0">
                <a:solidFill>
                  <a:srgbClr val="231F20"/>
                </a:solidFill>
                <a:latin typeface="Calibri"/>
                <a:cs typeface="Calibri"/>
              </a:rPr>
              <a:t>are</a:t>
            </a:r>
            <a:r>
              <a:rPr sz="850" spc="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changes</a:t>
            </a:r>
            <a:r>
              <a:rPr sz="850" spc="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to the</a:t>
            </a:r>
            <a:r>
              <a:rPr sz="850" spc="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spc="-10" dirty="0">
                <a:solidFill>
                  <a:srgbClr val="231F20"/>
                </a:solidFill>
                <a:latin typeface="Calibri"/>
                <a:cs typeface="Calibri"/>
              </a:rPr>
              <a:t>format</a:t>
            </a:r>
            <a:r>
              <a:rPr sz="850" spc="50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of</a:t>
            </a:r>
            <a:r>
              <a:rPr sz="850" spc="3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a</a:t>
            </a:r>
            <a:r>
              <a:rPr sz="850" spc="3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test</a:t>
            </a:r>
            <a:r>
              <a:rPr sz="850" spc="3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spc="-30" dirty="0">
                <a:solidFill>
                  <a:srgbClr val="231F20"/>
                </a:solidFill>
                <a:latin typeface="Calibri"/>
                <a:cs typeface="Calibri"/>
              </a:rPr>
              <a:t>or</a:t>
            </a:r>
            <a:r>
              <a:rPr sz="850" spc="3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its</a:t>
            </a:r>
            <a:r>
              <a:rPr sz="850" spc="3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administration</a:t>
            </a:r>
            <a:r>
              <a:rPr sz="850" spc="3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spc="-20" dirty="0">
                <a:solidFill>
                  <a:srgbClr val="231F20"/>
                </a:solidFill>
                <a:latin typeface="Calibri"/>
                <a:cs typeface="Calibri"/>
              </a:rPr>
              <a:t>procedures.</a:t>
            </a:r>
            <a:r>
              <a:rPr sz="850" spc="3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spc="-10" dirty="0">
                <a:solidFill>
                  <a:srgbClr val="231F20"/>
                </a:solidFill>
                <a:latin typeface="Calibri"/>
                <a:cs typeface="Calibri"/>
              </a:rPr>
              <a:t>Testing</a:t>
            </a:r>
            <a:r>
              <a:rPr sz="850" spc="50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accommodations change</a:t>
            </a:r>
            <a:r>
              <a:rPr sz="850" spc="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spc="-10" dirty="0">
                <a:solidFill>
                  <a:srgbClr val="231F20"/>
                </a:solidFill>
                <a:latin typeface="Calibri"/>
                <a:cs typeface="Calibri"/>
              </a:rPr>
              <a:t>how</a:t>
            </a:r>
            <a:r>
              <a:rPr sz="850" spc="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students </a:t>
            </a:r>
            <a:r>
              <a:rPr sz="850" spc="-10" dirty="0">
                <a:solidFill>
                  <a:srgbClr val="231F20"/>
                </a:solidFill>
                <a:latin typeface="Calibri"/>
                <a:cs typeface="Calibri"/>
              </a:rPr>
              <a:t>are</a:t>
            </a:r>
            <a:r>
              <a:rPr sz="850" spc="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tested</a:t>
            </a:r>
            <a:r>
              <a:rPr sz="850" spc="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spc="-25" dirty="0">
                <a:solidFill>
                  <a:srgbClr val="231F20"/>
                </a:solidFill>
                <a:latin typeface="Calibri"/>
                <a:cs typeface="Calibri"/>
              </a:rPr>
              <a:t>but</a:t>
            </a:r>
            <a:r>
              <a:rPr sz="850" spc="50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do</a:t>
            </a:r>
            <a:r>
              <a:rPr sz="850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not</a:t>
            </a:r>
            <a:r>
              <a:rPr sz="850" spc="-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change</a:t>
            </a:r>
            <a:r>
              <a:rPr sz="850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what</a:t>
            </a:r>
            <a:r>
              <a:rPr sz="850" spc="-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a</a:t>
            </a:r>
            <a:r>
              <a:rPr sz="850" spc="-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test</a:t>
            </a:r>
            <a:r>
              <a:rPr sz="850" spc="-10" dirty="0">
                <a:solidFill>
                  <a:srgbClr val="231F20"/>
                </a:solidFill>
                <a:latin typeface="Calibri"/>
                <a:cs typeface="Calibri"/>
              </a:rPr>
              <a:t> measures.</a:t>
            </a:r>
            <a:endParaRPr sz="850">
              <a:latin typeface="Calibri"/>
              <a:cs typeface="Calibri"/>
            </a:endParaRPr>
          </a:p>
          <a:p>
            <a:pPr marL="467995" marR="888365" algn="ctr">
              <a:lnSpc>
                <a:spcPct val="100000"/>
              </a:lnSpc>
              <a:spcBef>
                <a:spcPts val="615"/>
              </a:spcBef>
            </a:pPr>
            <a:r>
              <a:rPr sz="850" b="1" dirty="0">
                <a:solidFill>
                  <a:srgbClr val="231F20"/>
                </a:solidFill>
                <a:latin typeface="Calibri"/>
                <a:cs typeface="Calibri"/>
              </a:rPr>
              <a:t>Examples</a:t>
            </a:r>
            <a:r>
              <a:rPr sz="850" b="1" spc="6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b="1" dirty="0">
                <a:solidFill>
                  <a:srgbClr val="231F20"/>
                </a:solidFill>
                <a:latin typeface="Calibri"/>
                <a:cs typeface="Calibri"/>
              </a:rPr>
              <a:t>may</a:t>
            </a:r>
            <a:r>
              <a:rPr sz="850" b="1" spc="6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b="1" spc="-10" dirty="0">
                <a:solidFill>
                  <a:srgbClr val="231F20"/>
                </a:solidFill>
                <a:latin typeface="Calibri"/>
                <a:cs typeface="Calibri"/>
              </a:rPr>
              <a:t>include:</a:t>
            </a:r>
            <a:r>
              <a:rPr sz="850" b="1" spc="50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b="1" dirty="0">
                <a:solidFill>
                  <a:srgbClr val="231F20"/>
                </a:solidFill>
                <a:latin typeface="Calibri"/>
                <a:cs typeface="Calibri"/>
              </a:rPr>
              <a:t>Extended</a:t>
            </a:r>
            <a:r>
              <a:rPr sz="850" b="1" spc="5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b="1" spc="-20" dirty="0">
                <a:solidFill>
                  <a:srgbClr val="231F20"/>
                </a:solidFill>
                <a:latin typeface="Calibri"/>
                <a:cs typeface="Calibri"/>
              </a:rPr>
              <a:t>time</a:t>
            </a:r>
            <a:endParaRPr sz="850">
              <a:latin typeface="Calibri"/>
              <a:cs typeface="Calibri"/>
            </a:endParaRPr>
          </a:p>
          <a:p>
            <a:pPr marL="327025" marR="746760" algn="ctr">
              <a:lnSpc>
                <a:spcPct val="100000"/>
              </a:lnSpc>
            </a:pPr>
            <a:r>
              <a:rPr sz="850" b="1" dirty="0">
                <a:solidFill>
                  <a:srgbClr val="231F20"/>
                </a:solidFill>
                <a:latin typeface="Calibri"/>
                <a:cs typeface="Calibri"/>
              </a:rPr>
              <a:t>Distraction-free</a:t>
            </a:r>
            <a:r>
              <a:rPr sz="850" b="1" spc="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b="1" spc="-10" dirty="0">
                <a:solidFill>
                  <a:srgbClr val="231F20"/>
                </a:solidFill>
                <a:latin typeface="Calibri"/>
                <a:cs typeface="Calibri"/>
              </a:rPr>
              <a:t>environment</a:t>
            </a:r>
            <a:r>
              <a:rPr sz="850" b="1" spc="50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b="1" spc="-10" dirty="0">
                <a:solidFill>
                  <a:srgbClr val="231F20"/>
                </a:solidFill>
                <a:latin typeface="Calibri"/>
                <a:cs typeface="Calibri"/>
              </a:rPr>
              <a:t>Open</a:t>
            </a:r>
            <a:r>
              <a:rPr sz="850" b="1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b="1" spc="-10" dirty="0">
                <a:solidFill>
                  <a:srgbClr val="231F20"/>
                </a:solidFill>
                <a:latin typeface="Calibri"/>
                <a:cs typeface="Calibri"/>
              </a:rPr>
              <a:t>notes/text</a:t>
            </a:r>
            <a:endParaRPr sz="850">
              <a:latin typeface="Calibri"/>
              <a:cs typeface="Calibri"/>
            </a:endParaRPr>
          </a:p>
        </p:txBody>
      </p:sp>
      <p:grpSp>
        <p:nvGrpSpPr>
          <p:cNvPr id="92" name="object 92"/>
          <p:cNvGrpSpPr/>
          <p:nvPr/>
        </p:nvGrpSpPr>
        <p:grpSpPr>
          <a:xfrm>
            <a:off x="2489300" y="5823239"/>
            <a:ext cx="2438400" cy="911860"/>
            <a:chOff x="2489300" y="5823239"/>
            <a:chExt cx="2438400" cy="911860"/>
          </a:xfrm>
        </p:grpSpPr>
        <p:sp>
          <p:nvSpPr>
            <p:cNvPr id="93" name="object 93"/>
            <p:cNvSpPr/>
            <p:nvPr/>
          </p:nvSpPr>
          <p:spPr>
            <a:xfrm>
              <a:off x="2503886" y="5837825"/>
              <a:ext cx="2409190" cy="882650"/>
            </a:xfrm>
            <a:custGeom>
              <a:avLst/>
              <a:gdLst/>
              <a:ahLst/>
              <a:cxnLst/>
              <a:rect l="l" t="t" r="r" b="b"/>
              <a:pathLst>
                <a:path w="2409190" h="882650">
                  <a:moveTo>
                    <a:pt x="2126945" y="114"/>
                  </a:moveTo>
                  <a:lnTo>
                    <a:pt x="291706" y="0"/>
                  </a:lnTo>
                  <a:lnTo>
                    <a:pt x="286931" y="0"/>
                  </a:lnTo>
                  <a:lnTo>
                    <a:pt x="244182" y="3860"/>
                  </a:lnTo>
                  <a:lnTo>
                    <a:pt x="202463" y="13944"/>
                  </a:lnTo>
                  <a:lnTo>
                    <a:pt x="162674" y="30048"/>
                  </a:lnTo>
                  <a:lnTo>
                    <a:pt x="125679" y="51816"/>
                  </a:lnTo>
                  <a:lnTo>
                    <a:pt x="92265" y="78765"/>
                  </a:lnTo>
                  <a:lnTo>
                    <a:pt x="63182" y="110337"/>
                  </a:lnTo>
                  <a:lnTo>
                    <a:pt x="39052" y="145834"/>
                  </a:lnTo>
                  <a:lnTo>
                    <a:pt x="20383" y="184480"/>
                  </a:lnTo>
                  <a:lnTo>
                    <a:pt x="7581" y="225463"/>
                  </a:lnTo>
                  <a:lnTo>
                    <a:pt x="939" y="267868"/>
                  </a:lnTo>
                  <a:lnTo>
                    <a:pt x="0" y="595693"/>
                  </a:lnTo>
                  <a:lnTo>
                    <a:pt x="584" y="610006"/>
                  </a:lnTo>
                  <a:lnTo>
                    <a:pt x="6540" y="652513"/>
                  </a:lnTo>
                  <a:lnTo>
                    <a:pt x="18656" y="693686"/>
                  </a:lnTo>
                  <a:lnTo>
                    <a:pt x="36690" y="732637"/>
                  </a:lnTo>
                  <a:lnTo>
                    <a:pt x="60248" y="768527"/>
                  </a:lnTo>
                  <a:lnTo>
                    <a:pt x="88811" y="800569"/>
                  </a:lnTo>
                  <a:lnTo>
                    <a:pt x="121767" y="828065"/>
                  </a:lnTo>
                  <a:lnTo>
                    <a:pt x="158407" y="850430"/>
                  </a:lnTo>
                  <a:lnTo>
                    <a:pt x="197929" y="867181"/>
                  </a:lnTo>
                  <a:lnTo>
                    <a:pt x="239483" y="877951"/>
                  </a:lnTo>
                  <a:lnTo>
                    <a:pt x="282155" y="882510"/>
                  </a:lnTo>
                  <a:lnTo>
                    <a:pt x="2122170" y="882624"/>
                  </a:lnTo>
                  <a:lnTo>
                    <a:pt x="2136470" y="882040"/>
                  </a:lnTo>
                  <a:lnTo>
                    <a:pt x="2178989" y="876096"/>
                  </a:lnTo>
                  <a:lnTo>
                    <a:pt x="2220163" y="863968"/>
                  </a:lnTo>
                  <a:lnTo>
                    <a:pt x="2259114" y="845934"/>
                  </a:lnTo>
                  <a:lnTo>
                    <a:pt x="2295004" y="822375"/>
                  </a:lnTo>
                  <a:lnTo>
                    <a:pt x="2327033" y="793813"/>
                  </a:lnTo>
                  <a:lnTo>
                    <a:pt x="2354541" y="760857"/>
                  </a:lnTo>
                  <a:lnTo>
                    <a:pt x="2376906" y="724217"/>
                  </a:lnTo>
                  <a:lnTo>
                    <a:pt x="2393657" y="684695"/>
                  </a:lnTo>
                  <a:lnTo>
                    <a:pt x="2404427" y="643153"/>
                  </a:lnTo>
                  <a:lnTo>
                    <a:pt x="2408986" y="600468"/>
                  </a:lnTo>
                  <a:lnTo>
                    <a:pt x="2409101" y="286931"/>
                  </a:lnTo>
                  <a:lnTo>
                    <a:pt x="2408516" y="272618"/>
                  </a:lnTo>
                  <a:lnTo>
                    <a:pt x="2402573" y="230111"/>
                  </a:lnTo>
                  <a:lnTo>
                    <a:pt x="2390432" y="188937"/>
                  </a:lnTo>
                  <a:lnTo>
                    <a:pt x="2372410" y="149987"/>
                  </a:lnTo>
                  <a:lnTo>
                    <a:pt x="2348852" y="114096"/>
                  </a:lnTo>
                  <a:lnTo>
                    <a:pt x="2320290" y="82067"/>
                  </a:lnTo>
                  <a:lnTo>
                    <a:pt x="2287333" y="54559"/>
                  </a:lnTo>
                  <a:lnTo>
                    <a:pt x="2250694" y="32194"/>
                  </a:lnTo>
                  <a:lnTo>
                    <a:pt x="2211171" y="15443"/>
                  </a:lnTo>
                  <a:lnTo>
                    <a:pt x="2169617" y="4673"/>
                  </a:lnTo>
                  <a:lnTo>
                    <a:pt x="2126945" y="114"/>
                  </a:lnTo>
                  <a:close/>
                </a:path>
              </a:pathLst>
            </a:custGeom>
            <a:solidFill>
              <a:srgbClr val="FFD4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4" name="object 94"/>
            <p:cNvSpPr/>
            <p:nvPr/>
          </p:nvSpPr>
          <p:spPr>
            <a:xfrm>
              <a:off x="2503886" y="5837825"/>
              <a:ext cx="2409190" cy="882650"/>
            </a:xfrm>
            <a:custGeom>
              <a:avLst/>
              <a:gdLst/>
              <a:ahLst/>
              <a:cxnLst/>
              <a:rect l="l" t="t" r="r" b="b"/>
              <a:pathLst>
                <a:path w="2409190" h="882650">
                  <a:moveTo>
                    <a:pt x="291706" y="0"/>
                  </a:moveTo>
                  <a:lnTo>
                    <a:pt x="2117394" y="0"/>
                  </a:lnTo>
                  <a:lnTo>
                    <a:pt x="2122170" y="0"/>
                  </a:lnTo>
                  <a:lnTo>
                    <a:pt x="2126945" y="114"/>
                  </a:lnTo>
                  <a:lnTo>
                    <a:pt x="2131707" y="355"/>
                  </a:lnTo>
                  <a:lnTo>
                    <a:pt x="2136470" y="584"/>
                  </a:lnTo>
                  <a:lnTo>
                    <a:pt x="2141232" y="939"/>
                  </a:lnTo>
                  <a:lnTo>
                    <a:pt x="2145995" y="1409"/>
                  </a:lnTo>
                  <a:lnTo>
                    <a:pt x="2150745" y="1866"/>
                  </a:lnTo>
                  <a:lnTo>
                    <a:pt x="2155482" y="2451"/>
                  </a:lnTo>
                  <a:lnTo>
                    <a:pt x="2160193" y="3162"/>
                  </a:lnTo>
                  <a:lnTo>
                    <a:pt x="2164918" y="3860"/>
                  </a:lnTo>
                  <a:lnTo>
                    <a:pt x="2169617" y="4673"/>
                  </a:lnTo>
                  <a:lnTo>
                    <a:pt x="2206637" y="13944"/>
                  </a:lnTo>
                  <a:lnTo>
                    <a:pt x="2215667" y="17056"/>
                  </a:lnTo>
                  <a:lnTo>
                    <a:pt x="2220163" y="18656"/>
                  </a:lnTo>
                  <a:lnTo>
                    <a:pt x="2254910" y="34442"/>
                  </a:lnTo>
                  <a:lnTo>
                    <a:pt x="2279459" y="49161"/>
                  </a:lnTo>
                  <a:lnTo>
                    <a:pt x="2283434" y="51816"/>
                  </a:lnTo>
                  <a:lnTo>
                    <a:pt x="2287333" y="54559"/>
                  </a:lnTo>
                  <a:lnTo>
                    <a:pt x="2291168" y="57404"/>
                  </a:lnTo>
                  <a:lnTo>
                    <a:pt x="2295004" y="60248"/>
                  </a:lnTo>
                  <a:lnTo>
                    <a:pt x="2298763" y="63182"/>
                  </a:lnTo>
                  <a:lnTo>
                    <a:pt x="2302459" y="66217"/>
                  </a:lnTo>
                  <a:lnTo>
                    <a:pt x="2306142" y="69240"/>
                  </a:lnTo>
                  <a:lnTo>
                    <a:pt x="2309749" y="72364"/>
                  </a:lnTo>
                  <a:lnTo>
                    <a:pt x="2313292" y="75565"/>
                  </a:lnTo>
                  <a:lnTo>
                    <a:pt x="2316835" y="78765"/>
                  </a:lnTo>
                  <a:lnTo>
                    <a:pt x="2333536" y="95808"/>
                  </a:lnTo>
                  <a:lnTo>
                    <a:pt x="2336749" y="99339"/>
                  </a:lnTo>
                  <a:lnTo>
                    <a:pt x="2339860" y="102958"/>
                  </a:lnTo>
                  <a:lnTo>
                    <a:pt x="2342883" y="106654"/>
                  </a:lnTo>
                  <a:lnTo>
                    <a:pt x="2345918" y="110337"/>
                  </a:lnTo>
                  <a:lnTo>
                    <a:pt x="2367597" y="141732"/>
                  </a:lnTo>
                  <a:lnTo>
                    <a:pt x="2385072" y="175666"/>
                  </a:lnTo>
                  <a:lnTo>
                    <a:pt x="2397925" y="211594"/>
                  </a:lnTo>
                  <a:lnTo>
                    <a:pt x="2400363" y="220827"/>
                  </a:lnTo>
                  <a:lnTo>
                    <a:pt x="2401519" y="225463"/>
                  </a:lnTo>
                  <a:lnTo>
                    <a:pt x="2402573" y="230111"/>
                  </a:lnTo>
                  <a:lnTo>
                    <a:pt x="2403500" y="234797"/>
                  </a:lnTo>
                  <a:lnTo>
                    <a:pt x="2404427" y="239483"/>
                  </a:lnTo>
                  <a:lnTo>
                    <a:pt x="2405240" y="244182"/>
                  </a:lnTo>
                  <a:lnTo>
                    <a:pt x="2405938" y="248907"/>
                  </a:lnTo>
                  <a:lnTo>
                    <a:pt x="2406637" y="253619"/>
                  </a:lnTo>
                  <a:lnTo>
                    <a:pt x="2408745" y="277393"/>
                  </a:lnTo>
                  <a:lnTo>
                    <a:pt x="2408986" y="282155"/>
                  </a:lnTo>
                  <a:lnTo>
                    <a:pt x="2409101" y="286931"/>
                  </a:lnTo>
                  <a:lnTo>
                    <a:pt x="2409101" y="291706"/>
                  </a:lnTo>
                  <a:lnTo>
                    <a:pt x="2409101" y="590918"/>
                  </a:lnTo>
                  <a:lnTo>
                    <a:pt x="2409101" y="595693"/>
                  </a:lnTo>
                  <a:lnTo>
                    <a:pt x="2408986" y="600468"/>
                  </a:lnTo>
                  <a:lnTo>
                    <a:pt x="2408745" y="605231"/>
                  </a:lnTo>
                  <a:lnTo>
                    <a:pt x="2408516" y="610006"/>
                  </a:lnTo>
                  <a:lnTo>
                    <a:pt x="2408161" y="614768"/>
                  </a:lnTo>
                  <a:lnTo>
                    <a:pt x="2407691" y="619518"/>
                  </a:lnTo>
                  <a:lnTo>
                    <a:pt x="2407221" y="624268"/>
                  </a:lnTo>
                  <a:lnTo>
                    <a:pt x="2403500" y="647827"/>
                  </a:lnTo>
                  <a:lnTo>
                    <a:pt x="2402573" y="652513"/>
                  </a:lnTo>
                  <a:lnTo>
                    <a:pt x="2401519" y="657174"/>
                  </a:lnTo>
                  <a:lnTo>
                    <a:pt x="2400363" y="661797"/>
                  </a:lnTo>
                  <a:lnTo>
                    <a:pt x="2399207" y="666432"/>
                  </a:lnTo>
                  <a:lnTo>
                    <a:pt x="2386901" y="702551"/>
                  </a:lnTo>
                  <a:lnTo>
                    <a:pt x="2370048" y="736790"/>
                  </a:lnTo>
                  <a:lnTo>
                    <a:pt x="2359939" y="752983"/>
                  </a:lnTo>
                  <a:lnTo>
                    <a:pt x="2357285" y="756958"/>
                  </a:lnTo>
                  <a:lnTo>
                    <a:pt x="2342883" y="775982"/>
                  </a:lnTo>
                  <a:lnTo>
                    <a:pt x="2339860" y="779665"/>
                  </a:lnTo>
                  <a:lnTo>
                    <a:pt x="2336749" y="783285"/>
                  </a:lnTo>
                  <a:lnTo>
                    <a:pt x="2333536" y="786815"/>
                  </a:lnTo>
                  <a:lnTo>
                    <a:pt x="2330322" y="790359"/>
                  </a:lnTo>
                  <a:lnTo>
                    <a:pt x="2313292" y="807059"/>
                  </a:lnTo>
                  <a:lnTo>
                    <a:pt x="2309749" y="810272"/>
                  </a:lnTo>
                  <a:lnTo>
                    <a:pt x="2291168" y="825220"/>
                  </a:lnTo>
                  <a:lnTo>
                    <a:pt x="2287333" y="828065"/>
                  </a:lnTo>
                  <a:lnTo>
                    <a:pt x="2283434" y="830821"/>
                  </a:lnTo>
                  <a:lnTo>
                    <a:pt x="2279459" y="833462"/>
                  </a:lnTo>
                  <a:lnTo>
                    <a:pt x="2275484" y="836117"/>
                  </a:lnTo>
                  <a:lnTo>
                    <a:pt x="2271458" y="838669"/>
                  </a:lnTo>
                  <a:lnTo>
                    <a:pt x="2267369" y="841121"/>
                  </a:lnTo>
                  <a:lnTo>
                    <a:pt x="2263267" y="843584"/>
                  </a:lnTo>
                  <a:lnTo>
                    <a:pt x="2229027" y="860425"/>
                  </a:lnTo>
                  <a:lnTo>
                    <a:pt x="2224620" y="862253"/>
                  </a:lnTo>
                  <a:lnTo>
                    <a:pt x="2188273" y="873887"/>
                  </a:lnTo>
                  <a:lnTo>
                    <a:pt x="2160193" y="879475"/>
                  </a:lnTo>
                  <a:lnTo>
                    <a:pt x="2155482" y="880173"/>
                  </a:lnTo>
                  <a:lnTo>
                    <a:pt x="2122170" y="882624"/>
                  </a:lnTo>
                  <a:lnTo>
                    <a:pt x="2117394" y="882624"/>
                  </a:lnTo>
                  <a:lnTo>
                    <a:pt x="291706" y="882624"/>
                  </a:lnTo>
                  <a:lnTo>
                    <a:pt x="286931" y="882624"/>
                  </a:lnTo>
                  <a:lnTo>
                    <a:pt x="282155" y="882510"/>
                  </a:lnTo>
                  <a:lnTo>
                    <a:pt x="248907" y="879475"/>
                  </a:lnTo>
                  <a:lnTo>
                    <a:pt x="244182" y="878776"/>
                  </a:lnTo>
                  <a:lnTo>
                    <a:pt x="207022" y="870064"/>
                  </a:lnTo>
                  <a:lnTo>
                    <a:pt x="180073" y="860425"/>
                  </a:lnTo>
                  <a:lnTo>
                    <a:pt x="175666" y="858596"/>
                  </a:lnTo>
                  <a:lnTo>
                    <a:pt x="171297" y="856665"/>
                  </a:lnTo>
                  <a:lnTo>
                    <a:pt x="166992" y="854621"/>
                  </a:lnTo>
                  <a:lnTo>
                    <a:pt x="162674" y="852576"/>
                  </a:lnTo>
                  <a:lnTo>
                    <a:pt x="158407" y="850430"/>
                  </a:lnTo>
                  <a:lnTo>
                    <a:pt x="154203" y="848182"/>
                  </a:lnTo>
                  <a:lnTo>
                    <a:pt x="149986" y="845934"/>
                  </a:lnTo>
                  <a:lnTo>
                    <a:pt x="145834" y="843584"/>
                  </a:lnTo>
                  <a:lnTo>
                    <a:pt x="141744" y="841121"/>
                  </a:lnTo>
                  <a:lnTo>
                    <a:pt x="137642" y="838669"/>
                  </a:lnTo>
                  <a:lnTo>
                    <a:pt x="133616" y="836117"/>
                  </a:lnTo>
                  <a:lnTo>
                    <a:pt x="129641" y="833462"/>
                  </a:lnTo>
                  <a:lnTo>
                    <a:pt x="125679" y="830821"/>
                  </a:lnTo>
                  <a:lnTo>
                    <a:pt x="95808" y="807059"/>
                  </a:lnTo>
                  <a:lnTo>
                    <a:pt x="92265" y="803859"/>
                  </a:lnTo>
                  <a:lnTo>
                    <a:pt x="88811" y="800569"/>
                  </a:lnTo>
                  <a:lnTo>
                    <a:pt x="85445" y="797191"/>
                  </a:lnTo>
                  <a:lnTo>
                    <a:pt x="82067" y="793813"/>
                  </a:lnTo>
                  <a:lnTo>
                    <a:pt x="66217" y="775982"/>
                  </a:lnTo>
                  <a:lnTo>
                    <a:pt x="63182" y="772287"/>
                  </a:lnTo>
                  <a:lnTo>
                    <a:pt x="49161" y="752983"/>
                  </a:lnTo>
                  <a:lnTo>
                    <a:pt x="46507" y="749020"/>
                  </a:lnTo>
                  <a:lnTo>
                    <a:pt x="28003" y="715645"/>
                  </a:lnTo>
                  <a:lnTo>
                    <a:pt x="17056" y="689190"/>
                  </a:lnTo>
                  <a:lnTo>
                    <a:pt x="15443" y="684695"/>
                  </a:lnTo>
                  <a:lnTo>
                    <a:pt x="5600" y="647827"/>
                  </a:lnTo>
                  <a:lnTo>
                    <a:pt x="1409" y="619518"/>
                  </a:lnTo>
                  <a:lnTo>
                    <a:pt x="939" y="614768"/>
                  </a:lnTo>
                  <a:lnTo>
                    <a:pt x="584" y="610006"/>
                  </a:lnTo>
                  <a:lnTo>
                    <a:pt x="355" y="605231"/>
                  </a:lnTo>
                  <a:lnTo>
                    <a:pt x="114" y="600468"/>
                  </a:lnTo>
                  <a:lnTo>
                    <a:pt x="0" y="595693"/>
                  </a:lnTo>
                  <a:lnTo>
                    <a:pt x="0" y="590918"/>
                  </a:lnTo>
                  <a:lnTo>
                    <a:pt x="0" y="291706"/>
                  </a:lnTo>
                  <a:lnTo>
                    <a:pt x="0" y="286931"/>
                  </a:lnTo>
                  <a:lnTo>
                    <a:pt x="114" y="282155"/>
                  </a:lnTo>
                  <a:lnTo>
                    <a:pt x="355" y="277393"/>
                  </a:lnTo>
                  <a:lnTo>
                    <a:pt x="584" y="272618"/>
                  </a:lnTo>
                  <a:lnTo>
                    <a:pt x="3162" y="248907"/>
                  </a:lnTo>
                  <a:lnTo>
                    <a:pt x="3860" y="244182"/>
                  </a:lnTo>
                  <a:lnTo>
                    <a:pt x="12560" y="207022"/>
                  </a:lnTo>
                  <a:lnTo>
                    <a:pt x="17056" y="193433"/>
                  </a:lnTo>
                  <a:lnTo>
                    <a:pt x="18656" y="188937"/>
                  </a:lnTo>
                  <a:lnTo>
                    <a:pt x="34442" y="154190"/>
                  </a:lnTo>
                  <a:lnTo>
                    <a:pt x="54559" y="121767"/>
                  </a:lnTo>
                  <a:lnTo>
                    <a:pt x="57403" y="117932"/>
                  </a:lnTo>
                  <a:lnTo>
                    <a:pt x="60248" y="114096"/>
                  </a:lnTo>
                  <a:lnTo>
                    <a:pt x="63182" y="110337"/>
                  </a:lnTo>
                  <a:lnTo>
                    <a:pt x="66217" y="106654"/>
                  </a:lnTo>
                  <a:lnTo>
                    <a:pt x="69240" y="102958"/>
                  </a:lnTo>
                  <a:lnTo>
                    <a:pt x="85445" y="85432"/>
                  </a:lnTo>
                  <a:lnTo>
                    <a:pt x="88811" y="82067"/>
                  </a:lnTo>
                  <a:lnTo>
                    <a:pt x="92265" y="78765"/>
                  </a:lnTo>
                  <a:lnTo>
                    <a:pt x="95808" y="75565"/>
                  </a:lnTo>
                  <a:lnTo>
                    <a:pt x="99352" y="72364"/>
                  </a:lnTo>
                  <a:lnTo>
                    <a:pt x="102958" y="69240"/>
                  </a:lnTo>
                  <a:lnTo>
                    <a:pt x="106654" y="66217"/>
                  </a:lnTo>
                  <a:lnTo>
                    <a:pt x="110337" y="63182"/>
                  </a:lnTo>
                  <a:lnTo>
                    <a:pt x="141744" y="41503"/>
                  </a:lnTo>
                  <a:lnTo>
                    <a:pt x="145834" y="39052"/>
                  </a:lnTo>
                  <a:lnTo>
                    <a:pt x="149986" y="36690"/>
                  </a:lnTo>
                  <a:lnTo>
                    <a:pt x="154203" y="34442"/>
                  </a:lnTo>
                  <a:lnTo>
                    <a:pt x="158407" y="32194"/>
                  </a:lnTo>
                  <a:lnTo>
                    <a:pt x="193433" y="17056"/>
                  </a:lnTo>
                  <a:lnTo>
                    <a:pt x="197929" y="15443"/>
                  </a:lnTo>
                  <a:lnTo>
                    <a:pt x="234797" y="5600"/>
                  </a:lnTo>
                  <a:lnTo>
                    <a:pt x="248907" y="3162"/>
                  </a:lnTo>
                  <a:lnTo>
                    <a:pt x="253631" y="2451"/>
                  </a:lnTo>
                  <a:lnTo>
                    <a:pt x="258368" y="1866"/>
                  </a:lnTo>
                  <a:lnTo>
                    <a:pt x="263118" y="1409"/>
                  </a:lnTo>
                  <a:lnTo>
                    <a:pt x="267868" y="939"/>
                  </a:lnTo>
                  <a:lnTo>
                    <a:pt x="272618" y="584"/>
                  </a:lnTo>
                  <a:lnTo>
                    <a:pt x="277393" y="355"/>
                  </a:lnTo>
                  <a:lnTo>
                    <a:pt x="282155" y="114"/>
                  </a:lnTo>
                  <a:lnTo>
                    <a:pt x="286931" y="0"/>
                  </a:lnTo>
                  <a:lnTo>
                    <a:pt x="291706" y="0"/>
                  </a:lnTo>
                  <a:close/>
                </a:path>
              </a:pathLst>
            </a:custGeom>
            <a:ln w="2917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5" name="object 95"/>
          <p:cNvSpPr txBox="1"/>
          <p:nvPr/>
        </p:nvSpPr>
        <p:spPr>
          <a:xfrm>
            <a:off x="2598999" y="5258837"/>
            <a:ext cx="2371090" cy="20256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115" marR="5080">
              <a:lnSpc>
                <a:spcPct val="100000"/>
              </a:lnSpc>
              <a:spcBef>
                <a:spcPts val="100"/>
              </a:spcBef>
            </a:pP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We</a:t>
            </a:r>
            <a:r>
              <a:rPr sz="85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offer</a:t>
            </a:r>
            <a:r>
              <a:rPr sz="85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a</a:t>
            </a:r>
            <a:r>
              <a:rPr sz="85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quiet,</a:t>
            </a:r>
            <a:r>
              <a:rPr sz="85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distraction-</a:t>
            </a:r>
            <a:r>
              <a:rPr sz="850" spc="-10" dirty="0">
                <a:solidFill>
                  <a:srgbClr val="231F20"/>
                </a:solidFill>
                <a:latin typeface="Calibri"/>
                <a:cs typeface="Calibri"/>
              </a:rPr>
              <a:t>free</a:t>
            </a:r>
            <a:r>
              <a:rPr sz="85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space</a:t>
            </a:r>
            <a:r>
              <a:rPr sz="85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to</a:t>
            </a:r>
            <a:r>
              <a:rPr sz="85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spc="-20" dirty="0">
                <a:solidFill>
                  <a:srgbClr val="231F20"/>
                </a:solidFill>
                <a:latin typeface="Calibri"/>
                <a:cs typeface="Calibri"/>
              </a:rPr>
              <a:t>take</a:t>
            </a:r>
            <a:r>
              <a:rPr sz="850" spc="50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exams. We offer </a:t>
            </a:r>
            <a:r>
              <a:rPr sz="850" spc="-10" dirty="0">
                <a:solidFill>
                  <a:srgbClr val="231F20"/>
                </a:solidFill>
                <a:latin typeface="Calibri"/>
                <a:cs typeface="Calibri"/>
              </a:rPr>
              <a:t>several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 types of exams for </a:t>
            </a:r>
            <a:r>
              <a:rPr sz="850" spc="-10" dirty="0">
                <a:solidFill>
                  <a:srgbClr val="231F20"/>
                </a:solidFill>
                <a:latin typeface="Calibri"/>
                <a:cs typeface="Calibri"/>
              </a:rPr>
              <a:t>students</a:t>
            </a:r>
            <a:r>
              <a:rPr sz="850" spc="50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and</a:t>
            </a:r>
            <a:r>
              <a:rPr sz="850" spc="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members</a:t>
            </a:r>
            <a:r>
              <a:rPr sz="850" spc="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of</a:t>
            </a:r>
            <a:r>
              <a:rPr sz="850" spc="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the</a:t>
            </a:r>
            <a:r>
              <a:rPr sz="850" spc="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spc="-10" dirty="0">
                <a:solidFill>
                  <a:srgbClr val="231F20"/>
                </a:solidFill>
                <a:latin typeface="Calibri"/>
                <a:cs typeface="Calibri"/>
              </a:rPr>
              <a:t>surrounding</a:t>
            </a:r>
            <a:r>
              <a:rPr sz="850" spc="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community.</a:t>
            </a:r>
            <a:r>
              <a:rPr sz="850" spc="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A</a:t>
            </a:r>
            <a:r>
              <a:rPr sz="850" spc="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spc="-25" dirty="0">
                <a:solidFill>
                  <a:srgbClr val="231F20"/>
                </a:solidFill>
                <a:latin typeface="Calibri"/>
                <a:cs typeface="Calibri"/>
              </a:rPr>
              <a:t>few</a:t>
            </a:r>
            <a:r>
              <a:rPr sz="850" spc="50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of the</a:t>
            </a:r>
            <a:r>
              <a:rPr sz="850" spc="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most</a:t>
            </a:r>
            <a:r>
              <a:rPr sz="850" spc="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spc="-10" dirty="0">
                <a:solidFill>
                  <a:srgbClr val="231F20"/>
                </a:solidFill>
                <a:latin typeface="Calibri"/>
                <a:cs typeface="Calibri"/>
              </a:rPr>
              <a:t>popular</a:t>
            </a:r>
            <a:r>
              <a:rPr sz="850" spc="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exams</a:t>
            </a:r>
            <a:r>
              <a:rPr sz="850" spc="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spc="-10" dirty="0">
                <a:solidFill>
                  <a:srgbClr val="231F20"/>
                </a:solidFill>
                <a:latin typeface="Calibri"/>
                <a:cs typeface="Calibri"/>
              </a:rPr>
              <a:t>we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 offer</a:t>
            </a:r>
            <a:r>
              <a:rPr sz="850" spc="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spc="-10" dirty="0">
                <a:solidFill>
                  <a:srgbClr val="231F20"/>
                </a:solidFill>
                <a:latin typeface="Calibri"/>
                <a:cs typeface="Calibri"/>
              </a:rPr>
              <a:t>include:</a:t>
            </a:r>
            <a:endParaRPr sz="850">
              <a:latin typeface="Calibri"/>
              <a:cs typeface="Calibri"/>
            </a:endParaRPr>
          </a:p>
          <a:p>
            <a:pPr marL="12700" marR="156845" algn="ctr">
              <a:lnSpc>
                <a:spcPct val="100000"/>
              </a:lnSpc>
              <a:spcBef>
                <a:spcPts val="710"/>
              </a:spcBef>
            </a:pPr>
            <a:r>
              <a:rPr sz="850" b="1" spc="-10" dirty="0">
                <a:solidFill>
                  <a:srgbClr val="231F20"/>
                </a:solidFill>
                <a:latin typeface="Calibri"/>
                <a:cs typeface="Calibri"/>
              </a:rPr>
              <a:t>Make-</a:t>
            </a:r>
            <a:r>
              <a:rPr sz="850" b="1" dirty="0">
                <a:solidFill>
                  <a:srgbClr val="231F20"/>
                </a:solidFill>
                <a:latin typeface="Calibri"/>
                <a:cs typeface="Calibri"/>
              </a:rPr>
              <a:t>up</a:t>
            </a:r>
            <a:r>
              <a:rPr sz="850" b="1" spc="8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b="1" dirty="0">
                <a:solidFill>
                  <a:srgbClr val="231F20"/>
                </a:solidFill>
                <a:latin typeface="Calibri"/>
                <a:cs typeface="Calibri"/>
              </a:rPr>
              <a:t>Exams,</a:t>
            </a:r>
            <a:r>
              <a:rPr sz="850" b="1" spc="8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b="1" dirty="0">
                <a:solidFill>
                  <a:srgbClr val="231F20"/>
                </a:solidFill>
                <a:latin typeface="Calibri"/>
                <a:cs typeface="Calibri"/>
              </a:rPr>
              <a:t>including:</a:t>
            </a:r>
            <a:r>
              <a:rPr sz="850" b="1" spc="8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b="1" dirty="0">
                <a:solidFill>
                  <a:srgbClr val="231F20"/>
                </a:solidFill>
                <a:latin typeface="Calibri"/>
                <a:cs typeface="Calibri"/>
              </a:rPr>
              <a:t>Paper/Pencil,</a:t>
            </a:r>
            <a:r>
              <a:rPr sz="850" b="1" spc="8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b="1" spc="-10" dirty="0">
                <a:solidFill>
                  <a:srgbClr val="231F20"/>
                </a:solidFill>
                <a:latin typeface="Calibri"/>
                <a:cs typeface="Calibri"/>
              </a:rPr>
              <a:t>Online</a:t>
            </a:r>
            <a:r>
              <a:rPr sz="850" b="1" spc="50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b="1" dirty="0">
                <a:solidFill>
                  <a:srgbClr val="231F20"/>
                </a:solidFill>
                <a:latin typeface="Calibri"/>
                <a:cs typeface="Calibri"/>
              </a:rPr>
              <a:t>Accommodations</a:t>
            </a:r>
            <a:r>
              <a:rPr sz="850" b="1" spc="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b="1" spc="-10" dirty="0">
                <a:solidFill>
                  <a:srgbClr val="231F20"/>
                </a:solidFill>
                <a:latin typeface="Calibri"/>
                <a:cs typeface="Calibri"/>
              </a:rPr>
              <a:t>Exams</a:t>
            </a:r>
            <a:r>
              <a:rPr sz="850" b="1" spc="500" dirty="0">
                <a:solidFill>
                  <a:srgbClr val="231F20"/>
                </a:solidFill>
                <a:latin typeface="Calibri"/>
                <a:cs typeface="Calibri"/>
              </a:rPr>
              <a:t>          </a:t>
            </a:r>
            <a:r>
              <a:rPr sz="850" b="1" dirty="0">
                <a:solidFill>
                  <a:srgbClr val="231F20"/>
                </a:solidFill>
                <a:latin typeface="Calibri"/>
                <a:cs typeface="Calibri"/>
              </a:rPr>
              <a:t>Exams</a:t>
            </a:r>
            <a:r>
              <a:rPr sz="850" b="1" spc="3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b="1" dirty="0">
                <a:solidFill>
                  <a:srgbClr val="231F20"/>
                </a:solidFill>
                <a:latin typeface="Calibri"/>
                <a:cs typeface="Calibri"/>
              </a:rPr>
              <a:t>for</a:t>
            </a:r>
            <a:r>
              <a:rPr sz="850" b="1" spc="3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b="1" dirty="0">
                <a:solidFill>
                  <a:srgbClr val="231F20"/>
                </a:solidFill>
                <a:latin typeface="Calibri"/>
                <a:cs typeface="Calibri"/>
              </a:rPr>
              <a:t>Credit,</a:t>
            </a:r>
            <a:r>
              <a:rPr sz="850" b="1" spc="3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b="1" dirty="0">
                <a:solidFill>
                  <a:srgbClr val="231F20"/>
                </a:solidFill>
                <a:latin typeface="Calibri"/>
                <a:cs typeface="Calibri"/>
              </a:rPr>
              <a:t>including:</a:t>
            </a:r>
            <a:r>
              <a:rPr sz="850" b="1" spc="3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b="1" dirty="0">
                <a:solidFill>
                  <a:srgbClr val="231F20"/>
                </a:solidFill>
                <a:latin typeface="Calibri"/>
                <a:cs typeface="Calibri"/>
              </a:rPr>
              <a:t>CLEP,</a:t>
            </a:r>
            <a:r>
              <a:rPr sz="850" b="1" spc="3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b="1" spc="-10" dirty="0">
                <a:solidFill>
                  <a:srgbClr val="231F20"/>
                </a:solidFill>
                <a:latin typeface="Calibri"/>
                <a:cs typeface="Calibri"/>
              </a:rPr>
              <a:t>DSST,</a:t>
            </a:r>
            <a:r>
              <a:rPr sz="850" b="1" spc="50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b="1" dirty="0">
                <a:solidFill>
                  <a:srgbClr val="231F20"/>
                </a:solidFill>
                <a:latin typeface="Calibri"/>
                <a:cs typeface="Calibri"/>
              </a:rPr>
              <a:t>Departmental </a:t>
            </a:r>
            <a:r>
              <a:rPr sz="850" b="1" spc="-10" dirty="0">
                <a:solidFill>
                  <a:srgbClr val="231F20"/>
                </a:solidFill>
                <a:latin typeface="Calibri"/>
                <a:cs typeface="Calibri"/>
              </a:rPr>
              <a:t>Exams</a:t>
            </a:r>
            <a:endParaRPr sz="850">
              <a:latin typeface="Calibri"/>
              <a:cs typeface="Calibri"/>
            </a:endParaRPr>
          </a:p>
          <a:p>
            <a:pPr marL="72390" marR="217170" algn="ctr">
              <a:lnSpc>
                <a:spcPct val="100000"/>
              </a:lnSpc>
            </a:pPr>
            <a:r>
              <a:rPr sz="850" b="1" dirty="0">
                <a:solidFill>
                  <a:srgbClr val="231F20"/>
                </a:solidFill>
                <a:latin typeface="Calibri"/>
                <a:cs typeface="Calibri"/>
              </a:rPr>
              <a:t>Certiﬁcation</a:t>
            </a:r>
            <a:r>
              <a:rPr sz="850" b="1" spc="4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b="1" spc="-10" dirty="0">
                <a:solidFill>
                  <a:srgbClr val="231F20"/>
                </a:solidFill>
                <a:latin typeface="Calibri"/>
                <a:cs typeface="Calibri"/>
              </a:rPr>
              <a:t>Exams</a:t>
            </a:r>
            <a:r>
              <a:rPr sz="850" b="1" spc="500" dirty="0">
                <a:solidFill>
                  <a:srgbClr val="231F20"/>
                </a:solidFill>
                <a:latin typeface="Calibri"/>
                <a:cs typeface="Calibri"/>
              </a:rPr>
              <a:t>        </a:t>
            </a:r>
            <a:r>
              <a:rPr sz="850" b="1" dirty="0">
                <a:solidFill>
                  <a:srgbClr val="231F20"/>
                </a:solidFill>
                <a:latin typeface="Calibri"/>
                <a:cs typeface="Calibri"/>
              </a:rPr>
              <a:t>Institutional</a:t>
            </a:r>
            <a:r>
              <a:rPr sz="850" b="1" spc="1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b="1" dirty="0">
                <a:solidFill>
                  <a:srgbClr val="231F20"/>
                </a:solidFill>
                <a:latin typeface="Calibri"/>
                <a:cs typeface="Calibri"/>
              </a:rPr>
              <a:t>Exams,</a:t>
            </a:r>
            <a:r>
              <a:rPr sz="850" b="1" spc="1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b="1" dirty="0">
                <a:solidFill>
                  <a:srgbClr val="231F20"/>
                </a:solidFill>
                <a:latin typeface="Calibri"/>
                <a:cs typeface="Calibri"/>
              </a:rPr>
              <a:t>including:</a:t>
            </a:r>
            <a:r>
              <a:rPr sz="850" b="1" spc="1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b="1" spc="-25" dirty="0">
                <a:solidFill>
                  <a:srgbClr val="231F20"/>
                </a:solidFill>
                <a:latin typeface="Calibri"/>
                <a:cs typeface="Calibri"/>
              </a:rPr>
              <a:t>I-</a:t>
            </a:r>
            <a:r>
              <a:rPr sz="850" b="1" dirty="0">
                <a:solidFill>
                  <a:srgbClr val="231F20"/>
                </a:solidFill>
                <a:latin typeface="Calibri"/>
                <a:cs typeface="Calibri"/>
              </a:rPr>
              <a:t>TOEFL,</a:t>
            </a:r>
            <a:r>
              <a:rPr sz="850" b="1" spc="1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b="1" dirty="0">
                <a:solidFill>
                  <a:srgbClr val="231F20"/>
                </a:solidFill>
                <a:latin typeface="Calibri"/>
                <a:cs typeface="Calibri"/>
              </a:rPr>
              <a:t>I-</a:t>
            </a:r>
            <a:r>
              <a:rPr sz="850" b="1" spc="-25" dirty="0">
                <a:solidFill>
                  <a:srgbClr val="231F20"/>
                </a:solidFill>
                <a:latin typeface="Calibri"/>
                <a:cs typeface="Calibri"/>
              </a:rPr>
              <a:t>ACT</a:t>
            </a:r>
            <a:endParaRPr sz="850">
              <a:latin typeface="Calibri"/>
              <a:cs typeface="Calibri"/>
            </a:endParaRPr>
          </a:p>
          <a:p>
            <a:pPr marL="31115" marR="38100">
              <a:lnSpc>
                <a:spcPct val="100000"/>
              </a:lnSpc>
              <a:spcBef>
                <a:spcPts val="760"/>
              </a:spcBef>
            </a:pP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The</a:t>
            </a:r>
            <a:r>
              <a:rPr sz="850" spc="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Office</a:t>
            </a:r>
            <a:r>
              <a:rPr sz="850" spc="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of</a:t>
            </a:r>
            <a:r>
              <a:rPr sz="850" spc="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Student</a:t>
            </a:r>
            <a:r>
              <a:rPr sz="850" spc="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Accommodations</a:t>
            </a:r>
            <a:r>
              <a:rPr sz="850" spc="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and</a:t>
            </a:r>
            <a:r>
              <a:rPr sz="850" spc="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spc="-10" dirty="0">
                <a:solidFill>
                  <a:srgbClr val="231F20"/>
                </a:solidFill>
                <a:latin typeface="Calibri"/>
                <a:cs typeface="Calibri"/>
              </a:rPr>
              <a:t>Testing</a:t>
            </a:r>
            <a:r>
              <a:rPr sz="850" spc="50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is</a:t>
            </a:r>
            <a:r>
              <a:rPr sz="850" spc="-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certiﬁed</a:t>
            </a:r>
            <a:r>
              <a:rPr sz="850" spc="-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by</a:t>
            </a:r>
            <a:r>
              <a:rPr sz="850" spc="-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the</a:t>
            </a:r>
            <a:r>
              <a:rPr sz="850" spc="-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b="1" dirty="0">
                <a:solidFill>
                  <a:srgbClr val="231F20"/>
                </a:solidFill>
                <a:latin typeface="Calibri"/>
                <a:cs typeface="Calibri"/>
              </a:rPr>
              <a:t>National</a:t>
            </a:r>
            <a:r>
              <a:rPr sz="850" b="1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b="1" dirty="0">
                <a:solidFill>
                  <a:srgbClr val="231F20"/>
                </a:solidFill>
                <a:latin typeface="Calibri"/>
                <a:cs typeface="Calibri"/>
              </a:rPr>
              <a:t>College</a:t>
            </a:r>
            <a:r>
              <a:rPr sz="850" b="1" spc="-10" dirty="0">
                <a:solidFill>
                  <a:srgbClr val="231F20"/>
                </a:solidFill>
                <a:latin typeface="Calibri"/>
                <a:cs typeface="Calibri"/>
              </a:rPr>
              <a:t> Testing</a:t>
            </a:r>
            <a:r>
              <a:rPr sz="850" b="1" spc="50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b="1" dirty="0">
                <a:solidFill>
                  <a:srgbClr val="231F20"/>
                </a:solidFill>
                <a:latin typeface="Calibri"/>
                <a:cs typeface="Calibri"/>
              </a:rPr>
              <a:t>Association</a:t>
            </a:r>
            <a:r>
              <a:rPr sz="850" b="1" spc="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and</a:t>
            </a:r>
            <a:r>
              <a:rPr sz="850" spc="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spc="-10" dirty="0">
                <a:solidFill>
                  <a:srgbClr val="231F20"/>
                </a:solidFill>
                <a:latin typeface="Calibri"/>
                <a:cs typeface="Calibri"/>
              </a:rPr>
              <a:t>adheres</a:t>
            </a:r>
            <a:r>
              <a:rPr sz="850" spc="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to</a:t>
            </a:r>
            <a:r>
              <a:rPr sz="850" spc="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professional</a:t>
            </a:r>
            <a:r>
              <a:rPr sz="850" spc="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spc="-10" dirty="0">
                <a:solidFill>
                  <a:srgbClr val="231F20"/>
                </a:solidFill>
                <a:latin typeface="Calibri"/>
                <a:cs typeface="Calibri"/>
              </a:rPr>
              <a:t>standards</a:t>
            </a:r>
            <a:r>
              <a:rPr sz="850" spc="50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dirty="0">
                <a:solidFill>
                  <a:srgbClr val="231F20"/>
                </a:solidFill>
                <a:latin typeface="Calibri"/>
                <a:cs typeface="Calibri"/>
              </a:rPr>
              <a:t>and</a:t>
            </a:r>
            <a:r>
              <a:rPr sz="850" spc="-10" dirty="0">
                <a:solidFill>
                  <a:srgbClr val="231F20"/>
                </a:solidFill>
                <a:latin typeface="Calibri"/>
                <a:cs typeface="Calibri"/>
              </a:rPr>
              <a:t> guidelines.</a:t>
            </a:r>
            <a:endParaRPr sz="850">
              <a:latin typeface="Calibri"/>
              <a:cs typeface="Calibri"/>
            </a:endParaRPr>
          </a:p>
        </p:txBody>
      </p:sp>
      <p:pic>
        <p:nvPicPr>
          <p:cNvPr id="96" name="object 96"/>
          <p:cNvPicPr/>
          <p:nvPr/>
        </p:nvPicPr>
        <p:blipFill>
          <a:blip r:embed="rId2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48204" y="7276795"/>
            <a:ext cx="1291892" cy="43062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563</Words>
  <Application>Microsoft Office PowerPoint</Application>
  <PresentationFormat>Custom</PresentationFormat>
  <Paragraphs>47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Calibri</vt:lpstr>
      <vt:lpstr>Times New Roman</vt:lpstr>
      <vt:lpstr>Office Theme</vt:lpstr>
      <vt:lpstr>Providing Accommodations, Access, and Proctered Testing Services to Wichita State University Students.</vt:lpstr>
      <vt:lpstr>WE'RE HERE FOR YOU.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OSAT BROCHURE - JR Draft</dc:title>
  <cp:lastModifiedBy>Hall, Quinn</cp:lastModifiedBy>
  <cp:revision>1</cp:revision>
  <dcterms:created xsi:type="dcterms:W3CDTF">2026-01-23T20:42:21Z</dcterms:created>
  <dcterms:modified xsi:type="dcterms:W3CDTF">2026-01-23T21:05:42Z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2024-02-29T00:00:00Z</vt:filetime>
  </property>
  <property fmtid="{D5CDD505-2E9C-101B-9397-08002B2CF9AE}" pid="3" name="Creator">
    <vt:lpwstr>Adobe Express</vt:lpwstr>
  </property>
  <property fmtid="{D5CDD505-2E9C-101B-9397-08002B2CF9AE}" pid="4" name="LastSaved">
    <vt:filetime>2026-01-23T00:00:00Z</vt:filetime>
  </property>
  <property fmtid="{D5CDD505-2E9C-101B-9397-08002B2CF9AE}" pid="5" name="Producer">
    <vt:lpwstr>Adobe Express</vt:lpwstr>
  </property>
</Properties>
</file>