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41" r:id="rId2"/>
    <p:sldMasterId id="2147483753" r:id="rId3"/>
  </p:sldMasterIdLst>
  <p:notesMasterIdLst>
    <p:notesMasterId r:id="rId23"/>
  </p:notesMasterIdLst>
  <p:handoutMasterIdLst>
    <p:handoutMasterId r:id="rId24"/>
  </p:handoutMasterIdLst>
  <p:sldIdLst>
    <p:sldId id="257" r:id="rId4"/>
    <p:sldId id="267" r:id="rId5"/>
    <p:sldId id="260" r:id="rId6"/>
    <p:sldId id="287" r:id="rId7"/>
    <p:sldId id="290" r:id="rId8"/>
    <p:sldId id="645" r:id="rId9"/>
    <p:sldId id="625" r:id="rId10"/>
    <p:sldId id="571" r:id="rId11"/>
    <p:sldId id="646" r:id="rId12"/>
    <p:sldId id="502" r:id="rId13"/>
    <p:sldId id="259" r:id="rId14"/>
    <p:sldId id="636" r:id="rId15"/>
    <p:sldId id="618" r:id="rId16"/>
    <p:sldId id="505" r:id="rId17"/>
    <p:sldId id="504" r:id="rId18"/>
    <p:sldId id="626" r:id="rId19"/>
    <p:sldId id="620" r:id="rId20"/>
    <p:sldId id="655"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50"/>
  </p:normalViewPr>
  <p:slideViewPr>
    <p:cSldViewPr snapToGrid="0" snapToObjects="1">
      <p:cViewPr varScale="1">
        <p:scale>
          <a:sx n="111" d="100"/>
          <a:sy n="111" d="100"/>
        </p:scale>
        <p:origin x="594" y="96"/>
      </p:cViewPr>
      <p:guideLst/>
    </p:cSldViewPr>
  </p:slideViewPr>
  <p:notesTextViewPr>
    <p:cViewPr>
      <p:scale>
        <a:sx n="1" d="1"/>
        <a:sy n="1" d="1"/>
      </p:scale>
      <p:origin x="0" y="0"/>
    </p:cViewPr>
  </p:notesTextViewPr>
  <p:notesViewPr>
    <p:cSldViewPr snapToGrid="0" snapToObjects="1">
      <p:cViewPr varScale="1">
        <p:scale>
          <a:sx n="79" d="100"/>
          <a:sy n="79" d="100"/>
        </p:scale>
        <p:origin x="352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549EA-A729-3D45-8B4D-22B7EBF5C6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97E04D-ECCF-9144-940C-119F342EF9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43F512-30E2-3F46-8010-5659AF98CC34}" type="datetimeFigureOut">
              <a:rPr lang="en-US" smtClean="0"/>
              <a:t>1/29/2026</a:t>
            </a:fld>
            <a:endParaRPr lang="en-US"/>
          </a:p>
        </p:txBody>
      </p:sp>
      <p:sp>
        <p:nvSpPr>
          <p:cNvPr id="4" name="Footer Placeholder 3">
            <a:extLst>
              <a:ext uri="{FF2B5EF4-FFF2-40B4-BE49-F238E27FC236}">
                <a16:creationId xmlns:a16="http://schemas.microsoft.com/office/drawing/2014/main" id="{AA0344F1-5767-0541-B208-C6A9788E85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76DBA68-A779-A547-8605-413DDCAEB5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7A2CB1-9001-FD49-B675-3F6AB6B0DB25}" type="slidenum">
              <a:rPr lang="en-US" smtClean="0"/>
              <a:t>‹#›</a:t>
            </a:fld>
            <a:endParaRPr lang="en-US"/>
          </a:p>
        </p:txBody>
      </p:sp>
    </p:spTree>
    <p:extLst>
      <p:ext uri="{BB962C8B-B14F-4D97-AF65-F5344CB8AC3E}">
        <p14:creationId xmlns:p14="http://schemas.microsoft.com/office/powerpoint/2010/main" val="322108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E9FAA-CE99-9243-980C-708A50330DCB}"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AF33-FE8D-0F43-AD85-A52C3F99EDA1}" type="slidenum">
              <a:rPr lang="en-US" smtClean="0"/>
              <a:t>‹#›</a:t>
            </a:fld>
            <a:endParaRPr lang="en-US"/>
          </a:p>
        </p:txBody>
      </p:sp>
    </p:spTree>
    <p:extLst>
      <p:ext uri="{BB962C8B-B14F-4D97-AF65-F5344CB8AC3E}">
        <p14:creationId xmlns:p14="http://schemas.microsoft.com/office/powerpoint/2010/main" val="377618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3DE5F-9236-44F5-B16F-8C2E987F4F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50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E77FD-EA01-7B36-EA05-DF36051DF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1CDCF-215C-8638-9858-0AAE34CC5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AFCF5-0395-3C85-4030-B3BE239945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E6CB8F-30FB-2F4E-35A7-A61F451D340B}"/>
              </a:ext>
            </a:extLst>
          </p:cNvPr>
          <p:cNvSpPr>
            <a:spLocks noGrp="1"/>
          </p:cNvSpPr>
          <p:nvPr>
            <p:ph type="sldNum" sz="quarter" idx="5"/>
          </p:nvPr>
        </p:nvSpPr>
        <p:spPr/>
        <p:txBody>
          <a:bodyPr/>
          <a:lstStyle/>
          <a:p>
            <a:pPr marL="0" marR="0" lvl="0" indent="0" algn="r" defTabSz="931744" rtl="0" eaLnBrk="1" fontAlgn="auto" latinLnBrk="0" hangingPunct="1">
              <a:lnSpc>
                <a:spcPct val="100000"/>
              </a:lnSpc>
              <a:spcBef>
                <a:spcPts val="0"/>
              </a:spcBef>
              <a:spcAft>
                <a:spcPts val="0"/>
              </a:spcAft>
              <a:buClrTx/>
              <a:buSzTx/>
              <a:buFontTx/>
              <a:buNone/>
              <a:tabLst/>
              <a:defRPr/>
            </a:pPr>
            <a:fld id="{DE374F49-DD08-C947-BC32-B72BC45D06C5}"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4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524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EF3C9-43AE-BD01-F78D-3280EA60A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28D82-E39C-2550-6C63-FA49E6FAA6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EEAE1-84B2-F374-DC99-74D68915D4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052855-D7E8-A26B-998A-DF8332AE68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B3243-2DED-4B0C-A0D6-C72541DB6CF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812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74F49-DD08-C947-BC32-B72BC45D06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879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02F44-BF4C-676B-AA5D-547A734E8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ECE8F-2410-DD11-3006-A9D324CD6B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E7AB91-026B-52A2-AC3A-4E1CE6AD0E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8D02BA-C323-4269-8D54-EBA6ADAEA9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74F49-DD08-C947-BC32-B72BC45D06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8969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3DE5F-9236-44F5-B16F-8C2E987F4F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32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6B267-DA40-5306-3E2C-0D32B3A74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40869-2176-B808-F198-714D57BEC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75145-F2D2-9319-65F2-EC267771EE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F822AF-EDD3-54C0-B28C-0626063210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74F49-DD08-C947-BC32-B72BC45D06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294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10421-30F2-45F9-898B-5D8E0CF860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0B9E45-1943-4594-97D8-F201FA767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64BCA6-6788-40E7-8D9D-AF744C3E5E5E}"/>
              </a:ext>
            </a:extLst>
          </p:cNvPr>
          <p:cNvSpPr>
            <a:spLocks noGrp="1"/>
          </p:cNvSpPr>
          <p:nvPr>
            <p:ph type="dt" sz="half" idx="10"/>
          </p:nvPr>
        </p:nvSpPr>
        <p:spPr/>
        <p:txBody>
          <a:bodyPr/>
          <a:lstStyle/>
          <a:p>
            <a:fld id="{7EDC65C2-4337-4990-A1B9-6636323FFD18}" type="datetimeFigureOut">
              <a:rPr lang="en-US" smtClean="0"/>
              <a:t>1/29/2026</a:t>
            </a:fld>
            <a:endParaRPr lang="en-US"/>
          </a:p>
        </p:txBody>
      </p:sp>
      <p:sp>
        <p:nvSpPr>
          <p:cNvPr id="5" name="Footer Placeholder 4">
            <a:extLst>
              <a:ext uri="{FF2B5EF4-FFF2-40B4-BE49-F238E27FC236}">
                <a16:creationId xmlns:a16="http://schemas.microsoft.com/office/drawing/2014/main" id="{86D7258B-FC2C-49D8-82D9-2E1DE455C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8BC80-6B39-474B-9A6D-C348429E03D3}"/>
              </a:ext>
            </a:extLst>
          </p:cNvPr>
          <p:cNvSpPr>
            <a:spLocks noGrp="1"/>
          </p:cNvSpPr>
          <p:nvPr>
            <p:ph type="sldNum" sz="quarter" idx="12"/>
          </p:nvPr>
        </p:nvSpPr>
        <p:spPr/>
        <p:txBody>
          <a:bodyPr/>
          <a:lstStyle/>
          <a:p>
            <a:fld id="{27066472-55D0-49E0-9D08-F3CCB7018659}" type="slidenum">
              <a:rPr lang="en-US" smtClean="0"/>
              <a:t>‹#›</a:t>
            </a:fld>
            <a:endParaRPr lang="en-US"/>
          </a:p>
        </p:txBody>
      </p:sp>
    </p:spTree>
    <p:extLst>
      <p:ext uri="{BB962C8B-B14F-4D97-AF65-F5344CB8AC3E}">
        <p14:creationId xmlns:p14="http://schemas.microsoft.com/office/powerpoint/2010/main" val="421791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2C8F-136A-4E03-BAD7-87A8E6BEA6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AA0D56-41B9-44EA-91A8-3416FF8A19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49F0D-950D-4506-884D-AACC0A5234BF}"/>
              </a:ext>
            </a:extLst>
          </p:cNvPr>
          <p:cNvSpPr>
            <a:spLocks noGrp="1"/>
          </p:cNvSpPr>
          <p:nvPr>
            <p:ph type="dt" sz="half" idx="10"/>
          </p:nvPr>
        </p:nvSpPr>
        <p:spPr/>
        <p:txBody>
          <a:bodyPr/>
          <a:lstStyle/>
          <a:p>
            <a:fld id="{7EDC65C2-4337-4990-A1B9-6636323FFD18}" type="datetimeFigureOut">
              <a:rPr lang="en-US" smtClean="0"/>
              <a:t>1/29/2026</a:t>
            </a:fld>
            <a:endParaRPr lang="en-US"/>
          </a:p>
        </p:txBody>
      </p:sp>
      <p:sp>
        <p:nvSpPr>
          <p:cNvPr id="5" name="Footer Placeholder 4">
            <a:extLst>
              <a:ext uri="{FF2B5EF4-FFF2-40B4-BE49-F238E27FC236}">
                <a16:creationId xmlns:a16="http://schemas.microsoft.com/office/drawing/2014/main" id="{BA227D53-073F-45F1-B055-99417CC18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9B4ED-68BB-48C5-89A9-7F0D80B51C69}"/>
              </a:ext>
            </a:extLst>
          </p:cNvPr>
          <p:cNvSpPr>
            <a:spLocks noGrp="1"/>
          </p:cNvSpPr>
          <p:nvPr>
            <p:ph type="sldNum" sz="quarter" idx="12"/>
          </p:nvPr>
        </p:nvSpPr>
        <p:spPr/>
        <p:txBody>
          <a:bodyPr/>
          <a:lstStyle/>
          <a:p>
            <a:fld id="{27066472-55D0-49E0-9D08-F3CCB7018659}" type="slidenum">
              <a:rPr lang="en-US" smtClean="0"/>
              <a:t>‹#›</a:t>
            </a:fld>
            <a:endParaRPr lang="en-US"/>
          </a:p>
        </p:txBody>
      </p:sp>
    </p:spTree>
    <p:extLst>
      <p:ext uri="{BB962C8B-B14F-4D97-AF65-F5344CB8AC3E}">
        <p14:creationId xmlns:p14="http://schemas.microsoft.com/office/powerpoint/2010/main" val="34353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E87E1C-6F33-4735-AFDF-BFF96AC952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B631B0-97A1-4C6A-B5BE-C0AF9B07D0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616B6-BE8D-4DD7-A999-2E65D939E563}"/>
              </a:ext>
            </a:extLst>
          </p:cNvPr>
          <p:cNvSpPr>
            <a:spLocks noGrp="1"/>
          </p:cNvSpPr>
          <p:nvPr>
            <p:ph type="dt" sz="half" idx="10"/>
          </p:nvPr>
        </p:nvSpPr>
        <p:spPr/>
        <p:txBody>
          <a:bodyPr/>
          <a:lstStyle/>
          <a:p>
            <a:fld id="{7EDC65C2-4337-4990-A1B9-6636323FFD18}" type="datetimeFigureOut">
              <a:rPr lang="en-US" smtClean="0"/>
              <a:t>1/29/2026</a:t>
            </a:fld>
            <a:endParaRPr lang="en-US"/>
          </a:p>
        </p:txBody>
      </p:sp>
      <p:sp>
        <p:nvSpPr>
          <p:cNvPr id="5" name="Footer Placeholder 4">
            <a:extLst>
              <a:ext uri="{FF2B5EF4-FFF2-40B4-BE49-F238E27FC236}">
                <a16:creationId xmlns:a16="http://schemas.microsoft.com/office/drawing/2014/main" id="{C54C0FA4-722A-491D-B15B-B99B19963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740B5-32A9-4FC3-9681-AC66722D185A}"/>
              </a:ext>
            </a:extLst>
          </p:cNvPr>
          <p:cNvSpPr>
            <a:spLocks noGrp="1"/>
          </p:cNvSpPr>
          <p:nvPr>
            <p:ph type="sldNum" sz="quarter" idx="12"/>
          </p:nvPr>
        </p:nvSpPr>
        <p:spPr/>
        <p:txBody>
          <a:bodyPr/>
          <a:lstStyle/>
          <a:p>
            <a:fld id="{27066472-55D0-49E0-9D08-F3CCB7018659}" type="slidenum">
              <a:rPr lang="en-US" smtClean="0"/>
              <a:t>‹#›</a:t>
            </a:fld>
            <a:endParaRPr lang="en-US"/>
          </a:p>
        </p:txBody>
      </p:sp>
    </p:spTree>
    <p:extLst>
      <p:ext uri="{BB962C8B-B14F-4D97-AF65-F5344CB8AC3E}">
        <p14:creationId xmlns:p14="http://schemas.microsoft.com/office/powerpoint/2010/main" val="1203326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926-58D6-0196-DCBF-79BEF2438D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2190A9-988B-6A8F-B2BE-F2CA99F0AC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4917BC-10A4-231C-7FB2-FC100D8DB0CD}"/>
              </a:ext>
            </a:extLst>
          </p:cNvPr>
          <p:cNvSpPr>
            <a:spLocks noGrp="1"/>
          </p:cNvSpPr>
          <p:nvPr>
            <p:ph type="dt" sz="half" idx="10"/>
          </p:nvPr>
        </p:nvSpPr>
        <p:spPr/>
        <p:txBody>
          <a:bodyPr/>
          <a:lstStyle/>
          <a:p>
            <a:fld id="{5D9C129C-C1DA-4968-93A0-8805AB999A3D}" type="datetimeFigureOut">
              <a:rPr lang="en-US" smtClean="0"/>
              <a:t>1/29/2026</a:t>
            </a:fld>
            <a:endParaRPr lang="en-US"/>
          </a:p>
        </p:txBody>
      </p:sp>
      <p:sp>
        <p:nvSpPr>
          <p:cNvPr id="5" name="Footer Placeholder 4">
            <a:extLst>
              <a:ext uri="{FF2B5EF4-FFF2-40B4-BE49-F238E27FC236}">
                <a16:creationId xmlns:a16="http://schemas.microsoft.com/office/drawing/2014/main" id="{FA33603A-5E1D-25ED-E381-0633F1297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A8765-83DF-D2E3-161B-A5ABBBF0137D}"/>
              </a:ext>
            </a:extLst>
          </p:cNvPr>
          <p:cNvSpPr>
            <a:spLocks noGrp="1"/>
          </p:cNvSpPr>
          <p:nvPr>
            <p:ph type="sldNum" sz="quarter" idx="12"/>
          </p:nvPr>
        </p:nvSpPr>
        <p:spPr/>
        <p:txBody>
          <a:bodyPr/>
          <a:lstStyle/>
          <a:p>
            <a:fld id="{ADE562C7-3450-4A9E-ACC3-07F8C7FD0DED}" type="slidenum">
              <a:rPr lang="en-US" smtClean="0"/>
              <a:t>‹#›</a:t>
            </a:fld>
            <a:endParaRPr lang="en-US"/>
          </a:p>
        </p:txBody>
      </p:sp>
    </p:spTree>
    <p:extLst>
      <p:ext uri="{BB962C8B-B14F-4D97-AF65-F5344CB8AC3E}">
        <p14:creationId xmlns:p14="http://schemas.microsoft.com/office/powerpoint/2010/main" val="200680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CF92-555E-B5F6-E7C0-F9FAE7403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27582-79A7-845F-5FE4-8FD0B2AA0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1169B-D118-CECF-542E-04053832057C}"/>
              </a:ext>
            </a:extLst>
          </p:cNvPr>
          <p:cNvSpPr>
            <a:spLocks noGrp="1"/>
          </p:cNvSpPr>
          <p:nvPr>
            <p:ph type="dt" sz="half" idx="10"/>
          </p:nvPr>
        </p:nvSpPr>
        <p:spPr/>
        <p:txBody>
          <a:bodyPr/>
          <a:lstStyle/>
          <a:p>
            <a:fld id="{5D9C129C-C1DA-4968-93A0-8805AB999A3D}" type="datetimeFigureOut">
              <a:rPr lang="en-US" smtClean="0"/>
              <a:t>1/29/2026</a:t>
            </a:fld>
            <a:endParaRPr lang="en-US"/>
          </a:p>
        </p:txBody>
      </p:sp>
      <p:sp>
        <p:nvSpPr>
          <p:cNvPr id="5" name="Footer Placeholder 4">
            <a:extLst>
              <a:ext uri="{FF2B5EF4-FFF2-40B4-BE49-F238E27FC236}">
                <a16:creationId xmlns:a16="http://schemas.microsoft.com/office/drawing/2014/main" id="{9ED4148A-65D0-9A96-362A-B78A6A67C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43636-7217-728C-1FA7-48EA682FE307}"/>
              </a:ext>
            </a:extLst>
          </p:cNvPr>
          <p:cNvSpPr>
            <a:spLocks noGrp="1"/>
          </p:cNvSpPr>
          <p:nvPr>
            <p:ph type="sldNum" sz="quarter" idx="12"/>
          </p:nvPr>
        </p:nvSpPr>
        <p:spPr/>
        <p:txBody>
          <a:bodyPr/>
          <a:lstStyle/>
          <a:p>
            <a:fld id="{ADE562C7-3450-4A9E-ACC3-07F8C7FD0DED}" type="slidenum">
              <a:rPr lang="en-US" smtClean="0"/>
              <a:t>‹#›</a:t>
            </a:fld>
            <a:endParaRPr lang="en-US"/>
          </a:p>
        </p:txBody>
      </p:sp>
    </p:spTree>
    <p:extLst>
      <p:ext uri="{BB962C8B-B14F-4D97-AF65-F5344CB8AC3E}">
        <p14:creationId xmlns:p14="http://schemas.microsoft.com/office/powerpoint/2010/main" val="593692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A116-BA7A-7EFF-3593-A3BF5A1DF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DCA218-C232-F902-BDAF-D2F15F2612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9B71A6-F03F-E99A-1BEC-9B5F7699CEC4}"/>
              </a:ext>
            </a:extLst>
          </p:cNvPr>
          <p:cNvSpPr>
            <a:spLocks noGrp="1"/>
          </p:cNvSpPr>
          <p:nvPr>
            <p:ph type="dt" sz="half" idx="10"/>
          </p:nvPr>
        </p:nvSpPr>
        <p:spPr/>
        <p:txBody>
          <a:bodyPr/>
          <a:lstStyle/>
          <a:p>
            <a:fld id="{5D9C129C-C1DA-4968-93A0-8805AB999A3D}" type="datetimeFigureOut">
              <a:rPr lang="en-US" smtClean="0"/>
              <a:t>1/29/2026</a:t>
            </a:fld>
            <a:endParaRPr lang="en-US"/>
          </a:p>
        </p:txBody>
      </p:sp>
      <p:sp>
        <p:nvSpPr>
          <p:cNvPr id="5" name="Footer Placeholder 4">
            <a:extLst>
              <a:ext uri="{FF2B5EF4-FFF2-40B4-BE49-F238E27FC236}">
                <a16:creationId xmlns:a16="http://schemas.microsoft.com/office/drawing/2014/main" id="{EAAEFAEB-7DC3-DB6E-60EE-0A3D09F13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C59CD-0C07-24FB-14DC-9A6F379BED75}"/>
              </a:ext>
            </a:extLst>
          </p:cNvPr>
          <p:cNvSpPr>
            <a:spLocks noGrp="1"/>
          </p:cNvSpPr>
          <p:nvPr>
            <p:ph type="sldNum" sz="quarter" idx="12"/>
          </p:nvPr>
        </p:nvSpPr>
        <p:spPr/>
        <p:txBody>
          <a:bodyPr/>
          <a:lstStyle/>
          <a:p>
            <a:fld id="{ADE562C7-3450-4A9E-ACC3-07F8C7FD0DED}" type="slidenum">
              <a:rPr lang="en-US" smtClean="0"/>
              <a:t>‹#›</a:t>
            </a:fld>
            <a:endParaRPr lang="en-US"/>
          </a:p>
        </p:txBody>
      </p:sp>
    </p:spTree>
    <p:extLst>
      <p:ext uri="{BB962C8B-B14F-4D97-AF65-F5344CB8AC3E}">
        <p14:creationId xmlns:p14="http://schemas.microsoft.com/office/powerpoint/2010/main" val="4178419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1CCD-DC4C-7508-A701-787E895B14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47160-DF3A-4487-23AD-AF9A3D3718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446DF9-1A36-E56C-17DB-3D3368215E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885948-613F-BCCF-0026-ED4CD94CD6DF}"/>
              </a:ext>
            </a:extLst>
          </p:cNvPr>
          <p:cNvSpPr>
            <a:spLocks noGrp="1"/>
          </p:cNvSpPr>
          <p:nvPr>
            <p:ph type="dt" sz="half" idx="10"/>
          </p:nvPr>
        </p:nvSpPr>
        <p:spPr/>
        <p:txBody>
          <a:bodyPr/>
          <a:lstStyle/>
          <a:p>
            <a:fld id="{5D9C129C-C1DA-4968-93A0-8805AB999A3D}" type="datetimeFigureOut">
              <a:rPr lang="en-US" smtClean="0"/>
              <a:t>1/29/2026</a:t>
            </a:fld>
            <a:endParaRPr lang="en-US"/>
          </a:p>
        </p:txBody>
      </p:sp>
      <p:sp>
        <p:nvSpPr>
          <p:cNvPr id="6" name="Footer Placeholder 5">
            <a:extLst>
              <a:ext uri="{FF2B5EF4-FFF2-40B4-BE49-F238E27FC236}">
                <a16:creationId xmlns:a16="http://schemas.microsoft.com/office/drawing/2014/main" id="{334DE492-87FC-E6E1-B900-447ADC820F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F463C-2C19-DC71-B70D-B55A96A93CC5}"/>
              </a:ext>
            </a:extLst>
          </p:cNvPr>
          <p:cNvSpPr>
            <a:spLocks noGrp="1"/>
          </p:cNvSpPr>
          <p:nvPr>
            <p:ph type="sldNum" sz="quarter" idx="12"/>
          </p:nvPr>
        </p:nvSpPr>
        <p:spPr/>
        <p:txBody>
          <a:bodyPr/>
          <a:lstStyle/>
          <a:p>
            <a:fld id="{ADE562C7-3450-4A9E-ACC3-07F8C7FD0DED}" type="slidenum">
              <a:rPr lang="en-US" smtClean="0"/>
              <a:t>‹#›</a:t>
            </a:fld>
            <a:endParaRPr lang="en-US"/>
          </a:p>
        </p:txBody>
      </p:sp>
    </p:spTree>
    <p:extLst>
      <p:ext uri="{BB962C8B-B14F-4D97-AF65-F5344CB8AC3E}">
        <p14:creationId xmlns:p14="http://schemas.microsoft.com/office/powerpoint/2010/main" val="212982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526A9-CBDA-92FE-DA81-18B658DC90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1A6A77-B98A-E4D7-34D4-A028474B8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3F9F8-9CA4-776B-4FA5-BB6330C314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334C28-42B9-7EB8-10B1-D37953F0FB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188B86-7715-907F-0C44-4ACE57F9C8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C035B5-C73C-CDC1-CD44-068EA1A995BC}"/>
              </a:ext>
            </a:extLst>
          </p:cNvPr>
          <p:cNvSpPr>
            <a:spLocks noGrp="1"/>
          </p:cNvSpPr>
          <p:nvPr>
            <p:ph type="dt" sz="half" idx="10"/>
          </p:nvPr>
        </p:nvSpPr>
        <p:spPr/>
        <p:txBody>
          <a:bodyPr/>
          <a:lstStyle/>
          <a:p>
            <a:fld id="{5D9C129C-C1DA-4968-93A0-8805AB999A3D}" type="datetimeFigureOut">
              <a:rPr lang="en-US" smtClean="0"/>
              <a:t>1/29/2026</a:t>
            </a:fld>
            <a:endParaRPr lang="en-US"/>
          </a:p>
        </p:txBody>
      </p:sp>
      <p:sp>
        <p:nvSpPr>
          <p:cNvPr id="8" name="Footer Placeholder 7">
            <a:extLst>
              <a:ext uri="{FF2B5EF4-FFF2-40B4-BE49-F238E27FC236}">
                <a16:creationId xmlns:a16="http://schemas.microsoft.com/office/drawing/2014/main" id="{B39DC520-BF59-3848-4800-5A7CB25F0D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3BDD7C-C5CB-F1EF-8E13-C4673B308EE1}"/>
              </a:ext>
            </a:extLst>
          </p:cNvPr>
          <p:cNvSpPr>
            <a:spLocks noGrp="1"/>
          </p:cNvSpPr>
          <p:nvPr>
            <p:ph type="sldNum" sz="quarter" idx="12"/>
          </p:nvPr>
        </p:nvSpPr>
        <p:spPr/>
        <p:txBody>
          <a:bodyPr/>
          <a:lstStyle/>
          <a:p>
            <a:fld id="{ADE562C7-3450-4A9E-ACC3-07F8C7FD0DED}" type="slidenum">
              <a:rPr lang="en-US" smtClean="0"/>
              <a:t>‹#›</a:t>
            </a:fld>
            <a:endParaRPr lang="en-US"/>
          </a:p>
        </p:txBody>
      </p:sp>
    </p:spTree>
    <p:extLst>
      <p:ext uri="{BB962C8B-B14F-4D97-AF65-F5344CB8AC3E}">
        <p14:creationId xmlns:p14="http://schemas.microsoft.com/office/powerpoint/2010/main" val="1331852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A061-D34C-A50B-CE8D-002F5ABE8A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D81D89-AF44-A670-52B7-F08BFD6CC46D}"/>
              </a:ext>
            </a:extLst>
          </p:cNvPr>
          <p:cNvSpPr>
            <a:spLocks noGrp="1"/>
          </p:cNvSpPr>
          <p:nvPr>
            <p:ph type="dt" sz="half" idx="10"/>
          </p:nvPr>
        </p:nvSpPr>
        <p:spPr/>
        <p:txBody>
          <a:bodyPr/>
          <a:lstStyle/>
          <a:p>
            <a:fld id="{5D9C129C-C1DA-4968-93A0-8805AB999A3D}" type="datetimeFigureOut">
              <a:rPr lang="en-US" smtClean="0"/>
              <a:t>1/29/2026</a:t>
            </a:fld>
            <a:endParaRPr lang="en-US"/>
          </a:p>
        </p:txBody>
      </p:sp>
      <p:sp>
        <p:nvSpPr>
          <p:cNvPr id="4" name="Footer Placeholder 3">
            <a:extLst>
              <a:ext uri="{FF2B5EF4-FFF2-40B4-BE49-F238E27FC236}">
                <a16:creationId xmlns:a16="http://schemas.microsoft.com/office/drawing/2014/main" id="{47D8F25A-D1F7-1E17-C7F5-E3CBE34497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38535E-0311-9CDA-8F9B-7723988382BC}"/>
              </a:ext>
            </a:extLst>
          </p:cNvPr>
          <p:cNvSpPr>
            <a:spLocks noGrp="1"/>
          </p:cNvSpPr>
          <p:nvPr>
            <p:ph type="sldNum" sz="quarter" idx="12"/>
          </p:nvPr>
        </p:nvSpPr>
        <p:spPr/>
        <p:txBody>
          <a:bodyPr/>
          <a:lstStyle/>
          <a:p>
            <a:fld id="{ADE562C7-3450-4A9E-ACC3-07F8C7FD0DED}" type="slidenum">
              <a:rPr lang="en-US" smtClean="0"/>
              <a:t>‹#›</a:t>
            </a:fld>
            <a:endParaRPr lang="en-US"/>
          </a:p>
        </p:txBody>
      </p:sp>
    </p:spTree>
    <p:extLst>
      <p:ext uri="{BB962C8B-B14F-4D97-AF65-F5344CB8AC3E}">
        <p14:creationId xmlns:p14="http://schemas.microsoft.com/office/powerpoint/2010/main" val="2773798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E39AFA-DCFE-2A70-EDAE-AB0CE44025E0}"/>
              </a:ext>
            </a:extLst>
          </p:cNvPr>
          <p:cNvSpPr>
            <a:spLocks noGrp="1"/>
          </p:cNvSpPr>
          <p:nvPr>
            <p:ph type="dt" sz="half" idx="10"/>
          </p:nvPr>
        </p:nvSpPr>
        <p:spPr/>
        <p:txBody>
          <a:bodyPr/>
          <a:lstStyle/>
          <a:p>
            <a:fld id="{5D9C129C-C1DA-4968-93A0-8805AB999A3D}" type="datetimeFigureOut">
              <a:rPr lang="en-US" smtClean="0"/>
              <a:t>1/29/2026</a:t>
            </a:fld>
            <a:endParaRPr lang="en-US"/>
          </a:p>
        </p:txBody>
      </p:sp>
      <p:sp>
        <p:nvSpPr>
          <p:cNvPr id="3" name="Footer Placeholder 2">
            <a:extLst>
              <a:ext uri="{FF2B5EF4-FFF2-40B4-BE49-F238E27FC236}">
                <a16:creationId xmlns:a16="http://schemas.microsoft.com/office/drawing/2014/main" id="{DBEEA81B-7086-C6C0-B917-79529C9C8B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7DF1B5-911B-E110-86AC-F4CAC218F3C3}"/>
              </a:ext>
            </a:extLst>
          </p:cNvPr>
          <p:cNvSpPr>
            <a:spLocks noGrp="1"/>
          </p:cNvSpPr>
          <p:nvPr>
            <p:ph type="sldNum" sz="quarter" idx="12"/>
          </p:nvPr>
        </p:nvSpPr>
        <p:spPr/>
        <p:txBody>
          <a:bodyPr/>
          <a:lstStyle/>
          <a:p>
            <a:fld id="{ADE562C7-3450-4A9E-ACC3-07F8C7FD0DED}" type="slidenum">
              <a:rPr lang="en-US" smtClean="0"/>
              <a:t>‹#›</a:t>
            </a:fld>
            <a:endParaRPr lang="en-US"/>
          </a:p>
        </p:txBody>
      </p:sp>
    </p:spTree>
    <p:extLst>
      <p:ext uri="{BB962C8B-B14F-4D97-AF65-F5344CB8AC3E}">
        <p14:creationId xmlns:p14="http://schemas.microsoft.com/office/powerpoint/2010/main" val="2903365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A7CF-37A7-2BDB-D5DC-77501E6F8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9724C3-9114-9DE6-1F2D-426684F5D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0794E-6A67-8264-B364-F424BA41C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6958D7-8544-5C1C-283E-395123A862F3}"/>
              </a:ext>
            </a:extLst>
          </p:cNvPr>
          <p:cNvSpPr>
            <a:spLocks noGrp="1"/>
          </p:cNvSpPr>
          <p:nvPr>
            <p:ph type="dt" sz="half" idx="10"/>
          </p:nvPr>
        </p:nvSpPr>
        <p:spPr/>
        <p:txBody>
          <a:bodyPr/>
          <a:lstStyle/>
          <a:p>
            <a:fld id="{5D9C129C-C1DA-4968-93A0-8805AB999A3D}" type="datetimeFigureOut">
              <a:rPr lang="en-US" smtClean="0"/>
              <a:t>1/29/2026</a:t>
            </a:fld>
            <a:endParaRPr lang="en-US"/>
          </a:p>
        </p:txBody>
      </p:sp>
      <p:sp>
        <p:nvSpPr>
          <p:cNvPr id="6" name="Footer Placeholder 5">
            <a:extLst>
              <a:ext uri="{FF2B5EF4-FFF2-40B4-BE49-F238E27FC236}">
                <a16:creationId xmlns:a16="http://schemas.microsoft.com/office/drawing/2014/main" id="{614204A4-098D-E064-A201-99D33EDC1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E084A-96DD-CDD7-25BC-3F655F0631BF}"/>
              </a:ext>
            </a:extLst>
          </p:cNvPr>
          <p:cNvSpPr>
            <a:spLocks noGrp="1"/>
          </p:cNvSpPr>
          <p:nvPr>
            <p:ph type="sldNum" sz="quarter" idx="12"/>
          </p:nvPr>
        </p:nvSpPr>
        <p:spPr/>
        <p:txBody>
          <a:bodyPr/>
          <a:lstStyle/>
          <a:p>
            <a:fld id="{ADE562C7-3450-4A9E-ACC3-07F8C7FD0DED}" type="slidenum">
              <a:rPr lang="en-US" smtClean="0"/>
              <a:t>‹#›</a:t>
            </a:fld>
            <a:endParaRPr lang="en-US"/>
          </a:p>
        </p:txBody>
      </p:sp>
    </p:spTree>
    <p:extLst>
      <p:ext uri="{BB962C8B-B14F-4D97-AF65-F5344CB8AC3E}">
        <p14:creationId xmlns:p14="http://schemas.microsoft.com/office/powerpoint/2010/main" val="375326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5FAB-ECA8-4263-A00E-4F940146C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1B6DC-F0D8-4A05-8002-5208490D5C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62A4B-CD95-4108-8755-DB7931B53977}"/>
              </a:ext>
            </a:extLst>
          </p:cNvPr>
          <p:cNvSpPr>
            <a:spLocks noGrp="1"/>
          </p:cNvSpPr>
          <p:nvPr>
            <p:ph type="dt" sz="half" idx="10"/>
          </p:nvPr>
        </p:nvSpPr>
        <p:spPr/>
        <p:txBody>
          <a:bodyPr/>
          <a:lstStyle/>
          <a:p>
            <a:fld id="{7EDC65C2-4337-4990-A1B9-6636323FFD18}" type="datetimeFigureOut">
              <a:rPr lang="en-US" smtClean="0"/>
              <a:t>1/29/2026</a:t>
            </a:fld>
            <a:endParaRPr lang="en-US"/>
          </a:p>
        </p:txBody>
      </p:sp>
      <p:sp>
        <p:nvSpPr>
          <p:cNvPr id="5" name="Footer Placeholder 4">
            <a:extLst>
              <a:ext uri="{FF2B5EF4-FFF2-40B4-BE49-F238E27FC236}">
                <a16:creationId xmlns:a16="http://schemas.microsoft.com/office/drawing/2014/main" id="{A7A761B5-DC05-459B-A3FA-AAFDF5E62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19189-39C2-40DB-AA08-AC0F24B5F311}"/>
              </a:ext>
            </a:extLst>
          </p:cNvPr>
          <p:cNvSpPr>
            <a:spLocks noGrp="1"/>
          </p:cNvSpPr>
          <p:nvPr>
            <p:ph type="sldNum" sz="quarter" idx="12"/>
          </p:nvPr>
        </p:nvSpPr>
        <p:spPr/>
        <p:txBody>
          <a:bodyPr/>
          <a:lstStyle/>
          <a:p>
            <a:fld id="{27066472-55D0-49E0-9D08-F3CCB7018659}" type="slidenum">
              <a:rPr lang="en-US" smtClean="0"/>
              <a:t>‹#›</a:t>
            </a:fld>
            <a:endParaRPr lang="en-US"/>
          </a:p>
        </p:txBody>
      </p:sp>
    </p:spTree>
    <p:extLst>
      <p:ext uri="{BB962C8B-B14F-4D97-AF65-F5344CB8AC3E}">
        <p14:creationId xmlns:p14="http://schemas.microsoft.com/office/powerpoint/2010/main" val="665152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45FD1-F2DE-1396-0295-20615CB282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1621EB-B7E4-52E9-6BB4-E7E0BE226A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1851A9-D9C3-D1A4-9320-1FBC3895E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C3D79D-D86E-7B04-88F6-122D464CF3C4}"/>
              </a:ext>
            </a:extLst>
          </p:cNvPr>
          <p:cNvSpPr>
            <a:spLocks noGrp="1"/>
          </p:cNvSpPr>
          <p:nvPr>
            <p:ph type="dt" sz="half" idx="10"/>
          </p:nvPr>
        </p:nvSpPr>
        <p:spPr/>
        <p:txBody>
          <a:bodyPr/>
          <a:lstStyle/>
          <a:p>
            <a:fld id="{5D9C129C-C1DA-4968-93A0-8805AB999A3D}" type="datetimeFigureOut">
              <a:rPr lang="en-US" smtClean="0"/>
              <a:t>1/29/2026</a:t>
            </a:fld>
            <a:endParaRPr lang="en-US"/>
          </a:p>
        </p:txBody>
      </p:sp>
      <p:sp>
        <p:nvSpPr>
          <p:cNvPr id="6" name="Footer Placeholder 5">
            <a:extLst>
              <a:ext uri="{FF2B5EF4-FFF2-40B4-BE49-F238E27FC236}">
                <a16:creationId xmlns:a16="http://schemas.microsoft.com/office/drawing/2014/main" id="{2FE11165-4EB8-B410-1D89-B218F7635C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25830-2E43-7419-F6C6-294429A6CB81}"/>
              </a:ext>
            </a:extLst>
          </p:cNvPr>
          <p:cNvSpPr>
            <a:spLocks noGrp="1"/>
          </p:cNvSpPr>
          <p:nvPr>
            <p:ph type="sldNum" sz="quarter" idx="12"/>
          </p:nvPr>
        </p:nvSpPr>
        <p:spPr/>
        <p:txBody>
          <a:bodyPr/>
          <a:lstStyle/>
          <a:p>
            <a:fld id="{ADE562C7-3450-4A9E-ACC3-07F8C7FD0DED}" type="slidenum">
              <a:rPr lang="en-US" smtClean="0"/>
              <a:t>‹#›</a:t>
            </a:fld>
            <a:endParaRPr lang="en-US"/>
          </a:p>
        </p:txBody>
      </p:sp>
    </p:spTree>
    <p:extLst>
      <p:ext uri="{BB962C8B-B14F-4D97-AF65-F5344CB8AC3E}">
        <p14:creationId xmlns:p14="http://schemas.microsoft.com/office/powerpoint/2010/main" val="1155044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D4B7-0574-9C60-7D0D-9DA898AE6C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D30FFC-7791-0239-44C3-927F6551C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AFE26-FD1D-251C-7353-66733CC99785}"/>
              </a:ext>
            </a:extLst>
          </p:cNvPr>
          <p:cNvSpPr>
            <a:spLocks noGrp="1"/>
          </p:cNvSpPr>
          <p:nvPr>
            <p:ph type="dt" sz="half" idx="10"/>
          </p:nvPr>
        </p:nvSpPr>
        <p:spPr/>
        <p:txBody>
          <a:bodyPr/>
          <a:lstStyle/>
          <a:p>
            <a:fld id="{5D9C129C-C1DA-4968-93A0-8805AB999A3D}" type="datetimeFigureOut">
              <a:rPr lang="en-US" smtClean="0"/>
              <a:t>1/29/2026</a:t>
            </a:fld>
            <a:endParaRPr lang="en-US"/>
          </a:p>
        </p:txBody>
      </p:sp>
      <p:sp>
        <p:nvSpPr>
          <p:cNvPr id="5" name="Footer Placeholder 4">
            <a:extLst>
              <a:ext uri="{FF2B5EF4-FFF2-40B4-BE49-F238E27FC236}">
                <a16:creationId xmlns:a16="http://schemas.microsoft.com/office/drawing/2014/main" id="{C44CFBA6-4C9F-E8CD-9525-28EC5B9DA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E8A45-ED10-1456-90F6-8C1A6E792EC0}"/>
              </a:ext>
            </a:extLst>
          </p:cNvPr>
          <p:cNvSpPr>
            <a:spLocks noGrp="1"/>
          </p:cNvSpPr>
          <p:nvPr>
            <p:ph type="sldNum" sz="quarter" idx="12"/>
          </p:nvPr>
        </p:nvSpPr>
        <p:spPr/>
        <p:txBody>
          <a:bodyPr/>
          <a:lstStyle/>
          <a:p>
            <a:fld id="{ADE562C7-3450-4A9E-ACC3-07F8C7FD0DED}" type="slidenum">
              <a:rPr lang="en-US" smtClean="0"/>
              <a:t>‹#›</a:t>
            </a:fld>
            <a:endParaRPr lang="en-US"/>
          </a:p>
        </p:txBody>
      </p:sp>
    </p:spTree>
    <p:extLst>
      <p:ext uri="{BB962C8B-B14F-4D97-AF65-F5344CB8AC3E}">
        <p14:creationId xmlns:p14="http://schemas.microsoft.com/office/powerpoint/2010/main" val="44466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A391E4-6A51-4D73-583B-A7B301D64F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A0606C-EB36-0E77-9DDC-87AE190A88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AD83C-186E-6708-E1FD-D41CA0E2D40F}"/>
              </a:ext>
            </a:extLst>
          </p:cNvPr>
          <p:cNvSpPr>
            <a:spLocks noGrp="1"/>
          </p:cNvSpPr>
          <p:nvPr>
            <p:ph type="dt" sz="half" idx="10"/>
          </p:nvPr>
        </p:nvSpPr>
        <p:spPr/>
        <p:txBody>
          <a:bodyPr/>
          <a:lstStyle/>
          <a:p>
            <a:fld id="{5D9C129C-C1DA-4968-93A0-8805AB999A3D}" type="datetimeFigureOut">
              <a:rPr lang="en-US" smtClean="0"/>
              <a:t>1/29/2026</a:t>
            </a:fld>
            <a:endParaRPr lang="en-US"/>
          </a:p>
        </p:txBody>
      </p:sp>
      <p:sp>
        <p:nvSpPr>
          <p:cNvPr id="5" name="Footer Placeholder 4">
            <a:extLst>
              <a:ext uri="{FF2B5EF4-FFF2-40B4-BE49-F238E27FC236}">
                <a16:creationId xmlns:a16="http://schemas.microsoft.com/office/drawing/2014/main" id="{8F98DAEC-F9BE-AF63-7BD6-8E907D037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3EB55-18AA-1A67-965E-716BFC4BF781}"/>
              </a:ext>
            </a:extLst>
          </p:cNvPr>
          <p:cNvSpPr>
            <a:spLocks noGrp="1"/>
          </p:cNvSpPr>
          <p:nvPr>
            <p:ph type="sldNum" sz="quarter" idx="12"/>
          </p:nvPr>
        </p:nvSpPr>
        <p:spPr/>
        <p:txBody>
          <a:bodyPr/>
          <a:lstStyle/>
          <a:p>
            <a:fld id="{ADE562C7-3450-4A9E-ACC3-07F8C7FD0DED}" type="slidenum">
              <a:rPr lang="en-US" smtClean="0"/>
              <a:t>‹#›</a:t>
            </a:fld>
            <a:endParaRPr lang="en-US"/>
          </a:p>
        </p:txBody>
      </p:sp>
    </p:spTree>
    <p:extLst>
      <p:ext uri="{BB962C8B-B14F-4D97-AF65-F5344CB8AC3E}">
        <p14:creationId xmlns:p14="http://schemas.microsoft.com/office/powerpoint/2010/main" val="179403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87B5-2F35-214A-8327-071814C8F5B6}"/>
              </a:ext>
            </a:extLst>
          </p:cNvPr>
          <p:cNvSpPr>
            <a:spLocks noGrp="1"/>
          </p:cNvSpPr>
          <p:nvPr>
            <p:ph type="title" hasCustomPrompt="1"/>
          </p:nvPr>
        </p:nvSpPr>
        <p:spPr/>
        <p:txBody>
          <a:bodyPr/>
          <a:lstStyle/>
          <a:p>
            <a:r>
              <a:rPr lang="en-US" dirty="0"/>
              <a:t>CLICK TO ADD SLIDE TITLE</a:t>
            </a:r>
          </a:p>
        </p:txBody>
      </p:sp>
      <p:sp>
        <p:nvSpPr>
          <p:cNvPr id="3" name="Content Placeholder 2">
            <a:extLst>
              <a:ext uri="{FF2B5EF4-FFF2-40B4-BE49-F238E27FC236}">
                <a16:creationId xmlns:a16="http://schemas.microsoft.com/office/drawing/2014/main" id="{F057C2C7-85D5-F546-A520-CA2515199516}"/>
              </a:ext>
            </a:extLst>
          </p:cNvPr>
          <p:cNvSpPr>
            <a:spLocks noGrp="1"/>
          </p:cNvSpPr>
          <p:nvPr>
            <p:ph idx="1"/>
          </p:nvPr>
        </p:nvSpPr>
        <p:spPr>
          <a:xfrm>
            <a:off x="838200" y="2120461"/>
            <a:ext cx="10058400" cy="40565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052C58D-6425-7342-A1E7-F9A2DFD0DB52}"/>
              </a:ext>
            </a:extLst>
          </p:cNvPr>
          <p:cNvSpPr>
            <a:spLocks noGrp="1"/>
          </p:cNvSpPr>
          <p:nvPr>
            <p:ph type="dt" sz="half" idx="10"/>
          </p:nvPr>
        </p:nvSpPr>
        <p:spPr/>
        <p:txBody>
          <a:bodyPr/>
          <a:lstStyle/>
          <a:p>
            <a:fld id="{09DE4EA6-8A55-B741-BC72-8DECE6BA437E}" type="datetimeFigureOut">
              <a:rPr lang="en-US" smtClean="0"/>
              <a:t>1/29/2026</a:t>
            </a:fld>
            <a:endParaRPr lang="en-US"/>
          </a:p>
        </p:txBody>
      </p:sp>
      <p:sp>
        <p:nvSpPr>
          <p:cNvPr id="5" name="Footer Placeholder 4">
            <a:extLst>
              <a:ext uri="{FF2B5EF4-FFF2-40B4-BE49-F238E27FC236}">
                <a16:creationId xmlns:a16="http://schemas.microsoft.com/office/drawing/2014/main" id="{2479E550-6532-984E-BD8C-25A20C2BC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5EFB8-F5EA-2948-804B-76251AB163FE}"/>
              </a:ext>
            </a:extLst>
          </p:cNvPr>
          <p:cNvSpPr>
            <a:spLocks noGrp="1"/>
          </p:cNvSpPr>
          <p:nvPr>
            <p:ph type="sldNum" sz="quarter" idx="12"/>
          </p:nvPr>
        </p:nvSpPr>
        <p:spPr>
          <a:xfrm>
            <a:off x="8153400" y="6356350"/>
            <a:ext cx="2743200" cy="365125"/>
          </a:xfrm>
        </p:spPr>
        <p:txBody>
          <a:bodyPr/>
          <a:lstStyle>
            <a:lvl1pPr>
              <a:defRPr>
                <a:solidFill>
                  <a:schemeClr val="bg1"/>
                </a:solidFill>
              </a:defRPr>
            </a:lvl1pPr>
          </a:lstStyle>
          <a:p>
            <a:fld id="{63CF0955-B954-7D45-9167-A41BE515D541}" type="slidenum">
              <a:rPr lang="en-US" smtClean="0"/>
              <a:pPr/>
              <a:t>‹#›</a:t>
            </a:fld>
            <a:endParaRPr lang="en-US" dirty="0"/>
          </a:p>
        </p:txBody>
      </p:sp>
    </p:spTree>
    <p:extLst>
      <p:ext uri="{BB962C8B-B14F-4D97-AF65-F5344CB8AC3E}">
        <p14:creationId xmlns:p14="http://schemas.microsoft.com/office/powerpoint/2010/main" val="3493423328"/>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87B5-2F35-214A-8327-071814C8F5B6}"/>
              </a:ext>
            </a:extLst>
          </p:cNvPr>
          <p:cNvSpPr>
            <a:spLocks noGrp="1"/>
          </p:cNvSpPr>
          <p:nvPr>
            <p:ph type="title" hasCustomPrompt="1"/>
          </p:nvPr>
        </p:nvSpPr>
        <p:spPr/>
        <p:txBody>
          <a:bodyPr/>
          <a:lstStyle/>
          <a:p>
            <a:r>
              <a:rPr lang="en-US" dirty="0"/>
              <a:t>CLICK TO ADD SLIDE TITLE</a:t>
            </a:r>
          </a:p>
        </p:txBody>
      </p:sp>
      <p:sp>
        <p:nvSpPr>
          <p:cNvPr id="3" name="Content Placeholder 2">
            <a:extLst>
              <a:ext uri="{FF2B5EF4-FFF2-40B4-BE49-F238E27FC236}">
                <a16:creationId xmlns:a16="http://schemas.microsoft.com/office/drawing/2014/main" id="{F057C2C7-85D5-F546-A520-CA2515199516}"/>
              </a:ext>
            </a:extLst>
          </p:cNvPr>
          <p:cNvSpPr>
            <a:spLocks noGrp="1"/>
          </p:cNvSpPr>
          <p:nvPr>
            <p:ph idx="1"/>
          </p:nvPr>
        </p:nvSpPr>
        <p:spPr>
          <a:xfrm>
            <a:off x="838200" y="2120461"/>
            <a:ext cx="10058400" cy="40565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052C58D-6425-7342-A1E7-F9A2DFD0DB52}"/>
              </a:ext>
            </a:extLst>
          </p:cNvPr>
          <p:cNvSpPr>
            <a:spLocks noGrp="1"/>
          </p:cNvSpPr>
          <p:nvPr>
            <p:ph type="dt" sz="half" idx="10"/>
          </p:nvPr>
        </p:nvSpPr>
        <p:spPr/>
        <p:txBody>
          <a:bodyPr/>
          <a:lstStyle/>
          <a:p>
            <a:fld id="{09DE4EA6-8A55-B741-BC72-8DECE6BA437E}" type="datetimeFigureOut">
              <a:rPr lang="en-US" smtClean="0"/>
              <a:t>1/29/2026</a:t>
            </a:fld>
            <a:endParaRPr lang="en-US"/>
          </a:p>
        </p:txBody>
      </p:sp>
      <p:sp>
        <p:nvSpPr>
          <p:cNvPr id="5" name="Footer Placeholder 4">
            <a:extLst>
              <a:ext uri="{FF2B5EF4-FFF2-40B4-BE49-F238E27FC236}">
                <a16:creationId xmlns:a16="http://schemas.microsoft.com/office/drawing/2014/main" id="{2479E550-6532-984E-BD8C-25A20C2BC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5EFB8-F5EA-2948-804B-76251AB163FE}"/>
              </a:ext>
            </a:extLst>
          </p:cNvPr>
          <p:cNvSpPr>
            <a:spLocks noGrp="1"/>
          </p:cNvSpPr>
          <p:nvPr>
            <p:ph type="sldNum" sz="quarter" idx="12"/>
          </p:nvPr>
        </p:nvSpPr>
        <p:spPr>
          <a:xfrm>
            <a:off x="8153400" y="6356350"/>
            <a:ext cx="2743200" cy="365125"/>
          </a:xfrm>
        </p:spPr>
        <p:txBody>
          <a:bodyPr/>
          <a:lstStyle>
            <a:lvl1pPr>
              <a:defRPr>
                <a:solidFill>
                  <a:schemeClr val="bg1"/>
                </a:solidFill>
              </a:defRPr>
            </a:lvl1pPr>
          </a:lstStyle>
          <a:p>
            <a:fld id="{63CF0955-B954-7D45-9167-A41BE515D541}" type="slidenum">
              <a:rPr lang="en-US" smtClean="0"/>
              <a:pPr/>
              <a:t>‹#›</a:t>
            </a:fld>
            <a:endParaRPr lang="en-US" dirty="0"/>
          </a:p>
        </p:txBody>
      </p:sp>
      <p:sp>
        <p:nvSpPr>
          <p:cNvPr id="7" name="Rectangle 6">
            <a:extLst>
              <a:ext uri="{FF2B5EF4-FFF2-40B4-BE49-F238E27FC236}">
                <a16:creationId xmlns:a16="http://schemas.microsoft.com/office/drawing/2014/main" id="{B71B23C4-FA3C-7168-BDED-3A213F1613E1}"/>
              </a:ext>
            </a:extLst>
          </p:cNvPr>
          <p:cNvSpPr/>
          <p:nvPr userDrawn="1"/>
        </p:nvSpPr>
        <p:spPr>
          <a:xfrm>
            <a:off x="10981426" y="5624423"/>
            <a:ext cx="1130061" cy="116456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412325"/>
      </p:ext>
    </p:extLst>
  </p:cSld>
  <p:clrMapOvr>
    <a:masterClrMapping/>
  </p:clrMapOvr>
  <mc:AlternateContent xmlns:mc="http://schemas.openxmlformats.org/markup-compatibility/2006" xmlns:p14="http://schemas.microsoft.com/office/powerpoint/2010/main">
    <mc:Choice Requires="p14">
      <p:transition spd="slow" p14:dur="7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A3E1-5402-4928-B84B-2FD25496F4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3AF5D2-D652-4173-BB59-95C00167C7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688A33-CE03-4AE4-9664-8D095B015248}"/>
              </a:ext>
            </a:extLst>
          </p:cNvPr>
          <p:cNvSpPr>
            <a:spLocks noGrp="1"/>
          </p:cNvSpPr>
          <p:nvPr>
            <p:ph type="dt" sz="half" idx="10"/>
          </p:nvPr>
        </p:nvSpPr>
        <p:spPr/>
        <p:txBody>
          <a:bodyPr/>
          <a:lstStyle/>
          <a:p>
            <a:fld id="{7EDC65C2-4337-4990-A1B9-6636323FFD18}" type="datetimeFigureOut">
              <a:rPr lang="en-US" smtClean="0"/>
              <a:t>1/29/2026</a:t>
            </a:fld>
            <a:endParaRPr lang="en-US"/>
          </a:p>
        </p:txBody>
      </p:sp>
      <p:sp>
        <p:nvSpPr>
          <p:cNvPr id="5" name="Footer Placeholder 4">
            <a:extLst>
              <a:ext uri="{FF2B5EF4-FFF2-40B4-BE49-F238E27FC236}">
                <a16:creationId xmlns:a16="http://schemas.microsoft.com/office/drawing/2014/main" id="{A03CA748-79E3-403D-A855-03A6B5332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06CA8-02D9-49FA-A64E-3032042F62CC}"/>
              </a:ext>
            </a:extLst>
          </p:cNvPr>
          <p:cNvSpPr>
            <a:spLocks noGrp="1"/>
          </p:cNvSpPr>
          <p:nvPr>
            <p:ph type="sldNum" sz="quarter" idx="12"/>
          </p:nvPr>
        </p:nvSpPr>
        <p:spPr/>
        <p:txBody>
          <a:bodyPr/>
          <a:lstStyle/>
          <a:p>
            <a:fld id="{27066472-55D0-49E0-9D08-F3CCB7018659}" type="slidenum">
              <a:rPr lang="en-US" smtClean="0"/>
              <a:t>‹#›</a:t>
            </a:fld>
            <a:endParaRPr lang="en-US"/>
          </a:p>
        </p:txBody>
      </p:sp>
    </p:spTree>
    <p:extLst>
      <p:ext uri="{BB962C8B-B14F-4D97-AF65-F5344CB8AC3E}">
        <p14:creationId xmlns:p14="http://schemas.microsoft.com/office/powerpoint/2010/main" val="13976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1002-F272-4F49-9403-13B0CD6FB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66D6A9-3108-4F28-A233-A4880A3648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50B411-B36B-42E8-B812-14AAB57226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C174E7-C234-42CD-BCFF-AED432A2CAC3}"/>
              </a:ext>
            </a:extLst>
          </p:cNvPr>
          <p:cNvSpPr>
            <a:spLocks noGrp="1"/>
          </p:cNvSpPr>
          <p:nvPr>
            <p:ph type="dt" sz="half" idx="10"/>
          </p:nvPr>
        </p:nvSpPr>
        <p:spPr/>
        <p:txBody>
          <a:bodyPr/>
          <a:lstStyle/>
          <a:p>
            <a:fld id="{7EDC65C2-4337-4990-A1B9-6636323FFD18}" type="datetimeFigureOut">
              <a:rPr lang="en-US" smtClean="0"/>
              <a:t>1/29/2026</a:t>
            </a:fld>
            <a:endParaRPr lang="en-US"/>
          </a:p>
        </p:txBody>
      </p:sp>
      <p:sp>
        <p:nvSpPr>
          <p:cNvPr id="6" name="Footer Placeholder 5">
            <a:extLst>
              <a:ext uri="{FF2B5EF4-FFF2-40B4-BE49-F238E27FC236}">
                <a16:creationId xmlns:a16="http://schemas.microsoft.com/office/drawing/2014/main" id="{EA07D36B-6D0E-4B1A-8DDB-CCE7D68A7D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772B6-65AB-4598-8A03-34F32333924A}"/>
              </a:ext>
            </a:extLst>
          </p:cNvPr>
          <p:cNvSpPr>
            <a:spLocks noGrp="1"/>
          </p:cNvSpPr>
          <p:nvPr>
            <p:ph type="sldNum" sz="quarter" idx="12"/>
          </p:nvPr>
        </p:nvSpPr>
        <p:spPr/>
        <p:txBody>
          <a:bodyPr/>
          <a:lstStyle/>
          <a:p>
            <a:fld id="{27066472-55D0-49E0-9D08-F3CCB7018659}" type="slidenum">
              <a:rPr lang="en-US" smtClean="0"/>
              <a:t>‹#›</a:t>
            </a:fld>
            <a:endParaRPr lang="en-US"/>
          </a:p>
        </p:txBody>
      </p:sp>
    </p:spTree>
    <p:extLst>
      <p:ext uri="{BB962C8B-B14F-4D97-AF65-F5344CB8AC3E}">
        <p14:creationId xmlns:p14="http://schemas.microsoft.com/office/powerpoint/2010/main" val="87756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79CC-5C91-4E00-9847-DD0DB564DD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4081E-E107-4C9D-80BA-B155DEAAD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B7C673-4982-406E-AEE5-16AA78599C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FB2179-64F8-4CD8-A632-7CEC23E57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E65094-ADFC-493A-AC26-620215D5CF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962F0E-89FB-4384-9AA7-F9AD998FB3DB}"/>
              </a:ext>
            </a:extLst>
          </p:cNvPr>
          <p:cNvSpPr>
            <a:spLocks noGrp="1"/>
          </p:cNvSpPr>
          <p:nvPr>
            <p:ph type="dt" sz="half" idx="10"/>
          </p:nvPr>
        </p:nvSpPr>
        <p:spPr/>
        <p:txBody>
          <a:bodyPr/>
          <a:lstStyle/>
          <a:p>
            <a:fld id="{7EDC65C2-4337-4990-A1B9-6636323FFD18}" type="datetimeFigureOut">
              <a:rPr lang="en-US" smtClean="0"/>
              <a:t>1/29/2026</a:t>
            </a:fld>
            <a:endParaRPr lang="en-US"/>
          </a:p>
        </p:txBody>
      </p:sp>
      <p:sp>
        <p:nvSpPr>
          <p:cNvPr id="8" name="Footer Placeholder 7">
            <a:extLst>
              <a:ext uri="{FF2B5EF4-FFF2-40B4-BE49-F238E27FC236}">
                <a16:creationId xmlns:a16="http://schemas.microsoft.com/office/drawing/2014/main" id="{27CAEC2E-AC33-4E6F-87C7-C0C05CD017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5DACBA-F48D-449D-A4AC-15E2832BBFAB}"/>
              </a:ext>
            </a:extLst>
          </p:cNvPr>
          <p:cNvSpPr>
            <a:spLocks noGrp="1"/>
          </p:cNvSpPr>
          <p:nvPr>
            <p:ph type="sldNum" sz="quarter" idx="12"/>
          </p:nvPr>
        </p:nvSpPr>
        <p:spPr/>
        <p:txBody>
          <a:bodyPr/>
          <a:lstStyle/>
          <a:p>
            <a:fld id="{27066472-55D0-49E0-9D08-F3CCB7018659}" type="slidenum">
              <a:rPr lang="en-US" smtClean="0"/>
              <a:t>‹#›</a:t>
            </a:fld>
            <a:endParaRPr lang="en-US"/>
          </a:p>
        </p:txBody>
      </p:sp>
    </p:spTree>
    <p:extLst>
      <p:ext uri="{BB962C8B-B14F-4D97-AF65-F5344CB8AC3E}">
        <p14:creationId xmlns:p14="http://schemas.microsoft.com/office/powerpoint/2010/main" val="36469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4468-612E-493F-9947-238C7B047C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63A907-DB9C-4220-8FA3-95EF4ED6EFFF}"/>
              </a:ext>
            </a:extLst>
          </p:cNvPr>
          <p:cNvSpPr>
            <a:spLocks noGrp="1"/>
          </p:cNvSpPr>
          <p:nvPr>
            <p:ph type="dt" sz="half" idx="10"/>
          </p:nvPr>
        </p:nvSpPr>
        <p:spPr/>
        <p:txBody>
          <a:bodyPr/>
          <a:lstStyle/>
          <a:p>
            <a:fld id="{7EDC65C2-4337-4990-A1B9-6636323FFD18}" type="datetimeFigureOut">
              <a:rPr lang="en-US" smtClean="0"/>
              <a:t>1/29/2026</a:t>
            </a:fld>
            <a:endParaRPr lang="en-US"/>
          </a:p>
        </p:txBody>
      </p:sp>
      <p:sp>
        <p:nvSpPr>
          <p:cNvPr id="4" name="Footer Placeholder 3">
            <a:extLst>
              <a:ext uri="{FF2B5EF4-FFF2-40B4-BE49-F238E27FC236}">
                <a16:creationId xmlns:a16="http://schemas.microsoft.com/office/drawing/2014/main" id="{DAE6CDE3-50A1-4ABF-8456-0732AB97F9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E2388-8666-430B-A52E-D28EE146B647}"/>
              </a:ext>
            </a:extLst>
          </p:cNvPr>
          <p:cNvSpPr>
            <a:spLocks noGrp="1"/>
          </p:cNvSpPr>
          <p:nvPr>
            <p:ph type="sldNum" sz="quarter" idx="12"/>
          </p:nvPr>
        </p:nvSpPr>
        <p:spPr/>
        <p:txBody>
          <a:bodyPr/>
          <a:lstStyle/>
          <a:p>
            <a:fld id="{27066472-55D0-49E0-9D08-F3CCB7018659}" type="slidenum">
              <a:rPr lang="en-US" smtClean="0"/>
              <a:t>‹#›</a:t>
            </a:fld>
            <a:endParaRPr lang="en-US"/>
          </a:p>
        </p:txBody>
      </p:sp>
    </p:spTree>
    <p:extLst>
      <p:ext uri="{BB962C8B-B14F-4D97-AF65-F5344CB8AC3E}">
        <p14:creationId xmlns:p14="http://schemas.microsoft.com/office/powerpoint/2010/main" val="98990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9978E9-4DB4-4A4A-89F2-6B9CAD116EB1}"/>
              </a:ext>
            </a:extLst>
          </p:cNvPr>
          <p:cNvSpPr>
            <a:spLocks noGrp="1"/>
          </p:cNvSpPr>
          <p:nvPr>
            <p:ph type="dt" sz="half" idx="10"/>
          </p:nvPr>
        </p:nvSpPr>
        <p:spPr/>
        <p:txBody>
          <a:bodyPr/>
          <a:lstStyle/>
          <a:p>
            <a:fld id="{7EDC65C2-4337-4990-A1B9-6636323FFD18}" type="datetimeFigureOut">
              <a:rPr lang="en-US" smtClean="0"/>
              <a:t>1/29/2026</a:t>
            </a:fld>
            <a:endParaRPr lang="en-US"/>
          </a:p>
        </p:txBody>
      </p:sp>
      <p:sp>
        <p:nvSpPr>
          <p:cNvPr id="3" name="Footer Placeholder 2">
            <a:extLst>
              <a:ext uri="{FF2B5EF4-FFF2-40B4-BE49-F238E27FC236}">
                <a16:creationId xmlns:a16="http://schemas.microsoft.com/office/drawing/2014/main" id="{04006DF7-A1E3-4A85-8E8A-7C6A5EEE52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2DA15C-E952-40F6-85A6-F387FC03C988}"/>
              </a:ext>
            </a:extLst>
          </p:cNvPr>
          <p:cNvSpPr>
            <a:spLocks noGrp="1"/>
          </p:cNvSpPr>
          <p:nvPr>
            <p:ph type="sldNum" sz="quarter" idx="12"/>
          </p:nvPr>
        </p:nvSpPr>
        <p:spPr/>
        <p:txBody>
          <a:bodyPr/>
          <a:lstStyle/>
          <a:p>
            <a:fld id="{27066472-55D0-49E0-9D08-F3CCB7018659}" type="slidenum">
              <a:rPr lang="en-US" smtClean="0"/>
              <a:t>‹#›</a:t>
            </a:fld>
            <a:endParaRPr lang="en-US"/>
          </a:p>
        </p:txBody>
      </p:sp>
    </p:spTree>
    <p:extLst>
      <p:ext uri="{BB962C8B-B14F-4D97-AF65-F5344CB8AC3E}">
        <p14:creationId xmlns:p14="http://schemas.microsoft.com/office/powerpoint/2010/main" val="59999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2209-B379-49F9-B578-495412633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13375-2ABD-4DCD-9090-EA5474355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EC7C40-459B-402E-A38C-446C4FE7A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FC388-03CC-40C4-B2E7-80EA8AD195A8}"/>
              </a:ext>
            </a:extLst>
          </p:cNvPr>
          <p:cNvSpPr>
            <a:spLocks noGrp="1"/>
          </p:cNvSpPr>
          <p:nvPr>
            <p:ph type="dt" sz="half" idx="10"/>
          </p:nvPr>
        </p:nvSpPr>
        <p:spPr/>
        <p:txBody>
          <a:bodyPr/>
          <a:lstStyle/>
          <a:p>
            <a:fld id="{7EDC65C2-4337-4990-A1B9-6636323FFD18}" type="datetimeFigureOut">
              <a:rPr lang="en-US" smtClean="0"/>
              <a:t>1/29/2026</a:t>
            </a:fld>
            <a:endParaRPr lang="en-US"/>
          </a:p>
        </p:txBody>
      </p:sp>
      <p:sp>
        <p:nvSpPr>
          <p:cNvPr id="6" name="Footer Placeholder 5">
            <a:extLst>
              <a:ext uri="{FF2B5EF4-FFF2-40B4-BE49-F238E27FC236}">
                <a16:creationId xmlns:a16="http://schemas.microsoft.com/office/drawing/2014/main" id="{EE0EB93F-A8DD-45A1-A397-C8A0F439B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26563C-4856-474C-B692-CD19523FE483}"/>
              </a:ext>
            </a:extLst>
          </p:cNvPr>
          <p:cNvSpPr>
            <a:spLocks noGrp="1"/>
          </p:cNvSpPr>
          <p:nvPr>
            <p:ph type="sldNum" sz="quarter" idx="12"/>
          </p:nvPr>
        </p:nvSpPr>
        <p:spPr/>
        <p:txBody>
          <a:bodyPr/>
          <a:lstStyle/>
          <a:p>
            <a:fld id="{27066472-55D0-49E0-9D08-F3CCB7018659}" type="slidenum">
              <a:rPr lang="en-US" smtClean="0"/>
              <a:t>‹#›</a:t>
            </a:fld>
            <a:endParaRPr lang="en-US"/>
          </a:p>
        </p:txBody>
      </p:sp>
    </p:spTree>
    <p:extLst>
      <p:ext uri="{BB962C8B-B14F-4D97-AF65-F5344CB8AC3E}">
        <p14:creationId xmlns:p14="http://schemas.microsoft.com/office/powerpoint/2010/main" val="260591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FE78-308A-4A7F-941D-52F30B6D31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66649F-C1D5-4EA7-AAEA-731DB07396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DC9F81-3364-48C2-907E-EABDEB743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8A7E6-6F87-41E5-BE93-77419157F808}"/>
              </a:ext>
            </a:extLst>
          </p:cNvPr>
          <p:cNvSpPr>
            <a:spLocks noGrp="1"/>
          </p:cNvSpPr>
          <p:nvPr>
            <p:ph type="dt" sz="half" idx="10"/>
          </p:nvPr>
        </p:nvSpPr>
        <p:spPr/>
        <p:txBody>
          <a:bodyPr/>
          <a:lstStyle/>
          <a:p>
            <a:fld id="{7EDC65C2-4337-4990-A1B9-6636323FFD18}" type="datetimeFigureOut">
              <a:rPr lang="en-US" smtClean="0"/>
              <a:t>1/29/2026</a:t>
            </a:fld>
            <a:endParaRPr lang="en-US"/>
          </a:p>
        </p:txBody>
      </p:sp>
      <p:sp>
        <p:nvSpPr>
          <p:cNvPr id="6" name="Footer Placeholder 5">
            <a:extLst>
              <a:ext uri="{FF2B5EF4-FFF2-40B4-BE49-F238E27FC236}">
                <a16:creationId xmlns:a16="http://schemas.microsoft.com/office/drawing/2014/main" id="{2227D11B-3056-470F-984A-6FFCE02974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158B7-609F-4DDD-8DEA-0EEDC497BB4D}"/>
              </a:ext>
            </a:extLst>
          </p:cNvPr>
          <p:cNvSpPr>
            <a:spLocks noGrp="1"/>
          </p:cNvSpPr>
          <p:nvPr>
            <p:ph type="sldNum" sz="quarter" idx="12"/>
          </p:nvPr>
        </p:nvSpPr>
        <p:spPr/>
        <p:txBody>
          <a:bodyPr/>
          <a:lstStyle/>
          <a:p>
            <a:fld id="{27066472-55D0-49E0-9D08-F3CCB7018659}" type="slidenum">
              <a:rPr lang="en-US" smtClean="0"/>
              <a:t>‹#›</a:t>
            </a:fld>
            <a:endParaRPr lang="en-US"/>
          </a:p>
        </p:txBody>
      </p:sp>
    </p:spTree>
    <p:extLst>
      <p:ext uri="{BB962C8B-B14F-4D97-AF65-F5344CB8AC3E}">
        <p14:creationId xmlns:p14="http://schemas.microsoft.com/office/powerpoint/2010/main" val="426500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50795-D7AF-4433-A99E-92FB47845D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BC866E-D45F-4518-A352-9EB81E4EC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467C9-B9F7-49B0-81A6-B5E166E91A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C65C2-4337-4990-A1B9-6636323FFD18}" type="datetimeFigureOut">
              <a:rPr lang="en-US" smtClean="0"/>
              <a:t>1/29/2026</a:t>
            </a:fld>
            <a:endParaRPr lang="en-US"/>
          </a:p>
        </p:txBody>
      </p:sp>
      <p:sp>
        <p:nvSpPr>
          <p:cNvPr id="5" name="Footer Placeholder 4">
            <a:extLst>
              <a:ext uri="{FF2B5EF4-FFF2-40B4-BE49-F238E27FC236}">
                <a16:creationId xmlns:a16="http://schemas.microsoft.com/office/drawing/2014/main" id="{010B81CF-555E-4A85-97F4-D51E495EC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CDF315-27C6-4DE7-811D-8D381E3364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66472-55D0-49E0-9D08-F3CCB7018659}" type="slidenum">
              <a:rPr lang="en-US" smtClean="0"/>
              <a:t>‹#›</a:t>
            </a:fld>
            <a:endParaRPr lang="en-US"/>
          </a:p>
        </p:txBody>
      </p:sp>
    </p:spTree>
    <p:extLst>
      <p:ext uri="{BB962C8B-B14F-4D97-AF65-F5344CB8AC3E}">
        <p14:creationId xmlns:p14="http://schemas.microsoft.com/office/powerpoint/2010/main" val="320483490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9F3BD-07BE-3A5D-D00E-29374ECA6C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E166F-0578-4337-65B7-068535F65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69022-7396-B6E1-DC03-F191CB008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9C129C-C1DA-4968-93A0-8805AB999A3D}" type="datetimeFigureOut">
              <a:rPr lang="en-US" smtClean="0"/>
              <a:t>1/29/2026</a:t>
            </a:fld>
            <a:endParaRPr lang="en-US"/>
          </a:p>
        </p:txBody>
      </p:sp>
      <p:sp>
        <p:nvSpPr>
          <p:cNvPr id="5" name="Footer Placeholder 4">
            <a:extLst>
              <a:ext uri="{FF2B5EF4-FFF2-40B4-BE49-F238E27FC236}">
                <a16:creationId xmlns:a16="http://schemas.microsoft.com/office/drawing/2014/main" id="{22F8789E-1F5F-6C48-037E-CD961F8006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A608EBD-60B6-101D-CE29-8566FCDCB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E562C7-3450-4A9E-ACC3-07F8C7FD0DED}" type="slidenum">
              <a:rPr lang="en-US" smtClean="0"/>
              <a:t>‹#›</a:t>
            </a:fld>
            <a:endParaRPr lang="en-US"/>
          </a:p>
        </p:txBody>
      </p:sp>
    </p:spTree>
    <p:extLst>
      <p:ext uri="{BB962C8B-B14F-4D97-AF65-F5344CB8AC3E}">
        <p14:creationId xmlns:p14="http://schemas.microsoft.com/office/powerpoint/2010/main" val="285339005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79373-42DD-4746-9065-DDBCF51C3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1C16E7-5F17-0846-B4FB-6A268BF63D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BAA3A-B4AE-DF4F-A6C4-2F9F338F12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E4EA6-8A55-B741-BC72-8DECE6BA437E}" type="datetimeFigureOut">
              <a:rPr lang="en-US" smtClean="0"/>
              <a:t>1/29/2026</a:t>
            </a:fld>
            <a:endParaRPr lang="en-US"/>
          </a:p>
        </p:txBody>
      </p:sp>
      <p:sp>
        <p:nvSpPr>
          <p:cNvPr id="5" name="Footer Placeholder 4">
            <a:extLst>
              <a:ext uri="{FF2B5EF4-FFF2-40B4-BE49-F238E27FC236}">
                <a16:creationId xmlns:a16="http://schemas.microsoft.com/office/drawing/2014/main" id="{BFFEBF46-D2C2-2444-98D9-1E86DDAD0E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DCD676-2010-2848-A3BF-722EF98A67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F0955-B954-7D45-9167-A41BE515D541}" type="slidenum">
              <a:rPr lang="en-US" smtClean="0"/>
              <a:t>‹#›</a:t>
            </a:fld>
            <a:endParaRPr lang="en-US"/>
          </a:p>
        </p:txBody>
      </p:sp>
    </p:spTree>
    <p:extLst>
      <p:ext uri="{BB962C8B-B14F-4D97-AF65-F5344CB8AC3E}">
        <p14:creationId xmlns:p14="http://schemas.microsoft.com/office/powerpoint/2010/main" val="3318365664"/>
      </p:ext>
    </p:extLst>
  </p:cSld>
  <p:clrMap bg1="lt1" tx1="dk1" bg2="lt2" tx2="dk2" accent1="accent1" accent2="accent2" accent3="accent3" accent4="accent4" accent5="accent5" accent6="accent6" hlink="hlink" folHlink="folHlink"/>
  <p:sldLayoutIdLst>
    <p:sldLayoutId id="2147483754" r:id="rId1"/>
    <p:sldLayoutId id="2147483755" r:id="rId2"/>
  </p:sldLayoutIdLst>
  <mc:AlternateContent xmlns:mc="http://schemas.openxmlformats.org/markup-compatibility/2006" xmlns:p14="http://schemas.microsoft.com/office/powerpoint/2010/main">
    <mc:Choice Requires="p14">
      <p:transition spd="slow" p14:dur="7000"/>
    </mc:Choice>
    <mc:Fallback xmlns="">
      <p:transition spd="slow"/>
    </mc:Fallback>
  </mc:AlternateConten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12.png"/><Relationship Id="rId7"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pn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image" Target="../media/image65.jpeg"/><Relationship Id="rId1" Type="http://schemas.openxmlformats.org/officeDocument/2006/relationships/slideLayout" Target="../slideLayouts/slideLayout23.xml"/><Relationship Id="rId6" Type="http://schemas.openxmlformats.org/officeDocument/2006/relationships/image" Target="../media/image69.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18.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notesSlide" Target="../notesSlides/notesSlide2.xml"/><Relationship Id="rId16" Type="http://schemas.openxmlformats.org/officeDocument/2006/relationships/image" Target="../media/image25.jpeg"/><Relationship Id="rId1" Type="http://schemas.openxmlformats.org/officeDocument/2006/relationships/slideLayout" Target="../slideLayouts/slideLayout18.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4B5536-215F-92C4-F5E2-73C082D8ACCD}"/>
              </a:ext>
            </a:extLst>
          </p:cNvPr>
          <p:cNvSpPr txBox="1"/>
          <p:nvPr/>
        </p:nvSpPr>
        <p:spPr>
          <a:xfrm>
            <a:off x="4074481" y="3891882"/>
            <a:ext cx="7105135" cy="20005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dirty="0">
                <a:ln>
                  <a:noFill/>
                </a:ln>
                <a:solidFill>
                  <a:prstClr val="black"/>
                </a:solidFill>
                <a:effectLst/>
                <a:uLnTx/>
                <a:uFillTx/>
                <a:latin typeface="Klavika Bold" panose="020B0506040000020004" pitchFamily="34" charset="0"/>
                <a:ea typeface="+mn-ea"/>
                <a:cs typeface="Damascus" pitchFamily="2" charset="-78"/>
              </a:rPr>
              <a:t>PARENT INFORMATION WORKSHOP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300" normalizeH="0" baseline="0" noProof="0" dirty="0">
              <a:ln>
                <a:noFill/>
              </a:ln>
              <a:solidFill>
                <a:prstClr val="black"/>
              </a:solidFill>
              <a:effectLst/>
              <a:uLnTx/>
              <a:uFillTx/>
              <a:latin typeface="Klavika Regular Italic" panose="020B0506040000020004" pitchFamily="34" charset="0"/>
              <a:ea typeface="+mn-ea"/>
              <a:cs typeface="Damascus" pitchFamily="2" charset="-78"/>
            </a:endParaRPr>
          </a:p>
        </p:txBody>
      </p:sp>
    </p:spTree>
    <p:extLst>
      <p:ext uri="{BB962C8B-B14F-4D97-AF65-F5344CB8AC3E}">
        <p14:creationId xmlns:p14="http://schemas.microsoft.com/office/powerpoint/2010/main" val="124591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650C4A9-5D05-590D-10AE-5648A3AD2E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188" y="2848699"/>
            <a:ext cx="2039766" cy="3876747"/>
          </a:xfrm>
          <a:prstGeom prst="rect">
            <a:avLst/>
          </a:prstGeom>
        </p:spPr>
      </p:pic>
      <p:pic>
        <p:nvPicPr>
          <p:cNvPr id="10" name="Picture 9">
            <a:extLst>
              <a:ext uri="{FF2B5EF4-FFF2-40B4-BE49-F238E27FC236}">
                <a16:creationId xmlns:a16="http://schemas.microsoft.com/office/drawing/2014/main" id="{BB7F530C-AFC3-47A0-94CE-22813559A8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320" y="-152335"/>
            <a:ext cx="2039766" cy="3214034"/>
          </a:xfrm>
          <a:prstGeom prst="rect">
            <a:avLst/>
          </a:prstGeom>
        </p:spPr>
      </p:pic>
      <p:pic>
        <p:nvPicPr>
          <p:cNvPr id="14" name="Picture 13">
            <a:extLst>
              <a:ext uri="{FF2B5EF4-FFF2-40B4-BE49-F238E27FC236}">
                <a16:creationId xmlns:a16="http://schemas.microsoft.com/office/drawing/2014/main" id="{420BC828-B8AF-067F-E4A1-1EB059D9F2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0579" y="5653786"/>
            <a:ext cx="1870621" cy="1140622"/>
          </a:xfrm>
          <a:prstGeom prst="rect">
            <a:avLst/>
          </a:prstGeom>
        </p:spPr>
      </p:pic>
      <p:pic>
        <p:nvPicPr>
          <p:cNvPr id="16" name="Picture 15">
            <a:extLst>
              <a:ext uri="{FF2B5EF4-FFF2-40B4-BE49-F238E27FC236}">
                <a16:creationId xmlns:a16="http://schemas.microsoft.com/office/drawing/2014/main" id="{3D80AB4F-31C2-AB56-7E05-3387650481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7103" y="5653343"/>
            <a:ext cx="2604720" cy="1181210"/>
          </a:xfrm>
          <a:prstGeom prst="rect">
            <a:avLst/>
          </a:prstGeom>
        </p:spPr>
      </p:pic>
      <p:pic>
        <p:nvPicPr>
          <p:cNvPr id="18" name="Picture 17">
            <a:extLst>
              <a:ext uri="{FF2B5EF4-FFF2-40B4-BE49-F238E27FC236}">
                <a16:creationId xmlns:a16="http://schemas.microsoft.com/office/drawing/2014/main" id="{0EC5BAA5-E420-6CC3-9CA6-D1615F0D1F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47726" y="5720755"/>
            <a:ext cx="2604720" cy="1073653"/>
          </a:xfrm>
          <a:prstGeom prst="rect">
            <a:avLst/>
          </a:prstGeom>
        </p:spPr>
      </p:pic>
      <p:pic>
        <p:nvPicPr>
          <p:cNvPr id="2050" name="Picture 2" descr="Innovation Campus Map">
            <a:extLst>
              <a:ext uri="{FF2B5EF4-FFF2-40B4-BE49-F238E27FC236}">
                <a16:creationId xmlns:a16="http://schemas.microsoft.com/office/drawing/2014/main" id="{5061C6EF-D979-0A3D-DC7C-5FDDB6E21CE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08829" y="0"/>
            <a:ext cx="9783171" cy="56973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51EBB8B-920A-028D-F5FB-7F1FBC83A2D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47208" y="1756095"/>
            <a:ext cx="1879906" cy="1672905"/>
          </a:xfrm>
          <a:prstGeom prst="rect">
            <a:avLst/>
          </a:prstGeom>
        </p:spPr>
      </p:pic>
      <p:sp>
        <p:nvSpPr>
          <p:cNvPr id="2" name="TextBox 1">
            <a:extLst>
              <a:ext uri="{FF2B5EF4-FFF2-40B4-BE49-F238E27FC236}">
                <a16:creationId xmlns:a16="http://schemas.microsoft.com/office/drawing/2014/main" id="{2F70D11A-5B6E-798F-9607-B6CD88922A3B}"/>
              </a:ext>
            </a:extLst>
          </p:cNvPr>
          <p:cNvSpPr txBox="1"/>
          <p:nvPr/>
        </p:nvSpPr>
        <p:spPr>
          <a:xfrm>
            <a:off x="6127321" y="2392758"/>
            <a:ext cx="1469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STEVE CLARK YMCA</a:t>
            </a:r>
          </a:p>
        </p:txBody>
      </p:sp>
      <p:sp>
        <p:nvSpPr>
          <p:cNvPr id="4" name="TextBox 3">
            <a:extLst>
              <a:ext uri="{FF2B5EF4-FFF2-40B4-BE49-F238E27FC236}">
                <a16:creationId xmlns:a16="http://schemas.microsoft.com/office/drawing/2014/main" id="{3C2CDF8D-90E6-B165-A74D-7222221B1187}"/>
              </a:ext>
            </a:extLst>
          </p:cNvPr>
          <p:cNvSpPr txBox="1"/>
          <p:nvPr/>
        </p:nvSpPr>
        <p:spPr>
          <a:xfrm>
            <a:off x="7030078" y="3316583"/>
            <a:ext cx="1469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WOOLSEY HALL</a:t>
            </a:r>
          </a:p>
        </p:txBody>
      </p:sp>
      <p:sp>
        <p:nvSpPr>
          <p:cNvPr id="5" name="TextBox 4">
            <a:extLst>
              <a:ext uri="{FF2B5EF4-FFF2-40B4-BE49-F238E27FC236}">
                <a16:creationId xmlns:a16="http://schemas.microsoft.com/office/drawing/2014/main" id="{239CC405-6495-5F4A-4A86-BD33CEE51271}"/>
              </a:ext>
            </a:extLst>
          </p:cNvPr>
          <p:cNvSpPr txBox="1"/>
          <p:nvPr/>
        </p:nvSpPr>
        <p:spPr>
          <a:xfrm>
            <a:off x="8750086" y="3905993"/>
            <a:ext cx="120744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FUTURE NATIONAL INSTITUTE FOR ADVANCED MANUFACTURING  &amp; RESEARCH</a:t>
            </a:r>
          </a:p>
        </p:txBody>
      </p:sp>
      <p:sp>
        <p:nvSpPr>
          <p:cNvPr id="6" name="TextBox 5">
            <a:extLst>
              <a:ext uri="{FF2B5EF4-FFF2-40B4-BE49-F238E27FC236}">
                <a16:creationId xmlns:a16="http://schemas.microsoft.com/office/drawing/2014/main" id="{BBC111A6-5641-FA50-993C-8FE10C86A533}"/>
              </a:ext>
            </a:extLst>
          </p:cNvPr>
          <p:cNvSpPr txBox="1"/>
          <p:nvPr/>
        </p:nvSpPr>
        <p:spPr>
          <a:xfrm>
            <a:off x="10720287" y="4393865"/>
            <a:ext cx="15663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DIGITAL RESEARCH &amp; TRANSFORMATION LAB</a:t>
            </a:r>
          </a:p>
        </p:txBody>
      </p:sp>
      <p:sp>
        <p:nvSpPr>
          <p:cNvPr id="7" name="TextBox 6">
            <a:extLst>
              <a:ext uri="{FF2B5EF4-FFF2-40B4-BE49-F238E27FC236}">
                <a16:creationId xmlns:a16="http://schemas.microsoft.com/office/drawing/2014/main" id="{D901353D-7FE9-9820-D96B-61A0BB384D76}"/>
              </a:ext>
            </a:extLst>
          </p:cNvPr>
          <p:cNvSpPr txBox="1"/>
          <p:nvPr/>
        </p:nvSpPr>
        <p:spPr>
          <a:xfrm>
            <a:off x="9809976" y="4440032"/>
            <a:ext cx="1469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NETAPP</a:t>
            </a:r>
          </a:p>
        </p:txBody>
      </p:sp>
      <p:sp>
        <p:nvSpPr>
          <p:cNvPr id="8" name="TextBox 7">
            <a:extLst>
              <a:ext uri="{FF2B5EF4-FFF2-40B4-BE49-F238E27FC236}">
                <a16:creationId xmlns:a16="http://schemas.microsoft.com/office/drawing/2014/main" id="{921B6FA0-559C-CA23-42BB-91023167544B}"/>
              </a:ext>
            </a:extLst>
          </p:cNvPr>
          <p:cNvSpPr txBox="1"/>
          <p:nvPr/>
        </p:nvSpPr>
        <p:spPr>
          <a:xfrm>
            <a:off x="10209831" y="5582255"/>
            <a:ext cx="1469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STEVE CLARK YMCA</a:t>
            </a:r>
          </a:p>
        </p:txBody>
      </p:sp>
      <p:sp>
        <p:nvSpPr>
          <p:cNvPr id="9" name="TextBox 8">
            <a:extLst>
              <a:ext uri="{FF2B5EF4-FFF2-40B4-BE49-F238E27FC236}">
                <a16:creationId xmlns:a16="http://schemas.microsoft.com/office/drawing/2014/main" id="{B50D0E6B-04BD-6231-1A66-1EA045D72029}"/>
              </a:ext>
            </a:extLst>
          </p:cNvPr>
          <p:cNvSpPr txBox="1"/>
          <p:nvPr/>
        </p:nvSpPr>
        <p:spPr>
          <a:xfrm>
            <a:off x="11260552" y="3438353"/>
            <a:ext cx="10260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MORAN CENTER (CRASH LAB)</a:t>
            </a:r>
          </a:p>
        </p:txBody>
      </p:sp>
      <p:sp>
        <p:nvSpPr>
          <p:cNvPr id="11" name="TextBox 10">
            <a:extLst>
              <a:ext uri="{FF2B5EF4-FFF2-40B4-BE49-F238E27FC236}">
                <a16:creationId xmlns:a16="http://schemas.microsoft.com/office/drawing/2014/main" id="{48D8BB9D-CE31-0A2E-C17E-135A8DBB2C59}"/>
              </a:ext>
            </a:extLst>
          </p:cNvPr>
          <p:cNvSpPr txBox="1"/>
          <p:nvPr/>
        </p:nvSpPr>
        <p:spPr>
          <a:xfrm>
            <a:off x="8464101" y="2848699"/>
            <a:ext cx="162135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FUTURE ATF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FORENSIC GUN LAB</a:t>
            </a:r>
          </a:p>
        </p:txBody>
      </p:sp>
      <p:sp>
        <p:nvSpPr>
          <p:cNvPr id="13" name="TextBox 12">
            <a:extLst>
              <a:ext uri="{FF2B5EF4-FFF2-40B4-BE49-F238E27FC236}">
                <a16:creationId xmlns:a16="http://schemas.microsoft.com/office/drawing/2014/main" id="{0B07D9A6-6D22-90F5-C883-D527A3E4898D}"/>
              </a:ext>
            </a:extLst>
          </p:cNvPr>
          <p:cNvSpPr txBox="1"/>
          <p:nvPr/>
        </p:nvSpPr>
        <p:spPr>
          <a:xfrm>
            <a:off x="10173681" y="3229298"/>
            <a:ext cx="1181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ATF NATIONAL CRIME GUN INTELLIGENCE</a:t>
            </a:r>
          </a:p>
        </p:txBody>
      </p:sp>
      <p:sp>
        <p:nvSpPr>
          <p:cNvPr id="15" name="TextBox 14">
            <a:extLst>
              <a:ext uri="{FF2B5EF4-FFF2-40B4-BE49-F238E27FC236}">
                <a16:creationId xmlns:a16="http://schemas.microsoft.com/office/drawing/2014/main" id="{B7323020-67C3-1B9B-4172-23B13BF53514}"/>
              </a:ext>
            </a:extLst>
          </p:cNvPr>
          <p:cNvSpPr txBox="1"/>
          <p:nvPr/>
        </p:nvSpPr>
        <p:spPr>
          <a:xfrm>
            <a:off x="10157474" y="1820272"/>
            <a:ext cx="1469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HYATT PLACE HOTEL</a:t>
            </a:r>
          </a:p>
        </p:txBody>
      </p:sp>
      <p:sp>
        <p:nvSpPr>
          <p:cNvPr id="17" name="TextBox 16">
            <a:extLst>
              <a:ext uri="{FF2B5EF4-FFF2-40B4-BE49-F238E27FC236}">
                <a16:creationId xmlns:a16="http://schemas.microsoft.com/office/drawing/2014/main" id="{08BF389A-2332-60F7-4B16-2E41A144E27F}"/>
              </a:ext>
            </a:extLst>
          </p:cNvPr>
          <p:cNvSpPr txBox="1"/>
          <p:nvPr/>
        </p:nvSpPr>
        <p:spPr>
          <a:xfrm>
            <a:off x="8059137" y="2115759"/>
            <a:ext cx="1469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SHOCKER SUITES</a:t>
            </a:r>
          </a:p>
        </p:txBody>
      </p:sp>
      <p:sp>
        <p:nvSpPr>
          <p:cNvPr id="19" name="TextBox 18">
            <a:extLst>
              <a:ext uri="{FF2B5EF4-FFF2-40B4-BE49-F238E27FC236}">
                <a16:creationId xmlns:a16="http://schemas.microsoft.com/office/drawing/2014/main" id="{FDEBA69A-E418-FC19-1B59-A380238F0B12}"/>
              </a:ext>
            </a:extLst>
          </p:cNvPr>
          <p:cNvSpPr txBox="1"/>
          <p:nvPr/>
        </p:nvSpPr>
        <p:spPr>
          <a:xfrm>
            <a:off x="8893727" y="2597067"/>
            <a:ext cx="19985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DELOITTE SMART FACTORY</a:t>
            </a:r>
          </a:p>
        </p:txBody>
      </p:sp>
      <p:sp>
        <p:nvSpPr>
          <p:cNvPr id="20" name="TextBox 19">
            <a:extLst>
              <a:ext uri="{FF2B5EF4-FFF2-40B4-BE49-F238E27FC236}">
                <a16:creationId xmlns:a16="http://schemas.microsoft.com/office/drawing/2014/main" id="{C766F2E9-FE28-7F4D-776D-68E4B56DA501}"/>
              </a:ext>
            </a:extLst>
          </p:cNvPr>
          <p:cNvSpPr txBox="1"/>
          <p:nvPr/>
        </p:nvSpPr>
        <p:spPr>
          <a:xfrm>
            <a:off x="9403900" y="225453"/>
            <a:ext cx="1469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BRAEBURN SQUARE</a:t>
            </a:r>
          </a:p>
        </p:txBody>
      </p:sp>
      <p:sp>
        <p:nvSpPr>
          <p:cNvPr id="21" name="TextBox 20">
            <a:extLst>
              <a:ext uri="{FF2B5EF4-FFF2-40B4-BE49-F238E27FC236}">
                <a16:creationId xmlns:a16="http://schemas.microsoft.com/office/drawing/2014/main" id="{BC625568-996E-700A-B796-26B9B6B834D5}"/>
              </a:ext>
            </a:extLst>
          </p:cNvPr>
          <p:cNvSpPr txBox="1"/>
          <p:nvPr/>
        </p:nvSpPr>
        <p:spPr>
          <a:xfrm>
            <a:off x="8682414" y="1635606"/>
            <a:ext cx="16123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LAW ENFORCEMENT TRAINING CENTER</a:t>
            </a:r>
          </a:p>
        </p:txBody>
      </p:sp>
      <p:sp>
        <p:nvSpPr>
          <p:cNvPr id="22" name="TextBox 21">
            <a:extLst>
              <a:ext uri="{FF2B5EF4-FFF2-40B4-BE49-F238E27FC236}">
                <a16:creationId xmlns:a16="http://schemas.microsoft.com/office/drawing/2014/main" id="{91F581DC-C62E-7461-A70E-F6ADD6474376}"/>
              </a:ext>
            </a:extLst>
          </p:cNvPr>
          <p:cNvSpPr txBox="1"/>
          <p:nvPr/>
        </p:nvSpPr>
        <p:spPr>
          <a:xfrm>
            <a:off x="7297137" y="1218183"/>
            <a:ext cx="17767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PIZZA HUT MUSEUM</a:t>
            </a:r>
          </a:p>
        </p:txBody>
      </p:sp>
      <p:sp>
        <p:nvSpPr>
          <p:cNvPr id="23" name="TextBox 22">
            <a:extLst>
              <a:ext uri="{FF2B5EF4-FFF2-40B4-BE49-F238E27FC236}">
                <a16:creationId xmlns:a16="http://schemas.microsoft.com/office/drawing/2014/main" id="{8A4B7691-D428-A0C6-CDEC-74ACCFF06A4D}"/>
              </a:ext>
            </a:extLst>
          </p:cNvPr>
          <p:cNvSpPr txBox="1"/>
          <p:nvPr/>
        </p:nvSpPr>
        <p:spPr>
          <a:xfrm>
            <a:off x="7199470" y="1709945"/>
            <a:ext cx="1469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THE FLATS</a:t>
            </a:r>
          </a:p>
        </p:txBody>
      </p:sp>
      <p:sp>
        <p:nvSpPr>
          <p:cNvPr id="24" name="TextBox 23">
            <a:extLst>
              <a:ext uri="{FF2B5EF4-FFF2-40B4-BE49-F238E27FC236}">
                <a16:creationId xmlns:a16="http://schemas.microsoft.com/office/drawing/2014/main" id="{2FFF853A-572E-07D1-841F-5D2AB439A398}"/>
              </a:ext>
            </a:extLst>
          </p:cNvPr>
          <p:cNvSpPr txBox="1"/>
          <p:nvPr/>
        </p:nvSpPr>
        <p:spPr>
          <a:xfrm>
            <a:off x="7934280" y="4371324"/>
            <a:ext cx="14696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AIRBUS &amp; FIREPOINT</a:t>
            </a:r>
          </a:p>
        </p:txBody>
      </p:sp>
      <p:sp>
        <p:nvSpPr>
          <p:cNvPr id="25" name="TextBox 24">
            <a:extLst>
              <a:ext uri="{FF2B5EF4-FFF2-40B4-BE49-F238E27FC236}">
                <a16:creationId xmlns:a16="http://schemas.microsoft.com/office/drawing/2014/main" id="{464C5204-4CE6-137E-ECC2-E65ADAB58FF0}"/>
              </a:ext>
            </a:extLst>
          </p:cNvPr>
          <p:cNvSpPr txBox="1"/>
          <p:nvPr/>
        </p:nvSpPr>
        <p:spPr>
          <a:xfrm>
            <a:off x="8018985" y="5219234"/>
            <a:ext cx="19385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JOHN BARDO CENTER</a:t>
            </a:r>
          </a:p>
        </p:txBody>
      </p:sp>
      <p:sp>
        <p:nvSpPr>
          <p:cNvPr id="26" name="TextBox 25">
            <a:extLst>
              <a:ext uri="{FF2B5EF4-FFF2-40B4-BE49-F238E27FC236}">
                <a16:creationId xmlns:a16="http://schemas.microsoft.com/office/drawing/2014/main" id="{55D00692-B319-39BD-8A01-76B8025CB17F}"/>
              </a:ext>
            </a:extLst>
          </p:cNvPr>
          <p:cNvSpPr txBox="1"/>
          <p:nvPr/>
        </p:nvSpPr>
        <p:spPr>
          <a:xfrm>
            <a:off x="6797559" y="5230912"/>
            <a:ext cx="1469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GOCREATE</a:t>
            </a:r>
          </a:p>
        </p:txBody>
      </p:sp>
      <p:sp>
        <p:nvSpPr>
          <p:cNvPr id="27" name="TextBox 26">
            <a:extLst>
              <a:ext uri="{FF2B5EF4-FFF2-40B4-BE49-F238E27FC236}">
                <a16:creationId xmlns:a16="http://schemas.microsoft.com/office/drawing/2014/main" id="{8F3518C3-C7FF-3242-FEEA-83B3CF3D2F92}"/>
              </a:ext>
            </a:extLst>
          </p:cNvPr>
          <p:cNvSpPr txBox="1"/>
          <p:nvPr/>
        </p:nvSpPr>
        <p:spPr>
          <a:xfrm>
            <a:off x="6049463" y="4137733"/>
            <a:ext cx="1643278" cy="6001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COLLEGE OF ENGINEERING, SPIRIT, TEXTRON AVIATION (P2)</a:t>
            </a:r>
          </a:p>
        </p:txBody>
      </p:sp>
      <p:sp>
        <p:nvSpPr>
          <p:cNvPr id="28" name="TextBox 27">
            <a:extLst>
              <a:ext uri="{FF2B5EF4-FFF2-40B4-BE49-F238E27FC236}">
                <a16:creationId xmlns:a16="http://schemas.microsoft.com/office/drawing/2014/main" id="{17800EB8-768B-6F91-2626-63508691B585}"/>
              </a:ext>
            </a:extLst>
          </p:cNvPr>
          <p:cNvSpPr txBox="1"/>
          <p:nvPr/>
        </p:nvSpPr>
        <p:spPr>
          <a:xfrm>
            <a:off x="6946779" y="3683925"/>
            <a:ext cx="14696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FOOD TRUCK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PLAZA</a:t>
            </a:r>
          </a:p>
        </p:txBody>
      </p:sp>
      <p:sp>
        <p:nvSpPr>
          <p:cNvPr id="29" name="TextBox 28">
            <a:extLst>
              <a:ext uri="{FF2B5EF4-FFF2-40B4-BE49-F238E27FC236}">
                <a16:creationId xmlns:a16="http://schemas.microsoft.com/office/drawing/2014/main" id="{33A36AF3-4A55-CA12-C496-BC9A8489B44D}"/>
              </a:ext>
            </a:extLst>
          </p:cNvPr>
          <p:cNvSpPr txBox="1"/>
          <p:nvPr/>
        </p:nvSpPr>
        <p:spPr>
          <a:xfrm>
            <a:off x="11170928" y="2624363"/>
            <a:ext cx="1469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P11</a:t>
            </a:r>
          </a:p>
        </p:txBody>
      </p:sp>
      <p:sp>
        <p:nvSpPr>
          <p:cNvPr id="30" name="TextBox 29">
            <a:extLst>
              <a:ext uri="{FF2B5EF4-FFF2-40B4-BE49-F238E27FC236}">
                <a16:creationId xmlns:a16="http://schemas.microsoft.com/office/drawing/2014/main" id="{9CB49D4D-D57D-F0D0-33E3-FBD014FB8874}"/>
              </a:ext>
            </a:extLst>
          </p:cNvPr>
          <p:cNvSpPr txBox="1"/>
          <p:nvPr/>
        </p:nvSpPr>
        <p:spPr>
          <a:xfrm>
            <a:off x="5700500" y="3811020"/>
            <a:ext cx="1469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ATLAS</a:t>
            </a:r>
          </a:p>
        </p:txBody>
      </p:sp>
      <p:sp>
        <p:nvSpPr>
          <p:cNvPr id="31" name="TextBox 30">
            <a:extLst>
              <a:ext uri="{FF2B5EF4-FFF2-40B4-BE49-F238E27FC236}">
                <a16:creationId xmlns:a16="http://schemas.microsoft.com/office/drawing/2014/main" id="{3B598238-5A61-F1C9-00F0-068EBF59EC26}"/>
              </a:ext>
            </a:extLst>
          </p:cNvPr>
          <p:cNvSpPr txBox="1"/>
          <p:nvPr/>
        </p:nvSpPr>
        <p:spPr>
          <a:xfrm>
            <a:off x="6257527" y="3835877"/>
            <a:ext cx="1469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NIAR</a:t>
            </a:r>
          </a:p>
        </p:txBody>
      </p:sp>
      <p:sp>
        <p:nvSpPr>
          <p:cNvPr id="32" name="TextBox 31">
            <a:extLst>
              <a:ext uri="{FF2B5EF4-FFF2-40B4-BE49-F238E27FC236}">
                <a16:creationId xmlns:a16="http://schemas.microsoft.com/office/drawing/2014/main" id="{B576C28F-373E-4963-E8B1-CFA2E84EC6D4}"/>
              </a:ext>
            </a:extLst>
          </p:cNvPr>
          <p:cNvSpPr txBox="1"/>
          <p:nvPr/>
        </p:nvSpPr>
        <p:spPr>
          <a:xfrm>
            <a:off x="7287573" y="377043"/>
            <a:ext cx="17638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CONNECTED NATIONAL INTERNET EXCHANGE POINT</a:t>
            </a:r>
          </a:p>
        </p:txBody>
      </p:sp>
      <p:sp>
        <p:nvSpPr>
          <p:cNvPr id="33" name="TextBox 32">
            <a:extLst>
              <a:ext uri="{FF2B5EF4-FFF2-40B4-BE49-F238E27FC236}">
                <a16:creationId xmlns:a16="http://schemas.microsoft.com/office/drawing/2014/main" id="{C97F39D5-1FF8-C1E0-B96D-FD13ED3D5AAB}"/>
              </a:ext>
            </a:extLst>
          </p:cNvPr>
          <p:cNvSpPr txBox="1"/>
          <p:nvPr/>
        </p:nvSpPr>
        <p:spPr>
          <a:xfrm>
            <a:off x="8849530" y="724451"/>
            <a:ext cx="1469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STARBUCKS</a:t>
            </a:r>
          </a:p>
        </p:txBody>
      </p:sp>
    </p:spTree>
    <p:extLst>
      <p:ext uri="{BB962C8B-B14F-4D97-AF65-F5344CB8AC3E}">
        <p14:creationId xmlns:p14="http://schemas.microsoft.com/office/powerpoint/2010/main" val="4068521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5FC638-8AC8-4CAD-A997-3BD2CDFB0077}"/>
              </a:ext>
            </a:extLst>
          </p:cNvPr>
          <p:cNvSpPr txBox="1"/>
          <p:nvPr/>
        </p:nvSpPr>
        <p:spPr>
          <a:xfrm>
            <a:off x="1203041" y="115392"/>
            <a:ext cx="886264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spc="300" dirty="0">
                <a:solidFill>
                  <a:srgbClr val="FBCE20"/>
                </a:solidFill>
                <a:latin typeface="Klavika Bold" panose="020B0506040000020004" pitchFamily="34" charset="0"/>
              </a:rPr>
              <a:t>STEVE CLARK YMCA AND</a:t>
            </a:r>
            <a:r>
              <a:rPr lang="en-US" sz="4800" b="1" i="1" spc="300" dirty="0">
                <a:solidFill>
                  <a:prstClr val="white"/>
                </a:solidFill>
                <a:latin typeface="Klavika Bold Italic" panose="020B0506040000020004" pitchFamily="34" charset="0"/>
              </a:rPr>
              <a:t> WELLNESS CENTER</a:t>
            </a:r>
            <a:endParaRPr kumimoji="0" lang="en-US" sz="4800" b="1" i="1" u="none" strike="noStrike" kern="1200" cap="none" spc="300" normalizeH="0" baseline="0" noProof="0" dirty="0">
              <a:ln>
                <a:noFill/>
              </a:ln>
              <a:solidFill>
                <a:prstClr val="white"/>
              </a:solidFill>
              <a:effectLst/>
              <a:uLnTx/>
              <a:uFillTx/>
              <a:latin typeface="Klavika Bold Italic" panose="020B0506040000020004" pitchFamily="34" charset="0"/>
              <a:ea typeface="+mn-ea"/>
              <a:cs typeface="+mn-cs"/>
            </a:endParaRPr>
          </a:p>
        </p:txBody>
      </p:sp>
      <p:sp>
        <p:nvSpPr>
          <p:cNvPr id="7" name="TextBox 6">
            <a:extLst>
              <a:ext uri="{FF2B5EF4-FFF2-40B4-BE49-F238E27FC236}">
                <a16:creationId xmlns:a16="http://schemas.microsoft.com/office/drawing/2014/main" id="{BA5A8E2B-4D13-7764-32B3-49AF4409B0F7}"/>
              </a:ext>
            </a:extLst>
          </p:cNvPr>
          <p:cNvSpPr txBox="1"/>
          <p:nvPr/>
        </p:nvSpPr>
        <p:spPr>
          <a:xfrm>
            <a:off x="335216" y="1843950"/>
            <a:ext cx="4485503" cy="4893647"/>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rgbClr val="000000"/>
                </a:solidFill>
                <a:latin typeface="Klavika Regular" panose="020B0506040000020004" pitchFamily="34" charset="0"/>
              </a:rPr>
              <a:t>Student Health Services </a:t>
            </a:r>
          </a:p>
          <a:p>
            <a:pPr marL="342900" indent="-342900">
              <a:buFont typeface="Arial" panose="020B0604020202020204" pitchFamily="34" charset="0"/>
              <a:buChar char="•"/>
            </a:pPr>
            <a:r>
              <a:rPr lang="en-US" sz="2800" dirty="0">
                <a:solidFill>
                  <a:srgbClr val="000000"/>
                </a:solidFill>
                <a:latin typeface="Klavika Regular" panose="020B0506040000020004" pitchFamily="34" charset="0"/>
              </a:rPr>
              <a:t>Student Counseling and Prevention Services</a:t>
            </a:r>
          </a:p>
          <a:p>
            <a:pPr marL="342900" indent="-342900">
              <a:buFont typeface="Arial" panose="020B0604020202020204" pitchFamily="34" charset="0"/>
              <a:buChar char="•"/>
            </a:pPr>
            <a:r>
              <a:rPr lang="en-US" sz="2800" dirty="0">
                <a:solidFill>
                  <a:srgbClr val="000000"/>
                </a:solidFill>
                <a:latin typeface="Klavika Regular" panose="020B0506040000020004" pitchFamily="34" charset="0"/>
              </a:rPr>
              <a:t>Wichita State students are automatically members of the Steve Clark WSU YMCA and all other </a:t>
            </a:r>
            <a:r>
              <a:rPr lang="en-US" sz="2800" b="1" dirty="0">
                <a:solidFill>
                  <a:srgbClr val="000000"/>
                </a:solidFill>
                <a:latin typeface="Klavika Regular" panose="020B0506040000020004" pitchFamily="34" charset="0"/>
              </a:rPr>
              <a:t>TEN</a:t>
            </a:r>
            <a:r>
              <a:rPr lang="en-US" sz="2800" dirty="0">
                <a:solidFill>
                  <a:srgbClr val="000000"/>
                </a:solidFill>
                <a:latin typeface="Klavika Regular" panose="020B0506040000020004" pitchFamily="34" charset="0"/>
              </a:rPr>
              <a:t> Wichita-area YMCA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p:txBody>
      </p:sp>
      <p:sp>
        <p:nvSpPr>
          <p:cNvPr id="21" name="TextBox 20">
            <a:extLst>
              <a:ext uri="{FF2B5EF4-FFF2-40B4-BE49-F238E27FC236}">
                <a16:creationId xmlns:a16="http://schemas.microsoft.com/office/drawing/2014/main" id="{3BD7A59E-798A-336A-63F0-00B6650D2879}"/>
              </a:ext>
            </a:extLst>
          </p:cNvPr>
          <p:cNvSpPr txBox="1"/>
          <p:nvPr/>
        </p:nvSpPr>
        <p:spPr>
          <a:xfrm>
            <a:off x="208797" y="6359057"/>
            <a:ext cx="47383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spc="300" dirty="0">
                <a:solidFill>
                  <a:prstClr val="black"/>
                </a:solidFill>
                <a:latin typeface="Franklin Gothic Demi" panose="020B0603020102020204" pitchFamily="34" charset="0"/>
              </a:rPr>
              <a:t>PARENT INFORMATION WORKSHOP</a:t>
            </a:r>
            <a:endParaRPr kumimoji="0" lang="en-US" sz="1600" b="1" i="0" u="none" strike="noStrike" kern="1200" cap="none" spc="300" normalizeH="0" baseline="0" noProof="0" dirty="0">
              <a:ln>
                <a:noFill/>
              </a:ln>
              <a:solidFill>
                <a:prstClr val="black"/>
              </a:solidFill>
              <a:effectLst/>
              <a:uLnTx/>
              <a:uFillTx/>
              <a:latin typeface="Franklin Gothic Demi" panose="020B0603020102020204" pitchFamily="34" charset="0"/>
              <a:ea typeface="+mn-ea"/>
              <a:cs typeface="+mn-cs"/>
            </a:endParaRPr>
          </a:p>
        </p:txBody>
      </p:sp>
      <p:pic>
        <p:nvPicPr>
          <p:cNvPr id="2" name="Picture 1" descr="A picture containing building, indoor, ceiling, people&#10;&#10;Description automatically generated">
            <a:extLst>
              <a:ext uri="{FF2B5EF4-FFF2-40B4-BE49-F238E27FC236}">
                <a16:creationId xmlns:a16="http://schemas.microsoft.com/office/drawing/2014/main" id="{84C09EB7-7B9C-E593-A087-E58634083B9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549453" y="3379604"/>
            <a:ext cx="2531035" cy="1404594"/>
          </a:xfrm>
          <a:prstGeom prst="rect">
            <a:avLst/>
          </a:prstGeom>
        </p:spPr>
      </p:pic>
      <p:pic>
        <p:nvPicPr>
          <p:cNvPr id="3" name="Picture 2" descr="A group of people on treadmills in a gym&#10;&#10;Description automatically generated">
            <a:extLst>
              <a:ext uri="{FF2B5EF4-FFF2-40B4-BE49-F238E27FC236}">
                <a16:creationId xmlns:a16="http://schemas.microsoft.com/office/drawing/2014/main" id="{B7123F36-3768-5214-556E-BAFF067D5C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6804" y="1810317"/>
            <a:ext cx="3563325" cy="2375550"/>
          </a:xfrm>
          <a:prstGeom prst="rect">
            <a:avLst/>
          </a:prstGeom>
        </p:spPr>
      </p:pic>
      <p:pic>
        <p:nvPicPr>
          <p:cNvPr id="5" name="Picture 2">
            <a:extLst>
              <a:ext uri="{FF2B5EF4-FFF2-40B4-BE49-F238E27FC236}">
                <a16:creationId xmlns:a16="http://schemas.microsoft.com/office/drawing/2014/main" id="{31F4738B-AFD6-CBEB-D652-DD19EB6D5C5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524955" y="1614706"/>
            <a:ext cx="2555533" cy="17036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B003A10-7715-F345-2588-62541CF536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49453" y="4845407"/>
            <a:ext cx="2531034" cy="1898275"/>
          </a:xfrm>
          <a:prstGeom prst="rect">
            <a:avLst/>
          </a:prstGeom>
        </p:spPr>
      </p:pic>
      <p:pic>
        <p:nvPicPr>
          <p:cNvPr id="8" name="Picture 7" descr="A large indoor gym with people playing basketball&#10;&#10;Description automatically generated">
            <a:extLst>
              <a:ext uri="{FF2B5EF4-FFF2-40B4-BE49-F238E27FC236}">
                <a16:creationId xmlns:a16="http://schemas.microsoft.com/office/drawing/2014/main" id="{ABAADF32-EAAC-AD20-3946-B446693AAC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86805" y="4311133"/>
            <a:ext cx="3563325" cy="2375550"/>
          </a:xfrm>
          <a:prstGeom prst="rect">
            <a:avLst/>
          </a:prstGeom>
        </p:spPr>
      </p:pic>
    </p:spTree>
    <p:extLst>
      <p:ext uri="{BB962C8B-B14F-4D97-AF65-F5344CB8AC3E}">
        <p14:creationId xmlns:p14="http://schemas.microsoft.com/office/powerpoint/2010/main" val="409893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64E88-F742-2772-B13D-81C4D07EA938}"/>
            </a:ext>
          </a:extLst>
        </p:cNvPr>
        <p:cNvGrpSpPr/>
        <p:nvPr/>
      </p:nvGrpSpPr>
      <p:grpSpPr>
        <a:xfrm>
          <a:off x="0" y="0"/>
          <a:ext cx="0" cy="0"/>
          <a:chOff x="0" y="0"/>
          <a:chExt cx="0" cy="0"/>
        </a:xfrm>
      </p:grpSpPr>
      <p:pic>
        <p:nvPicPr>
          <p:cNvPr id="20" name="Picture 19" descr="A black and white screen&#10;&#10;AI-generated content may be incorrect.">
            <a:extLst>
              <a:ext uri="{FF2B5EF4-FFF2-40B4-BE49-F238E27FC236}">
                <a16:creationId xmlns:a16="http://schemas.microsoft.com/office/drawing/2014/main" id="{30C7756C-2A8F-115A-E8F5-705C657911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2277"/>
            <a:ext cx="12192000" cy="6858000"/>
          </a:xfrm>
          <a:prstGeom prst="rect">
            <a:avLst/>
          </a:prstGeom>
        </p:spPr>
      </p:pic>
      <p:sp>
        <p:nvSpPr>
          <p:cNvPr id="3" name="Title 3">
            <a:extLst>
              <a:ext uri="{FF2B5EF4-FFF2-40B4-BE49-F238E27FC236}">
                <a16:creationId xmlns:a16="http://schemas.microsoft.com/office/drawing/2014/main" id="{12FF1B1D-137F-A473-6527-FE516E7313A1}"/>
              </a:ext>
            </a:extLst>
          </p:cNvPr>
          <p:cNvSpPr txBox="1">
            <a:spLocks/>
          </p:cNvSpPr>
          <p:nvPr/>
        </p:nvSpPr>
        <p:spPr>
          <a:xfrm>
            <a:off x="1356253" y="403117"/>
            <a:ext cx="9305905" cy="96012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Klavika Bold Condensed Italic" panose="020B0506040000020004" pitchFamily="34" charset="0"/>
                <a:ea typeface="+mj-ea"/>
                <a:cs typeface="+mj-cs"/>
              </a:rPr>
              <a:t>WICHITA BIOMEDICAL CAMPUS </a:t>
            </a:r>
            <a:r>
              <a:rPr kumimoji="0" lang="en-US" sz="2800" b="1" i="0" u="none" strike="noStrike" kern="1200" cap="none" spc="0" normalizeH="0" baseline="0" noProof="0" dirty="0">
                <a:ln>
                  <a:noFill/>
                </a:ln>
                <a:solidFill>
                  <a:srgbClr val="FBCE20"/>
                </a:solidFill>
                <a:effectLst/>
                <a:uLnTx/>
                <a:uFillTx/>
                <a:latin typeface="Klavika Bold Condensed Italic" panose="020B0506040000020004" pitchFamily="34" charset="0"/>
                <a:ea typeface="+mj-ea"/>
                <a:cs typeface="+mj-cs"/>
              </a:rPr>
              <a:t> DOWNTOWN WICHITA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BCE20"/>
                </a:solidFill>
                <a:effectLst/>
                <a:uLnTx/>
                <a:uFillTx/>
                <a:latin typeface="Klavika Bold Condensed Italic" panose="020B0506040000020004" pitchFamily="34" charset="0"/>
                <a:ea typeface="+mj-ea"/>
                <a:cs typeface="+mj-cs"/>
              </a:rPr>
              <a:t>3,000 students | </a:t>
            </a:r>
            <a:r>
              <a:rPr kumimoji="0" lang="en-US" sz="2800" b="1" i="0" u="none" strike="noStrike" kern="1200" cap="none" spc="0" normalizeH="0" baseline="0" noProof="0" dirty="0">
                <a:ln>
                  <a:noFill/>
                </a:ln>
                <a:solidFill>
                  <a:prstClr val="white"/>
                </a:solidFill>
                <a:effectLst/>
                <a:uLnTx/>
                <a:uFillTx/>
                <a:latin typeface="Klavika Bold Condensed Italic" panose="020B0506040000020004" pitchFamily="34" charset="0"/>
                <a:ea typeface="+mj-ea"/>
                <a:cs typeface="+mj-cs"/>
              </a:rPr>
              <a:t>470,000 square feet </a:t>
            </a:r>
            <a:r>
              <a:rPr kumimoji="0" lang="en-US" sz="2800" b="1" i="0" u="none" strike="noStrike" kern="1200" cap="none" spc="0" normalizeH="0" baseline="0" noProof="0" dirty="0">
                <a:ln>
                  <a:noFill/>
                </a:ln>
                <a:solidFill>
                  <a:srgbClr val="FBCE20"/>
                </a:solidFill>
                <a:effectLst/>
                <a:uLnTx/>
                <a:uFillTx/>
                <a:latin typeface="Klavika Bold Condensed Italic" panose="020B0506040000020004" pitchFamily="34" charset="0"/>
                <a:ea typeface="+mj-ea"/>
                <a:cs typeface="+mj-cs"/>
              </a:rPr>
              <a:t>| </a:t>
            </a:r>
            <a:r>
              <a:rPr kumimoji="0" lang="en-US" sz="2800" b="1" i="0" u="none" strike="noStrike" kern="1200" cap="none" spc="0" normalizeH="0" baseline="0" noProof="0" dirty="0">
                <a:ln>
                  <a:noFill/>
                </a:ln>
                <a:solidFill>
                  <a:prstClr val="white"/>
                </a:solidFill>
                <a:effectLst/>
                <a:uLnTx/>
                <a:uFillTx/>
                <a:latin typeface="Klavika Bold Condensed Italic" panose="020B0506040000020004" pitchFamily="34" charset="0"/>
                <a:ea typeface="+mj-ea"/>
                <a:cs typeface="+mj-cs"/>
              </a:rPr>
              <a:t>$300+ million project </a:t>
            </a:r>
            <a:endParaRPr kumimoji="0" lang="en-US" sz="4400" b="1" i="0" u="none" strike="noStrike" kern="1200" cap="none" spc="0" normalizeH="0" baseline="0" noProof="0" dirty="0">
              <a:ln>
                <a:noFill/>
              </a:ln>
              <a:solidFill>
                <a:prstClr val="white"/>
              </a:solidFill>
              <a:effectLst/>
              <a:uLnTx/>
              <a:uFillTx/>
              <a:latin typeface="Klavika Bold Condensed Italic" panose="020B0506040000020004" pitchFamily="34" charset="0"/>
              <a:ea typeface="+mj-ea"/>
              <a:cs typeface="+mj-cs"/>
            </a:endParaRPr>
          </a:p>
        </p:txBody>
      </p:sp>
      <p:sp>
        <p:nvSpPr>
          <p:cNvPr id="5" name="Content Placeholder 2">
            <a:extLst>
              <a:ext uri="{FF2B5EF4-FFF2-40B4-BE49-F238E27FC236}">
                <a16:creationId xmlns:a16="http://schemas.microsoft.com/office/drawing/2014/main" id="{DA86FB4F-9012-3B0D-12A0-49CF0E138E16}"/>
              </a:ext>
            </a:extLst>
          </p:cNvPr>
          <p:cNvSpPr txBox="1">
            <a:spLocks/>
          </p:cNvSpPr>
          <p:nvPr/>
        </p:nvSpPr>
        <p:spPr>
          <a:xfrm>
            <a:off x="5847279" y="1685957"/>
            <a:ext cx="575544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Projected Completion: Spring 2027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Combining Wichita State nursing, physical therapy, physician associate &amp; more with KU Med Center’s medical and pharmacy programs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Improved patient outcomes for training in one space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Entering formal study phase for future dental school</a:t>
            </a:r>
          </a:p>
        </p:txBody>
      </p:sp>
      <p:pic>
        <p:nvPicPr>
          <p:cNvPr id="6" name="Picture 6">
            <a:extLst>
              <a:ext uri="{FF2B5EF4-FFF2-40B4-BE49-F238E27FC236}">
                <a16:creationId xmlns:a16="http://schemas.microsoft.com/office/drawing/2014/main" id="{F7D4FB88-BFAD-CC39-2808-D7C1108ABF6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948" y="1491479"/>
            <a:ext cx="5847280" cy="27209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AF503ADC-A1F6-DAE2-DB4B-81DC9E010B1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831" y="4212413"/>
            <a:ext cx="5386163" cy="27884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nal structural beam placed for new Biomed campus">
            <a:extLst>
              <a:ext uri="{FF2B5EF4-FFF2-40B4-BE49-F238E27FC236}">
                <a16:creationId xmlns:a16="http://schemas.microsoft.com/office/drawing/2014/main" id="{0A69EC74-57EF-E463-0587-E6A89C63695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23776" y="4907125"/>
            <a:ext cx="3468224" cy="19508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ichita Biomedical Campus | Beam Signing">
            <a:extLst>
              <a:ext uri="{FF2B5EF4-FFF2-40B4-BE49-F238E27FC236}">
                <a16:creationId xmlns:a16="http://schemas.microsoft.com/office/drawing/2014/main" id="{8E84C5F6-D119-ECAF-E6F8-33A617F2D5A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60502" y="4903407"/>
            <a:ext cx="3539410" cy="199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00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775A825-101A-058C-553B-8FD204914DC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048"/>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BD81EA5-DF89-81FA-1FB3-DDF02F522BEB}"/>
              </a:ext>
            </a:extLst>
          </p:cNvPr>
          <p:cNvSpPr txBox="1"/>
          <p:nvPr/>
        </p:nvSpPr>
        <p:spPr>
          <a:xfrm>
            <a:off x="914400" y="228600"/>
            <a:ext cx="1074420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Arial" charset="0"/>
              </a:rPr>
              <a:t>“This is a vote for optimism for the region, for Wichita State, for Wichita, Kansas… and what we can be in health care.”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Arial" charset="0"/>
              </a:rPr>
              <a:t>- Matt All, Blue Cross and Blue Shield of Kansas president and CEO, on their $2.5 million gift to support the applied learning clinical component of the project</a:t>
            </a:r>
          </a:p>
        </p:txBody>
      </p:sp>
    </p:spTree>
    <p:extLst>
      <p:ext uri="{BB962C8B-B14F-4D97-AF65-F5344CB8AC3E}">
        <p14:creationId xmlns:p14="http://schemas.microsoft.com/office/powerpoint/2010/main" val="367319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0DD61DF-7F8E-5D8D-2987-D6A86EB9FE2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88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D24C4DF-6EBA-A0C9-448C-F0AE04114F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259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A9B9-A02E-8FDE-83E5-07355CE14A95}"/>
              </a:ext>
            </a:extLst>
          </p:cNvPr>
          <p:cNvSpPr txBox="1">
            <a:spLocks/>
          </p:cNvSpPr>
          <p:nvPr/>
        </p:nvSpPr>
        <p:spPr>
          <a:xfrm>
            <a:off x="441690" y="453604"/>
            <a:ext cx="5384575" cy="939828"/>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D200"/>
                </a:solidFill>
                <a:effectLst/>
                <a:uLnTx/>
                <a:uFillTx/>
                <a:latin typeface="Klavika Bold Condensed Italic" panose="020B0506040000020004" pitchFamily="34" charset="0"/>
                <a:ea typeface="+mj-ea"/>
                <a:cs typeface="Calibri" panose="020F0502020204030204" pitchFamily="34" charset="0"/>
              </a:rPr>
              <a:t>SHOCKER</a:t>
            </a:r>
            <a:r>
              <a:rPr kumimoji="0" lang="en-US" sz="6000" b="1" i="0" u="none" strike="noStrike" kern="1200" cap="none" spc="0" normalizeH="0" baseline="0" noProof="0" dirty="0">
                <a:ln>
                  <a:noFill/>
                </a:ln>
                <a:solidFill>
                  <a:prstClr val="white"/>
                </a:solidFill>
                <a:effectLst/>
                <a:uLnTx/>
                <a:uFillTx/>
                <a:latin typeface="Klavika Bold Condensed Italic" panose="020B0506040000020004" pitchFamily="34" charset="0"/>
                <a:ea typeface="+mj-ea"/>
                <a:cs typeface="Calibri" panose="020F0502020204030204" pitchFamily="34" charset="0"/>
              </a:rPr>
              <a:t> ATHLETICS</a:t>
            </a:r>
          </a:p>
        </p:txBody>
      </p:sp>
      <p:sp>
        <p:nvSpPr>
          <p:cNvPr id="3" name="Content Placeholder 2">
            <a:extLst>
              <a:ext uri="{FF2B5EF4-FFF2-40B4-BE49-F238E27FC236}">
                <a16:creationId xmlns:a16="http://schemas.microsoft.com/office/drawing/2014/main" id="{88D0DAC3-078E-999F-6A48-3B27B8984E71}"/>
              </a:ext>
            </a:extLst>
          </p:cNvPr>
          <p:cNvSpPr txBox="1">
            <a:spLocks/>
          </p:cNvSpPr>
          <p:nvPr/>
        </p:nvSpPr>
        <p:spPr>
          <a:xfrm>
            <a:off x="867591" y="1492147"/>
            <a:ext cx="4348840" cy="28280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group of cheerleaders posing with a trophy&#10;&#10;AI-generated content may be incorrect.">
            <a:extLst>
              <a:ext uri="{FF2B5EF4-FFF2-40B4-BE49-F238E27FC236}">
                <a16:creationId xmlns:a16="http://schemas.microsoft.com/office/drawing/2014/main" id="{F9A52904-0E4B-6267-1DF5-B47C06D215F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555866" y="1393433"/>
            <a:ext cx="4975419" cy="1839886"/>
          </a:xfrm>
          <a:prstGeom prst="round2DiagRect">
            <a:avLst/>
          </a:prstGeom>
        </p:spPr>
      </p:pic>
      <p:pic>
        <p:nvPicPr>
          <p:cNvPr id="5" name="Picture 4" descr="A group of women in a circle&#10;&#10;AI-generated content may be incorrect.">
            <a:extLst>
              <a:ext uri="{FF2B5EF4-FFF2-40B4-BE49-F238E27FC236}">
                <a16:creationId xmlns:a16="http://schemas.microsoft.com/office/drawing/2014/main" id="{2239905D-9C24-7A7B-29BD-AAFB4EC947B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564598" y="3361438"/>
            <a:ext cx="3150161" cy="1909380"/>
          </a:xfrm>
          <a:prstGeom prst="round2DiagRect">
            <a:avLst/>
          </a:prstGeom>
        </p:spPr>
      </p:pic>
      <p:pic>
        <p:nvPicPr>
          <p:cNvPr id="6" name="Picture 5" descr="A baseball player throwing a ball&#10;&#10;AI-generated content may be incorrect.">
            <a:extLst>
              <a:ext uri="{FF2B5EF4-FFF2-40B4-BE49-F238E27FC236}">
                <a16:creationId xmlns:a16="http://schemas.microsoft.com/office/drawing/2014/main" id="{2D222345-582A-29EC-12E9-3744E6A972D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37389" y="3032181"/>
            <a:ext cx="3239935" cy="2385737"/>
          </a:xfrm>
          <a:prstGeom prst="round2DiagRect">
            <a:avLst/>
          </a:prstGeom>
        </p:spPr>
      </p:pic>
      <p:pic>
        <p:nvPicPr>
          <p:cNvPr id="7" name="Picture 6" descr="A group of people playing basketball&#10;&#10;AI-generated content may be incorrect.">
            <a:extLst>
              <a:ext uri="{FF2B5EF4-FFF2-40B4-BE49-F238E27FC236}">
                <a16:creationId xmlns:a16="http://schemas.microsoft.com/office/drawing/2014/main" id="{E498F737-CC59-AAA8-7774-BA9699A5BF24}"/>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891028" y="3032181"/>
            <a:ext cx="2564387" cy="3108166"/>
          </a:xfrm>
          <a:prstGeom prst="round2DiagRect">
            <a:avLst/>
          </a:prstGeom>
        </p:spPr>
      </p:pic>
      <p:sp>
        <p:nvSpPr>
          <p:cNvPr id="8" name="Round Diagonal Corner Rectangle 7">
            <a:extLst>
              <a:ext uri="{FF2B5EF4-FFF2-40B4-BE49-F238E27FC236}">
                <a16:creationId xmlns:a16="http://schemas.microsoft.com/office/drawing/2014/main" id="{5077B659-1057-55D3-88AC-C65388C86997}"/>
              </a:ext>
            </a:extLst>
          </p:cNvPr>
          <p:cNvSpPr>
            <a:spLocks/>
          </p:cNvSpPr>
          <p:nvPr/>
        </p:nvSpPr>
        <p:spPr>
          <a:xfrm>
            <a:off x="547414" y="1401075"/>
            <a:ext cx="5912522" cy="1483083"/>
          </a:xfrm>
          <a:prstGeom prst="round2DiagRect">
            <a:avLst>
              <a:gd name="adj1" fmla="val 16667"/>
              <a:gd name="adj2" fmla="val 0"/>
            </a:avLst>
          </a:prstGeom>
          <a:solidFill>
            <a:srgbClr val="FFD200"/>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Klavika Medium" panose="020B0506040000020004" pitchFamily="34" charset="0"/>
                <a:ea typeface="+mn-ea"/>
                <a:cs typeface="+mn-cs"/>
              </a:rPr>
              <a:t>NCAA Div. I | American Conference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Condensed" panose="020B0506040000020004"/>
                <a:ea typeface="+mn-ea"/>
                <a:cs typeface="+mn-cs"/>
              </a:rPr>
              <a:t>Baseball, Basketball, Bowling (W), Cross Country,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Condensed" panose="020B0506040000020004"/>
                <a:ea typeface="+mn-ea"/>
                <a:cs typeface="+mn-cs"/>
              </a:rPr>
              <a:t>Golf, Softball, Tennis, Track and Field, Volleyball</a:t>
            </a:r>
          </a:p>
        </p:txBody>
      </p:sp>
      <p:sp>
        <p:nvSpPr>
          <p:cNvPr id="10" name="Round Diagonal Corner Rectangle 9">
            <a:extLst>
              <a:ext uri="{FF2B5EF4-FFF2-40B4-BE49-F238E27FC236}">
                <a16:creationId xmlns:a16="http://schemas.microsoft.com/office/drawing/2014/main" id="{2D43AF30-FAEF-6824-111A-0D52F621FD4E}"/>
              </a:ext>
            </a:extLst>
          </p:cNvPr>
          <p:cNvSpPr>
            <a:spLocks/>
          </p:cNvSpPr>
          <p:nvPr/>
        </p:nvSpPr>
        <p:spPr>
          <a:xfrm>
            <a:off x="9799028" y="3361438"/>
            <a:ext cx="1732256" cy="1913141"/>
          </a:xfrm>
          <a:prstGeom prst="round2DiagRect">
            <a:avLst>
              <a:gd name="adj1" fmla="val 16667"/>
              <a:gd name="adj2" fmla="val 0"/>
            </a:avLst>
          </a:prstGeom>
          <a:solidFill>
            <a:srgbClr val="FFD200"/>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Condensed" panose="020B0506040000020004"/>
                <a:ea typeface="+mn-ea"/>
                <a:cs typeface="+mn-cs"/>
              </a:rPr>
              <a:t>Shocker Spirit Squad won the </a:t>
            </a:r>
            <a:br>
              <a:rPr kumimoji="0" lang="en-US" sz="2000" b="0" i="0" u="none" strike="noStrike" kern="1200" cap="none" spc="0" normalizeH="0" baseline="0" noProof="0" dirty="0">
                <a:ln>
                  <a:noFill/>
                </a:ln>
                <a:solidFill>
                  <a:prstClr val="black"/>
                </a:solidFill>
                <a:effectLst/>
                <a:uLnTx/>
                <a:uFillTx/>
                <a:latin typeface="Klavika Condensed" panose="020B0506040000020004"/>
                <a:ea typeface="+mn-ea"/>
                <a:cs typeface="+mn-cs"/>
              </a:rPr>
            </a:br>
            <a:r>
              <a:rPr kumimoji="0" lang="en-US" sz="2000" b="0" i="0" u="none" strike="noStrike" kern="1200" cap="none" spc="0" normalizeH="0" baseline="0" noProof="0" dirty="0">
                <a:ln>
                  <a:noFill/>
                </a:ln>
                <a:solidFill>
                  <a:prstClr val="black"/>
                </a:solidFill>
                <a:effectLst/>
                <a:uLnTx/>
                <a:uFillTx/>
                <a:latin typeface="Klavika Condensed" panose="020B0506040000020004"/>
                <a:ea typeface="+mn-ea"/>
                <a:cs typeface="+mn-cs"/>
              </a:rPr>
              <a:t>2025 National Championship</a:t>
            </a:r>
          </a:p>
        </p:txBody>
      </p:sp>
      <p:sp>
        <p:nvSpPr>
          <p:cNvPr id="12" name="Round Diagonal Corner Rectangle 11">
            <a:extLst>
              <a:ext uri="{FF2B5EF4-FFF2-40B4-BE49-F238E27FC236}">
                <a16:creationId xmlns:a16="http://schemas.microsoft.com/office/drawing/2014/main" id="{2F9566C1-4813-510C-9B95-2C6CB39DAB7B}"/>
              </a:ext>
            </a:extLst>
          </p:cNvPr>
          <p:cNvSpPr>
            <a:spLocks/>
          </p:cNvSpPr>
          <p:nvPr/>
        </p:nvSpPr>
        <p:spPr>
          <a:xfrm>
            <a:off x="547414" y="5510640"/>
            <a:ext cx="3234431" cy="629531"/>
          </a:xfrm>
          <a:prstGeom prst="round2DiagRect">
            <a:avLst>
              <a:gd name="adj1" fmla="val 16667"/>
              <a:gd name="adj2" fmla="val 0"/>
            </a:avLst>
          </a:prstGeom>
          <a:solidFill>
            <a:schemeClr val="bg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Klavika Bold Condensed" panose="020B0506040000020004" pitchFamily="34" charset="0"/>
                <a:ea typeface="+mn-ea"/>
                <a:cs typeface="+mn-cs"/>
              </a:rPr>
              <a:t>S</a:t>
            </a:r>
            <a:r>
              <a:rPr kumimoji="0" lang="en-US" sz="2000" b="1" i="0" u="none" strike="noStrike" kern="1200" cap="none" spc="0" normalizeH="0" baseline="0" noProof="0" dirty="0" err="1">
                <a:ln>
                  <a:noFill/>
                </a:ln>
                <a:solidFill>
                  <a:prstClr val="black"/>
                </a:solidFill>
                <a:effectLst/>
                <a:uLnTx/>
                <a:uFillTx/>
                <a:latin typeface="Klavika Bold Condensed" panose="020B0506040000020004" pitchFamily="34" charset="0"/>
                <a:ea typeface="+mn-ea"/>
                <a:cs typeface="+mn-cs"/>
              </a:rPr>
              <a:t>tudents</a:t>
            </a:r>
            <a:r>
              <a:rPr kumimoji="0" lang="en-US" sz="2000" b="1" i="0" u="none" strike="noStrike" kern="1200" cap="none" spc="0" normalizeH="0" baseline="0" noProof="0" dirty="0">
                <a:ln>
                  <a:noFill/>
                </a:ln>
                <a:solidFill>
                  <a:prstClr val="black"/>
                </a:solidFill>
                <a:effectLst/>
                <a:uLnTx/>
                <a:uFillTx/>
                <a:latin typeface="Klavika Bold Condensed" panose="020B0506040000020004" pitchFamily="34" charset="0"/>
                <a:ea typeface="+mn-ea"/>
                <a:cs typeface="+mn-cs"/>
              </a:rPr>
              <a:t> get </a:t>
            </a:r>
            <a:r>
              <a:rPr kumimoji="0" lang="en-US" sz="2000" b="1" i="0" u="none" strike="noStrike" kern="1200" cap="none" spc="0" normalizeH="0" baseline="0" noProof="0" dirty="0">
                <a:ln>
                  <a:noFill/>
                </a:ln>
                <a:solidFill>
                  <a:srgbClr val="FFD200"/>
                </a:solidFill>
                <a:effectLst/>
                <a:uLnTx/>
                <a:uFillTx/>
                <a:latin typeface="Klavika Bold Condensed" panose="020B0506040000020004" pitchFamily="34" charset="0"/>
                <a:ea typeface="+mn-ea"/>
                <a:cs typeface="+mn-cs"/>
              </a:rPr>
              <a:t>FREE</a:t>
            </a:r>
            <a:r>
              <a:rPr kumimoji="0" lang="en-US" sz="2000" b="1" i="0" u="none" strike="noStrike" kern="1200" cap="none" spc="0" normalizeH="0" baseline="0" noProof="0" dirty="0">
                <a:ln>
                  <a:noFill/>
                </a:ln>
                <a:solidFill>
                  <a:prstClr val="black"/>
                </a:solidFill>
                <a:effectLst/>
                <a:uLnTx/>
                <a:uFillTx/>
                <a:latin typeface="Klavika Bold Condensed" panose="020B0506040000020004" pitchFamily="34" charset="0"/>
                <a:ea typeface="+mn-ea"/>
                <a:cs typeface="+mn-cs"/>
              </a:rPr>
              <a:t> athletic tickets</a:t>
            </a:r>
          </a:p>
        </p:txBody>
      </p:sp>
      <p:sp>
        <p:nvSpPr>
          <p:cNvPr id="11" name="Round Diagonal Corner Rectangle 10">
            <a:extLst>
              <a:ext uri="{FF2B5EF4-FFF2-40B4-BE49-F238E27FC236}">
                <a16:creationId xmlns:a16="http://schemas.microsoft.com/office/drawing/2014/main" id="{0651C9AA-AF4F-751B-E612-B53FA8937CE7}"/>
              </a:ext>
            </a:extLst>
          </p:cNvPr>
          <p:cNvSpPr>
            <a:spLocks/>
          </p:cNvSpPr>
          <p:nvPr/>
        </p:nvSpPr>
        <p:spPr>
          <a:xfrm>
            <a:off x="6555865" y="5461006"/>
            <a:ext cx="4975419" cy="629530"/>
          </a:xfrm>
          <a:prstGeom prst="round2DiagRect">
            <a:avLst>
              <a:gd name="adj1" fmla="val 16667"/>
              <a:gd name="adj2" fmla="val 0"/>
            </a:avLst>
          </a:prstGeom>
          <a:solidFill>
            <a:schemeClr val="tx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50" b="0" i="0" u="none" strike="noStrike" kern="1200" cap="none" spc="0" normalizeH="0" baseline="0" noProof="0" dirty="0">
                <a:ln>
                  <a:noFill/>
                </a:ln>
                <a:solidFill>
                  <a:srgbClr val="FFD200"/>
                </a:solidFill>
                <a:effectLst/>
                <a:uLnTx/>
                <a:uFillTx/>
                <a:latin typeface="Klavika Condensed" panose="020B0506040000020004"/>
                <a:ea typeface="+mn-ea"/>
                <a:cs typeface="+mn-cs"/>
              </a:rPr>
              <a:t>Shocker Women’s Bowling reached NCAA Final Four in 2025</a:t>
            </a:r>
          </a:p>
        </p:txBody>
      </p:sp>
      <p:grpSp>
        <p:nvGrpSpPr>
          <p:cNvPr id="15" name="Group 14">
            <a:extLst>
              <a:ext uri="{FF2B5EF4-FFF2-40B4-BE49-F238E27FC236}">
                <a16:creationId xmlns:a16="http://schemas.microsoft.com/office/drawing/2014/main" id="{6A9BE75B-FBEB-F453-5977-EEF63C79CE46}"/>
              </a:ext>
            </a:extLst>
          </p:cNvPr>
          <p:cNvGrpSpPr/>
          <p:nvPr/>
        </p:nvGrpSpPr>
        <p:grpSpPr>
          <a:xfrm rot="16200000">
            <a:off x="10494738" y="3008407"/>
            <a:ext cx="661995" cy="661995"/>
            <a:chOff x="2555277" y="4783778"/>
            <a:chExt cx="340834" cy="340834"/>
          </a:xfrm>
        </p:grpSpPr>
        <p:sp>
          <p:nvSpPr>
            <p:cNvPr id="16" name="Oval 15">
              <a:extLst>
                <a:ext uri="{FF2B5EF4-FFF2-40B4-BE49-F238E27FC236}">
                  <a16:creationId xmlns:a16="http://schemas.microsoft.com/office/drawing/2014/main" id="{1DEFFD48-945D-E3F9-9308-149870D6D911}"/>
                </a:ext>
              </a:extLst>
            </p:cNvPr>
            <p:cNvSpPr/>
            <p:nvPr/>
          </p:nvSpPr>
          <p:spPr>
            <a:xfrm>
              <a:off x="2555277" y="4783778"/>
              <a:ext cx="340834" cy="3408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E7B6F960-7B97-6C6D-96AD-98127EAA434D}"/>
                </a:ext>
              </a:extLst>
            </p:cNvPr>
            <p:cNvPicPr>
              <a:picLocks noChangeAspect="1"/>
            </p:cNvPicPr>
            <p:nvPr/>
          </p:nvPicPr>
          <p:blipFill>
            <a:blip r:embed="rId8"/>
            <a:stretch>
              <a:fillRect/>
            </a:stretch>
          </p:blipFill>
          <p:spPr>
            <a:xfrm>
              <a:off x="2627775" y="4873933"/>
              <a:ext cx="195839" cy="160524"/>
            </a:xfrm>
            <a:prstGeom prst="rect">
              <a:avLst/>
            </a:prstGeom>
          </p:spPr>
        </p:pic>
      </p:grpSp>
      <p:grpSp>
        <p:nvGrpSpPr>
          <p:cNvPr id="18" name="Group 17">
            <a:extLst>
              <a:ext uri="{FF2B5EF4-FFF2-40B4-BE49-F238E27FC236}">
                <a16:creationId xmlns:a16="http://schemas.microsoft.com/office/drawing/2014/main" id="{FDD75590-986F-4E1F-6CEF-CC41A35A7F63}"/>
              </a:ext>
            </a:extLst>
          </p:cNvPr>
          <p:cNvGrpSpPr/>
          <p:nvPr/>
        </p:nvGrpSpPr>
        <p:grpSpPr>
          <a:xfrm rot="5400000">
            <a:off x="6859084" y="4939820"/>
            <a:ext cx="661995" cy="661995"/>
            <a:chOff x="2555277" y="4783778"/>
            <a:chExt cx="340834" cy="340834"/>
          </a:xfrm>
        </p:grpSpPr>
        <p:sp>
          <p:nvSpPr>
            <p:cNvPr id="19" name="Oval 18">
              <a:extLst>
                <a:ext uri="{FF2B5EF4-FFF2-40B4-BE49-F238E27FC236}">
                  <a16:creationId xmlns:a16="http://schemas.microsoft.com/office/drawing/2014/main" id="{A0E2E458-679C-53EA-F48B-FEB58A63F524}"/>
                </a:ext>
              </a:extLst>
            </p:cNvPr>
            <p:cNvSpPr/>
            <p:nvPr/>
          </p:nvSpPr>
          <p:spPr>
            <a:xfrm>
              <a:off x="2555277" y="4783778"/>
              <a:ext cx="340834" cy="3408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5A4B16A1-90D8-F53E-6B0B-3758C6181DD1}"/>
                </a:ext>
              </a:extLst>
            </p:cNvPr>
            <p:cNvPicPr>
              <a:picLocks noChangeAspect="1"/>
            </p:cNvPicPr>
            <p:nvPr/>
          </p:nvPicPr>
          <p:blipFill>
            <a:blip r:embed="rId8"/>
            <a:stretch>
              <a:fillRect/>
            </a:stretch>
          </p:blipFill>
          <p:spPr>
            <a:xfrm>
              <a:off x="2627775" y="4873933"/>
              <a:ext cx="195839" cy="160524"/>
            </a:xfrm>
            <a:prstGeom prst="rect">
              <a:avLst/>
            </a:prstGeom>
          </p:spPr>
        </p:pic>
      </p:grpSp>
      <p:pic>
        <p:nvPicPr>
          <p:cNvPr id="21" name="Graphic 20">
            <a:extLst>
              <a:ext uri="{FF2B5EF4-FFF2-40B4-BE49-F238E27FC236}">
                <a16:creationId xmlns:a16="http://schemas.microsoft.com/office/drawing/2014/main" id="{A15953E3-706A-3337-6D41-5EB0406C17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88336" y="1396203"/>
            <a:ext cx="1495598" cy="1495598"/>
          </a:xfrm>
          <a:prstGeom prst="rect">
            <a:avLst/>
          </a:prstGeom>
        </p:spPr>
      </p:pic>
    </p:spTree>
    <p:extLst>
      <p:ext uri="{BB962C8B-B14F-4D97-AF65-F5344CB8AC3E}">
        <p14:creationId xmlns:p14="http://schemas.microsoft.com/office/powerpoint/2010/main" val="421801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CF3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4C5E-C885-0CF5-90D5-6BD7A8C86813}"/>
              </a:ext>
            </a:extLst>
          </p:cNvPr>
          <p:cNvSpPr>
            <a:spLocks noGrp="1"/>
          </p:cNvSpPr>
          <p:nvPr>
            <p:ph type="title"/>
          </p:nvPr>
        </p:nvSpPr>
        <p:spPr>
          <a:xfrm rot="5400000">
            <a:off x="8379832" y="2670534"/>
            <a:ext cx="6295288" cy="1657614"/>
          </a:xfrm>
        </p:spPr>
        <p:txBody>
          <a:bodyPr>
            <a:normAutofit/>
          </a:bodyPr>
          <a:lstStyle/>
          <a:p>
            <a:r>
              <a:rPr lang="en-US" sz="9600" dirty="0">
                <a:latin typeface="Klavika Bold Condensed Italic" panose="020B0506040000020004" pitchFamily="34" charset="0"/>
              </a:rPr>
              <a:t>STUDENT LIFE </a:t>
            </a:r>
          </a:p>
        </p:txBody>
      </p:sp>
      <p:pic>
        <p:nvPicPr>
          <p:cNvPr id="14" name="Picture 13" descr="A group of women sitting in a car holding letters&#10;&#10;Description automatically generated">
            <a:extLst>
              <a:ext uri="{FF2B5EF4-FFF2-40B4-BE49-F238E27FC236}">
                <a16:creationId xmlns:a16="http://schemas.microsoft.com/office/drawing/2014/main" id="{2D128EC1-0B51-938C-34B5-9697022AB56C}"/>
              </a:ext>
            </a:extLst>
          </p:cNvPr>
          <p:cNvPicPr>
            <a:picLocks noChangeAspect="1"/>
          </p:cNvPicPr>
          <p:nvPr/>
        </p:nvPicPr>
        <p:blipFill>
          <a:blip r:embed="rId2" cstate="email">
            <a:extLst>
              <a:ext uri="{28A0092B-C50C-407E-A947-70E740481C1C}">
                <a14:useLocalDpi xmlns:a14="http://schemas.microsoft.com/office/drawing/2010/main"/>
              </a:ext>
            </a:extLst>
          </a:blip>
          <a:srcRect r="-4"/>
          <a:stretch/>
        </p:blipFill>
        <p:spPr>
          <a:xfrm>
            <a:off x="1" y="-1"/>
            <a:ext cx="3719750" cy="2225041"/>
          </a:xfrm>
          <a:prstGeom prst="rect">
            <a:avLst/>
          </a:prstGeom>
        </p:spPr>
      </p:pic>
      <p:pic>
        <p:nvPicPr>
          <p:cNvPr id="10" name="Picture 9" descr="A person in a garment standing by a fire with a crowd watching&#10;&#10;Description automatically generated">
            <a:extLst>
              <a:ext uri="{FF2B5EF4-FFF2-40B4-BE49-F238E27FC236}">
                <a16:creationId xmlns:a16="http://schemas.microsoft.com/office/drawing/2014/main" id="{BF464333-D6D9-4C20-0C1E-2010CBC1E62A}"/>
              </a:ext>
            </a:extLst>
          </p:cNvPr>
          <p:cNvPicPr>
            <a:picLocks noChangeAspect="1"/>
          </p:cNvPicPr>
          <p:nvPr/>
        </p:nvPicPr>
        <p:blipFill>
          <a:blip r:embed="rId3" cstate="email">
            <a:extLst>
              <a:ext uri="{28A0092B-C50C-407E-A947-70E740481C1C}">
                <a14:useLocalDpi xmlns:a14="http://schemas.microsoft.com/office/drawing/2010/main"/>
              </a:ext>
            </a:extLst>
          </a:blip>
          <a:srcRect r="-4" b="-4"/>
          <a:stretch/>
        </p:blipFill>
        <p:spPr>
          <a:xfrm>
            <a:off x="3811189" y="-16426"/>
            <a:ext cx="3719752" cy="2267032"/>
          </a:xfrm>
          <a:prstGeom prst="rect">
            <a:avLst/>
          </a:prstGeom>
        </p:spPr>
      </p:pic>
      <p:pic>
        <p:nvPicPr>
          <p:cNvPr id="12" name="Picture 11" descr="A group of people walking in a shopping mall&#10;&#10;Description automatically generated">
            <a:extLst>
              <a:ext uri="{FF2B5EF4-FFF2-40B4-BE49-F238E27FC236}">
                <a16:creationId xmlns:a16="http://schemas.microsoft.com/office/drawing/2014/main" id="{049CFED9-FD47-DC8C-6E74-B1A2B9FA1530}"/>
              </a:ext>
            </a:extLst>
          </p:cNvPr>
          <p:cNvPicPr>
            <a:picLocks noChangeAspect="1"/>
          </p:cNvPicPr>
          <p:nvPr/>
        </p:nvPicPr>
        <p:blipFill>
          <a:blip r:embed="rId4" cstate="email">
            <a:extLst>
              <a:ext uri="{28A0092B-C50C-407E-A947-70E740481C1C}">
                <a14:useLocalDpi xmlns:a14="http://schemas.microsoft.com/office/drawing/2010/main"/>
              </a:ext>
            </a:extLst>
          </a:blip>
          <a:srcRect r="-3"/>
          <a:stretch/>
        </p:blipFill>
        <p:spPr>
          <a:xfrm>
            <a:off x="20" y="2316480"/>
            <a:ext cx="3719729" cy="2208616"/>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D87773CB-AFF8-4D55-D370-DBA4352AAE6D}"/>
              </a:ext>
            </a:extLst>
          </p:cNvPr>
          <p:cNvPicPr>
            <a:picLocks noChangeAspect="1"/>
          </p:cNvPicPr>
          <p:nvPr/>
        </p:nvPicPr>
        <p:blipFill>
          <a:blip r:embed="rId5" cstate="email">
            <a:extLst>
              <a:ext uri="{28A0092B-C50C-407E-A947-70E740481C1C}">
                <a14:useLocalDpi xmlns:a14="http://schemas.microsoft.com/office/drawing/2010/main"/>
              </a:ext>
            </a:extLst>
          </a:blip>
          <a:srcRect r="-4" b="-4"/>
          <a:stretch/>
        </p:blipFill>
        <p:spPr>
          <a:xfrm>
            <a:off x="3811189" y="2316480"/>
            <a:ext cx="3719748" cy="2208617"/>
          </a:xfrm>
          <a:prstGeom prst="rect">
            <a:avLst/>
          </a:prstGeom>
        </p:spPr>
      </p:pic>
      <p:pic>
        <p:nvPicPr>
          <p:cNvPr id="16" name="Picture 15" descr="Two women wearing matching sashes and smiling&#10;&#10;Description automatically generated">
            <a:extLst>
              <a:ext uri="{FF2B5EF4-FFF2-40B4-BE49-F238E27FC236}">
                <a16:creationId xmlns:a16="http://schemas.microsoft.com/office/drawing/2014/main" id="{50DA5E75-63BD-5CBE-8F48-383D60DB7745}"/>
              </a:ext>
            </a:extLst>
          </p:cNvPr>
          <p:cNvPicPr>
            <a:picLocks noChangeAspect="1"/>
          </p:cNvPicPr>
          <p:nvPr/>
        </p:nvPicPr>
        <p:blipFill>
          <a:blip r:embed="rId6" cstate="email">
            <a:extLst>
              <a:ext uri="{28A0092B-C50C-407E-A947-70E740481C1C}">
                <a14:useLocalDpi xmlns:a14="http://schemas.microsoft.com/office/drawing/2010/main"/>
              </a:ext>
            </a:extLst>
          </a:blip>
          <a:srcRect r="-4"/>
          <a:stretch/>
        </p:blipFill>
        <p:spPr>
          <a:xfrm>
            <a:off x="1" y="4616536"/>
            <a:ext cx="3719748" cy="2241464"/>
          </a:xfrm>
          <a:prstGeom prst="rect">
            <a:avLst/>
          </a:prstGeom>
        </p:spPr>
      </p:pic>
      <p:pic>
        <p:nvPicPr>
          <p:cNvPr id="3" name="Picture 2" descr="A crowd of people in front of a stage&#10;&#10;Description automatically generated">
            <a:extLst>
              <a:ext uri="{FF2B5EF4-FFF2-40B4-BE49-F238E27FC236}">
                <a16:creationId xmlns:a16="http://schemas.microsoft.com/office/drawing/2014/main" id="{DBDC7B0D-4019-D0D1-DC3D-2264FED743A8}"/>
              </a:ext>
            </a:extLst>
          </p:cNvPr>
          <p:cNvPicPr>
            <a:picLocks noChangeAspect="1"/>
          </p:cNvPicPr>
          <p:nvPr/>
        </p:nvPicPr>
        <p:blipFill>
          <a:blip r:embed="rId7" cstate="email">
            <a:extLst>
              <a:ext uri="{28A0092B-C50C-407E-A947-70E740481C1C}">
                <a14:useLocalDpi xmlns:a14="http://schemas.microsoft.com/office/drawing/2010/main"/>
              </a:ext>
            </a:extLst>
          </a:blip>
          <a:srcRect r="-4"/>
          <a:stretch/>
        </p:blipFill>
        <p:spPr>
          <a:xfrm>
            <a:off x="3811189" y="4607394"/>
            <a:ext cx="3719752" cy="2250607"/>
          </a:xfrm>
          <a:prstGeom prst="rect">
            <a:avLst/>
          </a:prstGeom>
        </p:spPr>
      </p:pic>
      <p:pic>
        <p:nvPicPr>
          <p:cNvPr id="13" name="Picture 12">
            <a:extLst>
              <a:ext uri="{FF2B5EF4-FFF2-40B4-BE49-F238E27FC236}">
                <a16:creationId xmlns:a16="http://schemas.microsoft.com/office/drawing/2014/main" id="{0A25E370-43CE-6B5D-B7C4-B047A938205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22377" y="2305416"/>
            <a:ext cx="3370751" cy="2247167"/>
          </a:xfrm>
          <a:prstGeom prst="rect">
            <a:avLst/>
          </a:prstGeom>
        </p:spPr>
      </p:pic>
      <p:pic>
        <p:nvPicPr>
          <p:cNvPr id="17" name="Picture 16">
            <a:extLst>
              <a:ext uri="{FF2B5EF4-FFF2-40B4-BE49-F238E27FC236}">
                <a16:creationId xmlns:a16="http://schemas.microsoft.com/office/drawing/2014/main" id="{685ED345-EFC2-5C08-229C-1F642DE1A64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2051" y="-1"/>
            <a:ext cx="3362196" cy="2241464"/>
          </a:xfrm>
          <a:prstGeom prst="rect">
            <a:avLst/>
          </a:prstGeom>
        </p:spPr>
      </p:pic>
      <p:pic>
        <p:nvPicPr>
          <p:cNvPr id="4" name="Picture 3" descr="A group of girls in a basketball court&#10;&#10;Description automatically generated">
            <a:extLst>
              <a:ext uri="{FF2B5EF4-FFF2-40B4-BE49-F238E27FC236}">
                <a16:creationId xmlns:a16="http://schemas.microsoft.com/office/drawing/2014/main" id="{0AA303CE-1A6B-638C-8E6B-46C5CE4B134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642052" y="4616536"/>
            <a:ext cx="3362196" cy="2249981"/>
          </a:xfrm>
          <a:prstGeom prst="rect">
            <a:avLst/>
          </a:prstGeom>
        </p:spPr>
      </p:pic>
    </p:spTree>
    <p:extLst>
      <p:ext uri="{BB962C8B-B14F-4D97-AF65-F5344CB8AC3E}">
        <p14:creationId xmlns:p14="http://schemas.microsoft.com/office/powerpoint/2010/main" val="44828787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23EDEAC-964E-99F0-6178-DDFCEA5B7C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CA61243-458A-263F-C4F7-23EDBA87494F}"/>
              </a:ext>
            </a:extLst>
          </p:cNvPr>
          <p:cNvSpPr txBox="1"/>
          <p:nvPr/>
        </p:nvSpPr>
        <p:spPr>
          <a:xfrm>
            <a:off x="1194099" y="483783"/>
            <a:ext cx="111636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BCE20"/>
                </a:solidFill>
                <a:effectLst/>
                <a:uLnTx/>
                <a:uFillTx/>
                <a:latin typeface="Klavika Bold" panose="020B0506040000020004" pitchFamily="34" charset="0"/>
                <a:ea typeface="+mn-ea"/>
                <a:cs typeface="+mn-cs"/>
              </a:rPr>
              <a:t>FINAL REMINDERS</a:t>
            </a:r>
            <a:endParaRPr kumimoji="0" lang="en-US" sz="1400" b="1" i="0" u="none" strike="noStrike" kern="1200" cap="none" spc="300" normalizeH="0" baseline="0" noProof="0" dirty="0">
              <a:ln>
                <a:noFill/>
              </a:ln>
              <a:solidFill>
                <a:srgbClr val="FBCE20"/>
              </a:solidFill>
              <a:effectLst/>
              <a:uLnTx/>
              <a:uFillTx/>
              <a:latin typeface="Klavika Bold" panose="020B0506040000020004" pitchFamily="34" charset="0"/>
              <a:ea typeface="+mn-ea"/>
              <a:cs typeface="+mn-cs"/>
            </a:endParaRPr>
          </a:p>
        </p:txBody>
      </p:sp>
      <p:pic>
        <p:nvPicPr>
          <p:cNvPr id="10" name="Picture 9">
            <a:extLst>
              <a:ext uri="{FF2B5EF4-FFF2-40B4-BE49-F238E27FC236}">
                <a16:creationId xmlns:a16="http://schemas.microsoft.com/office/drawing/2014/main" id="{4FF163D4-E5C8-2792-9ABC-6C0217916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121" y="6365109"/>
            <a:ext cx="3563490" cy="432854"/>
          </a:xfrm>
          <a:prstGeom prst="rect">
            <a:avLst/>
          </a:prstGeom>
        </p:spPr>
      </p:pic>
      <p:sp>
        <p:nvSpPr>
          <p:cNvPr id="5" name="TextBox 4">
            <a:extLst>
              <a:ext uri="{FF2B5EF4-FFF2-40B4-BE49-F238E27FC236}">
                <a16:creationId xmlns:a16="http://schemas.microsoft.com/office/drawing/2014/main" id="{82CBF87D-2BB7-6047-2A07-E5A35B760022}"/>
              </a:ext>
            </a:extLst>
          </p:cNvPr>
          <p:cNvSpPr txBox="1"/>
          <p:nvPr/>
        </p:nvSpPr>
        <p:spPr>
          <a:xfrm>
            <a:off x="367990" y="1726871"/>
            <a:ext cx="11484704" cy="424731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Keep your student’s enrollment checklist moving forward | </a:t>
            </a:r>
            <a:r>
              <a:rPr kumimoji="0" lang="en-US" sz="22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wichita.edu/</a:t>
            </a:r>
            <a:r>
              <a:rPr kumimoji="0" lang="en-US" sz="2200" b="1" i="0" u="none" strike="noStrike" kern="1200" cap="none" spc="0" normalizeH="0" baseline="0" noProof="0" dirty="0" err="1">
                <a:ln>
                  <a:noFill/>
                </a:ln>
                <a:solidFill>
                  <a:prstClr val="black"/>
                </a:solidFill>
                <a:effectLst/>
                <a:uLnTx/>
                <a:uFillTx/>
                <a:latin typeface="Klavika Regular" panose="020B0506040000020004" pitchFamily="34" charset="0"/>
                <a:ea typeface="+mn-ea"/>
                <a:cs typeface="+mn-cs"/>
              </a:rPr>
              <a:t>seniorsteps</a:t>
            </a:r>
            <a:endParaRPr kumimoji="0" lang="en-US" sz="22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Enrollment questionnaire &amp; orientation registration opens Feb. 1 | </a:t>
            </a:r>
            <a:r>
              <a:rPr kumimoji="0" lang="en-US" sz="22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wichita.edu/orientation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Create a profile in Wichita State’s Scholarship Universe | </a:t>
            </a:r>
            <a:r>
              <a:rPr kumimoji="0" lang="en-US" sz="22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wichita.edu/</a:t>
            </a:r>
            <a:r>
              <a:rPr kumimoji="0" lang="en-US" sz="2200" b="1" i="0" u="none" strike="noStrike" kern="1200" cap="none" spc="0" normalizeH="0" baseline="0" noProof="0" dirty="0" err="1">
                <a:ln>
                  <a:noFill/>
                </a:ln>
                <a:solidFill>
                  <a:prstClr val="black"/>
                </a:solidFill>
                <a:effectLst/>
                <a:uLnTx/>
                <a:uFillTx/>
                <a:latin typeface="Klavika Regular" panose="020B0506040000020004" pitchFamily="34" charset="0"/>
                <a:ea typeface="+mn-ea"/>
                <a:cs typeface="+mn-cs"/>
              </a:rPr>
              <a:t>scholarshipuniverse</a:t>
            </a:r>
            <a:endParaRPr kumimoji="0" lang="en-US" sz="22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Schedule a Campus Visit | </a:t>
            </a:r>
            <a:r>
              <a:rPr kumimoji="0" lang="en-US" sz="22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wichita.edu/visit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Upcoming Admitted Student Events | </a:t>
            </a:r>
            <a:r>
              <a:rPr kumimoji="0" lang="en-US" sz="22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wichita.edu/</a:t>
            </a:r>
            <a:r>
              <a:rPr kumimoji="0" lang="en-US" sz="2200" b="1" i="0" u="none" strike="noStrike" kern="1200" cap="none" spc="0" normalizeH="0" baseline="0" noProof="0" dirty="0" err="1">
                <a:ln>
                  <a:noFill/>
                </a:ln>
                <a:solidFill>
                  <a:prstClr val="black"/>
                </a:solidFill>
                <a:effectLst/>
                <a:uLnTx/>
                <a:uFillTx/>
                <a:latin typeface="Klavika Regular" panose="020B0506040000020004" pitchFamily="34" charset="0"/>
                <a:ea typeface="+mn-ea"/>
                <a:cs typeface="+mn-cs"/>
              </a:rPr>
              <a:t>admissionsevents</a:t>
            </a:r>
            <a:endParaRPr kumimoji="0" lang="en-US" sz="22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Oklahoma City (OK) – Thu., Feb. 12</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Kansas City Metro – Thu., Feb. 19</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Wichita – Sat., Feb. 21</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Dallas Fort Worth (TX) – Mon., March 2</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Virtual – Thurs., March 5</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Slides from today’s event | </a:t>
            </a:r>
            <a:r>
              <a:rPr kumimoji="0" lang="en-US" sz="22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wichita.edu/</a:t>
            </a:r>
            <a:r>
              <a:rPr kumimoji="0" lang="en-US" sz="2200" b="1" i="0" u="none" strike="noStrike" kern="1200" cap="none" spc="0" normalizeH="0" baseline="0" noProof="0" dirty="0" err="1">
                <a:ln>
                  <a:noFill/>
                </a:ln>
                <a:solidFill>
                  <a:prstClr val="black"/>
                </a:solidFill>
                <a:effectLst/>
                <a:uLnTx/>
                <a:uFillTx/>
                <a:latin typeface="Klavika Regular" panose="020B0506040000020004" pitchFamily="34" charset="0"/>
                <a:ea typeface="+mn-ea"/>
                <a:cs typeface="+mn-cs"/>
              </a:rPr>
              <a:t>parentworkshop</a:t>
            </a:r>
            <a:endParaRPr kumimoji="0" lang="en-US" sz="22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p:txBody>
      </p:sp>
      <p:pic>
        <p:nvPicPr>
          <p:cNvPr id="3" name="Picture 2" descr="Join us for a day that's all about W-S-YOU">
            <a:extLst>
              <a:ext uri="{FF2B5EF4-FFF2-40B4-BE49-F238E27FC236}">
                <a16:creationId xmlns:a16="http://schemas.microsoft.com/office/drawing/2014/main" id="{8B7161B6-4DB2-2F7D-5693-A6C286A7C10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87163" y="3317498"/>
            <a:ext cx="2970872" cy="12138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892D54B-D48C-894D-F74A-EB6652BE01D7}"/>
              </a:ext>
            </a:extLst>
          </p:cNvPr>
          <p:cNvSpPr txBox="1"/>
          <p:nvPr/>
        </p:nvSpPr>
        <p:spPr>
          <a:xfrm>
            <a:off x="3678402" y="5868678"/>
            <a:ext cx="5408761" cy="92333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SAVE THE DATE for W-S-YOU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SAT., MARCH 28 | WICHITA.EDU/WSYOU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Hired-Up: Applied Learning Interviews – March 27</a:t>
            </a:r>
          </a:p>
        </p:txBody>
      </p:sp>
      <p:pic>
        <p:nvPicPr>
          <p:cNvPr id="6" name="Picture 5">
            <a:extLst>
              <a:ext uri="{FF2B5EF4-FFF2-40B4-BE49-F238E27FC236}">
                <a16:creationId xmlns:a16="http://schemas.microsoft.com/office/drawing/2014/main" id="{4B4C597E-8E55-0BFC-8362-20CF1D9762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87163" y="4652136"/>
            <a:ext cx="2970872" cy="2087940"/>
          </a:xfrm>
          <a:prstGeom prst="rect">
            <a:avLst/>
          </a:prstGeom>
        </p:spPr>
      </p:pic>
    </p:spTree>
    <p:extLst>
      <p:ext uri="{BB962C8B-B14F-4D97-AF65-F5344CB8AC3E}">
        <p14:creationId xmlns:p14="http://schemas.microsoft.com/office/powerpoint/2010/main" val="645723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6E33693-491A-71A2-2946-8BB3AD7B9FE4}"/>
              </a:ext>
            </a:extLst>
          </p:cNvPr>
          <p:cNvSpPr/>
          <p:nvPr/>
        </p:nvSpPr>
        <p:spPr>
          <a:xfrm>
            <a:off x="0" y="5712543"/>
            <a:ext cx="12260826" cy="11915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1" descr="A black circle with white text and a black circle with white text&#10;&#10;AI-generated content may be incorrect.">
            <a:extLst>
              <a:ext uri="{FF2B5EF4-FFF2-40B4-BE49-F238E27FC236}">
                <a16:creationId xmlns:a16="http://schemas.microsoft.com/office/drawing/2014/main" id="{70328A91-FD5E-B2ED-D9FB-B3E0AF8E51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9663" y="5938552"/>
            <a:ext cx="593303" cy="593303"/>
          </a:xfrm>
          <a:prstGeom prst="rect">
            <a:avLst/>
          </a:prstGeom>
        </p:spPr>
      </p:pic>
      <p:pic>
        <p:nvPicPr>
          <p:cNvPr id="3" name="Picture 2" descr="A black and white logo&#10;&#10;AI-generated content may be incorrect.">
            <a:extLst>
              <a:ext uri="{FF2B5EF4-FFF2-40B4-BE49-F238E27FC236}">
                <a16:creationId xmlns:a16="http://schemas.microsoft.com/office/drawing/2014/main" id="{10F1C23E-B5F7-03AC-0493-04118E0074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799" y="5967058"/>
            <a:ext cx="593303" cy="593303"/>
          </a:xfrm>
          <a:prstGeom prst="rect">
            <a:avLst/>
          </a:prstGeom>
        </p:spPr>
      </p:pic>
      <p:pic>
        <p:nvPicPr>
          <p:cNvPr id="4" name="Picture 3" descr="A black and white logo&#10;&#10;AI-generated content may be incorrect.">
            <a:extLst>
              <a:ext uri="{FF2B5EF4-FFF2-40B4-BE49-F238E27FC236}">
                <a16:creationId xmlns:a16="http://schemas.microsoft.com/office/drawing/2014/main" id="{4B355F84-7722-7BBA-5DDC-78545FE505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2510" y="5960158"/>
            <a:ext cx="588424" cy="588424"/>
          </a:xfrm>
          <a:prstGeom prst="rect">
            <a:avLst/>
          </a:prstGeom>
          <a:effectLst>
            <a:outerShdw dist="50800" sx="1000" sy="1000" algn="ctr" rotWithShape="0">
              <a:srgbClr val="000000"/>
            </a:outerShdw>
          </a:effectLst>
        </p:spPr>
      </p:pic>
      <p:pic>
        <p:nvPicPr>
          <p:cNvPr id="6" name="Picture 5" descr="A black circle with white x in it&#10;&#10;AI-generated content may be incorrect.">
            <a:extLst>
              <a:ext uri="{FF2B5EF4-FFF2-40B4-BE49-F238E27FC236}">
                <a16:creationId xmlns:a16="http://schemas.microsoft.com/office/drawing/2014/main" id="{7FBA2DBC-9DB1-D88B-BEA6-AF18504C27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1174" y="5946713"/>
            <a:ext cx="593303" cy="593303"/>
          </a:xfrm>
          <a:prstGeom prst="rect">
            <a:avLst/>
          </a:prstGeom>
        </p:spPr>
      </p:pic>
      <p:pic>
        <p:nvPicPr>
          <p:cNvPr id="7" name="Picture 6" descr="A black circle with a white play button&#10;&#10;AI-generated content may be incorrect.">
            <a:extLst>
              <a:ext uri="{FF2B5EF4-FFF2-40B4-BE49-F238E27FC236}">
                <a16:creationId xmlns:a16="http://schemas.microsoft.com/office/drawing/2014/main" id="{BCB4953E-70EE-588A-4429-832BA52CE3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31042" y="5955279"/>
            <a:ext cx="593303" cy="593303"/>
          </a:xfrm>
          <a:prstGeom prst="rect">
            <a:avLst/>
          </a:prstGeom>
        </p:spPr>
      </p:pic>
      <p:pic>
        <p:nvPicPr>
          <p:cNvPr id="8" name="Picture 7" descr="A black circle with a white logo&#10;&#10;AI-generated content may be incorrect.">
            <a:extLst>
              <a:ext uri="{FF2B5EF4-FFF2-40B4-BE49-F238E27FC236}">
                <a16:creationId xmlns:a16="http://schemas.microsoft.com/office/drawing/2014/main" id="{8C7F37F1-B97E-BFEB-4DB4-3C6F702E715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99328" y="5955279"/>
            <a:ext cx="593303" cy="593303"/>
          </a:xfrm>
          <a:prstGeom prst="rect">
            <a:avLst/>
          </a:prstGeom>
        </p:spPr>
      </p:pic>
      <p:sp>
        <p:nvSpPr>
          <p:cNvPr id="9" name="TextBox 8">
            <a:extLst>
              <a:ext uri="{FF2B5EF4-FFF2-40B4-BE49-F238E27FC236}">
                <a16:creationId xmlns:a16="http://schemas.microsoft.com/office/drawing/2014/main" id="{00DA8DE5-3D9C-8C6F-EC0D-D44808EC1259}"/>
              </a:ext>
            </a:extLst>
          </p:cNvPr>
          <p:cNvSpPr txBox="1"/>
          <p:nvPr/>
        </p:nvSpPr>
        <p:spPr>
          <a:xfrm>
            <a:off x="3727489" y="6540016"/>
            <a:ext cx="19998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Klavika Bold" panose="020B0506040000020004" pitchFamily="34" charset="0"/>
                <a:ea typeface="+mn-ea"/>
                <a:cs typeface="+mn-cs"/>
              </a:rPr>
              <a:t>WICHITA.EDU/ZEEMEE</a:t>
            </a:r>
          </a:p>
        </p:txBody>
      </p:sp>
      <p:sp>
        <p:nvSpPr>
          <p:cNvPr id="10" name="TextBox 9">
            <a:extLst>
              <a:ext uri="{FF2B5EF4-FFF2-40B4-BE49-F238E27FC236}">
                <a16:creationId xmlns:a16="http://schemas.microsoft.com/office/drawing/2014/main" id="{C8CEE380-DB7F-6A01-C511-93382AFD6656}"/>
              </a:ext>
            </a:extLst>
          </p:cNvPr>
          <p:cNvSpPr txBox="1"/>
          <p:nvPr/>
        </p:nvSpPr>
        <p:spPr>
          <a:xfrm>
            <a:off x="2311842" y="6540016"/>
            <a:ext cx="15844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Klavika Bold" panose="020B0506040000020004" pitchFamily="34" charset="0"/>
                <a:ea typeface="+mn-ea"/>
                <a:cs typeface="+mn-cs"/>
              </a:rPr>
              <a:t>@FUTURESHOCKER</a:t>
            </a:r>
          </a:p>
        </p:txBody>
      </p:sp>
      <p:sp>
        <p:nvSpPr>
          <p:cNvPr id="11" name="TextBox 10">
            <a:extLst>
              <a:ext uri="{FF2B5EF4-FFF2-40B4-BE49-F238E27FC236}">
                <a16:creationId xmlns:a16="http://schemas.microsoft.com/office/drawing/2014/main" id="{90612C32-745B-6EEB-857C-8E835A5816A7}"/>
              </a:ext>
            </a:extLst>
          </p:cNvPr>
          <p:cNvSpPr txBox="1"/>
          <p:nvPr/>
        </p:nvSpPr>
        <p:spPr>
          <a:xfrm>
            <a:off x="146113" y="6540016"/>
            <a:ext cx="22991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Klavika Bold" panose="020B0506040000020004" pitchFamily="34" charset="0"/>
                <a:ea typeface="+mn-ea"/>
                <a:cs typeface="+mn-cs"/>
              </a:rPr>
              <a:t>@WICHITASTATEADMISSIONS</a:t>
            </a:r>
          </a:p>
        </p:txBody>
      </p:sp>
      <p:sp>
        <p:nvSpPr>
          <p:cNvPr id="12" name="TextBox 11">
            <a:extLst>
              <a:ext uri="{FF2B5EF4-FFF2-40B4-BE49-F238E27FC236}">
                <a16:creationId xmlns:a16="http://schemas.microsoft.com/office/drawing/2014/main" id="{51630F79-C2FB-9AE0-24E5-B871E3DDC37D}"/>
              </a:ext>
            </a:extLst>
          </p:cNvPr>
          <p:cNvSpPr txBox="1"/>
          <p:nvPr/>
        </p:nvSpPr>
        <p:spPr>
          <a:xfrm>
            <a:off x="5669237" y="6530728"/>
            <a:ext cx="12337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Klavika Bold" panose="020B0506040000020004" pitchFamily="34" charset="0"/>
                <a:ea typeface="+mn-ea"/>
                <a:cs typeface="+mn-cs"/>
              </a:rPr>
              <a:t>@WHEATWEET</a:t>
            </a:r>
          </a:p>
        </p:txBody>
      </p:sp>
      <p:pic>
        <p:nvPicPr>
          <p:cNvPr id="13" name="Picture 12" descr="A black circle with white logo&#10;&#10;AI-generated content may be incorrect.">
            <a:extLst>
              <a:ext uri="{FF2B5EF4-FFF2-40B4-BE49-F238E27FC236}">
                <a16:creationId xmlns:a16="http://schemas.microsoft.com/office/drawing/2014/main" id="{443D8C2E-CAFA-4E4E-460C-07D1A8E1836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96021" y="5967058"/>
            <a:ext cx="574299" cy="574299"/>
          </a:xfrm>
          <a:prstGeom prst="rect">
            <a:avLst/>
          </a:prstGeom>
        </p:spPr>
      </p:pic>
      <p:sp>
        <p:nvSpPr>
          <p:cNvPr id="15" name="TextBox 14">
            <a:extLst>
              <a:ext uri="{FF2B5EF4-FFF2-40B4-BE49-F238E27FC236}">
                <a16:creationId xmlns:a16="http://schemas.microsoft.com/office/drawing/2014/main" id="{347C9E96-52A2-A718-FDAF-96D56362F708}"/>
              </a:ext>
            </a:extLst>
          </p:cNvPr>
          <p:cNvSpPr txBox="1"/>
          <p:nvPr/>
        </p:nvSpPr>
        <p:spPr>
          <a:xfrm>
            <a:off x="9585583" y="6550691"/>
            <a:ext cx="286569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Klavika Bold" panose="020B0506040000020004" pitchFamily="34" charset="0"/>
                <a:ea typeface="+mn-ea"/>
                <a:cs typeface="+mn-cs"/>
              </a:rPr>
              <a:t>WICHITA.EDU/PUBLICATIONS</a:t>
            </a:r>
          </a:p>
        </p:txBody>
      </p:sp>
      <p:sp>
        <p:nvSpPr>
          <p:cNvPr id="16" name="TextBox 15">
            <a:extLst>
              <a:ext uri="{FF2B5EF4-FFF2-40B4-BE49-F238E27FC236}">
                <a16:creationId xmlns:a16="http://schemas.microsoft.com/office/drawing/2014/main" id="{D4DD959F-2C8F-9F30-282D-80820D4590DB}"/>
              </a:ext>
            </a:extLst>
          </p:cNvPr>
          <p:cNvSpPr txBox="1"/>
          <p:nvPr/>
        </p:nvSpPr>
        <p:spPr>
          <a:xfrm>
            <a:off x="8429148" y="6550827"/>
            <a:ext cx="16743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Klavika Bold" panose="020B0506040000020004" pitchFamily="34" charset="0"/>
                <a:ea typeface="+mn-ea"/>
                <a:cs typeface="+mn-cs"/>
              </a:rPr>
              <a:t>WICHITA.EDU/BLOG</a:t>
            </a:r>
          </a:p>
        </p:txBody>
      </p:sp>
      <p:sp>
        <p:nvSpPr>
          <p:cNvPr id="19" name="TextBox 18">
            <a:extLst>
              <a:ext uri="{FF2B5EF4-FFF2-40B4-BE49-F238E27FC236}">
                <a16:creationId xmlns:a16="http://schemas.microsoft.com/office/drawing/2014/main" id="{57A98F8D-B747-3D15-9C0A-A3104D1672C5}"/>
              </a:ext>
            </a:extLst>
          </p:cNvPr>
          <p:cNvSpPr txBox="1"/>
          <p:nvPr/>
        </p:nvSpPr>
        <p:spPr>
          <a:xfrm>
            <a:off x="6938263" y="6548582"/>
            <a:ext cx="16898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Klavika Bold" panose="020B0506040000020004" pitchFamily="34" charset="0"/>
                <a:ea typeface="+mn-ea"/>
                <a:cs typeface="+mn-cs"/>
              </a:rPr>
              <a:t>@WICHITASTATEU</a:t>
            </a:r>
          </a:p>
        </p:txBody>
      </p:sp>
      <p:pic>
        <p:nvPicPr>
          <p:cNvPr id="23" name="Picture 22">
            <a:extLst>
              <a:ext uri="{FF2B5EF4-FFF2-40B4-BE49-F238E27FC236}">
                <a16:creationId xmlns:a16="http://schemas.microsoft.com/office/drawing/2014/main" id="{9B62C1A7-F347-C0D8-4531-790C06C53DF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25678" y="5941463"/>
            <a:ext cx="597460" cy="591363"/>
          </a:xfrm>
          <a:prstGeom prst="rect">
            <a:avLst/>
          </a:prstGeom>
        </p:spPr>
      </p:pic>
      <p:sp>
        <p:nvSpPr>
          <p:cNvPr id="24" name="Rectangle 23">
            <a:extLst>
              <a:ext uri="{FF2B5EF4-FFF2-40B4-BE49-F238E27FC236}">
                <a16:creationId xmlns:a16="http://schemas.microsoft.com/office/drawing/2014/main" id="{3880F058-BADF-CB28-B1AA-9D71CBCF80CA}"/>
              </a:ext>
            </a:extLst>
          </p:cNvPr>
          <p:cNvSpPr/>
          <p:nvPr/>
        </p:nvSpPr>
        <p:spPr>
          <a:xfrm>
            <a:off x="914401" y="4873263"/>
            <a:ext cx="10479023" cy="8382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Klavika Bold Condensed Italic" panose="020B0506040000020004" pitchFamily="34" charset="0"/>
              </a:rPr>
              <a:t>PARENT INFORMATION WORKSHOP</a:t>
            </a:r>
            <a:endParaRPr kumimoji="0" lang="en-US" sz="5400" b="0" i="0" u="none" strike="noStrike" kern="1200" cap="none" spc="0" normalizeH="0" baseline="0" noProof="0" dirty="0">
              <a:ln>
                <a:noFill/>
              </a:ln>
              <a:solidFill>
                <a:prstClr val="white"/>
              </a:solidFill>
              <a:effectLst/>
              <a:uLnTx/>
              <a:uFillTx/>
              <a:latin typeface="Klavika Bold Condensed Italic" panose="020B0506040000020004" pitchFamily="34" charset="0"/>
              <a:ea typeface="+mn-ea"/>
              <a:cs typeface="+mn-cs"/>
            </a:endParaRPr>
          </a:p>
        </p:txBody>
      </p:sp>
    </p:spTree>
    <p:extLst>
      <p:ext uri="{BB962C8B-B14F-4D97-AF65-F5344CB8AC3E}">
        <p14:creationId xmlns:p14="http://schemas.microsoft.com/office/powerpoint/2010/main" val="303072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63A57-36E8-C618-9989-44118E6F201C}"/>
              </a:ext>
            </a:extLst>
          </p:cNvPr>
          <p:cNvSpPr txBox="1"/>
          <p:nvPr/>
        </p:nvSpPr>
        <p:spPr>
          <a:xfrm>
            <a:off x="208796" y="6359057"/>
            <a:ext cx="60731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cap="all" spc="300" dirty="0">
                <a:solidFill>
                  <a:prstClr val="white"/>
                </a:solidFill>
                <a:latin typeface="Franklin Gothic Demi" panose="020B0603020102020204" pitchFamily="34" charset="0"/>
              </a:rPr>
              <a:t>PARENT INFORMATION WORKSHOP</a:t>
            </a:r>
            <a:endParaRPr kumimoji="0" lang="en-US" sz="1600" b="1" i="0" u="none" strike="noStrike" kern="1200" cap="all" spc="300" normalizeH="0" baseline="0" noProof="0" dirty="0">
              <a:ln>
                <a:noFill/>
              </a:ln>
              <a:solidFill>
                <a:prstClr val="white"/>
              </a:solidFill>
              <a:effectLst/>
              <a:uLnTx/>
              <a:uFillTx/>
              <a:latin typeface="Franklin Gothic Demi" panose="020B0603020102020204" pitchFamily="34" charset="0"/>
              <a:ea typeface="+mn-ea"/>
              <a:cs typeface="+mn-cs"/>
            </a:endParaRPr>
          </a:p>
        </p:txBody>
      </p:sp>
      <p:sp>
        <p:nvSpPr>
          <p:cNvPr id="6" name="TextBox 5">
            <a:extLst>
              <a:ext uri="{FF2B5EF4-FFF2-40B4-BE49-F238E27FC236}">
                <a16:creationId xmlns:a16="http://schemas.microsoft.com/office/drawing/2014/main" id="{6F82B5C6-2C1E-1516-8947-F51E1815F41B}"/>
              </a:ext>
            </a:extLst>
          </p:cNvPr>
          <p:cNvSpPr txBox="1"/>
          <p:nvPr/>
        </p:nvSpPr>
        <p:spPr>
          <a:xfrm>
            <a:off x="1148861" y="515815"/>
            <a:ext cx="886264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Klavika Bold" panose="020B0806040000020004" pitchFamily="34" charset="0"/>
                <a:ea typeface="+mn-ea"/>
                <a:cs typeface="+mn-cs"/>
              </a:rPr>
              <a:t>RICK MUMA, PRESIDENT</a:t>
            </a:r>
            <a:endParaRPr kumimoji="0" lang="en-US" sz="4800" b="1" i="0" u="none" strike="noStrike" kern="1200" cap="none" spc="0" normalizeH="0" baseline="0" noProof="0" dirty="0">
              <a:ln>
                <a:noFill/>
              </a:ln>
              <a:solidFill>
                <a:prstClr val="black"/>
              </a:solidFill>
              <a:effectLst/>
              <a:uLnTx/>
              <a:uFillTx/>
              <a:latin typeface="Klavika Bold Italic" panose="020B080604000009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1" u="none" strike="noStrike" kern="1200" cap="none" spc="300" normalizeH="0" baseline="0" noProof="0" dirty="0">
              <a:ln>
                <a:noFill/>
              </a:ln>
              <a:solidFill>
                <a:prstClr val="black"/>
              </a:solidFill>
              <a:effectLst/>
              <a:uLnTx/>
              <a:uFillTx/>
              <a:latin typeface="Klavika Bold Italic" panose="020B0506040000020004" pitchFamily="34" charset="0"/>
              <a:ea typeface="+mn-ea"/>
              <a:cs typeface="+mn-cs"/>
            </a:endParaRPr>
          </a:p>
        </p:txBody>
      </p:sp>
      <p:sp>
        <p:nvSpPr>
          <p:cNvPr id="18" name="TextBox 17">
            <a:extLst>
              <a:ext uri="{FF2B5EF4-FFF2-40B4-BE49-F238E27FC236}">
                <a16:creationId xmlns:a16="http://schemas.microsoft.com/office/drawing/2014/main" id="{99C4CA26-76FF-74BA-D59F-10BF137BA4DD}"/>
              </a:ext>
            </a:extLst>
          </p:cNvPr>
          <p:cNvSpPr txBox="1"/>
          <p:nvPr/>
        </p:nvSpPr>
        <p:spPr>
          <a:xfrm>
            <a:off x="1148860" y="1498444"/>
            <a:ext cx="6834555" cy="4862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Klavika Regular" panose="020B0506040000020004" pitchFamily="34" charset="0"/>
                <a:ea typeface="+mn-ea"/>
                <a:cs typeface="+mn-cs"/>
              </a:rPr>
              <a:t>Dr. Richard (Rick) Muma was named the </a:t>
            </a:r>
            <a:r>
              <a:rPr kumimoji="0" lang="en-US" sz="1800" b="0" i="0" u="none" strike="noStrike" kern="1200" cap="none" spc="0" normalizeH="0" baseline="0" noProof="0" dirty="0">
                <a:ln>
                  <a:noFill/>
                </a:ln>
                <a:solidFill>
                  <a:srgbClr val="000000"/>
                </a:solidFill>
                <a:effectLst/>
                <a:uLnTx/>
                <a:uFillTx/>
                <a:latin typeface="Klavika Bold" panose="020B0806040000020004" pitchFamily="34" charset="0"/>
                <a:ea typeface="+mn-ea"/>
                <a:cs typeface="+mn-cs"/>
              </a:rPr>
              <a:t>15th president of Wichita State University</a:t>
            </a:r>
            <a:r>
              <a:rPr kumimoji="0" lang="en-US" sz="1800" b="0" i="0" u="none" strike="noStrike" kern="1200" cap="none" spc="0" normalizeH="0" baseline="0" noProof="0" dirty="0">
                <a:ln>
                  <a:noFill/>
                </a:ln>
                <a:solidFill>
                  <a:srgbClr val="000000"/>
                </a:solidFill>
                <a:effectLst/>
                <a:uLnTx/>
                <a:uFillTx/>
                <a:latin typeface="Klavika Regular" panose="020B0506040000020004" pitchFamily="34" charset="0"/>
                <a:ea typeface="+mn-ea"/>
                <a:cs typeface="+mn-cs"/>
              </a:rPr>
              <a:t> on May 6, 2021.</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Klavika Regular" panose="020B0506040000020004" pitchFamily="34" charset="0"/>
                <a:ea typeface="+mn-ea"/>
                <a:cs typeface="+mn-cs"/>
              </a:rPr>
              <a:t>He has more than 30 years of experience as a professor, administrator and physician assistant in internal medicine and infectious diseases.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Klavika Regular" panose="020B0506040000020004" pitchFamily="34" charset="0"/>
                <a:ea typeface="+mn-ea"/>
                <a:cs typeface="+mn-cs"/>
              </a:rPr>
              <a:t>Before assuming the presidency, Muma was executive vice president and provost of Wichita State, serving as the university's chief academic officer and providing academic leadership for the university's priorities — including enrollment, applied learning, funded research, and regional economic development. While at Wichita State, he has also served as senior associate vice president for Academic Affairs and Strategic Enrollment Management and chair and professor in the departments of Public Health Sciences and Physician Assistant.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p:txBody>
      </p:sp>
      <p:pic>
        <p:nvPicPr>
          <p:cNvPr id="3" name="Picture 2" descr="A person in a suit&#10;&#10;Description automatically generated with medium confidence">
            <a:extLst>
              <a:ext uri="{FF2B5EF4-FFF2-40B4-BE49-F238E27FC236}">
                <a16:creationId xmlns:a16="http://schemas.microsoft.com/office/drawing/2014/main" id="{F0BE246B-76C1-D41B-9867-29D4F34EC0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61114" y="948008"/>
            <a:ext cx="3700785" cy="5206607"/>
          </a:xfrm>
          <a:prstGeom prst="rect">
            <a:avLst/>
          </a:prstGeom>
        </p:spPr>
      </p:pic>
    </p:spTree>
    <p:extLst>
      <p:ext uri="{BB962C8B-B14F-4D97-AF65-F5344CB8AC3E}">
        <p14:creationId xmlns:p14="http://schemas.microsoft.com/office/powerpoint/2010/main" val="57108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people walking in front of a building&#10;&#10;AI-generated content may be incorrect.">
            <a:extLst>
              <a:ext uri="{FF2B5EF4-FFF2-40B4-BE49-F238E27FC236}">
                <a16:creationId xmlns:a16="http://schemas.microsoft.com/office/drawing/2014/main" id="{E449AAF2-B6D9-DD69-3AEE-EA4C1D32B06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040959" y="-176104"/>
            <a:ext cx="5415584" cy="7210208"/>
          </a:xfrm>
          <a:prstGeom prst="rect">
            <a:avLst/>
          </a:prstGeom>
        </p:spPr>
      </p:pic>
      <p:pic>
        <p:nvPicPr>
          <p:cNvPr id="22" name="Picture 21" descr="A close up of a card&#10;&#10;AI-generated content may be incorrect.">
            <a:extLst>
              <a:ext uri="{FF2B5EF4-FFF2-40B4-BE49-F238E27FC236}">
                <a16:creationId xmlns:a16="http://schemas.microsoft.com/office/drawing/2014/main" id="{A73ACCF8-83D6-846C-C032-9409F7F565E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
            <a:ext cx="8108830" cy="6902055"/>
          </a:xfrm>
          <a:prstGeom prst="rect">
            <a:avLst/>
          </a:prstGeom>
          <a:effectLst>
            <a:outerShdw blurRad="453925" dist="50800" dir="5400000" algn="ctr" rotWithShape="0">
              <a:srgbClr val="000000"/>
            </a:outerShdw>
          </a:effectLst>
        </p:spPr>
      </p:pic>
      <p:sp>
        <p:nvSpPr>
          <p:cNvPr id="7" name="TextBox 6">
            <a:extLst>
              <a:ext uri="{FF2B5EF4-FFF2-40B4-BE49-F238E27FC236}">
                <a16:creationId xmlns:a16="http://schemas.microsoft.com/office/drawing/2014/main" id="{A2B10C3E-5E60-E59A-FF0B-8A184E886DE8}"/>
              </a:ext>
            </a:extLst>
          </p:cNvPr>
          <p:cNvSpPr txBox="1"/>
          <p:nvPr/>
        </p:nvSpPr>
        <p:spPr>
          <a:xfrm>
            <a:off x="1090245" y="1230923"/>
            <a:ext cx="67759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spc="300" dirty="0">
                <a:solidFill>
                  <a:prstClr val="black"/>
                </a:solidFill>
                <a:latin typeface="Klavika Bold" panose="020B0506040000020004" pitchFamily="34" charset="0"/>
              </a:rPr>
              <a:t>CAMPUS UPDATES</a:t>
            </a:r>
            <a:endParaRPr kumimoji="0" lang="en-US" sz="4800" b="1" i="1" u="none" strike="noStrike" kern="1200" cap="none" spc="300" normalizeH="0" baseline="0" noProof="0" dirty="0">
              <a:ln>
                <a:noFill/>
              </a:ln>
              <a:solidFill>
                <a:prstClr val="black"/>
              </a:solidFill>
              <a:effectLst/>
              <a:uLnTx/>
              <a:uFillTx/>
              <a:latin typeface="Klavika Bold Italic" panose="020B0506040000020004" pitchFamily="34" charset="0"/>
              <a:ea typeface="+mn-ea"/>
              <a:cs typeface="+mn-cs"/>
            </a:endParaRPr>
          </a:p>
        </p:txBody>
      </p:sp>
      <p:sp>
        <p:nvSpPr>
          <p:cNvPr id="8" name="TextBox 7">
            <a:extLst>
              <a:ext uri="{FF2B5EF4-FFF2-40B4-BE49-F238E27FC236}">
                <a16:creationId xmlns:a16="http://schemas.microsoft.com/office/drawing/2014/main" id="{71AA5738-514A-2B92-187C-56A63C7A6E99}"/>
              </a:ext>
            </a:extLst>
          </p:cNvPr>
          <p:cNvSpPr txBox="1"/>
          <p:nvPr/>
        </p:nvSpPr>
        <p:spPr>
          <a:xfrm>
            <a:off x="1239003" y="3114727"/>
            <a:ext cx="3798823" cy="156966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sz="2800" b="1" dirty="0">
                <a:solidFill>
                  <a:prstClr val="black"/>
                </a:solidFill>
                <a:latin typeface="Klavika Bold" panose="020B0506040000020004" pitchFamily="34" charset="0"/>
              </a:rPr>
              <a:t>BOBBY GANDU</a:t>
            </a:r>
          </a:p>
          <a:p>
            <a:pPr marL="0" marR="0" lvl="0" indent="0" algn="l" defTabSz="914400" rtl="0" eaLnBrk="1" fontAlgn="auto" latinLnBrk="0" hangingPunct="1">
              <a:spcBef>
                <a:spcPts val="0"/>
              </a:spcBef>
              <a:spcAft>
                <a:spcPts val="0"/>
              </a:spcAft>
              <a:buClrTx/>
              <a:buSzTx/>
              <a:buFontTx/>
              <a:buNone/>
              <a:tabLst/>
              <a:defRPr/>
            </a:pPr>
            <a:r>
              <a:rPr lang="en-US" sz="2400" b="1" dirty="0">
                <a:solidFill>
                  <a:prstClr val="black"/>
                </a:solidFill>
                <a:latin typeface="Klavika Bold" panose="020B0506040000020004" pitchFamily="34" charset="0"/>
              </a:rPr>
              <a:t>Associate Vice Provost and Director of Admissions</a:t>
            </a:r>
            <a:endParaRPr kumimoji="0" lang="en-US" sz="2400" b="1" i="0" u="none" strike="noStrike" kern="1200" cap="none" spc="0" normalizeH="0" baseline="0" noProof="0" dirty="0">
              <a:ln>
                <a:noFill/>
              </a:ln>
              <a:solidFill>
                <a:prstClr val="black"/>
              </a:solidFill>
              <a:effectLst/>
              <a:uLnTx/>
              <a:uFillTx/>
              <a:latin typeface="Klavika Bold"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p:txBody>
      </p:sp>
      <p:sp>
        <p:nvSpPr>
          <p:cNvPr id="9" name="TextBox 8">
            <a:extLst>
              <a:ext uri="{FF2B5EF4-FFF2-40B4-BE49-F238E27FC236}">
                <a16:creationId xmlns:a16="http://schemas.microsoft.com/office/drawing/2014/main" id="{DE3A3708-8D92-C393-9C17-F075DC2410D3}"/>
              </a:ext>
            </a:extLst>
          </p:cNvPr>
          <p:cNvSpPr txBox="1"/>
          <p:nvPr/>
        </p:nvSpPr>
        <p:spPr>
          <a:xfrm>
            <a:off x="208797" y="6359057"/>
            <a:ext cx="47383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white"/>
                </a:solidFill>
                <a:effectLst/>
                <a:uLnTx/>
                <a:uFillTx/>
                <a:latin typeface="Franklin Gothic Demi" panose="020B0603020102020204" pitchFamily="34" charset="0"/>
                <a:ea typeface="+mn-ea"/>
                <a:cs typeface="+mn-cs"/>
              </a:rPr>
              <a:t>PARENT INFORMATION WORKSHOP</a:t>
            </a:r>
          </a:p>
        </p:txBody>
      </p:sp>
      <p:sp>
        <p:nvSpPr>
          <p:cNvPr id="23" name="TextBox 22">
            <a:extLst>
              <a:ext uri="{FF2B5EF4-FFF2-40B4-BE49-F238E27FC236}">
                <a16:creationId xmlns:a16="http://schemas.microsoft.com/office/drawing/2014/main" id="{B6E88950-CA9D-82B1-7EA4-A1890FDB75B7}"/>
              </a:ext>
            </a:extLst>
          </p:cNvPr>
          <p:cNvSpPr txBox="1"/>
          <p:nvPr/>
        </p:nvSpPr>
        <p:spPr>
          <a:xfrm>
            <a:off x="11731925" y="-184605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BD677270-E5E5-FE4B-1361-C060FB132D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6178" y="2418689"/>
            <a:ext cx="2221302" cy="2961736"/>
          </a:xfrm>
          <a:prstGeom prst="rect">
            <a:avLst/>
          </a:prstGeom>
        </p:spPr>
      </p:pic>
    </p:spTree>
    <p:extLst>
      <p:ext uri="{BB962C8B-B14F-4D97-AF65-F5344CB8AC3E}">
        <p14:creationId xmlns:p14="http://schemas.microsoft.com/office/powerpoint/2010/main" val="2748182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389C6-D819-28B8-627C-8FA6C45C809C}"/>
              </a:ext>
            </a:extLst>
          </p:cNvPr>
          <p:cNvSpPr txBox="1">
            <a:spLocks/>
          </p:cNvSpPr>
          <p:nvPr/>
        </p:nvSpPr>
        <p:spPr>
          <a:xfrm>
            <a:off x="1358368" y="462784"/>
            <a:ext cx="10515600"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Klavika Bold Condensed Italic" panose="020B0506040000020004" pitchFamily="34" charset="0"/>
                <a:ea typeface="+mj-ea"/>
                <a:cs typeface="Calibri" panose="020F0502020204030204" pitchFamily="34" charset="0"/>
              </a:rPr>
              <a:t>THE BEST TIME TO BE A </a:t>
            </a:r>
            <a:r>
              <a:rPr kumimoji="0" lang="en-US" sz="6000" b="1" i="0" u="none" strike="noStrike" kern="1200" cap="none" spc="0" normalizeH="0" baseline="0" noProof="0" dirty="0">
                <a:ln>
                  <a:noFill/>
                </a:ln>
                <a:solidFill>
                  <a:srgbClr val="FFD200"/>
                </a:solidFill>
                <a:effectLst/>
                <a:uLnTx/>
                <a:uFillTx/>
                <a:latin typeface="Klavika Bold Condensed Italic" panose="020B0506040000020004" pitchFamily="34" charset="0"/>
                <a:ea typeface="+mj-ea"/>
                <a:cs typeface="Calibri" panose="020F0502020204030204" pitchFamily="34" charset="0"/>
              </a:rPr>
              <a:t>SHOCKER</a:t>
            </a:r>
          </a:p>
        </p:txBody>
      </p:sp>
      <p:sp>
        <p:nvSpPr>
          <p:cNvPr id="3" name="Content Placeholder 2">
            <a:extLst>
              <a:ext uri="{FF2B5EF4-FFF2-40B4-BE49-F238E27FC236}">
                <a16:creationId xmlns:a16="http://schemas.microsoft.com/office/drawing/2014/main" id="{4D3D369E-57E4-5E44-DA22-2CD643C0A884}"/>
              </a:ext>
            </a:extLst>
          </p:cNvPr>
          <p:cNvSpPr txBox="1">
            <a:spLocks/>
          </p:cNvSpPr>
          <p:nvPr/>
        </p:nvSpPr>
        <p:spPr>
          <a:xfrm>
            <a:off x="234518" y="1975331"/>
            <a:ext cx="4379888" cy="46958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ts val="600"/>
              </a:spcBef>
              <a:spcAft>
                <a:spcPts val="600"/>
              </a:spcAft>
              <a:buClr>
                <a:srgbClr val="FFC000"/>
              </a:buClr>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Arial" pitchFamily="34" charset="0"/>
              </a:rPr>
              <a:t>Fall 2021-2025: Five largest Freshman classes in the U</a:t>
            </a:r>
            <a:r>
              <a:rPr kumimoji="0" lang="en-US" sz="2400" b="0" i="0" u="none" strike="noStrike" kern="1200" cap="none" spc="0" normalizeH="0" baseline="0" noProof="0" dirty="0" err="1">
                <a:ln>
                  <a:noFill/>
                </a:ln>
                <a:solidFill>
                  <a:prstClr val="black"/>
                </a:solidFill>
                <a:effectLst/>
                <a:uLnTx/>
                <a:uFillTx/>
                <a:latin typeface="Klavika Regular" panose="020B0506040000020004" pitchFamily="34" charset="0"/>
                <a:ea typeface="+mn-ea"/>
                <a:cs typeface="Arial" pitchFamily="34" charset="0"/>
              </a:rPr>
              <a:t>niversity’s</a:t>
            </a:r>
            <a:r>
              <a:rPr kumimoji="0" lang="en-US" sz="24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Arial" pitchFamily="34" charset="0"/>
              </a:rPr>
              <a:t> 130-year history</a:t>
            </a:r>
          </a:p>
          <a:p>
            <a:pPr marL="342900" marR="0" lvl="0" indent="-342900" algn="l" defTabSz="914400" rtl="0" eaLnBrk="1" fontAlgn="base" latinLnBrk="0" hangingPunct="1">
              <a:lnSpc>
                <a:spcPct val="90000"/>
              </a:lnSpc>
              <a:spcBef>
                <a:spcPts val="600"/>
              </a:spcBef>
              <a:spcAft>
                <a:spcPts val="600"/>
              </a:spcAft>
              <a:buClr>
                <a:srgbClr val="FFC000"/>
              </a:buClr>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Arial" pitchFamily="34" charset="0"/>
              </a:rPr>
              <a:t>#1 transfer destination in Kansas for 14 years in a row </a:t>
            </a:r>
          </a:p>
          <a:p>
            <a:pPr marL="342900" marR="0" lvl="0" indent="-342900" algn="l" defTabSz="914400" rtl="0" eaLnBrk="1" fontAlgn="base" latinLnBrk="0" hangingPunct="1">
              <a:lnSpc>
                <a:spcPct val="90000"/>
              </a:lnSpc>
              <a:spcBef>
                <a:spcPts val="600"/>
              </a:spcBef>
              <a:spcAft>
                <a:spcPts val="600"/>
              </a:spcAft>
              <a:buClr>
                <a:srgbClr val="FFC000"/>
              </a:buClr>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Arial" pitchFamily="34" charset="0"/>
              </a:rPr>
              <a:t>$600 million campus infrastructure investment during the last 10 years</a:t>
            </a:r>
          </a:p>
          <a:p>
            <a:pPr marL="342900" marR="0" lvl="0" indent="-342900" algn="l" defTabSz="914400" rtl="0" eaLnBrk="1" fontAlgn="base" latinLnBrk="0" hangingPunct="1">
              <a:lnSpc>
                <a:spcPct val="90000"/>
              </a:lnSpc>
              <a:spcBef>
                <a:spcPts val="600"/>
              </a:spcBef>
              <a:spcAft>
                <a:spcPts val="600"/>
              </a:spcAft>
              <a:buClr>
                <a:srgbClr val="FFC000"/>
              </a:buClr>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Arial" pitchFamily="34" charset="0"/>
              </a:rPr>
              <a:t>#1 most affordable research university in the region</a:t>
            </a:r>
          </a:p>
        </p:txBody>
      </p:sp>
      <p:pic>
        <p:nvPicPr>
          <p:cNvPr id="4" name="Picture 3">
            <a:extLst>
              <a:ext uri="{FF2B5EF4-FFF2-40B4-BE49-F238E27FC236}">
                <a16:creationId xmlns:a16="http://schemas.microsoft.com/office/drawing/2014/main" id="{0DEB9DBB-B132-70BB-EC24-C2719459092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078275" y="1827595"/>
            <a:ext cx="3178175" cy="4767262"/>
          </a:xfrm>
          <a:prstGeom prst="rect">
            <a:avLst/>
          </a:prstGeom>
        </p:spPr>
      </p:pic>
      <p:pic>
        <p:nvPicPr>
          <p:cNvPr id="6" name="Picture 5">
            <a:extLst>
              <a:ext uri="{FF2B5EF4-FFF2-40B4-BE49-F238E27FC236}">
                <a16:creationId xmlns:a16="http://schemas.microsoft.com/office/drawing/2014/main" id="{939F037C-2F18-EB2B-4066-EA662C0396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6812" y="1827595"/>
            <a:ext cx="3471681" cy="2314454"/>
          </a:xfrm>
          <a:prstGeom prst="rect">
            <a:avLst/>
          </a:prstGeom>
        </p:spPr>
      </p:pic>
      <p:pic>
        <p:nvPicPr>
          <p:cNvPr id="8" name="Picture 7">
            <a:extLst>
              <a:ext uri="{FF2B5EF4-FFF2-40B4-BE49-F238E27FC236}">
                <a16:creationId xmlns:a16="http://schemas.microsoft.com/office/drawing/2014/main" id="{4FD40338-87EC-2A1A-4E39-31B6BD84A2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26812" y="4280402"/>
            <a:ext cx="3466118" cy="2314455"/>
          </a:xfrm>
          <a:prstGeom prst="rect">
            <a:avLst/>
          </a:prstGeom>
        </p:spPr>
      </p:pic>
    </p:spTree>
    <p:extLst>
      <p:ext uri="{BB962C8B-B14F-4D97-AF65-F5344CB8AC3E}">
        <p14:creationId xmlns:p14="http://schemas.microsoft.com/office/powerpoint/2010/main" val="14790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71626E0-6050-730B-A959-E1C61E98500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27BF4E5-745E-9285-DCB3-925867645E3A}"/>
              </a:ext>
            </a:extLst>
          </p:cNvPr>
          <p:cNvSpPr txBox="1"/>
          <p:nvPr/>
        </p:nvSpPr>
        <p:spPr>
          <a:xfrm>
            <a:off x="1185437" y="160389"/>
            <a:ext cx="106907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00" normalizeH="0" baseline="0" noProof="0" dirty="0">
                <a:ln>
                  <a:noFill/>
                </a:ln>
                <a:solidFill>
                  <a:srgbClr val="FBCE20"/>
                </a:solidFill>
                <a:effectLst/>
                <a:uLnTx/>
                <a:uFillTx/>
                <a:latin typeface="Klavika Bold Condensed Italic" panose="020B0506040000020004" pitchFamily="34" charset="0"/>
                <a:ea typeface="+mn-ea"/>
                <a:cs typeface="+mn-cs"/>
              </a:rPr>
              <a:t>THE </a:t>
            </a:r>
            <a:r>
              <a:rPr kumimoji="0" lang="en-US" sz="5400" b="1" i="0" u="none" strike="noStrike" kern="1200" cap="none" spc="300" normalizeH="0" baseline="0" noProof="0" dirty="0">
                <a:ln>
                  <a:noFill/>
                </a:ln>
                <a:solidFill>
                  <a:prstClr val="white"/>
                </a:solidFill>
                <a:effectLst/>
                <a:uLnTx/>
                <a:uFillTx/>
                <a:latin typeface="Klavika Bold Condensed Italic" panose="020B0506040000020004" pitchFamily="34" charset="0"/>
                <a:ea typeface="+mn-ea"/>
                <a:cs typeface="+mn-cs"/>
              </a:rPr>
              <a:t>COLLEGE</a:t>
            </a:r>
            <a:r>
              <a:rPr kumimoji="0" lang="en-US" sz="5400" b="1" i="0" u="none" strike="noStrike" kern="1200" cap="none" spc="300" normalizeH="0" baseline="0" noProof="0" dirty="0">
                <a:ln>
                  <a:noFill/>
                </a:ln>
                <a:solidFill>
                  <a:srgbClr val="FBCE20"/>
                </a:solidFill>
                <a:effectLst/>
                <a:uLnTx/>
                <a:uFillTx/>
                <a:latin typeface="Klavika Bold Condensed Italic" panose="020B0506040000020004" pitchFamily="34" charset="0"/>
                <a:ea typeface="+mn-ea"/>
                <a:cs typeface="+mn-cs"/>
              </a:rPr>
              <a:t> TOUR</a:t>
            </a:r>
            <a:endParaRPr kumimoji="0" lang="en-US" sz="2000" b="1" i="0" u="none" strike="noStrike" kern="1200" cap="none" spc="300" normalizeH="0" baseline="0" noProof="0" dirty="0">
              <a:ln>
                <a:noFill/>
              </a:ln>
              <a:solidFill>
                <a:prstClr val="white"/>
              </a:solidFill>
              <a:effectLst/>
              <a:uLnTx/>
              <a:uFillTx/>
              <a:latin typeface="Klavika Bold Condensed Italic"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prstClr val="white"/>
                </a:solidFill>
                <a:effectLst/>
                <a:uLnTx/>
                <a:uFillTx/>
                <a:latin typeface="Klavika Bold" panose="020B0506040000020004" pitchFamily="34" charset="0"/>
                <a:ea typeface="+mn-ea"/>
                <a:cs typeface="+mn-cs"/>
              </a:rPr>
              <a:t>AMAZON PRIME STREAMING SERIES | WICHITA.EDU/COLLEGETOUR</a:t>
            </a:r>
            <a:endParaRPr kumimoji="0" lang="en-US" sz="1800" b="1" i="1" u="none" strike="noStrike" kern="1200" cap="none" spc="300" normalizeH="0" baseline="0" noProof="0" dirty="0">
              <a:ln>
                <a:noFill/>
              </a:ln>
              <a:solidFill>
                <a:prstClr val="white"/>
              </a:solidFill>
              <a:effectLst/>
              <a:uLnTx/>
              <a:uFillTx/>
              <a:latin typeface="Klavika Bold Italic" panose="020B0506040000020004" pitchFamily="34" charset="0"/>
              <a:ea typeface="+mn-ea"/>
              <a:cs typeface="+mn-cs"/>
            </a:endParaRPr>
          </a:p>
        </p:txBody>
      </p:sp>
      <p:sp>
        <p:nvSpPr>
          <p:cNvPr id="6" name="TextBox 5">
            <a:extLst>
              <a:ext uri="{FF2B5EF4-FFF2-40B4-BE49-F238E27FC236}">
                <a16:creationId xmlns:a16="http://schemas.microsoft.com/office/drawing/2014/main" id="{A3B963AE-A1C1-A9CC-B78F-2639D4111B1A}"/>
              </a:ext>
            </a:extLst>
          </p:cNvPr>
          <p:cNvSpPr txBox="1"/>
          <p:nvPr/>
        </p:nvSpPr>
        <p:spPr>
          <a:xfrm>
            <a:off x="208797" y="6359057"/>
            <a:ext cx="4738342"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Franklin Gothic Demi" panose="020B0603020102020204" pitchFamily="34" charset="0"/>
                <a:ea typeface="+mn-ea"/>
                <a:cs typeface="+mn-cs"/>
              </a:rPr>
              <a:t>PRESENTATION TITLE GOES HERE</a:t>
            </a:r>
          </a:p>
        </p:txBody>
      </p:sp>
      <p:pic>
        <p:nvPicPr>
          <p:cNvPr id="3" name="Picture 2">
            <a:extLst>
              <a:ext uri="{FF2B5EF4-FFF2-40B4-BE49-F238E27FC236}">
                <a16:creationId xmlns:a16="http://schemas.microsoft.com/office/drawing/2014/main" id="{B6D73D29-D6CB-2EC8-EDBB-DEE9EB3C6D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8348" y="2788563"/>
            <a:ext cx="3079067" cy="2309301"/>
          </a:xfrm>
          <a:prstGeom prst="rect">
            <a:avLst/>
          </a:prstGeom>
        </p:spPr>
      </p:pic>
      <p:pic>
        <p:nvPicPr>
          <p:cNvPr id="5" name="Picture 4">
            <a:extLst>
              <a:ext uri="{FF2B5EF4-FFF2-40B4-BE49-F238E27FC236}">
                <a16:creationId xmlns:a16="http://schemas.microsoft.com/office/drawing/2014/main" id="{909D1806-C109-669D-7228-1C6D245705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198" y="3153392"/>
            <a:ext cx="2938174" cy="2203632"/>
          </a:xfrm>
          <a:prstGeom prst="rect">
            <a:avLst/>
          </a:prstGeom>
        </p:spPr>
      </p:pic>
      <p:pic>
        <p:nvPicPr>
          <p:cNvPr id="7" name="Picture 6">
            <a:extLst>
              <a:ext uri="{FF2B5EF4-FFF2-40B4-BE49-F238E27FC236}">
                <a16:creationId xmlns:a16="http://schemas.microsoft.com/office/drawing/2014/main" id="{5D3B0164-9095-5514-FBB1-280387ED888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78277" y="5036753"/>
            <a:ext cx="3704540" cy="2226197"/>
          </a:xfrm>
          <a:prstGeom prst="rect">
            <a:avLst/>
          </a:prstGeom>
        </p:spPr>
      </p:pic>
      <p:pic>
        <p:nvPicPr>
          <p:cNvPr id="8" name="Picture 7">
            <a:extLst>
              <a:ext uri="{FF2B5EF4-FFF2-40B4-BE49-F238E27FC236}">
                <a16:creationId xmlns:a16="http://schemas.microsoft.com/office/drawing/2014/main" id="{CA0638AE-86CB-AC98-19D6-CD05D588347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85290" y="3270806"/>
            <a:ext cx="2938174" cy="2508366"/>
          </a:xfrm>
          <a:prstGeom prst="rect">
            <a:avLst/>
          </a:prstGeom>
        </p:spPr>
      </p:pic>
      <p:pic>
        <p:nvPicPr>
          <p:cNvPr id="9" name="Picture 8">
            <a:extLst>
              <a:ext uri="{FF2B5EF4-FFF2-40B4-BE49-F238E27FC236}">
                <a16:creationId xmlns:a16="http://schemas.microsoft.com/office/drawing/2014/main" id="{D366F53A-D4C1-F6E1-32B2-C18878A785F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46073" y="4465512"/>
            <a:ext cx="3932029" cy="2703383"/>
          </a:xfrm>
          <a:prstGeom prst="rect">
            <a:avLst/>
          </a:prstGeom>
        </p:spPr>
      </p:pic>
      <p:pic>
        <p:nvPicPr>
          <p:cNvPr id="10" name="Picture 9">
            <a:extLst>
              <a:ext uri="{FF2B5EF4-FFF2-40B4-BE49-F238E27FC236}">
                <a16:creationId xmlns:a16="http://schemas.microsoft.com/office/drawing/2014/main" id="{FE56E205-B6DD-31E8-6A74-67DD38692C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2223" y="1572769"/>
            <a:ext cx="2741031" cy="2055774"/>
          </a:xfrm>
          <a:prstGeom prst="rect">
            <a:avLst/>
          </a:prstGeom>
        </p:spPr>
      </p:pic>
      <p:pic>
        <p:nvPicPr>
          <p:cNvPr id="11" name="Picture 10">
            <a:extLst>
              <a:ext uri="{FF2B5EF4-FFF2-40B4-BE49-F238E27FC236}">
                <a16:creationId xmlns:a16="http://schemas.microsoft.com/office/drawing/2014/main" id="{50A66BB8-D232-E0C3-A27B-FD65FC7F3E8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488529" y="5097864"/>
            <a:ext cx="2557545" cy="2259207"/>
          </a:xfrm>
          <a:prstGeom prst="rect">
            <a:avLst/>
          </a:prstGeom>
        </p:spPr>
      </p:pic>
      <p:pic>
        <p:nvPicPr>
          <p:cNvPr id="12" name="Picture 11">
            <a:extLst>
              <a:ext uri="{FF2B5EF4-FFF2-40B4-BE49-F238E27FC236}">
                <a16:creationId xmlns:a16="http://schemas.microsoft.com/office/drawing/2014/main" id="{987C2A12-08C0-EDD4-9731-F1E6386E09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02529" y="1572768"/>
            <a:ext cx="2572022" cy="1713610"/>
          </a:xfrm>
          <a:prstGeom prst="rect">
            <a:avLst/>
          </a:prstGeom>
        </p:spPr>
      </p:pic>
      <p:pic>
        <p:nvPicPr>
          <p:cNvPr id="13" name="Picture 12">
            <a:extLst>
              <a:ext uri="{FF2B5EF4-FFF2-40B4-BE49-F238E27FC236}">
                <a16:creationId xmlns:a16="http://schemas.microsoft.com/office/drawing/2014/main" id="{2D9C914C-DD16-DA3C-FA3C-E4AD98846A0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69254" y="4956327"/>
            <a:ext cx="3511958" cy="2306624"/>
          </a:xfrm>
          <a:prstGeom prst="rect">
            <a:avLst/>
          </a:prstGeom>
        </p:spPr>
      </p:pic>
      <p:pic>
        <p:nvPicPr>
          <p:cNvPr id="14" name="Picture 13">
            <a:extLst>
              <a:ext uri="{FF2B5EF4-FFF2-40B4-BE49-F238E27FC236}">
                <a16:creationId xmlns:a16="http://schemas.microsoft.com/office/drawing/2014/main" id="{D85DC8FE-53C2-C65E-8DD3-896155616A8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189410" y="1565659"/>
            <a:ext cx="3341384" cy="2226197"/>
          </a:xfrm>
          <a:prstGeom prst="rect">
            <a:avLst/>
          </a:prstGeom>
        </p:spPr>
      </p:pic>
      <p:pic>
        <p:nvPicPr>
          <p:cNvPr id="15" name="Picture 14">
            <a:extLst>
              <a:ext uri="{FF2B5EF4-FFF2-40B4-BE49-F238E27FC236}">
                <a16:creationId xmlns:a16="http://schemas.microsoft.com/office/drawing/2014/main" id="{E6225AF2-9E28-C69A-2165-48D01FBF41EA}"/>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r="-5425"/>
          <a:stretch/>
        </p:blipFill>
        <p:spPr>
          <a:xfrm>
            <a:off x="7866782" y="3296303"/>
            <a:ext cx="2170427" cy="2226197"/>
          </a:xfrm>
          <a:prstGeom prst="rect">
            <a:avLst/>
          </a:prstGeom>
        </p:spPr>
      </p:pic>
      <p:pic>
        <p:nvPicPr>
          <p:cNvPr id="16" name="Picture 15">
            <a:extLst>
              <a:ext uri="{FF2B5EF4-FFF2-40B4-BE49-F238E27FC236}">
                <a16:creationId xmlns:a16="http://schemas.microsoft.com/office/drawing/2014/main" id="{42F38336-5B95-48CA-5867-D238DBFDBC7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9678197" y="3252203"/>
            <a:ext cx="2704620" cy="2104821"/>
          </a:xfrm>
          <a:prstGeom prst="rect">
            <a:avLst/>
          </a:prstGeom>
        </p:spPr>
      </p:pic>
      <p:pic>
        <p:nvPicPr>
          <p:cNvPr id="17" name="Picture 16" descr="A group of cheerleaders in a basketball court&#10;&#10;Description automatically generated">
            <a:extLst>
              <a:ext uri="{FF2B5EF4-FFF2-40B4-BE49-F238E27FC236}">
                <a16:creationId xmlns:a16="http://schemas.microsoft.com/office/drawing/2014/main" id="{662119B8-FDCC-6E5E-5420-A51879ADCD4F}"/>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8832990" y="1572768"/>
            <a:ext cx="3445447" cy="1943496"/>
          </a:xfrm>
          <a:prstGeom prst="rect">
            <a:avLst/>
          </a:prstGeom>
        </p:spPr>
      </p:pic>
      <p:pic>
        <p:nvPicPr>
          <p:cNvPr id="18" name="Picture 17" descr="A group of people standing on a green field&#10;&#10;Description automatically generated">
            <a:extLst>
              <a:ext uri="{FF2B5EF4-FFF2-40B4-BE49-F238E27FC236}">
                <a16:creationId xmlns:a16="http://schemas.microsoft.com/office/drawing/2014/main" id="{026E1932-A519-C88D-77EB-0CB246043A30}"/>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5986502" y="1566415"/>
            <a:ext cx="3636783" cy="1971008"/>
          </a:xfrm>
          <a:prstGeom prst="rect">
            <a:avLst/>
          </a:prstGeom>
        </p:spPr>
      </p:pic>
      <p:pic>
        <p:nvPicPr>
          <p:cNvPr id="19" name="Picture 18">
            <a:extLst>
              <a:ext uri="{FF2B5EF4-FFF2-40B4-BE49-F238E27FC236}">
                <a16:creationId xmlns:a16="http://schemas.microsoft.com/office/drawing/2014/main" id="{3065F1B7-7B13-5BB2-97D5-2FECD8D9E6B8}"/>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527841" y="5464036"/>
            <a:ext cx="2457351" cy="1843014"/>
          </a:xfrm>
          <a:prstGeom prst="rect">
            <a:avLst/>
          </a:prstGeom>
        </p:spPr>
      </p:pic>
    </p:spTree>
    <p:extLst>
      <p:ext uri="{BB962C8B-B14F-4D97-AF65-F5344CB8AC3E}">
        <p14:creationId xmlns:p14="http://schemas.microsoft.com/office/powerpoint/2010/main" val="357740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DCE13-C05D-39B5-A853-391AD1D03E78}"/>
            </a:ext>
          </a:extLst>
        </p:cNvPr>
        <p:cNvGrpSpPr/>
        <p:nvPr/>
      </p:nvGrpSpPr>
      <p:grpSpPr>
        <a:xfrm>
          <a:off x="0" y="0"/>
          <a:ext cx="0" cy="0"/>
          <a:chOff x="0" y="0"/>
          <a:chExt cx="0" cy="0"/>
        </a:xfrm>
      </p:grpSpPr>
      <p:pic>
        <p:nvPicPr>
          <p:cNvPr id="20" name="Picture 19" descr="A black and white screen&#10;&#10;AI-generated content may be incorrect.">
            <a:extLst>
              <a:ext uri="{FF2B5EF4-FFF2-40B4-BE49-F238E27FC236}">
                <a16:creationId xmlns:a16="http://schemas.microsoft.com/office/drawing/2014/main" id="{9F383C82-79FE-24E5-B7C7-31E684FB4E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8C5DF88-837A-2590-8E56-8E4B9390A5C2}"/>
              </a:ext>
            </a:extLst>
          </p:cNvPr>
          <p:cNvSpPr txBox="1"/>
          <p:nvPr/>
        </p:nvSpPr>
        <p:spPr>
          <a:xfrm>
            <a:off x="1148861" y="385172"/>
            <a:ext cx="886264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FBCE20"/>
                </a:solidFill>
                <a:effectLst/>
                <a:uLnTx/>
                <a:uFillTx/>
                <a:latin typeface="Klavika Bold Condensed Italic" panose="020B0506040000020004" pitchFamily="34" charset="0"/>
                <a:ea typeface="+mn-ea"/>
                <a:cs typeface="+mn-cs"/>
              </a:rPr>
              <a:t>SHOCKER </a:t>
            </a:r>
            <a:r>
              <a:rPr kumimoji="0" lang="en-US" sz="6000" b="1" i="0" u="none" strike="noStrike" kern="1200" cap="none" spc="300" normalizeH="0" baseline="0" noProof="0" dirty="0">
                <a:ln>
                  <a:noFill/>
                </a:ln>
                <a:solidFill>
                  <a:prstClr val="white"/>
                </a:solidFill>
                <a:effectLst/>
                <a:uLnTx/>
                <a:uFillTx/>
                <a:latin typeface="Klavika Bold Condensed Italic" panose="020B0506040000020004" pitchFamily="34" charset="0"/>
                <a:ea typeface="+mn-ea"/>
                <a:cs typeface="+mn-cs"/>
              </a:rPr>
              <a:t>SUCCESS CENTER</a:t>
            </a:r>
            <a:endParaRPr kumimoji="0" lang="en-US" sz="6000" b="1" i="1" u="none" strike="noStrike" kern="1200" cap="none" spc="300" normalizeH="0" baseline="0" noProof="0" dirty="0">
              <a:ln>
                <a:noFill/>
              </a:ln>
              <a:solidFill>
                <a:prstClr val="white"/>
              </a:solidFill>
              <a:effectLst/>
              <a:uLnTx/>
              <a:uFillTx/>
              <a:latin typeface="Klavika Bold Condensed Italic" panose="020B0506040000020004" pitchFamily="34" charset="0"/>
              <a:ea typeface="+mn-ea"/>
              <a:cs typeface="+mn-cs"/>
            </a:endParaRPr>
          </a:p>
        </p:txBody>
      </p:sp>
      <p:sp>
        <p:nvSpPr>
          <p:cNvPr id="7" name="TextBox 6">
            <a:extLst>
              <a:ext uri="{FF2B5EF4-FFF2-40B4-BE49-F238E27FC236}">
                <a16:creationId xmlns:a16="http://schemas.microsoft.com/office/drawing/2014/main" id="{53E6823F-7DC8-03FB-AD65-336AB6D4EEF3}"/>
              </a:ext>
            </a:extLst>
          </p:cNvPr>
          <p:cNvSpPr txBox="1"/>
          <p:nvPr/>
        </p:nvSpPr>
        <p:spPr>
          <a:xfrm>
            <a:off x="222738" y="1346812"/>
            <a:ext cx="9495693"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18 student services in one location</a:t>
            </a:r>
            <a:endParaRPr kumimoji="0" lang="en-US" sz="26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Adult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Care Team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Career Closet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Military and Veteran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Office of Student Accommodations &amp; Testing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Klavika Regular" panose="020B0506040000020004" pitchFamily="34" charset="0"/>
                <a:ea typeface="+mn-ea"/>
                <a:cs typeface="+mn-cs"/>
              </a:rPr>
              <a:t>OneStop</a:t>
            </a: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 Student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Shocker Support Locker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Student Success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Tech Help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Testing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TRIO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Tutoring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p:txBody>
      </p:sp>
      <p:pic>
        <p:nvPicPr>
          <p:cNvPr id="5" name="Picture 4">
            <a:extLst>
              <a:ext uri="{FF2B5EF4-FFF2-40B4-BE49-F238E27FC236}">
                <a16:creationId xmlns:a16="http://schemas.microsoft.com/office/drawing/2014/main" id="{10ED9E91-7FCB-62B3-E6FF-D246882206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0895" y="4325510"/>
            <a:ext cx="3552215" cy="2371356"/>
          </a:xfrm>
          <a:prstGeom prst="rect">
            <a:avLst/>
          </a:prstGeom>
        </p:spPr>
      </p:pic>
      <p:pic>
        <p:nvPicPr>
          <p:cNvPr id="9" name="Content Placeholder 11" descr="A room with a table and chairs&#10;&#10;Description automatically generated">
            <a:extLst>
              <a:ext uri="{FF2B5EF4-FFF2-40B4-BE49-F238E27FC236}">
                <a16:creationId xmlns:a16="http://schemas.microsoft.com/office/drawing/2014/main" id="{750F38CD-55FE-DCB0-DAAB-F6E8B7E080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9034" y="1916650"/>
            <a:ext cx="2950655" cy="4425535"/>
          </a:xfrm>
          <a:prstGeom prst="rect">
            <a:avLst/>
          </a:prstGeom>
        </p:spPr>
      </p:pic>
      <p:pic>
        <p:nvPicPr>
          <p:cNvPr id="3" name="Picture 2" descr="A group of women sitting at a table&#10;&#10;AI-generated content may be incorrect.">
            <a:extLst>
              <a:ext uri="{FF2B5EF4-FFF2-40B4-BE49-F238E27FC236}">
                <a16:creationId xmlns:a16="http://schemas.microsoft.com/office/drawing/2014/main" id="{6892E464-E36B-B044-B7D6-E8B1882C8F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76342" y="1749537"/>
            <a:ext cx="3681323" cy="2454215"/>
          </a:xfrm>
          <a:prstGeom prst="rect">
            <a:avLst/>
          </a:prstGeom>
        </p:spPr>
      </p:pic>
      <p:pic>
        <p:nvPicPr>
          <p:cNvPr id="6" name="Picture 5">
            <a:extLst>
              <a:ext uri="{FF2B5EF4-FFF2-40B4-BE49-F238E27FC236}">
                <a16:creationId xmlns:a16="http://schemas.microsoft.com/office/drawing/2014/main" id="{21FEA5DC-FF72-3A39-5C3B-1583C468C8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09691" y="4525723"/>
            <a:ext cx="2738128" cy="2171143"/>
          </a:xfrm>
          <a:prstGeom prst="rect">
            <a:avLst/>
          </a:prstGeom>
        </p:spPr>
      </p:pic>
    </p:spTree>
    <p:extLst>
      <p:ext uri="{BB962C8B-B14F-4D97-AF65-F5344CB8AC3E}">
        <p14:creationId xmlns:p14="http://schemas.microsoft.com/office/powerpoint/2010/main" val="81296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F282F-6E89-BB6F-AF63-7973728C4A8D}"/>
            </a:ext>
          </a:extLst>
        </p:cNvPr>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366370DA-4E62-C9E2-CF50-AC039BA2C0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556"/>
            <a:ext cx="6688845" cy="5116380"/>
          </a:xfrm>
          <a:prstGeom prst="rect">
            <a:avLst/>
          </a:prstGeom>
        </p:spPr>
      </p:pic>
      <p:pic>
        <p:nvPicPr>
          <p:cNvPr id="11" name="Picture 10" descr="A screen shot of a computer&#10;&#10;AI-generated content may be incorrect.">
            <a:extLst>
              <a:ext uri="{FF2B5EF4-FFF2-40B4-BE49-F238E27FC236}">
                <a16:creationId xmlns:a16="http://schemas.microsoft.com/office/drawing/2014/main" id="{B69284E7-DF33-A53B-6FCA-135C4710A357}"/>
              </a:ext>
            </a:extLst>
          </p:cNvPr>
          <p:cNvPicPr>
            <a:picLocks noChangeAspect="1"/>
          </p:cNvPicPr>
          <p:nvPr/>
        </p:nvPicPr>
        <p:blipFill>
          <a:blip r:embed="rId4" cstate="email">
            <a:extLst>
              <a:ext uri="{28A0092B-C50C-407E-A947-70E740481C1C}">
                <a14:useLocalDpi xmlns:a14="http://schemas.microsoft.com/office/drawing/2010/main"/>
              </a:ext>
            </a:extLst>
          </a:blip>
          <a:srcRect r="-110585"/>
          <a:stretch>
            <a:fillRect/>
          </a:stretch>
        </p:blipFill>
        <p:spPr>
          <a:xfrm>
            <a:off x="6363109" y="-62556"/>
            <a:ext cx="12303211" cy="6920556"/>
          </a:xfrm>
          <a:prstGeom prst="rect">
            <a:avLst/>
          </a:prstGeom>
        </p:spPr>
      </p:pic>
      <p:sp>
        <p:nvSpPr>
          <p:cNvPr id="14" name="TextBox 13">
            <a:extLst>
              <a:ext uri="{FF2B5EF4-FFF2-40B4-BE49-F238E27FC236}">
                <a16:creationId xmlns:a16="http://schemas.microsoft.com/office/drawing/2014/main" id="{BD90EE25-2B69-BCA5-02B9-79AB2279664A}"/>
              </a:ext>
            </a:extLst>
          </p:cNvPr>
          <p:cNvSpPr txBox="1"/>
          <p:nvPr/>
        </p:nvSpPr>
        <p:spPr>
          <a:xfrm>
            <a:off x="6860898" y="55202"/>
            <a:ext cx="524858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Klavika Bold Condensed Italic" panose="020B0506040000020004" pitchFamily="34" charset="0"/>
                <a:ea typeface="+mn-ea"/>
                <a:cs typeface="+mn-cs"/>
              </a:rPr>
              <a:t>SHOCKER CITY </a:t>
            </a:r>
            <a:r>
              <a:rPr kumimoji="0" lang="en-US" sz="6000" b="1" i="0" u="none" strike="noStrike" kern="1200" cap="none" spc="0" normalizeH="0" baseline="0" noProof="0" dirty="0">
                <a:ln>
                  <a:noFill/>
                </a:ln>
                <a:solidFill>
                  <a:prstClr val="white"/>
                </a:solidFill>
                <a:effectLst/>
                <a:uLnTx/>
                <a:uFillTx/>
                <a:latin typeface="Klavika Bold Condensed Italic" panose="020B0506040000020004" pitchFamily="34" charset="0"/>
                <a:ea typeface="+mn-ea"/>
                <a:cs typeface="+mn-cs"/>
              </a:rPr>
              <a:t>PARTNERSHIP</a:t>
            </a:r>
          </a:p>
        </p:txBody>
      </p:sp>
      <p:sp>
        <p:nvSpPr>
          <p:cNvPr id="15" name="TextBox 14">
            <a:extLst>
              <a:ext uri="{FF2B5EF4-FFF2-40B4-BE49-F238E27FC236}">
                <a16:creationId xmlns:a16="http://schemas.microsoft.com/office/drawing/2014/main" id="{F00089A9-E0B3-3BCE-B81F-2DB873FF61FA}"/>
              </a:ext>
            </a:extLst>
          </p:cNvPr>
          <p:cNvSpPr txBox="1"/>
          <p:nvPr/>
        </p:nvSpPr>
        <p:spPr>
          <a:xfrm>
            <a:off x="7475424" y="1809124"/>
            <a:ext cx="4485503" cy="61093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Students from these areas benefit from a tuition discount and pay in-state tuition rates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Estimated tuition/fees of $9,947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Shocker City students are also eligible for </a:t>
            </a:r>
            <a:r>
              <a:rPr kumimoji="0" lang="en-US" sz="24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freshmen merit scholarships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Students </a:t>
            </a:r>
            <a:r>
              <a:rPr kumimoji="0" lang="en-US" sz="24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save more than $42,500 </a:t>
            </a:r>
            <a:r>
              <a:rPr kumimoji="0" lang="en-US" sz="24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over four years as compared to out-of-state tuition</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p:txBody>
      </p:sp>
      <p:sp>
        <p:nvSpPr>
          <p:cNvPr id="4" name="TextBox 3">
            <a:extLst>
              <a:ext uri="{FF2B5EF4-FFF2-40B4-BE49-F238E27FC236}">
                <a16:creationId xmlns:a16="http://schemas.microsoft.com/office/drawing/2014/main" id="{09DB37F0-2181-4CBD-DC69-A78CC70722D7}"/>
              </a:ext>
            </a:extLst>
          </p:cNvPr>
          <p:cNvSpPr txBox="1"/>
          <p:nvPr/>
        </p:nvSpPr>
        <p:spPr>
          <a:xfrm>
            <a:off x="150274" y="5171582"/>
            <a:ext cx="6212835"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Klavika Bold Condensed Italic" panose="020B0506040000020004" pitchFamily="34" charset="0"/>
                <a:ea typeface="+mn-ea"/>
                <a:cs typeface="+mn-cs"/>
              </a:rPr>
              <a:t>ADDITIONAL DISCOUNTS AVAILABLE FOR OTHER STATES! VISIT </a:t>
            </a:r>
            <a:r>
              <a:rPr kumimoji="0" lang="en-US" sz="2800" b="1" i="0" u="none" strike="noStrike" kern="1200" cap="none" spc="0" normalizeH="0" baseline="0" noProof="0" dirty="0">
                <a:ln>
                  <a:noFill/>
                </a:ln>
                <a:solidFill>
                  <a:srgbClr val="FFC000"/>
                </a:solidFill>
                <a:effectLst/>
                <a:uLnTx/>
                <a:uFillTx/>
                <a:latin typeface="Klavika Bold Condensed Italic" panose="020B0506040000020004" pitchFamily="34" charset="0"/>
                <a:ea typeface="+mn-ea"/>
                <a:cs typeface="+mn-cs"/>
              </a:rPr>
              <a:t>WICHITA.EDU/SHOCKERSAVINGS </a:t>
            </a:r>
            <a:r>
              <a:rPr kumimoji="0" lang="en-US" sz="2800" b="1" i="0" u="none" strike="noStrike" kern="1200" cap="none" spc="0" normalizeH="0" baseline="0" noProof="0" dirty="0">
                <a:ln>
                  <a:noFill/>
                </a:ln>
                <a:solidFill>
                  <a:srgbClr val="000000"/>
                </a:solidFill>
                <a:effectLst/>
                <a:uLnTx/>
                <a:uFillTx/>
                <a:latin typeface="Klavika Bold Condensed Italic" panose="020B0506040000020004" pitchFamily="34" charset="0"/>
                <a:ea typeface="+mn-ea"/>
                <a:cs typeface="+mn-cs"/>
              </a:rPr>
              <a:t>FOR ELIGIBILITY AND MORE INFORMATION!</a:t>
            </a:r>
          </a:p>
        </p:txBody>
      </p:sp>
    </p:spTree>
    <p:extLst>
      <p:ext uri="{BB962C8B-B14F-4D97-AF65-F5344CB8AC3E}">
        <p14:creationId xmlns:p14="http://schemas.microsoft.com/office/powerpoint/2010/main" val="394249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sport, athletic game&#10;&#10;Description automatically generated">
            <a:extLst>
              <a:ext uri="{FF2B5EF4-FFF2-40B4-BE49-F238E27FC236}">
                <a16:creationId xmlns:a16="http://schemas.microsoft.com/office/drawing/2014/main" id="{A9CA939B-82F6-4868-22F1-1D1772C05A3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648449" y="0"/>
            <a:ext cx="5543551" cy="6858000"/>
          </a:xfrm>
          <a:prstGeom prst="rect">
            <a:avLst/>
          </a:prstGeom>
        </p:spPr>
      </p:pic>
      <p:pic>
        <p:nvPicPr>
          <p:cNvPr id="13" name="Picture 12" descr="A white and yellow rectangular object&#10;&#10;AI-generated content may be incorrect.">
            <a:extLst>
              <a:ext uri="{FF2B5EF4-FFF2-40B4-BE49-F238E27FC236}">
                <a16:creationId xmlns:a16="http://schemas.microsoft.com/office/drawing/2014/main" id="{B301D7DA-C154-8F09-8849-AABF476828C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8229600" cy="6858000"/>
          </a:xfrm>
          <a:prstGeom prst="rect">
            <a:avLst/>
          </a:prstGeom>
          <a:effectLst>
            <a:outerShdw blurRad="590191" dist="50800" dir="5400000" algn="ctr" rotWithShape="0">
              <a:srgbClr val="000000">
                <a:alpha val="17000"/>
              </a:srgbClr>
            </a:outerShdw>
          </a:effectLst>
        </p:spPr>
      </p:pic>
      <p:sp>
        <p:nvSpPr>
          <p:cNvPr id="7" name="TextBox 6">
            <a:extLst>
              <a:ext uri="{FF2B5EF4-FFF2-40B4-BE49-F238E27FC236}">
                <a16:creationId xmlns:a16="http://schemas.microsoft.com/office/drawing/2014/main" id="{A2B10C3E-5E60-E59A-FF0B-8A184E886DE8}"/>
              </a:ext>
            </a:extLst>
          </p:cNvPr>
          <p:cNvSpPr txBox="1"/>
          <p:nvPr/>
        </p:nvSpPr>
        <p:spPr>
          <a:xfrm>
            <a:off x="1053669" y="1019982"/>
            <a:ext cx="677594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300" normalizeH="0" baseline="0" noProof="0" dirty="0">
                <a:ln>
                  <a:noFill/>
                </a:ln>
                <a:solidFill>
                  <a:prstClr val="black"/>
                </a:solidFill>
                <a:effectLst/>
                <a:uLnTx/>
                <a:uFillTx/>
                <a:latin typeface="Klavika Bold" panose="020B0506040000020004" pitchFamily="34" charset="0"/>
                <a:ea typeface="+mn-ea"/>
                <a:cs typeface="+mn-cs"/>
              </a:rPr>
              <a:t>WICHITA STATE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300" normalizeH="0" baseline="0" noProof="0" dirty="0">
                <a:ln>
                  <a:noFill/>
                </a:ln>
                <a:solidFill>
                  <a:prstClr val="black"/>
                </a:solidFill>
                <a:effectLst/>
                <a:uLnTx/>
                <a:uFillTx/>
                <a:latin typeface="Klavika Bold" panose="020B0506040000020004" pitchFamily="34" charset="0"/>
                <a:ea typeface="+mn-ea"/>
                <a:cs typeface="+mn-cs"/>
              </a:rPr>
              <a:t>COST OF ATTENDANCE</a:t>
            </a:r>
            <a:endParaRPr kumimoji="0" lang="en-US" sz="3400" b="1" i="1" u="none" strike="noStrike" kern="1200" cap="none" spc="300" normalizeH="0" baseline="0" noProof="0" dirty="0">
              <a:ln>
                <a:noFill/>
              </a:ln>
              <a:solidFill>
                <a:prstClr val="black"/>
              </a:solidFill>
              <a:effectLst/>
              <a:uLnTx/>
              <a:uFillTx/>
              <a:latin typeface="Klavika Bold Italic" panose="020B0506040000020004" pitchFamily="34" charset="0"/>
              <a:ea typeface="+mn-ea"/>
              <a:cs typeface="+mn-cs"/>
            </a:endParaRPr>
          </a:p>
        </p:txBody>
      </p:sp>
      <p:sp>
        <p:nvSpPr>
          <p:cNvPr id="8" name="TextBox 7">
            <a:extLst>
              <a:ext uri="{FF2B5EF4-FFF2-40B4-BE49-F238E27FC236}">
                <a16:creationId xmlns:a16="http://schemas.microsoft.com/office/drawing/2014/main" id="{71AA5738-514A-2B92-187C-56A63C7A6E99}"/>
              </a:ext>
            </a:extLst>
          </p:cNvPr>
          <p:cNvSpPr txBox="1"/>
          <p:nvPr/>
        </p:nvSpPr>
        <p:spPr>
          <a:xfrm>
            <a:off x="1312687" y="2158755"/>
            <a:ext cx="6516922" cy="42319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Klavika Bold Condensed" panose="020B0506040000020004" pitchFamily="34" charset="0"/>
                <a:ea typeface="+mn-ea"/>
                <a:cs typeface="+mn-cs"/>
              </a:rPr>
              <a:t>Tuition &amp; fees estimate: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Regular Italic" panose="020B0506040000090004" pitchFamily="34" charset="0"/>
                <a:ea typeface="+mn-ea"/>
                <a:cs typeface="+mn-cs"/>
              </a:rPr>
              <a:t>Based on 15 credit hours per semester (30 hours per year)</a:t>
            </a:r>
          </a:p>
          <a:p>
            <a:pPr marL="457182" marR="0" lvl="0" indent="-4571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KS residents | Shocker City ~ $9,947 per year</a:t>
            </a:r>
          </a:p>
          <a:p>
            <a:pPr marL="457182" marR="0" lvl="0" indent="-4571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Shocker Select | MSEP ~ $13,844 per year</a:t>
            </a:r>
          </a:p>
          <a:p>
            <a:pPr marL="457182" marR="0" lvl="0" indent="-4571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Nonresidents ~ $20,613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sng"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Wichita State is the </a:t>
            </a:r>
            <a:r>
              <a:rPr kumimoji="0" lang="en-US" sz="2000" b="1" i="0" u="sng"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MOST AFFORDABLE</a:t>
            </a:r>
            <a:r>
              <a:rPr kumimoji="0" lang="en-US" sz="2000" b="1"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rPr>
              <a:t>research university in Kansas and over 88% of our freshmen receive scholarships and/or federal 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p:txBody>
      </p:sp>
    </p:spTree>
    <p:extLst>
      <p:ext uri="{BB962C8B-B14F-4D97-AF65-F5344CB8AC3E}">
        <p14:creationId xmlns:p14="http://schemas.microsoft.com/office/powerpoint/2010/main" val="287962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1F1572BC-E319-C593-0C4E-6A22ABE663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pic>
        <p:nvPicPr>
          <p:cNvPr id="9" name="Picture 8" descr="A graph of the number of universities in the region&#10;&#10;AI-generated content may be incorrect.">
            <a:extLst>
              <a:ext uri="{FF2B5EF4-FFF2-40B4-BE49-F238E27FC236}">
                <a16:creationId xmlns:a16="http://schemas.microsoft.com/office/drawing/2014/main" id="{70947B7F-E9A9-DE7B-1334-087420B45A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776" y="73914"/>
            <a:ext cx="11626751" cy="6405372"/>
          </a:xfrm>
          <a:prstGeom prst="rect">
            <a:avLst/>
          </a:prstGeom>
        </p:spPr>
      </p:pic>
      <p:sp>
        <p:nvSpPr>
          <p:cNvPr id="11" name="TextBox 10">
            <a:extLst>
              <a:ext uri="{FF2B5EF4-FFF2-40B4-BE49-F238E27FC236}">
                <a16:creationId xmlns:a16="http://schemas.microsoft.com/office/drawing/2014/main" id="{47FF722C-4629-532A-8442-001E64BD89A2}"/>
              </a:ext>
            </a:extLst>
          </p:cNvPr>
          <p:cNvSpPr txBox="1"/>
          <p:nvPr/>
        </p:nvSpPr>
        <p:spPr>
          <a:xfrm>
            <a:off x="7751706" y="713234"/>
            <a:ext cx="4181214" cy="4308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Klavika Bold" panose="020B0806040000020004" pitchFamily="34" charset="0"/>
                <a:ea typeface="+mn-ea"/>
                <a:cs typeface="+mn-cs"/>
              </a:rPr>
              <a:t>based on 30 credit hours per year</a:t>
            </a:r>
          </a:p>
        </p:txBody>
      </p:sp>
    </p:spTree>
    <p:extLst>
      <p:ext uri="{BB962C8B-B14F-4D97-AF65-F5344CB8AC3E}">
        <p14:creationId xmlns:p14="http://schemas.microsoft.com/office/powerpoint/2010/main" val="422969007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05b6b3f-1980-4b24-8637-580771f44dee}" enabled="0" method="" siteId="{e05b6b3f-1980-4b24-8637-580771f44dee}" removed="1"/>
</clbl:labelList>
</file>

<file path=docProps/app.xml><?xml version="1.0" encoding="utf-8"?>
<Properties xmlns="http://schemas.openxmlformats.org/officeDocument/2006/extended-properties" xmlns:vt="http://schemas.openxmlformats.org/officeDocument/2006/docPropsVTypes">
  <Template>Office Theme</Template>
  <TotalTime>951</TotalTime>
  <Words>880</Words>
  <Application>Microsoft Office PowerPoint</Application>
  <PresentationFormat>Widescreen</PresentationFormat>
  <Paragraphs>141</Paragraphs>
  <Slides>19</Slides>
  <Notes>7</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19</vt:i4>
      </vt:variant>
    </vt:vector>
  </HeadingPairs>
  <TitlesOfParts>
    <vt:vector size="37" baseType="lpstr">
      <vt:lpstr>Aptos</vt:lpstr>
      <vt:lpstr>Aptos Display</vt:lpstr>
      <vt:lpstr>Arial</vt:lpstr>
      <vt:lpstr>Calibri</vt:lpstr>
      <vt:lpstr>Calibri Light</vt:lpstr>
      <vt:lpstr>Franklin Gothic Demi</vt:lpstr>
      <vt:lpstr>Franklin Gothic Medium</vt:lpstr>
      <vt:lpstr>Klavika Bold</vt:lpstr>
      <vt:lpstr>Klavika Bold Condensed</vt:lpstr>
      <vt:lpstr>Klavika Bold Condensed Italic</vt:lpstr>
      <vt:lpstr>Klavika Bold Italic</vt:lpstr>
      <vt:lpstr>Klavika Condensed</vt:lpstr>
      <vt:lpstr>Klavika Medium</vt:lpstr>
      <vt:lpstr>Klavika Regular</vt:lpstr>
      <vt:lpstr>Klavika Regular Italic</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LIFE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Hall, Quinn</cp:lastModifiedBy>
  <cp:revision>47</cp:revision>
  <dcterms:created xsi:type="dcterms:W3CDTF">2019-10-07T21:46:27Z</dcterms:created>
  <dcterms:modified xsi:type="dcterms:W3CDTF">2026-01-29T22:46:44Z</dcterms:modified>
</cp:coreProperties>
</file>