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57" r:id="rId7"/>
    <p:sldId id="268" r:id="rId8"/>
    <p:sldId id="269" r:id="rId9"/>
    <p:sldId id="267" r:id="rId10"/>
    <p:sldId id="258" r:id="rId11"/>
    <p:sldId id="259" r:id="rId12"/>
    <p:sldId id="261" r:id="rId13"/>
    <p:sldId id="376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E94B-324E-4806-9A60-4AF3F64D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F8D64-AF7E-458B-AA10-6B52F07E5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46C5-9BCF-4271-B063-3BF73B8A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660D3-FD49-4BDC-98DB-7B14BDC6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DB6A-1A7D-4A53-9BF0-719AE8A5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5C55-9044-4277-AA0A-8981D08A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20C7C-9DAA-4C49-B142-4FC032908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203F-920B-4F3E-BC6F-A89E52F9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31E2-2C96-4B7F-A107-1E71465E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FC9D1-B00A-410E-900B-2BC7A112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7BB23-0611-4A47-9196-8AFB1C7A3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51C0C-E47F-43DB-8FEB-F99A2FF7E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D66F-D41E-4019-AA81-C2193BBF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2F45-FD6A-4E0F-AD05-CCD62F4D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8AE73-71F7-4029-BBB9-0B00019B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D268-B3D6-48B6-BDAE-A70BD607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FD0B-A99C-4CBE-AF16-85316C64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C411-7BA4-4E1B-8B22-C9333EB7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17F1-B812-4AE5-AFF5-AC26B34A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40F2B-658A-485A-84B7-8076ECD3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3A2F-59AC-466F-B5F9-1F466FAE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43114-B35B-43DC-B52A-352B8D5F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52C83-8BB7-4C53-B6D1-D7202C3B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0452-A09B-40A9-BC4E-503A1B94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5C1A-CB9B-49E9-BFA5-ED400E9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F8D7-4BBA-45BA-942F-6804EF3F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C864-0A9F-453C-9EA6-89AB62EB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9618D-D815-47D2-8BFE-986B11115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B1AED-C5F6-469E-A21B-9385119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F017C-F1D7-4F09-8678-D152BB6C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AF77D-7837-4626-A1EF-4A640D11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0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21F3-D64E-4EEF-8C21-BDE842E7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B5DF-B0A9-49D5-9848-4A68B6D6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7F387-804D-4738-81CC-E1A93D0BA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A8EDD-32BA-4639-BFA0-6505D26D9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160C0-1E3A-4732-9EB9-F511A59F7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65224-3059-44BE-804C-FF71622D9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AC5F1-701A-403C-835A-3469B317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3BAB6-A151-449A-90C7-FDA8FEA6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7F23-7241-42E7-83BA-7CAEABE8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724C5-C434-4607-8F96-EF3A9B8D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FE39E-ED2B-4612-B457-93DC7CFE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464F2-475E-4201-A719-843144AA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08624-BD37-40BF-A344-636E02F2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9824E-91A1-4C70-82B2-DB4D071B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E2F2-561A-4933-8387-6D0C2688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7717-2DB7-4D29-BCC2-86C0EA30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AF3A-23E5-4FD1-8A0D-9129B674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2563-055D-44BC-B213-88DBA49E3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64DDC-1D5E-442A-90E8-08618F8F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0913-8436-4EB6-AA66-5443F194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9732-EC89-4673-98F6-7ACFA52E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41C4-4A59-4F22-BED6-282D1F1D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99EC1-BBA9-454A-B853-8B6446606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F4D50-CE17-47ED-9A04-0B21E2821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D6B44-43AE-4E10-8274-1A15058A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D62A-5931-415A-955E-F3F2B389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68FE8-1AE5-4694-9022-4C28A4F2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D9574-78BA-4E0E-A321-60318319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27EC1-94B0-4831-96E8-4A0FF8935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AAD7F-03D3-479E-A85F-42468C8C0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E2C9-78DF-4282-83CE-810DA3A4B8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3DC1-F3B5-4E33-9329-AC56B19FF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D46A-A144-4163-A7A5-03EEBDE9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05C8-4D56-472A-A5B7-D4A0D5340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6B47C04-61AE-43A5-BE6A-4FBC63551A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786" y="974757"/>
            <a:ext cx="3657607" cy="3657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A05A5-EB75-446E-820A-381EFCA5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069" y="1197168"/>
            <a:ext cx="9144000" cy="2387600"/>
          </a:xfrm>
        </p:spPr>
        <p:txBody>
          <a:bodyPr/>
          <a:lstStyle/>
          <a:p>
            <a:pPr algn="r"/>
            <a:r>
              <a:rPr lang="en-US" dirty="0">
                <a:latin typeface="Klavika Medium" panose="020B0803040000020004" pitchFamily="34" charset="0"/>
              </a:rPr>
              <a:t>WSU Counseling and </a:t>
            </a:r>
            <a:br>
              <a:rPr lang="en-US" dirty="0">
                <a:latin typeface="Klavika Medium" panose="020B0803040000020004" pitchFamily="34" charset="0"/>
              </a:rPr>
            </a:br>
            <a:r>
              <a:rPr lang="en-US" dirty="0">
                <a:latin typeface="Klavika Medium" panose="020B0803040000020004" pitchFamily="34" charset="0"/>
              </a:rPr>
              <a:t>Psychological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F9A75-3896-4973-B823-16E78E4C6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295" y="459619"/>
            <a:ext cx="6398381" cy="639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F7108-7E9B-4C68-B66F-5CBE126E359E}"/>
              </a:ext>
            </a:extLst>
          </p:cNvPr>
          <p:cNvSpPr txBox="1"/>
          <p:nvPr/>
        </p:nvSpPr>
        <p:spPr>
          <a:xfrm>
            <a:off x="5638800" y="3429000"/>
            <a:ext cx="49517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dirty="0">
                <a:latin typeface="Klavika Light"/>
              </a:rPr>
              <a:t>Christopher Leonard, Psy.D., LP</a:t>
            </a:r>
          </a:p>
          <a:p>
            <a:pPr algn="r"/>
            <a:r>
              <a:rPr lang="en-US" dirty="0">
                <a:latin typeface="Klavika Light"/>
              </a:rPr>
              <a:t>Director, CAPS</a:t>
            </a:r>
            <a:endParaRPr lang="en-US" dirty="0">
              <a:latin typeface="Klavika Light" panose="020B0506040000020004" pitchFamily="34" charset="0"/>
            </a:endParaRPr>
          </a:p>
          <a:p>
            <a:pPr algn="r"/>
            <a:r>
              <a:rPr lang="en-US" dirty="0">
                <a:latin typeface="Klavika Light" panose="020B0506040000020004" pitchFamily="34" charset="0"/>
              </a:rPr>
              <a:t>Wichita State University</a:t>
            </a:r>
          </a:p>
        </p:txBody>
      </p:sp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50649E-6F6A-422D-6B73-90A19A563F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786" y="6031235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9767BE2-9483-9901-13D6-071E55C62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17" y="1603169"/>
            <a:ext cx="4714490" cy="361010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263AA8B-4483-40DE-8FB4-689D3B96E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-118754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24" y="365125"/>
            <a:ext cx="7874383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Suicide Prevention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72" y="1690688"/>
            <a:ext cx="3788299" cy="4626611"/>
          </a:xfrm>
        </p:spPr>
        <p:txBody>
          <a:bodyPr>
            <a:normAutofit/>
          </a:bodyPr>
          <a:lstStyle/>
          <a:p>
            <a:r>
              <a:rPr lang="en-US" dirty="0">
                <a:latin typeface="Klavika Light" panose="020B0506040000020004" pitchFamily="34" charset="0"/>
              </a:rPr>
              <a:t>Online trainings at Suspenders4Hope.com</a:t>
            </a:r>
          </a:p>
          <a:p>
            <a:r>
              <a:rPr lang="en-US" dirty="0">
                <a:latin typeface="Klavika Light" panose="020B0506040000020004" pitchFamily="34" charset="0"/>
              </a:rPr>
              <a:t>Monthly in-person trainings</a:t>
            </a:r>
          </a:p>
          <a:p>
            <a:r>
              <a:rPr lang="en-US" dirty="0">
                <a:latin typeface="Klavika Light" panose="020B0506040000020004" pitchFamily="34" charset="0"/>
              </a:rPr>
              <a:t>You can receive a free shirt by completing the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F2E9B4-C9B7-4CC9-A0F2-CDBE2857F3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9" name="Picture 8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A5B6E40C-F9EF-A17A-F469-7A2BCD6704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3609">
            <a:off x="6413876" y="345034"/>
            <a:ext cx="10695874" cy="712964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92FE8DB-7B13-165D-3DF3-4E56A69EDC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042026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F94644F-E917-4458-B232-84ABCC4FF7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Outreach and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11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Klavika Light" panose="020B0506040000020004" pitchFamily="34" charset="0"/>
              </a:rPr>
              <a:t>CAPS offers campus updates and wellness tips along with weekly video content to support your mental health on social media</a:t>
            </a:r>
          </a:p>
          <a:p>
            <a:pPr lvl="1"/>
            <a:r>
              <a:rPr lang="en-US" dirty="0">
                <a:latin typeface="Klavika Light" panose="020B0506040000020004" pitchFamily="34" charset="0"/>
              </a:rPr>
              <a:t>Follow us on Facebook, Twitter and Instagram at </a:t>
            </a:r>
            <a:r>
              <a:rPr lang="en-US" dirty="0">
                <a:latin typeface="Klavika Medium" panose="020B0803040000020004" pitchFamily="34" charset="0"/>
              </a:rPr>
              <a:t>@ShockersCAPS </a:t>
            </a:r>
            <a:r>
              <a:rPr lang="en-US" dirty="0">
                <a:latin typeface="Klavika Light" panose="020B0506040000020004" pitchFamily="34" charset="0"/>
              </a:rPr>
              <a:t>and on YouTube at WSU CAPS</a:t>
            </a:r>
          </a:p>
          <a:p>
            <a:r>
              <a:rPr lang="en-US" dirty="0">
                <a:latin typeface="Klavika Light" panose="020B0506040000020004" pitchFamily="34" charset="0"/>
              </a:rPr>
              <a:t>Connect with us for special events, often in the </a:t>
            </a:r>
            <a:r>
              <a:rPr lang="en-US" dirty="0" err="1">
                <a:latin typeface="Klavika Light" panose="020B0506040000020004" pitchFamily="34" charset="0"/>
              </a:rPr>
              <a:t>Rhatigan</a:t>
            </a:r>
            <a:r>
              <a:rPr lang="en-US" dirty="0">
                <a:latin typeface="Klavika Light" panose="020B0506040000020004" pitchFamily="34" charset="0"/>
              </a:rPr>
              <a:t> Student Center and in partnership with other Wellness Departments</a:t>
            </a:r>
          </a:p>
          <a:p>
            <a:r>
              <a:rPr lang="en-US" dirty="0">
                <a:latin typeface="Klavika Bold" panose="020B0806040000020004" pitchFamily="34" charset="0"/>
              </a:rPr>
              <a:t>Request a presentation at </a:t>
            </a:r>
            <a:r>
              <a:rPr lang="en-US" u="sng" dirty="0">
                <a:latin typeface="Klavika Bold" panose="020B0806040000020004" pitchFamily="34" charset="0"/>
              </a:rPr>
              <a:t>Wichita.edu/</a:t>
            </a:r>
            <a:r>
              <a:rPr lang="en-US" u="sng" dirty="0" err="1">
                <a:latin typeface="Klavika Bold" panose="020B0806040000020004" pitchFamily="34" charset="0"/>
              </a:rPr>
              <a:t>PreventionRequest</a:t>
            </a:r>
            <a:endParaRPr lang="en-US" dirty="0">
              <a:latin typeface="Klavika Bold" panose="020B08060400000200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52ACF8F-1291-498E-B582-56C81561F9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7820" y="4050286"/>
            <a:ext cx="1564204" cy="156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8DC1D99-B0CA-47AA-A997-60F92AAB51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685" y="2709539"/>
            <a:ext cx="1571115" cy="157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E0EBE83-9763-47FB-B6E9-971CCAA8B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822" y="1393895"/>
            <a:ext cx="1637540" cy="163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E6C08-6365-4FDD-9B40-95552DE770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E25244D2-E210-D510-519E-C61D424E8A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722" y="5939218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7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B0AC17B-7475-4E66-8572-39EE5407E7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24" y="365125"/>
            <a:ext cx="2876056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9755" cy="40836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Counseling and Psychological Services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Student Wellness Center located in the YMCA at Wichita State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316-978-4792 | Wichita.edu/CAPS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counselingcenter@wichita.edu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@ShockersCAPS</a:t>
            </a:r>
          </a:p>
          <a:p>
            <a:pPr marL="0" indent="0">
              <a:buNone/>
            </a:pPr>
            <a:endParaRPr lang="en-US" dirty="0">
              <a:latin typeface="Klavika Light" panose="020B05060400000200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#WeSupportU Suspenders4Hope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Suspenders4Hope.com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@Suspenders4Hope</a:t>
            </a:r>
          </a:p>
        </p:txBody>
      </p:sp>
      <p:pic>
        <p:nvPicPr>
          <p:cNvPr id="6" name="Picture 5" descr="A picture containing text, building, outdoor, brick&#10;&#10;Description automatically generated">
            <a:extLst>
              <a:ext uri="{FF2B5EF4-FFF2-40B4-BE49-F238E27FC236}">
                <a16:creationId xmlns:a16="http://schemas.microsoft.com/office/drawing/2014/main" id="{3302B449-3BB7-4F26-B3A9-A40BA8ADD9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307" y="1423035"/>
            <a:ext cx="5107354" cy="3830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0443C-701A-46F6-B30C-B11715D5C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6C855945-0769-AC84-1509-9AEDCB8714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66" y="5909310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261BC-4F23-4768-8CC6-C425F97507B1}"/>
              </a:ext>
            </a:extLst>
          </p:cNvPr>
          <p:cNvSpPr/>
          <p:nvPr/>
        </p:nvSpPr>
        <p:spPr>
          <a:xfrm>
            <a:off x="9371390" y="0"/>
            <a:ext cx="28206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4057A-EE2A-43A4-ABC0-B5064B3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67" y="365125"/>
            <a:ext cx="5930295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What is Counseling and Psychological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0B5C-741B-4FBC-8114-7A4682BE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4390" cy="4351338"/>
          </a:xfrm>
        </p:spPr>
        <p:txBody>
          <a:bodyPr/>
          <a:lstStyle/>
          <a:p>
            <a:r>
              <a:rPr lang="en-US" dirty="0">
                <a:latin typeface="Klavika Light" panose="020B0506040000020004" pitchFamily="34" charset="0"/>
              </a:rPr>
              <a:t>Counseling and Psychological Services (CAPS) engages with our campus and community through intervention and prevention to promote mental wellness</a:t>
            </a:r>
          </a:p>
          <a:p>
            <a:r>
              <a:rPr lang="en-US" dirty="0">
                <a:latin typeface="Klavika Light" panose="020B0506040000020004" pitchFamily="34" charset="0"/>
              </a:rPr>
              <a:t>CAPS offers a variety of services, including therapy, consultation, trainings and outreach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907A0-9F43-4A05-8F19-5C84B25CE3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714" y="-963991"/>
            <a:ext cx="11732986" cy="7821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419A9-1BF6-40C3-A191-EB2CB67305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5A22A110-A742-827C-86CF-C5AEAF652B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36411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40E85BA-9829-48E7-80DB-535EC184C7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F3F75-3026-48E2-BFE3-88AF38CE9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843" y="779414"/>
            <a:ext cx="10806375" cy="60785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73" y="1832452"/>
            <a:ext cx="7841448" cy="4102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Klavika Light"/>
              </a:rPr>
              <a:t>Counseling and Psychological Services (CAPS) offers confidential individual, couples and group therapy services to enrolled WSU students </a:t>
            </a:r>
            <a:endParaRPr lang="en-US" dirty="0">
              <a:latin typeface="Klavika Light" panose="020B0506040000020004" pitchFamily="34" charset="0"/>
            </a:endParaRPr>
          </a:p>
          <a:p>
            <a:r>
              <a:rPr lang="en-US" dirty="0">
                <a:latin typeface="Klavika Light"/>
              </a:rPr>
              <a:t>Affordable services – </a:t>
            </a:r>
            <a:r>
              <a:rPr lang="en-US" dirty="0">
                <a:latin typeface="Klavika Medium Italic"/>
              </a:rPr>
              <a:t>no students are turned away</a:t>
            </a:r>
          </a:p>
          <a:p>
            <a:r>
              <a:rPr lang="en-US" dirty="0">
                <a:latin typeface="Klavika Light"/>
              </a:rPr>
              <a:t>Hybrid in-person and telehealth options available since Fall ’21 </a:t>
            </a:r>
            <a:endParaRPr lang="en-US" dirty="0">
              <a:latin typeface="Klavika Light" panose="020B050604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766E-4267-4B84-9BAA-D2F955CEA8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41B98B-E814-46D2-8A83-B74A6B75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401685"/>
            <a:ext cx="10515600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Therapy Services</a:t>
            </a:r>
          </a:p>
        </p:txBody>
      </p:sp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F199AB4-58BF-BC9C-8F84-EFA82FECD9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5802029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6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BFE28B3-1EFE-4088-8894-8EA7F268FB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F3F75-3026-48E2-BFE3-88AF38CE9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843" y="779414"/>
            <a:ext cx="10806375" cy="6078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401685"/>
            <a:ext cx="10515600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Therapy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73" y="1775302"/>
            <a:ext cx="7147902" cy="35339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Klavika Light" panose="020B0506040000020004" pitchFamily="34" charset="0"/>
              </a:rPr>
              <a:t>Services provided by licensed mental health providers or supervised by licensed providers</a:t>
            </a:r>
          </a:p>
          <a:p>
            <a:r>
              <a:rPr lang="en-US" dirty="0">
                <a:latin typeface="Klavika Light"/>
              </a:rPr>
              <a:t>Students can schedule an appointment by calling 316-978-4792, first time clients can also schedule by visiting Wichita.edu/CAPS</a:t>
            </a:r>
          </a:p>
          <a:p>
            <a:r>
              <a:rPr lang="en-US" dirty="0">
                <a:latin typeface="Klavika Light" panose="020B0506040000020004" pitchFamily="34" charset="0"/>
              </a:rPr>
              <a:t>Providers offer expert behavior and mental health consultation to campus and response to campus crises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31FB3-2FEC-4515-8CB0-76C9F34E3B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EEFF459-B8FE-26C8-E538-8FD200DD8A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5845873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BFE28B3-1EFE-4088-8894-8EA7F268FB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401685"/>
            <a:ext cx="10515600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Group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72" y="1775302"/>
            <a:ext cx="5660642" cy="4054603"/>
          </a:xfrm>
        </p:spPr>
        <p:txBody>
          <a:bodyPr>
            <a:normAutofit/>
          </a:bodyPr>
          <a:lstStyle/>
          <a:p>
            <a:r>
              <a:rPr lang="en-US" dirty="0">
                <a:latin typeface="Klavika Light" panose="020B0506040000020004" pitchFamily="34" charset="0"/>
              </a:rPr>
              <a:t>Free group therapy for currently enrolled students</a:t>
            </a:r>
          </a:p>
          <a:p>
            <a:r>
              <a:rPr lang="en-US" dirty="0">
                <a:latin typeface="Klavika Light" panose="020B0506040000020004" pitchFamily="34" charset="0"/>
              </a:rPr>
              <a:t>Great way for students to connect with peers and work on mental health cooperatively</a:t>
            </a:r>
          </a:p>
          <a:p>
            <a:r>
              <a:rPr lang="en-US" dirty="0">
                <a:latin typeface="Klavika Light" panose="020B0506040000020004" pitchFamily="34" charset="0"/>
              </a:rPr>
              <a:t>Students can join group therapy through speaking to their counselor or by setting up a consultation by calling 316-978-4792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31FB3-2FEC-4515-8CB0-76C9F34E3B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50E00C2-A5EA-45D7-87E4-D427414B74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32456" y="2646079"/>
            <a:ext cx="7659544" cy="42119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2A38C22-ABBB-BEA3-3167-56B206D7BB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5944427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63D6321-79C9-45A4-975B-8F2E12BD34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434852"/>
            <a:ext cx="6656413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Medication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3495" cy="4351338"/>
          </a:xfrm>
        </p:spPr>
        <p:txBody>
          <a:bodyPr/>
          <a:lstStyle/>
          <a:p>
            <a:r>
              <a:rPr lang="en-US" dirty="0">
                <a:latin typeface="Klavika Light" panose="020B0506040000020004" pitchFamily="34" charset="0"/>
              </a:rPr>
              <a:t>Our therapists provide psychiatric medication referrals to Student Health Services primary care providers also located within the Student Wellness Center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E89FA-1B92-48D5-881F-0999227F44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8F8304B-F920-53CB-13FA-5CC0A24F4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722" y="5939218"/>
            <a:ext cx="2862078" cy="475489"/>
          </a:xfrm>
          <a:prstGeom prst="rect">
            <a:avLst/>
          </a:prstGeom>
        </p:spPr>
      </p:pic>
      <p:pic>
        <p:nvPicPr>
          <p:cNvPr id="7" name="Picture 6" descr="A stethoscope on top of a medical record&#10;&#10;Description automatically generated">
            <a:extLst>
              <a:ext uri="{FF2B5EF4-FFF2-40B4-BE49-F238E27FC236}">
                <a16:creationId xmlns:a16="http://schemas.microsoft.com/office/drawing/2014/main" id="{A45ECD91-5F5D-A2CD-AED3-AA8A2713C3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199" y="1825625"/>
            <a:ext cx="4642785" cy="309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68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EC42EAD5-0371-4840-B42C-2AC2BF307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Crisis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777"/>
            <a:ext cx="7427034" cy="4776788"/>
          </a:xfrm>
        </p:spPr>
        <p:txBody>
          <a:bodyPr>
            <a:normAutofit/>
          </a:bodyPr>
          <a:lstStyle/>
          <a:p>
            <a:r>
              <a:rPr lang="en-US" dirty="0">
                <a:latin typeface="Klavika Light" panose="020B0506040000020004" pitchFamily="34" charset="0"/>
              </a:rPr>
              <a:t>If a student is experiencing a </a:t>
            </a:r>
            <a:r>
              <a:rPr lang="en-US" dirty="0">
                <a:latin typeface="Klavika Medium" panose="020B0506040000020004" pitchFamily="34" charset="0"/>
              </a:rPr>
              <a:t>mental health emergency, CAPS’ counselors can assist </a:t>
            </a:r>
            <a:r>
              <a:rPr lang="en-US" dirty="0">
                <a:latin typeface="Klavika Bold" panose="020B0806040000020004" pitchFamily="34" charset="0"/>
              </a:rPr>
              <a:t>during regular business hours </a:t>
            </a:r>
            <a:r>
              <a:rPr lang="en-US" dirty="0">
                <a:latin typeface="Klavika Light" panose="020B0506040000020004" pitchFamily="34" charset="0"/>
              </a:rPr>
              <a:t>- call ahead if possible  </a:t>
            </a:r>
          </a:p>
          <a:p>
            <a:pPr lvl="1"/>
            <a:r>
              <a:rPr lang="en-US" dirty="0">
                <a:latin typeface="Klavika Light" panose="020B0506040000020004" pitchFamily="34" charset="0"/>
              </a:rPr>
              <a:t>Mental health crisis includes • safety emergencies including immediate threat to self or others • victim of recent assault • seeing or hearing things that are not real</a:t>
            </a:r>
          </a:p>
          <a:p>
            <a:r>
              <a:rPr lang="en-US" dirty="0">
                <a:latin typeface="Klavika Light" panose="020B0506040000020004" pitchFamily="34" charset="0"/>
              </a:rPr>
              <a:t>Students can also seek help 24 hours a day via the </a:t>
            </a:r>
            <a:r>
              <a:rPr lang="en-US" dirty="0">
                <a:latin typeface="Klavika Medium" panose="020B0506040000020004" pitchFamily="34" charset="0"/>
              </a:rPr>
              <a:t>Suicide Prevention Lifeline at 988 </a:t>
            </a:r>
            <a:r>
              <a:rPr lang="en-US" dirty="0">
                <a:latin typeface="Klavika Light" panose="020B0506040000020004" pitchFamily="34" charset="0"/>
              </a:rPr>
              <a:t>or </a:t>
            </a:r>
            <a:br>
              <a:rPr lang="en-US" dirty="0">
                <a:latin typeface="Klavika Light" panose="020B0506040000020004" pitchFamily="34" charset="0"/>
              </a:rPr>
            </a:br>
            <a:r>
              <a:rPr lang="en-US" dirty="0">
                <a:latin typeface="Klavika Light" panose="020B0506040000020004" pitchFamily="34" charset="0"/>
              </a:rPr>
              <a:t>1-800-273-8255 and the Crisis Text Line at      741-741</a:t>
            </a:r>
          </a:p>
          <a:p>
            <a:endParaRPr lang="en-US" dirty="0">
              <a:latin typeface="Klavika Light" panose="020B050604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43A79-B13C-4096-8D85-FB05529737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892" y="4001294"/>
            <a:ext cx="3053698" cy="198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7C6EE9-7A48-4476-8BB6-BFB685426E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9BA17E9-D575-99A9-078C-7115C432B3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5985890"/>
            <a:ext cx="2862078" cy="4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A50C0-B6C4-BB64-EDFF-B41E364A2A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372" y="480681"/>
            <a:ext cx="3334801" cy="32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34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0C8D7F4-5B92-4237-879D-D24D1B466A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56939D4-60F9-457D-BA7E-040235F98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960" y="4001294"/>
            <a:ext cx="3019536" cy="3124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A5B00A4-6352-4FDB-8D85-DD86014546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459" y="3189405"/>
            <a:ext cx="3019536" cy="312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002FEF-779B-4AB7-AD15-5BD001651A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227" y="1422584"/>
            <a:ext cx="2921889" cy="3021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365125"/>
            <a:ext cx="5496268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HOPE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633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Is Dedicated to </a:t>
            </a:r>
          </a:p>
          <a:p>
            <a:r>
              <a:rPr lang="en-US" dirty="0">
                <a:latin typeface="Klavika Light" panose="020B0506040000020004" pitchFamily="34" charset="0"/>
              </a:rPr>
              <a:t>Promoting Mental Wellness </a:t>
            </a:r>
          </a:p>
          <a:p>
            <a:r>
              <a:rPr lang="en-US" dirty="0">
                <a:latin typeface="Klavika Light" panose="020B0506040000020004" pitchFamily="34" charset="0"/>
              </a:rPr>
              <a:t>Preventing Suicide </a:t>
            </a:r>
          </a:p>
          <a:p>
            <a:r>
              <a:rPr lang="en-US" dirty="0">
                <a:latin typeface="Klavika Light" panose="020B0506040000020004" pitchFamily="34" charset="0"/>
              </a:rPr>
              <a:t>Preventing Sexual Violence </a:t>
            </a:r>
          </a:p>
          <a:p>
            <a:r>
              <a:rPr lang="en-US" dirty="0">
                <a:latin typeface="Klavika Light" panose="020B0506040000020004" pitchFamily="34" charset="0"/>
              </a:rPr>
              <a:t>Preventing Substance Abuse</a:t>
            </a:r>
          </a:p>
          <a:p>
            <a:pPr marL="0" indent="0">
              <a:buNone/>
            </a:pPr>
            <a:r>
              <a:rPr lang="en-US" dirty="0">
                <a:latin typeface="Klavika Light" panose="020B0506040000020004" pitchFamily="34" charset="0"/>
              </a:rPr>
              <a:t>Both on Campus and in the Community 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C0872321-F5EE-4977-BF94-6E6E337071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979" y="196909"/>
            <a:ext cx="3019536" cy="312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30DD74-F03A-426A-9A4A-6A6D826956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F8B5345-5D2D-A3CB-90AA-4347941675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44077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163090C-E022-43DF-973E-2D90F6E7F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32" y="0"/>
            <a:ext cx="685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3C0E3-E18B-42B3-A5FB-3BF70F1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2" y="405130"/>
            <a:ext cx="10515600" cy="1325563"/>
          </a:xfrm>
        </p:spPr>
        <p:txBody>
          <a:bodyPr/>
          <a:lstStyle/>
          <a:p>
            <a:r>
              <a:rPr lang="en-US" dirty="0">
                <a:latin typeface="Klavika Regular" panose="020B0506040000020004" pitchFamily="34" charset="0"/>
              </a:rPr>
              <a:t>#WSUWeSupportU Suspenders4Hope Prevention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4914-2174-4166-AC00-9411CF6D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7762875" cy="4351338"/>
          </a:xfrm>
        </p:spPr>
        <p:txBody>
          <a:bodyPr>
            <a:noAutofit/>
          </a:bodyPr>
          <a:lstStyle/>
          <a:p>
            <a:r>
              <a:rPr lang="en-US" sz="2700" dirty="0">
                <a:latin typeface="Klavika Light" panose="020B0506040000020004" pitchFamily="34" charset="0"/>
              </a:rPr>
              <a:t>Developed as part of the SAMHSA Garret Lee Smith Campus Suicide Prevention Grant in 2015 -2018</a:t>
            </a:r>
          </a:p>
          <a:p>
            <a:r>
              <a:rPr lang="en-US" sz="2700" dirty="0">
                <a:latin typeface="Klavika Light" panose="020B0506040000020004" pitchFamily="34" charset="0"/>
              </a:rPr>
              <a:t>A multifaceted approach designed to change the conversation around mental health and empower communities to support each other</a:t>
            </a:r>
          </a:p>
          <a:p>
            <a:r>
              <a:rPr lang="en-US" sz="2700" dirty="0">
                <a:latin typeface="Klavika Light" panose="020B0506040000020004" pitchFamily="34" charset="0"/>
              </a:rPr>
              <a:t>Includes an awareness campaign, an on-line training, an advocate program and a mental wellness classroom curriculum  </a:t>
            </a:r>
          </a:p>
          <a:p>
            <a:r>
              <a:rPr lang="en-US" sz="2700" dirty="0">
                <a:latin typeface="Klavika Light" panose="020B0506040000020004" pitchFamily="34" charset="0"/>
              </a:rPr>
              <a:t>We train our campus to use the </a:t>
            </a:r>
            <a:r>
              <a:rPr lang="en-US" sz="2700" dirty="0">
                <a:latin typeface="Klavika Regular" panose="020B0506040000020004" pitchFamily="34" charset="0"/>
              </a:rPr>
              <a:t>Share, Ask, Support </a:t>
            </a:r>
            <a:r>
              <a:rPr lang="en-US" sz="2700" dirty="0">
                <a:latin typeface="Klavika Light" panose="020B0506040000020004" pitchFamily="34" charset="0"/>
              </a:rPr>
              <a:t>method to help someone in distress</a:t>
            </a:r>
          </a:p>
          <a:p>
            <a:endParaRPr lang="en-US" sz="2700" dirty="0">
              <a:latin typeface="Klavika Light" panose="020B0506040000020004" pitchFamily="34" charset="0"/>
            </a:endParaRPr>
          </a:p>
        </p:txBody>
      </p:sp>
      <p:pic>
        <p:nvPicPr>
          <p:cNvPr id="5" name="Picture 4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32DF41B7-94EB-4624-A28B-4C36CB93BA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3609">
            <a:off x="6413876" y="345034"/>
            <a:ext cx="10695874" cy="7129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807DC-444F-4ED2-9C68-5975C1A663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2" y="634365"/>
            <a:ext cx="788670" cy="78867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853F810-D5F9-F6E1-95C6-39FC65133C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042026"/>
            <a:ext cx="2862078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DD4B29003324EA8584F32AE9324CC" ma:contentTypeVersion="4" ma:contentTypeDescription="Create a new document." ma:contentTypeScope="" ma:versionID="4ce0a796a747e682274e8484f5ce5a26">
  <xsd:schema xmlns:xsd="http://www.w3.org/2001/XMLSchema" xmlns:xs="http://www.w3.org/2001/XMLSchema" xmlns:p="http://schemas.microsoft.com/office/2006/metadata/properties" xmlns:ns2="8a89264d-90cf-4901-bc7d-0c8686788269" targetNamespace="http://schemas.microsoft.com/office/2006/metadata/properties" ma:root="true" ma:fieldsID="ae7b70c04a40a90f9fe09b1e6ab22fc6" ns2:_="">
    <xsd:import namespace="8a89264d-90cf-4901-bc7d-0c86867882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9264d-90cf-4901-bc7d-0c8686788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80E44F-C739-473E-9E32-20202217F9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FB5AF3-564E-4703-B330-326C8455C3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C72811-D4B3-4F00-BFF3-E4EB2F8FA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9264d-90cf-4901-bc7d-0c8686788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526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Klavika Bold</vt:lpstr>
      <vt:lpstr>Klavika Light</vt:lpstr>
      <vt:lpstr>Klavika Medium</vt:lpstr>
      <vt:lpstr>Klavika Medium Italic</vt:lpstr>
      <vt:lpstr>Klavika Regular</vt:lpstr>
      <vt:lpstr>Office Theme</vt:lpstr>
      <vt:lpstr>WSU Counseling and  Psychological Services</vt:lpstr>
      <vt:lpstr>What is Counseling and Psychological Services?</vt:lpstr>
      <vt:lpstr>Therapy Services</vt:lpstr>
      <vt:lpstr>Therapy Services</vt:lpstr>
      <vt:lpstr>Group Therapy</vt:lpstr>
      <vt:lpstr>Medication Services</vt:lpstr>
      <vt:lpstr>Crisis Information</vt:lpstr>
      <vt:lpstr>HOPE Services</vt:lpstr>
      <vt:lpstr>#WSUWeSupportU Suspenders4Hope Prevention Program </vt:lpstr>
      <vt:lpstr>Suicide Prevention Training</vt:lpstr>
      <vt:lpstr>Outreach and Social Media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Counseling and Prevention Services</dc:title>
  <dc:creator>Green, J</dc:creator>
  <cp:lastModifiedBy>Hall, Quinn</cp:lastModifiedBy>
  <cp:revision>68</cp:revision>
  <dcterms:created xsi:type="dcterms:W3CDTF">2021-03-25T15:19:48Z</dcterms:created>
  <dcterms:modified xsi:type="dcterms:W3CDTF">2024-02-07T15:03:17Z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0x010100EAADD4B29003324EA8584F32AE9324CC</vt:lpwstr>
  </property>
</Properties>
</file>