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Klavika 1" panose="020B0604020202020204" charset="0"/>
      <p:regular r:id="rId19"/>
    </p:embeddedFont>
    <p:embeddedFont>
      <p:font typeface="Klavika 2" panose="020B0604020202020204" charset="0"/>
      <p:regular r:id="rId20"/>
    </p:embeddedFont>
    <p:embeddedFont>
      <p:font typeface="Klavika 3" panose="020B0604020202020204" charset="0"/>
      <p:regular r:id="rId21"/>
    </p:embeddedFont>
    <p:embeddedFont>
      <p:font typeface="Klavika 4 Italics" panose="020B0604020202020204" charset="0"/>
      <p:regular r:id="rId22"/>
    </p:embeddedFont>
    <p:embeddedFont>
      <p:font typeface="Klavika 5" panose="020B0604020202020204" charset="0"/>
      <p:regular r:id="rId23"/>
    </p:embeddedFont>
    <p:embeddedFont>
      <p:font typeface="Klavika 6" panose="020B0604020202020204" charset="0"/>
      <p:regular r:id="rId24"/>
    </p:embeddedFont>
    <p:embeddedFont>
      <p:font typeface="Klavika 7" panose="020B0604020202020204" charset="0"/>
      <p:regular r:id="rId25"/>
    </p:embeddedFont>
    <p:embeddedFont>
      <p:font typeface="Klavika 8" panose="020B0604020202020204" charset="0"/>
      <p:regular r:id="rId26"/>
    </p:embeddedFont>
    <p:embeddedFont>
      <p:font typeface="Klavika 9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3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7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Relationship Id="rId9" Type="http://schemas.openxmlformats.org/officeDocument/2006/relationships/image" Target="../media/image89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svg"/><Relationship Id="rId7" Type="http://schemas.openxmlformats.org/officeDocument/2006/relationships/image" Target="../media/image96.sv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svg"/><Relationship Id="rId5" Type="http://schemas.openxmlformats.org/officeDocument/2006/relationships/image" Target="../media/image94.sv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028868">
            <a:off x="7305885" y="8815609"/>
            <a:ext cx="3981030" cy="1662080"/>
          </a:xfrm>
          <a:custGeom>
            <a:avLst/>
            <a:gdLst/>
            <a:ahLst/>
            <a:cxnLst/>
            <a:rect l="l" t="t" r="r" b="b"/>
            <a:pathLst>
              <a:path w="3981030" h="1662080">
                <a:moveTo>
                  <a:pt x="0" y="0"/>
                </a:moveTo>
                <a:lnTo>
                  <a:pt x="3981030" y="0"/>
                </a:lnTo>
                <a:lnTo>
                  <a:pt x="3981030" y="1662080"/>
                </a:lnTo>
                <a:lnTo>
                  <a:pt x="0" y="1662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035799">
            <a:off x="7161442" y="579925"/>
            <a:ext cx="3218683" cy="1343800"/>
          </a:xfrm>
          <a:custGeom>
            <a:avLst/>
            <a:gdLst/>
            <a:ahLst/>
            <a:cxnLst/>
            <a:rect l="l" t="t" r="r" b="b"/>
            <a:pathLst>
              <a:path w="3218683" h="1343800">
                <a:moveTo>
                  <a:pt x="0" y="0"/>
                </a:moveTo>
                <a:lnTo>
                  <a:pt x="3218683" y="0"/>
                </a:lnTo>
                <a:lnTo>
                  <a:pt x="3218683" y="1343800"/>
                </a:lnTo>
                <a:lnTo>
                  <a:pt x="0" y="1343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-166552" y="2435588"/>
            <a:ext cx="13074117" cy="5886710"/>
            <a:chOff x="0" y="0"/>
            <a:chExt cx="3443389" cy="15504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3389" cy="1550409"/>
            </a:xfrm>
            <a:custGeom>
              <a:avLst/>
              <a:gdLst/>
              <a:ahLst/>
              <a:cxnLst/>
              <a:rect l="l" t="t" r="r" b="b"/>
              <a:pathLst>
                <a:path w="3443389" h="1550409">
                  <a:moveTo>
                    <a:pt x="0" y="0"/>
                  </a:moveTo>
                  <a:lnTo>
                    <a:pt x="3443389" y="0"/>
                  </a:lnTo>
                  <a:lnTo>
                    <a:pt x="3443389" y="1550409"/>
                  </a:lnTo>
                  <a:lnTo>
                    <a:pt x="0" y="1550409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43389" cy="1588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856256" y="-1066770"/>
            <a:ext cx="6191398" cy="12382796"/>
          </a:xfrm>
          <a:custGeom>
            <a:avLst/>
            <a:gdLst/>
            <a:ahLst/>
            <a:cxnLst/>
            <a:rect l="l" t="t" r="r" b="b"/>
            <a:pathLst>
              <a:path w="6191398" h="12382796">
                <a:moveTo>
                  <a:pt x="0" y="0"/>
                </a:moveTo>
                <a:lnTo>
                  <a:pt x="6191398" y="0"/>
                </a:lnTo>
                <a:lnTo>
                  <a:pt x="6191398" y="12382796"/>
                </a:lnTo>
                <a:lnTo>
                  <a:pt x="0" y="123827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449135">
            <a:off x="8761660" y="-1638714"/>
            <a:ext cx="2246083" cy="4492167"/>
          </a:xfrm>
          <a:custGeom>
            <a:avLst/>
            <a:gdLst/>
            <a:ahLst/>
            <a:cxnLst/>
            <a:rect l="l" t="t" r="r" b="b"/>
            <a:pathLst>
              <a:path w="2246083" h="4492167">
                <a:moveTo>
                  <a:pt x="0" y="0"/>
                </a:moveTo>
                <a:lnTo>
                  <a:pt x="2246083" y="0"/>
                </a:lnTo>
                <a:lnTo>
                  <a:pt x="2246083" y="4492167"/>
                </a:lnTo>
                <a:lnTo>
                  <a:pt x="0" y="44921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660802">
            <a:off x="9264661" y="7012217"/>
            <a:ext cx="2246083" cy="4492167"/>
          </a:xfrm>
          <a:custGeom>
            <a:avLst/>
            <a:gdLst/>
            <a:ahLst/>
            <a:cxnLst/>
            <a:rect l="l" t="t" r="r" b="b"/>
            <a:pathLst>
              <a:path w="2246083" h="4492167">
                <a:moveTo>
                  <a:pt x="0" y="0"/>
                </a:moveTo>
                <a:lnTo>
                  <a:pt x="2246083" y="0"/>
                </a:lnTo>
                <a:lnTo>
                  <a:pt x="2246083" y="4492166"/>
                </a:lnTo>
                <a:lnTo>
                  <a:pt x="0" y="44921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6883743" y="2269342"/>
            <a:ext cx="12047642" cy="6045726"/>
          </a:xfrm>
          <a:custGeom>
            <a:avLst/>
            <a:gdLst/>
            <a:ahLst/>
            <a:cxnLst/>
            <a:rect l="l" t="t" r="r" b="b"/>
            <a:pathLst>
              <a:path w="12047642" h="6045726">
                <a:moveTo>
                  <a:pt x="0" y="0"/>
                </a:moveTo>
                <a:lnTo>
                  <a:pt x="12047642" y="0"/>
                </a:lnTo>
                <a:lnTo>
                  <a:pt x="12047642" y="6045726"/>
                </a:lnTo>
                <a:lnTo>
                  <a:pt x="0" y="60457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203681" y="-240499"/>
            <a:ext cx="10768041" cy="1076799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-819817" y="6247173"/>
            <a:ext cx="7190323" cy="1673384"/>
          </a:xfrm>
          <a:custGeom>
            <a:avLst/>
            <a:gdLst/>
            <a:ahLst/>
            <a:cxnLst/>
            <a:rect l="l" t="t" r="r" b="b"/>
            <a:pathLst>
              <a:path w="7190323" h="1673384">
                <a:moveTo>
                  <a:pt x="0" y="0"/>
                </a:moveTo>
                <a:lnTo>
                  <a:pt x="7190323" y="0"/>
                </a:lnTo>
                <a:lnTo>
                  <a:pt x="7190323" y="1673384"/>
                </a:lnTo>
                <a:lnTo>
                  <a:pt x="0" y="16733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05643" y="9217648"/>
            <a:ext cx="655720" cy="655720"/>
          </a:xfrm>
          <a:custGeom>
            <a:avLst/>
            <a:gdLst/>
            <a:ahLst/>
            <a:cxnLst/>
            <a:rect l="l" t="t" r="r" b="b"/>
            <a:pathLst>
              <a:path w="655720" h="655720">
                <a:moveTo>
                  <a:pt x="0" y="0"/>
                </a:moveTo>
                <a:lnTo>
                  <a:pt x="655719" y="0"/>
                </a:lnTo>
                <a:lnTo>
                  <a:pt x="655719" y="655720"/>
                </a:lnTo>
                <a:lnTo>
                  <a:pt x="0" y="655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05643" y="457121"/>
            <a:ext cx="4434646" cy="1589409"/>
          </a:xfrm>
          <a:custGeom>
            <a:avLst/>
            <a:gdLst/>
            <a:ahLst/>
            <a:cxnLst/>
            <a:rect l="l" t="t" r="r" b="b"/>
            <a:pathLst>
              <a:path w="4434646" h="1589409">
                <a:moveTo>
                  <a:pt x="0" y="0"/>
                </a:moveTo>
                <a:lnTo>
                  <a:pt x="4434646" y="0"/>
                </a:lnTo>
                <a:lnTo>
                  <a:pt x="4434646" y="1589408"/>
                </a:lnTo>
                <a:lnTo>
                  <a:pt x="0" y="1589408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805643" y="3448862"/>
            <a:ext cx="8338357" cy="2367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82"/>
              </a:lnSpc>
            </a:pPr>
            <a:r>
              <a:rPr lang="en-US" sz="7318">
                <a:solidFill>
                  <a:srgbClr val="2E2624"/>
                </a:solidFill>
                <a:latin typeface="Klavika 1"/>
                <a:ea typeface="Klavika 1"/>
                <a:cs typeface="Klavika 1"/>
                <a:sym typeface="Klavika 1"/>
              </a:rPr>
              <a:t>Your Financial Plan to Pay for College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5643" y="6808925"/>
            <a:ext cx="4277079" cy="51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7"/>
              </a:lnSpc>
            </a:pPr>
            <a:r>
              <a:rPr lang="en-US" sz="3373" dirty="0">
                <a:solidFill>
                  <a:srgbClr val="191818"/>
                </a:solidFill>
                <a:latin typeface="Klavika 2"/>
                <a:ea typeface="Klavika 2"/>
                <a:cs typeface="Klavika 2"/>
                <a:sym typeface="Klavika 2"/>
              </a:rPr>
              <a:t>Guest Presentation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35814" y="9252763"/>
            <a:ext cx="5493644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3"/>
              </a:lnSpc>
            </a:pPr>
            <a:r>
              <a:rPr lang="en-US" sz="3269">
                <a:solidFill>
                  <a:srgbClr val="000000"/>
                </a:solidFill>
                <a:latin typeface="Klavika 3"/>
                <a:ea typeface="Klavika 3"/>
                <a:cs typeface="Klavika 3"/>
                <a:sym typeface="Klavika 3"/>
              </a:rPr>
              <a:t>wichita.edu/financialaid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52533" y="0"/>
            <a:ext cx="20593065" cy="2404727"/>
            <a:chOff x="0" y="0"/>
            <a:chExt cx="5423688" cy="6333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3688" cy="633344"/>
            </a:xfrm>
            <a:custGeom>
              <a:avLst/>
              <a:gdLst/>
              <a:ahLst/>
              <a:cxnLst/>
              <a:rect l="l" t="t" r="r" b="b"/>
              <a:pathLst>
                <a:path w="5423688" h="633344">
                  <a:moveTo>
                    <a:pt x="0" y="0"/>
                  </a:moveTo>
                  <a:lnTo>
                    <a:pt x="5423688" y="0"/>
                  </a:lnTo>
                  <a:lnTo>
                    <a:pt x="5423688" y="633344"/>
                  </a:lnTo>
                  <a:lnTo>
                    <a:pt x="0" y="633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23688" cy="671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8393" y="3267284"/>
            <a:ext cx="11556775" cy="6278349"/>
            <a:chOff x="0" y="0"/>
            <a:chExt cx="2637479" cy="1432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37479" cy="1432840"/>
            </a:xfrm>
            <a:custGeom>
              <a:avLst/>
              <a:gdLst/>
              <a:ahLst/>
              <a:cxnLst/>
              <a:rect l="l" t="t" r="r" b="b"/>
              <a:pathLst>
                <a:path w="2637479" h="1432840">
                  <a:moveTo>
                    <a:pt x="31485" y="0"/>
                  </a:moveTo>
                  <a:lnTo>
                    <a:pt x="2605993" y="0"/>
                  </a:lnTo>
                  <a:cubicBezTo>
                    <a:pt x="2623382" y="0"/>
                    <a:pt x="2637479" y="14097"/>
                    <a:pt x="2637479" y="31485"/>
                  </a:cubicBezTo>
                  <a:lnTo>
                    <a:pt x="2637479" y="1401355"/>
                  </a:lnTo>
                  <a:cubicBezTo>
                    <a:pt x="2637479" y="1418744"/>
                    <a:pt x="2623382" y="1432840"/>
                    <a:pt x="2605993" y="1432840"/>
                  </a:cubicBezTo>
                  <a:lnTo>
                    <a:pt x="31485" y="1432840"/>
                  </a:lnTo>
                  <a:cubicBezTo>
                    <a:pt x="14097" y="1432840"/>
                    <a:pt x="0" y="1418744"/>
                    <a:pt x="0" y="1401355"/>
                  </a:cubicBezTo>
                  <a:lnTo>
                    <a:pt x="0" y="31485"/>
                  </a:lnTo>
                  <a:cubicBezTo>
                    <a:pt x="0" y="14097"/>
                    <a:pt x="14097" y="0"/>
                    <a:pt x="31485" y="0"/>
                  </a:cubicBezTo>
                  <a:close/>
                </a:path>
              </a:pathLst>
            </a:custGeom>
            <a:solidFill>
              <a:srgbClr val="FFC21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637479" cy="1470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92559" y="3781504"/>
            <a:ext cx="10844773" cy="557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0"/>
              </a:lnSpc>
            </a:pPr>
            <a:r>
              <a:rPr lang="en-US" sz="4807">
                <a:solidFill>
                  <a:srgbClr val="000000"/>
                </a:solidFill>
                <a:latin typeface="Klavika 6"/>
                <a:ea typeface="Klavika 6"/>
                <a:cs typeface="Klavika 6"/>
                <a:sym typeface="Klavika 6"/>
              </a:rPr>
              <a:t>MERIT-BASED SCHOLARSHIP COMPETITIONS</a:t>
            </a:r>
          </a:p>
          <a:p>
            <a:pPr marL="1037915" lvl="1" indent="-518957" algn="l">
              <a:lnSpc>
                <a:spcPts val="5480"/>
              </a:lnSpc>
              <a:buFont typeface="Arial"/>
              <a:buChar char="•"/>
            </a:pPr>
            <a:r>
              <a:rPr lang="en-US" sz="4807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Distinguished Scholarship Invitational</a:t>
            </a:r>
          </a:p>
          <a:p>
            <a:pPr marL="1037915" lvl="1" indent="-518957" algn="l">
              <a:lnSpc>
                <a:spcPts val="5480"/>
              </a:lnSpc>
              <a:buFont typeface="Arial"/>
              <a:buChar char="•"/>
            </a:pPr>
            <a:r>
              <a:rPr lang="en-US" sz="4807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AGH, WISE, Klose, Koch, Passage Scholars</a:t>
            </a:r>
          </a:p>
          <a:p>
            <a:pPr algn="l">
              <a:lnSpc>
                <a:spcPts val="5480"/>
              </a:lnSpc>
            </a:pPr>
            <a:r>
              <a:rPr lang="en-US" sz="4807">
                <a:solidFill>
                  <a:srgbClr val="000000"/>
                </a:solidFill>
                <a:latin typeface="Klavika 6"/>
                <a:ea typeface="Klavika 6"/>
                <a:cs typeface="Klavika 6"/>
                <a:sym typeface="Klavika 6"/>
              </a:rPr>
              <a:t>COLLEGE/DEPARTMENT OR OUTSIDE SCHOLARSHIPS</a:t>
            </a:r>
          </a:p>
          <a:p>
            <a:pPr marL="1037915" lvl="1" indent="-518957" algn="l">
              <a:lnSpc>
                <a:spcPts val="5480"/>
              </a:lnSpc>
              <a:buFont typeface="Arial"/>
              <a:buChar char="•"/>
            </a:pPr>
            <a:r>
              <a:rPr lang="en-US" sz="4807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State of Kansas Scholarships</a:t>
            </a:r>
          </a:p>
          <a:p>
            <a:pPr marL="1037915" lvl="1" indent="-518957" algn="l">
              <a:lnSpc>
                <a:spcPts val="5480"/>
              </a:lnSpc>
              <a:buFont typeface="Arial"/>
              <a:buChar char="•"/>
            </a:pPr>
            <a:r>
              <a:rPr lang="en-US" sz="4807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Community Organizations</a:t>
            </a:r>
          </a:p>
          <a:p>
            <a:pPr marL="1037915" lvl="1" indent="-518957" algn="l">
              <a:lnSpc>
                <a:spcPts val="5480"/>
              </a:lnSpc>
              <a:buFont typeface="Arial"/>
              <a:buChar char="•"/>
            </a:pPr>
            <a:r>
              <a:rPr lang="en-US" sz="4807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Employers (Parents &amp; Students)</a:t>
            </a:r>
          </a:p>
          <a:p>
            <a:pPr marL="1037915" lvl="1" indent="-518957" algn="l">
              <a:lnSpc>
                <a:spcPts val="5480"/>
              </a:lnSpc>
              <a:buFont typeface="Arial"/>
              <a:buChar char="•"/>
            </a:pPr>
            <a:r>
              <a:rPr lang="en-US" sz="4807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Corporations/Foundations</a:t>
            </a:r>
          </a:p>
        </p:txBody>
      </p:sp>
      <p:sp>
        <p:nvSpPr>
          <p:cNvPr id="9" name="Freeform 9"/>
          <p:cNvSpPr/>
          <p:nvPr/>
        </p:nvSpPr>
        <p:spPr>
          <a:xfrm rot="1634378">
            <a:off x="15990812" y="3552316"/>
            <a:ext cx="1988211" cy="1202868"/>
          </a:xfrm>
          <a:custGeom>
            <a:avLst/>
            <a:gdLst/>
            <a:ahLst/>
            <a:cxnLst/>
            <a:rect l="l" t="t" r="r" b="b"/>
            <a:pathLst>
              <a:path w="1988211" h="1202868">
                <a:moveTo>
                  <a:pt x="0" y="0"/>
                </a:moveTo>
                <a:lnTo>
                  <a:pt x="1988211" y="0"/>
                </a:lnTo>
                <a:lnTo>
                  <a:pt x="1988211" y="1202868"/>
                </a:lnTo>
                <a:lnTo>
                  <a:pt x="0" y="1202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562040" y="374334"/>
            <a:ext cx="13163921" cy="137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6"/>
              </a:lnSpc>
              <a:spcBef>
                <a:spcPct val="0"/>
              </a:spcBef>
            </a:pPr>
            <a:r>
              <a:rPr lang="en-US" sz="7175">
                <a:solidFill>
                  <a:srgbClr val="FFFFFF"/>
                </a:solidFill>
                <a:latin typeface="Klavika 1"/>
                <a:ea typeface="Klavika 1"/>
                <a:cs typeface="Klavika 1"/>
                <a:sym typeface="Klavika 1"/>
              </a:rPr>
              <a:t>SCHOLARSHIP OPPORTUNITIES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48615" y="4633030"/>
            <a:ext cx="5656865" cy="377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54"/>
              </a:lnSpc>
            </a:pPr>
            <a:r>
              <a:rPr lang="en-US" sz="13509" dirty="0">
                <a:solidFill>
                  <a:srgbClr val="000000"/>
                </a:solidFill>
                <a:latin typeface="Klavika 6"/>
                <a:ea typeface="Klavika 6"/>
                <a:cs typeface="Klavika 6"/>
                <a:sym typeface="Klavika 6"/>
              </a:rPr>
              <a:t>$35+ MILLION</a:t>
            </a:r>
          </a:p>
        </p:txBody>
      </p:sp>
      <p:sp>
        <p:nvSpPr>
          <p:cNvPr id="12" name="Freeform 12"/>
          <p:cNvSpPr/>
          <p:nvPr/>
        </p:nvSpPr>
        <p:spPr>
          <a:xfrm rot="2700000" flipV="1">
            <a:off x="11204939" y="7815983"/>
            <a:ext cx="1988211" cy="1202868"/>
          </a:xfrm>
          <a:custGeom>
            <a:avLst/>
            <a:gdLst/>
            <a:ahLst/>
            <a:cxnLst/>
            <a:rect l="l" t="t" r="r" b="b"/>
            <a:pathLst>
              <a:path w="1988211" h="1202868">
                <a:moveTo>
                  <a:pt x="0" y="1202868"/>
                </a:moveTo>
                <a:lnTo>
                  <a:pt x="1988211" y="1202868"/>
                </a:lnTo>
                <a:lnTo>
                  <a:pt x="1988211" y="0"/>
                </a:lnTo>
                <a:lnTo>
                  <a:pt x="0" y="0"/>
                </a:lnTo>
                <a:lnTo>
                  <a:pt x="0" y="12028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52533" y="0"/>
            <a:ext cx="20593065" cy="2404727"/>
            <a:chOff x="0" y="0"/>
            <a:chExt cx="5423688" cy="6333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3688" cy="633344"/>
            </a:xfrm>
            <a:custGeom>
              <a:avLst/>
              <a:gdLst/>
              <a:ahLst/>
              <a:cxnLst/>
              <a:rect l="l" t="t" r="r" b="b"/>
              <a:pathLst>
                <a:path w="5423688" h="633344">
                  <a:moveTo>
                    <a:pt x="0" y="0"/>
                  </a:moveTo>
                  <a:lnTo>
                    <a:pt x="5423688" y="0"/>
                  </a:lnTo>
                  <a:lnTo>
                    <a:pt x="5423688" y="633344"/>
                  </a:lnTo>
                  <a:lnTo>
                    <a:pt x="0" y="633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23688" cy="671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68042" y="4005943"/>
            <a:ext cx="16351916" cy="4639856"/>
          </a:xfrm>
          <a:custGeom>
            <a:avLst/>
            <a:gdLst/>
            <a:ahLst/>
            <a:cxnLst/>
            <a:rect l="l" t="t" r="r" b="b"/>
            <a:pathLst>
              <a:path w="16351916" h="4639856">
                <a:moveTo>
                  <a:pt x="0" y="0"/>
                </a:moveTo>
                <a:lnTo>
                  <a:pt x="16351916" y="0"/>
                </a:lnTo>
                <a:lnTo>
                  <a:pt x="16351916" y="4639856"/>
                </a:lnTo>
                <a:lnTo>
                  <a:pt x="0" y="4639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759821" y="7731337"/>
            <a:ext cx="768358" cy="768358"/>
          </a:xfrm>
          <a:custGeom>
            <a:avLst/>
            <a:gdLst/>
            <a:ahLst/>
            <a:cxnLst/>
            <a:rect l="l" t="t" r="r" b="b"/>
            <a:pathLst>
              <a:path w="768358" h="768358">
                <a:moveTo>
                  <a:pt x="0" y="0"/>
                </a:moveTo>
                <a:lnTo>
                  <a:pt x="768358" y="0"/>
                </a:lnTo>
                <a:lnTo>
                  <a:pt x="768358" y="768358"/>
                </a:lnTo>
                <a:lnTo>
                  <a:pt x="0" y="768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903084" y="7783102"/>
            <a:ext cx="665536" cy="716593"/>
          </a:xfrm>
          <a:custGeom>
            <a:avLst/>
            <a:gdLst/>
            <a:ahLst/>
            <a:cxnLst/>
            <a:rect l="l" t="t" r="r" b="b"/>
            <a:pathLst>
              <a:path w="665536" h="716593">
                <a:moveTo>
                  <a:pt x="0" y="0"/>
                </a:moveTo>
                <a:lnTo>
                  <a:pt x="665535" y="0"/>
                </a:lnTo>
                <a:lnTo>
                  <a:pt x="665535" y="716593"/>
                </a:lnTo>
                <a:lnTo>
                  <a:pt x="0" y="7165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566039" y="7757220"/>
            <a:ext cx="711382" cy="716593"/>
          </a:xfrm>
          <a:custGeom>
            <a:avLst/>
            <a:gdLst/>
            <a:ahLst/>
            <a:cxnLst/>
            <a:rect l="l" t="t" r="r" b="b"/>
            <a:pathLst>
              <a:path w="711382" h="716593">
                <a:moveTo>
                  <a:pt x="0" y="0"/>
                </a:moveTo>
                <a:lnTo>
                  <a:pt x="711382" y="0"/>
                </a:lnTo>
                <a:lnTo>
                  <a:pt x="711382" y="716593"/>
                </a:lnTo>
                <a:lnTo>
                  <a:pt x="0" y="716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562040" y="374334"/>
            <a:ext cx="13163921" cy="137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6"/>
              </a:lnSpc>
              <a:spcBef>
                <a:spcPct val="0"/>
              </a:spcBef>
            </a:pPr>
            <a:r>
              <a:rPr lang="en-US" sz="7175">
                <a:solidFill>
                  <a:srgbClr val="FFFFFF"/>
                </a:solidFill>
                <a:latin typeface="Klavika 1"/>
                <a:ea typeface="Klavika 1"/>
                <a:cs typeface="Klavika 1"/>
                <a:sym typeface="Klavika 1"/>
              </a:rPr>
              <a:t>SCHOLARSHIP TIPS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09987" y="4475390"/>
            <a:ext cx="3051730" cy="1176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8"/>
              </a:lnSpc>
            </a:pPr>
            <a:r>
              <a:rPr lang="en-US" sz="4360">
                <a:solidFill>
                  <a:srgbClr val="000000"/>
                </a:solidFill>
                <a:latin typeface="Klavika 6"/>
                <a:ea typeface="Klavika 6"/>
                <a:cs typeface="Klavika 6"/>
                <a:sym typeface="Klavika 6"/>
              </a:rPr>
              <a:t>APPLY FOR SCHOLARSHIPS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1235" y="6068143"/>
            <a:ext cx="4049232" cy="84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1"/>
              </a:lnSpc>
            </a:pPr>
            <a:r>
              <a:rPr lang="en-US" sz="2956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Complete 1-2 scholarship applications per week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18135" y="4475390"/>
            <a:ext cx="3051730" cy="1176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8"/>
              </a:lnSpc>
            </a:pPr>
            <a:r>
              <a:rPr lang="en-US" sz="4360">
                <a:solidFill>
                  <a:srgbClr val="000000"/>
                </a:solidFill>
                <a:latin typeface="Klavika 6"/>
                <a:ea typeface="Klavika 6"/>
                <a:cs typeface="Klavika 6"/>
                <a:sym typeface="Klavika 6"/>
              </a:rPr>
              <a:t>ACTIVITIES CHART/RESUME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19384" y="6068143"/>
            <a:ext cx="4049232" cy="166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1"/>
              </a:lnSpc>
            </a:pPr>
            <a:r>
              <a:rPr lang="en-US" sz="2956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Informs the scholarship committee how you spend your time and contribute to your community.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395865" y="4475390"/>
            <a:ext cx="3051730" cy="1176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8"/>
              </a:lnSpc>
            </a:pPr>
            <a:r>
              <a:rPr lang="en-US" sz="4360">
                <a:solidFill>
                  <a:srgbClr val="000000"/>
                </a:solidFill>
                <a:latin typeface="Klavika 6"/>
                <a:ea typeface="Klavika 6"/>
                <a:cs typeface="Klavika 6"/>
                <a:sym typeface="Klavika 6"/>
              </a:rPr>
              <a:t>SCHOLARSHIP ESSAYS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97114" y="6068143"/>
            <a:ext cx="4049232" cy="1252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1"/>
              </a:lnSpc>
            </a:pPr>
            <a:r>
              <a:rPr lang="en-US" sz="2956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Passion, personality, and purpose! Market yourself and your story.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52533" y="0"/>
            <a:ext cx="20593065" cy="2404727"/>
            <a:chOff x="0" y="0"/>
            <a:chExt cx="5423688" cy="6333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3688" cy="633344"/>
            </a:xfrm>
            <a:custGeom>
              <a:avLst/>
              <a:gdLst/>
              <a:ahLst/>
              <a:cxnLst/>
              <a:rect l="l" t="t" r="r" b="b"/>
              <a:pathLst>
                <a:path w="5423688" h="633344">
                  <a:moveTo>
                    <a:pt x="0" y="0"/>
                  </a:moveTo>
                  <a:lnTo>
                    <a:pt x="5423688" y="0"/>
                  </a:lnTo>
                  <a:lnTo>
                    <a:pt x="5423688" y="633344"/>
                  </a:lnTo>
                  <a:lnTo>
                    <a:pt x="0" y="633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23688" cy="671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814653">
            <a:off x="124297" y="-642976"/>
            <a:ext cx="6493125" cy="12540176"/>
            <a:chOff x="0" y="0"/>
            <a:chExt cx="3290570" cy="6355080"/>
          </a:xfrm>
        </p:grpSpPr>
        <p:sp>
          <p:nvSpPr>
            <p:cNvPr id="6" name="Freeform 6"/>
            <p:cNvSpPr/>
            <p:nvPr/>
          </p:nvSpPr>
          <p:spPr>
            <a:xfrm>
              <a:off x="0" y="1270"/>
              <a:ext cx="3289300" cy="6353810"/>
            </a:xfrm>
            <a:custGeom>
              <a:avLst/>
              <a:gdLst/>
              <a:ahLst/>
              <a:cxnLst/>
              <a:rect l="l" t="t" r="r" b="b"/>
              <a:pathLst>
                <a:path w="3289300" h="6353810">
                  <a:moveTo>
                    <a:pt x="3289300" y="6353810"/>
                  </a:moveTo>
                  <a:lnTo>
                    <a:pt x="0" y="6353810"/>
                  </a:lnTo>
                  <a:lnTo>
                    <a:pt x="0" y="0"/>
                  </a:lnTo>
                  <a:lnTo>
                    <a:pt x="3289300" y="0"/>
                  </a:lnTo>
                  <a:lnTo>
                    <a:pt x="3289300" y="6353810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79070" y="323342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81610" y="18034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54610" y="439420"/>
              <a:ext cx="3173730" cy="5429250"/>
            </a:xfrm>
            <a:custGeom>
              <a:avLst/>
              <a:gdLst/>
              <a:ahLst/>
              <a:cxnLst/>
              <a:rect l="l" t="t" r="r" b="b"/>
              <a:pathLst>
                <a:path w="3173730" h="5429250">
                  <a:moveTo>
                    <a:pt x="3117850" y="751840"/>
                  </a:moveTo>
                  <a:lnTo>
                    <a:pt x="3117850" y="716280"/>
                  </a:lnTo>
                  <a:lnTo>
                    <a:pt x="3129280" y="716280"/>
                  </a:lnTo>
                  <a:lnTo>
                    <a:pt x="3129280" y="740410"/>
                  </a:lnTo>
                  <a:lnTo>
                    <a:pt x="3140710" y="740410"/>
                  </a:lnTo>
                  <a:lnTo>
                    <a:pt x="3140710" y="717550"/>
                  </a:lnTo>
                  <a:lnTo>
                    <a:pt x="3152140" y="717550"/>
                  </a:lnTo>
                  <a:lnTo>
                    <a:pt x="3152140" y="740410"/>
                  </a:lnTo>
                  <a:lnTo>
                    <a:pt x="3173730" y="740410"/>
                  </a:lnTo>
                  <a:lnTo>
                    <a:pt x="3173730" y="751840"/>
                  </a:lnTo>
                  <a:lnTo>
                    <a:pt x="3117850" y="751840"/>
                  </a:lnTo>
                  <a:close/>
                  <a:moveTo>
                    <a:pt x="3117850" y="702310"/>
                  </a:moveTo>
                  <a:lnTo>
                    <a:pt x="3117850" y="690880"/>
                  </a:lnTo>
                  <a:lnTo>
                    <a:pt x="3171190" y="690880"/>
                  </a:lnTo>
                  <a:lnTo>
                    <a:pt x="3171190" y="702310"/>
                  </a:lnTo>
                  <a:lnTo>
                    <a:pt x="3117850" y="702310"/>
                  </a:lnTo>
                  <a:close/>
                  <a:moveTo>
                    <a:pt x="3117850" y="674370"/>
                  </a:moveTo>
                  <a:lnTo>
                    <a:pt x="3117850" y="662940"/>
                  </a:lnTo>
                  <a:lnTo>
                    <a:pt x="3161030" y="662940"/>
                  </a:lnTo>
                  <a:lnTo>
                    <a:pt x="3161030" y="640080"/>
                  </a:lnTo>
                  <a:lnTo>
                    <a:pt x="3172460" y="640080"/>
                  </a:lnTo>
                  <a:lnTo>
                    <a:pt x="3172460" y="674370"/>
                  </a:lnTo>
                  <a:lnTo>
                    <a:pt x="3117850" y="674370"/>
                  </a:lnTo>
                  <a:close/>
                  <a:moveTo>
                    <a:pt x="3117850" y="628650"/>
                  </a:moveTo>
                  <a:lnTo>
                    <a:pt x="3117850" y="610870"/>
                  </a:lnTo>
                  <a:lnTo>
                    <a:pt x="3153410" y="598170"/>
                  </a:lnTo>
                  <a:lnTo>
                    <a:pt x="3153410" y="598170"/>
                  </a:lnTo>
                  <a:lnTo>
                    <a:pt x="3117850" y="585470"/>
                  </a:lnTo>
                  <a:lnTo>
                    <a:pt x="3117850" y="567690"/>
                  </a:lnTo>
                  <a:lnTo>
                    <a:pt x="3171190" y="567690"/>
                  </a:lnTo>
                  <a:lnTo>
                    <a:pt x="3171190" y="579120"/>
                  </a:lnTo>
                  <a:lnTo>
                    <a:pt x="3129280" y="579120"/>
                  </a:lnTo>
                  <a:lnTo>
                    <a:pt x="3129280" y="579120"/>
                  </a:lnTo>
                  <a:lnTo>
                    <a:pt x="3171190" y="593090"/>
                  </a:lnTo>
                  <a:lnTo>
                    <a:pt x="3171190" y="601980"/>
                  </a:lnTo>
                  <a:lnTo>
                    <a:pt x="3129280" y="615950"/>
                  </a:lnTo>
                  <a:lnTo>
                    <a:pt x="3129280" y="615950"/>
                  </a:lnTo>
                  <a:lnTo>
                    <a:pt x="3171190" y="615950"/>
                  </a:lnTo>
                  <a:lnTo>
                    <a:pt x="3171190" y="627380"/>
                  </a:lnTo>
                  <a:lnTo>
                    <a:pt x="3117850" y="628650"/>
                  </a:lnTo>
                  <a:lnTo>
                    <a:pt x="3117850" y="628650"/>
                  </a:lnTo>
                  <a:close/>
                  <a:moveTo>
                    <a:pt x="3117850" y="523240"/>
                  </a:moveTo>
                  <a:lnTo>
                    <a:pt x="3117850" y="506730"/>
                  </a:lnTo>
                  <a:lnTo>
                    <a:pt x="3155950" y="483870"/>
                  </a:lnTo>
                  <a:lnTo>
                    <a:pt x="3155950" y="483870"/>
                  </a:lnTo>
                  <a:lnTo>
                    <a:pt x="3117850" y="483870"/>
                  </a:lnTo>
                  <a:lnTo>
                    <a:pt x="3117850" y="472440"/>
                  </a:lnTo>
                  <a:lnTo>
                    <a:pt x="3171190" y="472440"/>
                  </a:lnTo>
                  <a:lnTo>
                    <a:pt x="3171190" y="487680"/>
                  </a:lnTo>
                  <a:lnTo>
                    <a:pt x="3133090" y="511810"/>
                  </a:lnTo>
                  <a:lnTo>
                    <a:pt x="3133090" y="511810"/>
                  </a:lnTo>
                  <a:lnTo>
                    <a:pt x="3171190" y="511810"/>
                  </a:lnTo>
                  <a:lnTo>
                    <a:pt x="3171190" y="523240"/>
                  </a:lnTo>
                  <a:lnTo>
                    <a:pt x="3117850" y="523240"/>
                  </a:lnTo>
                  <a:close/>
                  <a:moveTo>
                    <a:pt x="3117850" y="454660"/>
                  </a:moveTo>
                  <a:lnTo>
                    <a:pt x="3117850" y="417830"/>
                  </a:lnTo>
                  <a:lnTo>
                    <a:pt x="3129280" y="417830"/>
                  </a:lnTo>
                  <a:lnTo>
                    <a:pt x="3129280" y="443230"/>
                  </a:lnTo>
                  <a:lnTo>
                    <a:pt x="3139440" y="443230"/>
                  </a:lnTo>
                  <a:lnTo>
                    <a:pt x="3139440" y="420370"/>
                  </a:lnTo>
                  <a:lnTo>
                    <a:pt x="3150870" y="420370"/>
                  </a:lnTo>
                  <a:lnTo>
                    <a:pt x="3150870" y="443230"/>
                  </a:lnTo>
                  <a:lnTo>
                    <a:pt x="3162300" y="443230"/>
                  </a:lnTo>
                  <a:lnTo>
                    <a:pt x="3162300" y="416560"/>
                  </a:lnTo>
                  <a:lnTo>
                    <a:pt x="3173730" y="416560"/>
                  </a:lnTo>
                  <a:lnTo>
                    <a:pt x="3173730" y="454660"/>
                  </a:lnTo>
                  <a:lnTo>
                    <a:pt x="3117850" y="454660"/>
                  </a:lnTo>
                  <a:close/>
                  <a:moveTo>
                    <a:pt x="3167380" y="353060"/>
                  </a:moveTo>
                  <a:cubicBezTo>
                    <a:pt x="3168650" y="356870"/>
                    <a:pt x="3169920" y="360680"/>
                    <a:pt x="3171190" y="364490"/>
                  </a:cubicBezTo>
                  <a:cubicBezTo>
                    <a:pt x="3172460" y="368300"/>
                    <a:pt x="3172460" y="372110"/>
                    <a:pt x="3172460" y="375920"/>
                  </a:cubicBezTo>
                  <a:cubicBezTo>
                    <a:pt x="3172460" y="379730"/>
                    <a:pt x="3171190" y="383540"/>
                    <a:pt x="3169920" y="387350"/>
                  </a:cubicBezTo>
                  <a:cubicBezTo>
                    <a:pt x="3168650" y="391160"/>
                    <a:pt x="3166110" y="393700"/>
                    <a:pt x="3164840" y="396240"/>
                  </a:cubicBezTo>
                  <a:cubicBezTo>
                    <a:pt x="3163570" y="398780"/>
                    <a:pt x="3159760" y="401320"/>
                    <a:pt x="3155950" y="402590"/>
                  </a:cubicBezTo>
                  <a:cubicBezTo>
                    <a:pt x="3152140" y="403860"/>
                    <a:pt x="3148330" y="405130"/>
                    <a:pt x="3144520" y="405130"/>
                  </a:cubicBezTo>
                  <a:cubicBezTo>
                    <a:pt x="3140710" y="405130"/>
                    <a:pt x="3136900" y="403860"/>
                    <a:pt x="3133090" y="402590"/>
                  </a:cubicBezTo>
                  <a:cubicBezTo>
                    <a:pt x="3129280" y="401320"/>
                    <a:pt x="3126740" y="398780"/>
                    <a:pt x="3124200" y="396240"/>
                  </a:cubicBezTo>
                  <a:cubicBezTo>
                    <a:pt x="3121660" y="393700"/>
                    <a:pt x="3120390" y="391160"/>
                    <a:pt x="3119121" y="387350"/>
                  </a:cubicBezTo>
                  <a:cubicBezTo>
                    <a:pt x="3117850" y="383540"/>
                    <a:pt x="3116581" y="379730"/>
                    <a:pt x="3116581" y="375920"/>
                  </a:cubicBezTo>
                  <a:cubicBezTo>
                    <a:pt x="3116581" y="372110"/>
                    <a:pt x="3116581" y="367030"/>
                    <a:pt x="3117851" y="364490"/>
                  </a:cubicBezTo>
                  <a:cubicBezTo>
                    <a:pt x="3119121" y="360680"/>
                    <a:pt x="3120391" y="358140"/>
                    <a:pt x="3122931" y="354330"/>
                  </a:cubicBezTo>
                  <a:lnTo>
                    <a:pt x="3131821" y="363220"/>
                  </a:lnTo>
                  <a:cubicBezTo>
                    <a:pt x="3130550" y="364490"/>
                    <a:pt x="3129281" y="367030"/>
                    <a:pt x="3128010" y="368300"/>
                  </a:cubicBezTo>
                  <a:cubicBezTo>
                    <a:pt x="3126740" y="370840"/>
                    <a:pt x="3126740" y="373380"/>
                    <a:pt x="3126740" y="375920"/>
                  </a:cubicBezTo>
                  <a:cubicBezTo>
                    <a:pt x="3126740" y="378460"/>
                    <a:pt x="3126740" y="381000"/>
                    <a:pt x="3128010" y="382270"/>
                  </a:cubicBezTo>
                  <a:cubicBezTo>
                    <a:pt x="3129281" y="384810"/>
                    <a:pt x="3130550" y="386080"/>
                    <a:pt x="3131821" y="387350"/>
                  </a:cubicBezTo>
                  <a:cubicBezTo>
                    <a:pt x="3133091" y="388620"/>
                    <a:pt x="3135631" y="389890"/>
                    <a:pt x="3136900" y="391160"/>
                  </a:cubicBezTo>
                  <a:cubicBezTo>
                    <a:pt x="3138170" y="392430"/>
                    <a:pt x="3140710" y="392430"/>
                    <a:pt x="3143250" y="392430"/>
                  </a:cubicBezTo>
                  <a:cubicBezTo>
                    <a:pt x="3145790" y="392430"/>
                    <a:pt x="3148330" y="392430"/>
                    <a:pt x="3149600" y="391160"/>
                  </a:cubicBezTo>
                  <a:cubicBezTo>
                    <a:pt x="3150871" y="389890"/>
                    <a:pt x="3153410" y="388620"/>
                    <a:pt x="3154680" y="387350"/>
                  </a:cubicBezTo>
                  <a:cubicBezTo>
                    <a:pt x="3155950" y="386080"/>
                    <a:pt x="3157220" y="383540"/>
                    <a:pt x="3158490" y="382270"/>
                  </a:cubicBezTo>
                  <a:cubicBezTo>
                    <a:pt x="3159760" y="379730"/>
                    <a:pt x="3159760" y="378460"/>
                    <a:pt x="3159760" y="375920"/>
                  </a:cubicBezTo>
                  <a:cubicBezTo>
                    <a:pt x="3159760" y="373380"/>
                    <a:pt x="3159760" y="370840"/>
                    <a:pt x="3158490" y="369570"/>
                  </a:cubicBezTo>
                  <a:cubicBezTo>
                    <a:pt x="3157220" y="368300"/>
                    <a:pt x="3157220" y="365760"/>
                    <a:pt x="3157220" y="364490"/>
                  </a:cubicBezTo>
                  <a:lnTo>
                    <a:pt x="3148330" y="364490"/>
                  </a:lnTo>
                  <a:lnTo>
                    <a:pt x="3148330" y="374650"/>
                  </a:lnTo>
                  <a:lnTo>
                    <a:pt x="3136900" y="374650"/>
                  </a:lnTo>
                  <a:lnTo>
                    <a:pt x="3136900" y="353060"/>
                  </a:lnTo>
                  <a:cubicBezTo>
                    <a:pt x="3136900" y="353060"/>
                    <a:pt x="3167380" y="353060"/>
                    <a:pt x="3167380" y="353060"/>
                  </a:cubicBezTo>
                  <a:close/>
                  <a:moveTo>
                    <a:pt x="3117850" y="325120"/>
                  </a:moveTo>
                  <a:lnTo>
                    <a:pt x="3117850" y="314960"/>
                  </a:lnTo>
                  <a:lnTo>
                    <a:pt x="3171190" y="292100"/>
                  </a:lnTo>
                  <a:lnTo>
                    <a:pt x="3171190" y="306070"/>
                  </a:lnTo>
                  <a:lnTo>
                    <a:pt x="3159760" y="311150"/>
                  </a:lnTo>
                  <a:lnTo>
                    <a:pt x="3159760" y="331470"/>
                  </a:lnTo>
                  <a:lnTo>
                    <a:pt x="3171190" y="335280"/>
                  </a:lnTo>
                  <a:lnTo>
                    <a:pt x="3171190" y="347980"/>
                  </a:lnTo>
                  <a:lnTo>
                    <a:pt x="3117850" y="325120"/>
                  </a:lnTo>
                  <a:close/>
                  <a:moveTo>
                    <a:pt x="3133090" y="320040"/>
                  </a:moveTo>
                  <a:lnTo>
                    <a:pt x="3149600" y="326390"/>
                  </a:lnTo>
                  <a:lnTo>
                    <a:pt x="3149600" y="313690"/>
                  </a:lnTo>
                  <a:lnTo>
                    <a:pt x="3133090" y="320040"/>
                  </a:lnTo>
                  <a:close/>
                  <a:moveTo>
                    <a:pt x="3128010" y="278130"/>
                  </a:moveTo>
                  <a:lnTo>
                    <a:pt x="3128010" y="293370"/>
                  </a:lnTo>
                  <a:lnTo>
                    <a:pt x="3117850" y="293370"/>
                  </a:lnTo>
                  <a:lnTo>
                    <a:pt x="3117850" y="250190"/>
                  </a:lnTo>
                  <a:lnTo>
                    <a:pt x="3128010" y="250190"/>
                  </a:lnTo>
                  <a:lnTo>
                    <a:pt x="3128010" y="265430"/>
                  </a:lnTo>
                  <a:lnTo>
                    <a:pt x="3171190" y="265430"/>
                  </a:lnTo>
                  <a:lnTo>
                    <a:pt x="3171190" y="276860"/>
                  </a:lnTo>
                  <a:lnTo>
                    <a:pt x="3128010" y="278130"/>
                  </a:lnTo>
                  <a:lnTo>
                    <a:pt x="3128010" y="278130"/>
                  </a:lnTo>
                  <a:close/>
                  <a:moveTo>
                    <a:pt x="3117850" y="240030"/>
                  </a:moveTo>
                  <a:lnTo>
                    <a:pt x="3117850" y="228600"/>
                  </a:lnTo>
                  <a:lnTo>
                    <a:pt x="3171190" y="228600"/>
                  </a:lnTo>
                  <a:lnTo>
                    <a:pt x="3171190" y="240030"/>
                  </a:lnTo>
                  <a:lnTo>
                    <a:pt x="3117850" y="240030"/>
                  </a:lnTo>
                  <a:close/>
                  <a:moveTo>
                    <a:pt x="3117850" y="217170"/>
                  </a:moveTo>
                  <a:lnTo>
                    <a:pt x="3117850" y="203200"/>
                  </a:lnTo>
                  <a:lnTo>
                    <a:pt x="3153410" y="190500"/>
                  </a:lnTo>
                  <a:lnTo>
                    <a:pt x="3153410" y="190500"/>
                  </a:lnTo>
                  <a:lnTo>
                    <a:pt x="3117850" y="176530"/>
                  </a:lnTo>
                  <a:lnTo>
                    <a:pt x="3117850" y="163830"/>
                  </a:lnTo>
                  <a:lnTo>
                    <a:pt x="3171190" y="186690"/>
                  </a:lnTo>
                  <a:lnTo>
                    <a:pt x="3171190" y="195580"/>
                  </a:lnTo>
                  <a:lnTo>
                    <a:pt x="3117850" y="217170"/>
                  </a:lnTo>
                  <a:close/>
                  <a:moveTo>
                    <a:pt x="3117850" y="152400"/>
                  </a:moveTo>
                  <a:lnTo>
                    <a:pt x="3117850" y="115570"/>
                  </a:lnTo>
                  <a:lnTo>
                    <a:pt x="3129280" y="115570"/>
                  </a:lnTo>
                  <a:lnTo>
                    <a:pt x="3129280" y="140970"/>
                  </a:lnTo>
                  <a:lnTo>
                    <a:pt x="3139440" y="140970"/>
                  </a:lnTo>
                  <a:lnTo>
                    <a:pt x="3139440" y="118110"/>
                  </a:lnTo>
                  <a:lnTo>
                    <a:pt x="3150870" y="118110"/>
                  </a:lnTo>
                  <a:lnTo>
                    <a:pt x="3150870" y="140970"/>
                  </a:lnTo>
                  <a:lnTo>
                    <a:pt x="3162300" y="140970"/>
                  </a:lnTo>
                  <a:lnTo>
                    <a:pt x="3162300" y="114300"/>
                  </a:lnTo>
                  <a:lnTo>
                    <a:pt x="3173730" y="114300"/>
                  </a:lnTo>
                  <a:lnTo>
                    <a:pt x="3173730" y="152400"/>
                  </a:lnTo>
                  <a:lnTo>
                    <a:pt x="3117850" y="152400"/>
                  </a:lnTo>
                  <a:close/>
                  <a:moveTo>
                    <a:pt x="3117850" y="3089910"/>
                  </a:moveTo>
                  <a:lnTo>
                    <a:pt x="3117850" y="3053080"/>
                  </a:lnTo>
                  <a:lnTo>
                    <a:pt x="3129280" y="3053080"/>
                  </a:lnTo>
                  <a:lnTo>
                    <a:pt x="3129280" y="3077210"/>
                  </a:lnTo>
                  <a:lnTo>
                    <a:pt x="3140710" y="3077210"/>
                  </a:lnTo>
                  <a:lnTo>
                    <a:pt x="3140710" y="3054350"/>
                  </a:lnTo>
                  <a:lnTo>
                    <a:pt x="3152140" y="3054350"/>
                  </a:lnTo>
                  <a:lnTo>
                    <a:pt x="3152140" y="3077210"/>
                  </a:lnTo>
                  <a:lnTo>
                    <a:pt x="3173730" y="3077210"/>
                  </a:lnTo>
                  <a:lnTo>
                    <a:pt x="3173730" y="3088640"/>
                  </a:lnTo>
                  <a:lnTo>
                    <a:pt x="3117850" y="3088640"/>
                  </a:lnTo>
                  <a:lnTo>
                    <a:pt x="3117850" y="3089910"/>
                  </a:lnTo>
                  <a:close/>
                  <a:moveTo>
                    <a:pt x="3117850" y="3040380"/>
                  </a:moveTo>
                  <a:lnTo>
                    <a:pt x="3117850" y="3028950"/>
                  </a:lnTo>
                  <a:lnTo>
                    <a:pt x="3171190" y="3028950"/>
                  </a:lnTo>
                  <a:lnTo>
                    <a:pt x="3171190" y="3040380"/>
                  </a:lnTo>
                  <a:lnTo>
                    <a:pt x="3117850" y="3040380"/>
                  </a:lnTo>
                  <a:close/>
                  <a:moveTo>
                    <a:pt x="3117850" y="3012440"/>
                  </a:moveTo>
                  <a:lnTo>
                    <a:pt x="3117850" y="3001010"/>
                  </a:lnTo>
                  <a:lnTo>
                    <a:pt x="3161030" y="3001010"/>
                  </a:lnTo>
                  <a:lnTo>
                    <a:pt x="3161030" y="2979420"/>
                  </a:lnTo>
                  <a:lnTo>
                    <a:pt x="3172460" y="2979420"/>
                  </a:lnTo>
                  <a:lnTo>
                    <a:pt x="3172460" y="3013710"/>
                  </a:lnTo>
                  <a:lnTo>
                    <a:pt x="3117850" y="3013710"/>
                  </a:lnTo>
                  <a:lnTo>
                    <a:pt x="3117850" y="3012440"/>
                  </a:lnTo>
                  <a:close/>
                  <a:moveTo>
                    <a:pt x="3117850" y="2966720"/>
                  </a:moveTo>
                  <a:lnTo>
                    <a:pt x="3117850" y="2948940"/>
                  </a:lnTo>
                  <a:lnTo>
                    <a:pt x="3153410" y="2936240"/>
                  </a:lnTo>
                  <a:lnTo>
                    <a:pt x="3153410" y="2936240"/>
                  </a:lnTo>
                  <a:lnTo>
                    <a:pt x="3117850" y="2923540"/>
                  </a:lnTo>
                  <a:lnTo>
                    <a:pt x="3117850" y="2905760"/>
                  </a:lnTo>
                  <a:lnTo>
                    <a:pt x="3171190" y="2905760"/>
                  </a:lnTo>
                  <a:lnTo>
                    <a:pt x="3171190" y="2917190"/>
                  </a:lnTo>
                  <a:lnTo>
                    <a:pt x="3129280" y="2917190"/>
                  </a:lnTo>
                  <a:lnTo>
                    <a:pt x="3129280" y="2917190"/>
                  </a:lnTo>
                  <a:lnTo>
                    <a:pt x="3171190" y="2931160"/>
                  </a:lnTo>
                  <a:lnTo>
                    <a:pt x="3171190" y="2940050"/>
                  </a:lnTo>
                  <a:lnTo>
                    <a:pt x="3129280" y="2954021"/>
                  </a:lnTo>
                  <a:lnTo>
                    <a:pt x="3129280" y="2954021"/>
                  </a:lnTo>
                  <a:lnTo>
                    <a:pt x="3171190" y="2954021"/>
                  </a:lnTo>
                  <a:lnTo>
                    <a:pt x="3171190" y="2965450"/>
                  </a:lnTo>
                  <a:lnTo>
                    <a:pt x="3117850" y="2966720"/>
                  </a:lnTo>
                  <a:lnTo>
                    <a:pt x="3117850" y="2966720"/>
                  </a:lnTo>
                  <a:close/>
                  <a:moveTo>
                    <a:pt x="3117850" y="2861310"/>
                  </a:moveTo>
                  <a:lnTo>
                    <a:pt x="3117850" y="2844800"/>
                  </a:lnTo>
                  <a:lnTo>
                    <a:pt x="3155950" y="2821940"/>
                  </a:lnTo>
                  <a:lnTo>
                    <a:pt x="3155950" y="2821940"/>
                  </a:lnTo>
                  <a:lnTo>
                    <a:pt x="3117850" y="2821940"/>
                  </a:lnTo>
                  <a:lnTo>
                    <a:pt x="3117850" y="2810510"/>
                  </a:lnTo>
                  <a:lnTo>
                    <a:pt x="3171190" y="2810510"/>
                  </a:lnTo>
                  <a:lnTo>
                    <a:pt x="3171190" y="2825750"/>
                  </a:lnTo>
                  <a:lnTo>
                    <a:pt x="3133090" y="2849880"/>
                  </a:lnTo>
                  <a:lnTo>
                    <a:pt x="3133090" y="2849880"/>
                  </a:lnTo>
                  <a:lnTo>
                    <a:pt x="3171190" y="2849880"/>
                  </a:lnTo>
                  <a:lnTo>
                    <a:pt x="3171190" y="2861310"/>
                  </a:lnTo>
                  <a:lnTo>
                    <a:pt x="3117850" y="2861310"/>
                  </a:lnTo>
                  <a:lnTo>
                    <a:pt x="3117850" y="2861310"/>
                  </a:lnTo>
                  <a:close/>
                  <a:moveTo>
                    <a:pt x="3117850" y="2792730"/>
                  </a:moveTo>
                  <a:lnTo>
                    <a:pt x="3117850" y="2755900"/>
                  </a:lnTo>
                  <a:lnTo>
                    <a:pt x="3129280" y="2755900"/>
                  </a:lnTo>
                  <a:lnTo>
                    <a:pt x="3129280" y="2781300"/>
                  </a:lnTo>
                  <a:lnTo>
                    <a:pt x="3139440" y="2781300"/>
                  </a:lnTo>
                  <a:lnTo>
                    <a:pt x="3139440" y="2758440"/>
                  </a:lnTo>
                  <a:lnTo>
                    <a:pt x="3150870" y="2758440"/>
                  </a:lnTo>
                  <a:lnTo>
                    <a:pt x="3150870" y="2781300"/>
                  </a:lnTo>
                  <a:lnTo>
                    <a:pt x="3162300" y="2781300"/>
                  </a:lnTo>
                  <a:lnTo>
                    <a:pt x="3162300" y="2754630"/>
                  </a:lnTo>
                  <a:lnTo>
                    <a:pt x="3173730" y="2754630"/>
                  </a:lnTo>
                  <a:lnTo>
                    <a:pt x="3173730" y="2792730"/>
                  </a:lnTo>
                  <a:lnTo>
                    <a:pt x="3117850" y="2792730"/>
                  </a:lnTo>
                  <a:close/>
                  <a:moveTo>
                    <a:pt x="3167380" y="2691130"/>
                  </a:moveTo>
                  <a:cubicBezTo>
                    <a:pt x="3168650" y="2694940"/>
                    <a:pt x="3169920" y="2698750"/>
                    <a:pt x="3171190" y="2702560"/>
                  </a:cubicBezTo>
                  <a:cubicBezTo>
                    <a:pt x="3172460" y="2706370"/>
                    <a:pt x="3172460" y="2710180"/>
                    <a:pt x="3172460" y="2713990"/>
                  </a:cubicBezTo>
                  <a:cubicBezTo>
                    <a:pt x="3172460" y="2717800"/>
                    <a:pt x="3171190" y="2721610"/>
                    <a:pt x="3169920" y="2725420"/>
                  </a:cubicBezTo>
                  <a:cubicBezTo>
                    <a:pt x="3168650" y="2729230"/>
                    <a:pt x="3166110" y="2731770"/>
                    <a:pt x="3164840" y="2734310"/>
                  </a:cubicBezTo>
                  <a:cubicBezTo>
                    <a:pt x="3163570" y="2736850"/>
                    <a:pt x="3159760" y="2739390"/>
                    <a:pt x="3155950" y="2740660"/>
                  </a:cubicBezTo>
                  <a:cubicBezTo>
                    <a:pt x="3152140" y="2741930"/>
                    <a:pt x="3148330" y="2743200"/>
                    <a:pt x="3144520" y="2743200"/>
                  </a:cubicBezTo>
                  <a:cubicBezTo>
                    <a:pt x="3140710" y="2743200"/>
                    <a:pt x="3136900" y="2741930"/>
                    <a:pt x="3133090" y="2740660"/>
                  </a:cubicBezTo>
                  <a:cubicBezTo>
                    <a:pt x="3129280" y="2739390"/>
                    <a:pt x="3126740" y="2736850"/>
                    <a:pt x="3124200" y="2734310"/>
                  </a:cubicBezTo>
                  <a:cubicBezTo>
                    <a:pt x="3121660" y="2731770"/>
                    <a:pt x="3120390" y="2729230"/>
                    <a:pt x="3119121" y="2725420"/>
                  </a:cubicBezTo>
                  <a:cubicBezTo>
                    <a:pt x="3117850" y="2721610"/>
                    <a:pt x="3116581" y="2717800"/>
                    <a:pt x="3116581" y="2713990"/>
                  </a:cubicBezTo>
                  <a:cubicBezTo>
                    <a:pt x="3116581" y="2710180"/>
                    <a:pt x="3116581" y="2705100"/>
                    <a:pt x="3117851" y="2702560"/>
                  </a:cubicBezTo>
                  <a:cubicBezTo>
                    <a:pt x="3119121" y="2698750"/>
                    <a:pt x="3120391" y="2696210"/>
                    <a:pt x="3122931" y="2692400"/>
                  </a:cubicBezTo>
                  <a:lnTo>
                    <a:pt x="3131821" y="2701290"/>
                  </a:lnTo>
                  <a:cubicBezTo>
                    <a:pt x="3130550" y="2702560"/>
                    <a:pt x="3129281" y="2705100"/>
                    <a:pt x="3128010" y="2706370"/>
                  </a:cubicBezTo>
                  <a:cubicBezTo>
                    <a:pt x="3126740" y="2708910"/>
                    <a:pt x="3126740" y="2711450"/>
                    <a:pt x="3126740" y="2713990"/>
                  </a:cubicBezTo>
                  <a:cubicBezTo>
                    <a:pt x="3126740" y="2716530"/>
                    <a:pt x="3126740" y="2719070"/>
                    <a:pt x="3128010" y="2720340"/>
                  </a:cubicBezTo>
                  <a:cubicBezTo>
                    <a:pt x="3129281" y="2722880"/>
                    <a:pt x="3130550" y="2724150"/>
                    <a:pt x="3131821" y="2725420"/>
                  </a:cubicBezTo>
                  <a:cubicBezTo>
                    <a:pt x="3133091" y="2726690"/>
                    <a:pt x="3135631" y="2727960"/>
                    <a:pt x="3136900" y="2729230"/>
                  </a:cubicBezTo>
                  <a:cubicBezTo>
                    <a:pt x="3138170" y="2730500"/>
                    <a:pt x="3140710" y="2730500"/>
                    <a:pt x="3143250" y="2730500"/>
                  </a:cubicBezTo>
                  <a:cubicBezTo>
                    <a:pt x="3145790" y="2730500"/>
                    <a:pt x="3148330" y="2730500"/>
                    <a:pt x="3149600" y="2729230"/>
                  </a:cubicBezTo>
                  <a:cubicBezTo>
                    <a:pt x="3150871" y="2727960"/>
                    <a:pt x="3153410" y="2726690"/>
                    <a:pt x="3154680" y="2725420"/>
                  </a:cubicBezTo>
                  <a:cubicBezTo>
                    <a:pt x="3155950" y="2724150"/>
                    <a:pt x="3157220" y="2721610"/>
                    <a:pt x="3158490" y="2720340"/>
                  </a:cubicBezTo>
                  <a:cubicBezTo>
                    <a:pt x="3159760" y="2717800"/>
                    <a:pt x="3159760" y="2716530"/>
                    <a:pt x="3159760" y="2713990"/>
                  </a:cubicBezTo>
                  <a:cubicBezTo>
                    <a:pt x="3159760" y="2711450"/>
                    <a:pt x="3159760" y="2708910"/>
                    <a:pt x="3158490" y="2707640"/>
                  </a:cubicBezTo>
                  <a:cubicBezTo>
                    <a:pt x="3157220" y="2706370"/>
                    <a:pt x="3157220" y="2703830"/>
                    <a:pt x="3157220" y="2702560"/>
                  </a:cubicBezTo>
                  <a:lnTo>
                    <a:pt x="3148330" y="2702560"/>
                  </a:lnTo>
                  <a:lnTo>
                    <a:pt x="3148330" y="2712720"/>
                  </a:lnTo>
                  <a:lnTo>
                    <a:pt x="3136900" y="2712720"/>
                  </a:lnTo>
                  <a:lnTo>
                    <a:pt x="3136900" y="2691130"/>
                  </a:lnTo>
                  <a:lnTo>
                    <a:pt x="3167380" y="2691130"/>
                  </a:lnTo>
                  <a:close/>
                  <a:moveTo>
                    <a:pt x="3117850" y="2663190"/>
                  </a:moveTo>
                  <a:lnTo>
                    <a:pt x="3117850" y="2653030"/>
                  </a:lnTo>
                  <a:lnTo>
                    <a:pt x="3171190" y="2630170"/>
                  </a:lnTo>
                  <a:lnTo>
                    <a:pt x="3171190" y="2644140"/>
                  </a:lnTo>
                  <a:lnTo>
                    <a:pt x="3159760" y="2649220"/>
                  </a:lnTo>
                  <a:lnTo>
                    <a:pt x="3159760" y="2669540"/>
                  </a:lnTo>
                  <a:lnTo>
                    <a:pt x="3171190" y="2674620"/>
                  </a:lnTo>
                  <a:lnTo>
                    <a:pt x="3171190" y="2687320"/>
                  </a:lnTo>
                  <a:lnTo>
                    <a:pt x="3117850" y="2663190"/>
                  </a:lnTo>
                  <a:close/>
                  <a:moveTo>
                    <a:pt x="3133090" y="2658110"/>
                  </a:moveTo>
                  <a:lnTo>
                    <a:pt x="3149600" y="2664460"/>
                  </a:lnTo>
                  <a:lnTo>
                    <a:pt x="3149600" y="2651760"/>
                  </a:lnTo>
                  <a:lnTo>
                    <a:pt x="3133090" y="2658110"/>
                  </a:lnTo>
                  <a:close/>
                  <a:moveTo>
                    <a:pt x="3128010" y="2616200"/>
                  </a:moveTo>
                  <a:lnTo>
                    <a:pt x="3128010" y="2631440"/>
                  </a:lnTo>
                  <a:lnTo>
                    <a:pt x="3117850" y="2631440"/>
                  </a:lnTo>
                  <a:lnTo>
                    <a:pt x="3117850" y="2588260"/>
                  </a:lnTo>
                  <a:lnTo>
                    <a:pt x="3128010" y="2588260"/>
                  </a:lnTo>
                  <a:lnTo>
                    <a:pt x="3128010" y="2603500"/>
                  </a:lnTo>
                  <a:lnTo>
                    <a:pt x="3171190" y="2603500"/>
                  </a:lnTo>
                  <a:lnTo>
                    <a:pt x="3171190" y="2614930"/>
                  </a:lnTo>
                  <a:lnTo>
                    <a:pt x="3128010" y="2614930"/>
                  </a:lnTo>
                  <a:lnTo>
                    <a:pt x="3128010" y="2616200"/>
                  </a:lnTo>
                  <a:close/>
                  <a:moveTo>
                    <a:pt x="3117850" y="2578100"/>
                  </a:moveTo>
                  <a:lnTo>
                    <a:pt x="3117850" y="2566670"/>
                  </a:lnTo>
                  <a:lnTo>
                    <a:pt x="3171190" y="2566670"/>
                  </a:lnTo>
                  <a:lnTo>
                    <a:pt x="3171190" y="2578100"/>
                  </a:lnTo>
                  <a:lnTo>
                    <a:pt x="3117850" y="2578100"/>
                  </a:lnTo>
                  <a:close/>
                  <a:moveTo>
                    <a:pt x="3117850" y="2555240"/>
                  </a:moveTo>
                  <a:lnTo>
                    <a:pt x="3117850" y="2541270"/>
                  </a:lnTo>
                  <a:lnTo>
                    <a:pt x="3153410" y="2528570"/>
                  </a:lnTo>
                  <a:lnTo>
                    <a:pt x="3153410" y="2528570"/>
                  </a:lnTo>
                  <a:lnTo>
                    <a:pt x="3117850" y="2514600"/>
                  </a:lnTo>
                  <a:lnTo>
                    <a:pt x="3117850" y="2501900"/>
                  </a:lnTo>
                  <a:lnTo>
                    <a:pt x="3171190" y="2524760"/>
                  </a:lnTo>
                  <a:lnTo>
                    <a:pt x="3171190" y="2534920"/>
                  </a:lnTo>
                  <a:lnTo>
                    <a:pt x="3117850" y="2555240"/>
                  </a:lnTo>
                  <a:close/>
                  <a:moveTo>
                    <a:pt x="3117850" y="2490470"/>
                  </a:moveTo>
                  <a:lnTo>
                    <a:pt x="3117850" y="2453640"/>
                  </a:lnTo>
                  <a:lnTo>
                    <a:pt x="3129280" y="2453640"/>
                  </a:lnTo>
                  <a:lnTo>
                    <a:pt x="3129280" y="2479040"/>
                  </a:lnTo>
                  <a:lnTo>
                    <a:pt x="3139440" y="2479040"/>
                  </a:lnTo>
                  <a:lnTo>
                    <a:pt x="3139440" y="2456180"/>
                  </a:lnTo>
                  <a:lnTo>
                    <a:pt x="3150870" y="2456180"/>
                  </a:lnTo>
                  <a:lnTo>
                    <a:pt x="3150870" y="2479040"/>
                  </a:lnTo>
                  <a:lnTo>
                    <a:pt x="3162300" y="2479040"/>
                  </a:lnTo>
                  <a:lnTo>
                    <a:pt x="3162300" y="2452370"/>
                  </a:lnTo>
                  <a:lnTo>
                    <a:pt x="3173730" y="2452370"/>
                  </a:lnTo>
                  <a:lnTo>
                    <a:pt x="3173730" y="2490470"/>
                  </a:lnTo>
                  <a:lnTo>
                    <a:pt x="3117850" y="2490470"/>
                  </a:lnTo>
                  <a:close/>
                  <a:moveTo>
                    <a:pt x="3117850" y="5429250"/>
                  </a:moveTo>
                  <a:lnTo>
                    <a:pt x="3117850" y="5392420"/>
                  </a:lnTo>
                  <a:lnTo>
                    <a:pt x="3129280" y="5392420"/>
                  </a:lnTo>
                  <a:lnTo>
                    <a:pt x="3129280" y="5416550"/>
                  </a:lnTo>
                  <a:lnTo>
                    <a:pt x="3140710" y="5416550"/>
                  </a:lnTo>
                  <a:lnTo>
                    <a:pt x="3140710" y="5393690"/>
                  </a:lnTo>
                  <a:lnTo>
                    <a:pt x="3152140" y="5393690"/>
                  </a:lnTo>
                  <a:lnTo>
                    <a:pt x="3152140" y="5416550"/>
                  </a:lnTo>
                  <a:lnTo>
                    <a:pt x="3173730" y="5416550"/>
                  </a:lnTo>
                  <a:lnTo>
                    <a:pt x="3173730" y="5427980"/>
                  </a:lnTo>
                  <a:lnTo>
                    <a:pt x="3117850" y="5427980"/>
                  </a:lnTo>
                  <a:lnTo>
                    <a:pt x="3117850" y="5429250"/>
                  </a:lnTo>
                  <a:close/>
                  <a:moveTo>
                    <a:pt x="3117850" y="5379720"/>
                  </a:moveTo>
                  <a:lnTo>
                    <a:pt x="3117850" y="5368290"/>
                  </a:lnTo>
                  <a:lnTo>
                    <a:pt x="3171190" y="5368290"/>
                  </a:lnTo>
                  <a:lnTo>
                    <a:pt x="3171190" y="5379720"/>
                  </a:lnTo>
                  <a:lnTo>
                    <a:pt x="3117850" y="5379720"/>
                  </a:lnTo>
                  <a:close/>
                  <a:moveTo>
                    <a:pt x="3117850" y="5351780"/>
                  </a:moveTo>
                  <a:lnTo>
                    <a:pt x="3117850" y="5339080"/>
                  </a:lnTo>
                  <a:lnTo>
                    <a:pt x="3161030" y="5339080"/>
                  </a:lnTo>
                  <a:lnTo>
                    <a:pt x="3161030" y="5317490"/>
                  </a:lnTo>
                  <a:lnTo>
                    <a:pt x="3172460" y="5317490"/>
                  </a:lnTo>
                  <a:lnTo>
                    <a:pt x="3172460" y="5351780"/>
                  </a:lnTo>
                  <a:lnTo>
                    <a:pt x="3117850" y="5351780"/>
                  </a:lnTo>
                  <a:close/>
                  <a:moveTo>
                    <a:pt x="3117850" y="5306060"/>
                  </a:moveTo>
                  <a:lnTo>
                    <a:pt x="3117850" y="5288280"/>
                  </a:lnTo>
                  <a:lnTo>
                    <a:pt x="3153410" y="5275580"/>
                  </a:lnTo>
                  <a:lnTo>
                    <a:pt x="3153410" y="5275580"/>
                  </a:lnTo>
                  <a:lnTo>
                    <a:pt x="3117850" y="5262880"/>
                  </a:lnTo>
                  <a:lnTo>
                    <a:pt x="3117850" y="5245100"/>
                  </a:lnTo>
                  <a:lnTo>
                    <a:pt x="3171190" y="5245100"/>
                  </a:lnTo>
                  <a:lnTo>
                    <a:pt x="3171190" y="5256530"/>
                  </a:lnTo>
                  <a:lnTo>
                    <a:pt x="3129280" y="5256530"/>
                  </a:lnTo>
                  <a:lnTo>
                    <a:pt x="3129280" y="5256530"/>
                  </a:lnTo>
                  <a:lnTo>
                    <a:pt x="3171190" y="5270500"/>
                  </a:lnTo>
                  <a:lnTo>
                    <a:pt x="3171190" y="5279390"/>
                  </a:lnTo>
                  <a:lnTo>
                    <a:pt x="3129280" y="5293360"/>
                  </a:lnTo>
                  <a:lnTo>
                    <a:pt x="3129280" y="5293360"/>
                  </a:lnTo>
                  <a:lnTo>
                    <a:pt x="3171190" y="5293360"/>
                  </a:lnTo>
                  <a:lnTo>
                    <a:pt x="3171190" y="5304790"/>
                  </a:lnTo>
                  <a:lnTo>
                    <a:pt x="3117850" y="5306060"/>
                  </a:lnTo>
                  <a:lnTo>
                    <a:pt x="3117850" y="5306060"/>
                  </a:lnTo>
                  <a:close/>
                  <a:moveTo>
                    <a:pt x="3117850" y="5200650"/>
                  </a:moveTo>
                  <a:lnTo>
                    <a:pt x="3117850" y="5184140"/>
                  </a:lnTo>
                  <a:lnTo>
                    <a:pt x="3155950" y="5161280"/>
                  </a:lnTo>
                  <a:lnTo>
                    <a:pt x="3155950" y="5161280"/>
                  </a:lnTo>
                  <a:lnTo>
                    <a:pt x="3117850" y="5161280"/>
                  </a:lnTo>
                  <a:lnTo>
                    <a:pt x="3117850" y="5148580"/>
                  </a:lnTo>
                  <a:lnTo>
                    <a:pt x="3171190" y="5148580"/>
                  </a:lnTo>
                  <a:lnTo>
                    <a:pt x="3171190" y="5163821"/>
                  </a:lnTo>
                  <a:lnTo>
                    <a:pt x="3133090" y="5187950"/>
                  </a:lnTo>
                  <a:lnTo>
                    <a:pt x="3133090" y="5187950"/>
                  </a:lnTo>
                  <a:lnTo>
                    <a:pt x="3171190" y="5187950"/>
                  </a:lnTo>
                  <a:lnTo>
                    <a:pt x="3171190" y="5199380"/>
                  </a:lnTo>
                  <a:lnTo>
                    <a:pt x="3117850" y="5199380"/>
                  </a:lnTo>
                  <a:lnTo>
                    <a:pt x="3117850" y="5200650"/>
                  </a:lnTo>
                  <a:close/>
                  <a:moveTo>
                    <a:pt x="3117850" y="5132070"/>
                  </a:moveTo>
                  <a:lnTo>
                    <a:pt x="3117850" y="5095240"/>
                  </a:lnTo>
                  <a:lnTo>
                    <a:pt x="3129280" y="5095240"/>
                  </a:lnTo>
                  <a:lnTo>
                    <a:pt x="3129280" y="5120640"/>
                  </a:lnTo>
                  <a:lnTo>
                    <a:pt x="3139440" y="5120640"/>
                  </a:lnTo>
                  <a:lnTo>
                    <a:pt x="3139440" y="5097780"/>
                  </a:lnTo>
                  <a:lnTo>
                    <a:pt x="3150870" y="5097780"/>
                  </a:lnTo>
                  <a:lnTo>
                    <a:pt x="3150870" y="5120640"/>
                  </a:lnTo>
                  <a:lnTo>
                    <a:pt x="3162300" y="5120640"/>
                  </a:lnTo>
                  <a:lnTo>
                    <a:pt x="3162300" y="5093970"/>
                  </a:lnTo>
                  <a:lnTo>
                    <a:pt x="3173730" y="5093970"/>
                  </a:lnTo>
                  <a:lnTo>
                    <a:pt x="3173730" y="5132070"/>
                  </a:lnTo>
                  <a:lnTo>
                    <a:pt x="3117850" y="5132070"/>
                  </a:lnTo>
                  <a:close/>
                  <a:moveTo>
                    <a:pt x="3167380" y="5030470"/>
                  </a:moveTo>
                  <a:cubicBezTo>
                    <a:pt x="3168650" y="5034280"/>
                    <a:pt x="3169920" y="5038090"/>
                    <a:pt x="3171190" y="5041900"/>
                  </a:cubicBezTo>
                  <a:cubicBezTo>
                    <a:pt x="3172460" y="5045710"/>
                    <a:pt x="3172460" y="5049520"/>
                    <a:pt x="3172460" y="5053330"/>
                  </a:cubicBezTo>
                  <a:cubicBezTo>
                    <a:pt x="3172460" y="5057140"/>
                    <a:pt x="3171190" y="5060950"/>
                    <a:pt x="3169920" y="5064760"/>
                  </a:cubicBezTo>
                  <a:cubicBezTo>
                    <a:pt x="3168650" y="5068570"/>
                    <a:pt x="3166110" y="5071110"/>
                    <a:pt x="3164840" y="5073650"/>
                  </a:cubicBezTo>
                  <a:cubicBezTo>
                    <a:pt x="3162300" y="5076190"/>
                    <a:pt x="3159760" y="5078730"/>
                    <a:pt x="3155950" y="5080000"/>
                  </a:cubicBezTo>
                  <a:cubicBezTo>
                    <a:pt x="3152140" y="5081270"/>
                    <a:pt x="3148330" y="5082540"/>
                    <a:pt x="3144520" y="5082540"/>
                  </a:cubicBezTo>
                  <a:cubicBezTo>
                    <a:pt x="3140710" y="5082540"/>
                    <a:pt x="3136900" y="5081270"/>
                    <a:pt x="3133090" y="5080000"/>
                  </a:cubicBezTo>
                  <a:cubicBezTo>
                    <a:pt x="3129280" y="5078730"/>
                    <a:pt x="3126740" y="5076190"/>
                    <a:pt x="3124200" y="5073650"/>
                  </a:cubicBezTo>
                  <a:cubicBezTo>
                    <a:pt x="3121660" y="5071110"/>
                    <a:pt x="3120390" y="5068570"/>
                    <a:pt x="3119121" y="5064760"/>
                  </a:cubicBezTo>
                  <a:cubicBezTo>
                    <a:pt x="3117850" y="5060950"/>
                    <a:pt x="3116581" y="5057140"/>
                    <a:pt x="3116581" y="5053330"/>
                  </a:cubicBezTo>
                  <a:cubicBezTo>
                    <a:pt x="3116581" y="5049520"/>
                    <a:pt x="3116581" y="5044440"/>
                    <a:pt x="3117851" y="5041900"/>
                  </a:cubicBezTo>
                  <a:cubicBezTo>
                    <a:pt x="3119121" y="5038090"/>
                    <a:pt x="3120391" y="5035550"/>
                    <a:pt x="3122931" y="5031740"/>
                  </a:cubicBezTo>
                  <a:lnTo>
                    <a:pt x="3131821" y="5040630"/>
                  </a:lnTo>
                  <a:cubicBezTo>
                    <a:pt x="3130550" y="5041900"/>
                    <a:pt x="3129281" y="5044440"/>
                    <a:pt x="3128010" y="5045710"/>
                  </a:cubicBezTo>
                  <a:cubicBezTo>
                    <a:pt x="3126740" y="5048250"/>
                    <a:pt x="3126740" y="5050790"/>
                    <a:pt x="3126740" y="5053330"/>
                  </a:cubicBezTo>
                  <a:cubicBezTo>
                    <a:pt x="3126740" y="5055871"/>
                    <a:pt x="3126740" y="5058410"/>
                    <a:pt x="3128010" y="5059680"/>
                  </a:cubicBezTo>
                  <a:cubicBezTo>
                    <a:pt x="3129281" y="5062221"/>
                    <a:pt x="3130550" y="5063490"/>
                    <a:pt x="3131821" y="5064760"/>
                  </a:cubicBezTo>
                  <a:cubicBezTo>
                    <a:pt x="3133091" y="5066030"/>
                    <a:pt x="3135631" y="5067300"/>
                    <a:pt x="3136900" y="5068570"/>
                  </a:cubicBezTo>
                  <a:cubicBezTo>
                    <a:pt x="3139440" y="5069840"/>
                    <a:pt x="3140710" y="5069840"/>
                    <a:pt x="3143250" y="5069840"/>
                  </a:cubicBezTo>
                  <a:cubicBezTo>
                    <a:pt x="3145790" y="5069840"/>
                    <a:pt x="3148330" y="5069840"/>
                    <a:pt x="3149600" y="5068570"/>
                  </a:cubicBezTo>
                  <a:cubicBezTo>
                    <a:pt x="3152140" y="5067300"/>
                    <a:pt x="3153410" y="5066030"/>
                    <a:pt x="3154680" y="5064760"/>
                  </a:cubicBezTo>
                  <a:cubicBezTo>
                    <a:pt x="3155950" y="5063491"/>
                    <a:pt x="3157220" y="5060950"/>
                    <a:pt x="3158490" y="5059680"/>
                  </a:cubicBezTo>
                  <a:cubicBezTo>
                    <a:pt x="3159760" y="5057140"/>
                    <a:pt x="3159760" y="5055871"/>
                    <a:pt x="3159760" y="5053330"/>
                  </a:cubicBezTo>
                  <a:cubicBezTo>
                    <a:pt x="3159760" y="5050790"/>
                    <a:pt x="3159760" y="5048250"/>
                    <a:pt x="3158490" y="5046980"/>
                  </a:cubicBezTo>
                  <a:cubicBezTo>
                    <a:pt x="3158490" y="5045710"/>
                    <a:pt x="3157220" y="5043171"/>
                    <a:pt x="3157220" y="5041900"/>
                  </a:cubicBezTo>
                  <a:lnTo>
                    <a:pt x="3148330" y="5041900"/>
                  </a:lnTo>
                  <a:lnTo>
                    <a:pt x="3148330" y="5052060"/>
                  </a:lnTo>
                  <a:lnTo>
                    <a:pt x="3136900" y="5052060"/>
                  </a:lnTo>
                  <a:lnTo>
                    <a:pt x="3136900" y="5030470"/>
                  </a:lnTo>
                  <a:lnTo>
                    <a:pt x="3167380" y="5030470"/>
                  </a:lnTo>
                  <a:close/>
                  <a:moveTo>
                    <a:pt x="3117850" y="5002530"/>
                  </a:moveTo>
                  <a:lnTo>
                    <a:pt x="3117850" y="4992370"/>
                  </a:lnTo>
                  <a:lnTo>
                    <a:pt x="3171190" y="4969510"/>
                  </a:lnTo>
                  <a:lnTo>
                    <a:pt x="3171190" y="4983480"/>
                  </a:lnTo>
                  <a:lnTo>
                    <a:pt x="3159760" y="4988560"/>
                  </a:lnTo>
                  <a:lnTo>
                    <a:pt x="3159760" y="5010150"/>
                  </a:lnTo>
                  <a:lnTo>
                    <a:pt x="3171190" y="5015230"/>
                  </a:lnTo>
                  <a:lnTo>
                    <a:pt x="3171190" y="5027930"/>
                  </a:lnTo>
                  <a:lnTo>
                    <a:pt x="3117850" y="5002530"/>
                  </a:lnTo>
                  <a:close/>
                  <a:moveTo>
                    <a:pt x="3133090" y="4997450"/>
                  </a:moveTo>
                  <a:lnTo>
                    <a:pt x="3149600" y="5003800"/>
                  </a:lnTo>
                  <a:lnTo>
                    <a:pt x="3149600" y="4991100"/>
                  </a:lnTo>
                  <a:lnTo>
                    <a:pt x="3133090" y="4997450"/>
                  </a:lnTo>
                  <a:close/>
                  <a:moveTo>
                    <a:pt x="3128010" y="4955540"/>
                  </a:moveTo>
                  <a:lnTo>
                    <a:pt x="3128010" y="4970780"/>
                  </a:lnTo>
                  <a:lnTo>
                    <a:pt x="3117850" y="4970780"/>
                  </a:lnTo>
                  <a:lnTo>
                    <a:pt x="3117850" y="4927600"/>
                  </a:lnTo>
                  <a:lnTo>
                    <a:pt x="3128010" y="4927600"/>
                  </a:lnTo>
                  <a:lnTo>
                    <a:pt x="3128010" y="4942840"/>
                  </a:lnTo>
                  <a:lnTo>
                    <a:pt x="3171190" y="4942840"/>
                  </a:lnTo>
                  <a:lnTo>
                    <a:pt x="3171190" y="4954270"/>
                  </a:lnTo>
                  <a:lnTo>
                    <a:pt x="3128010" y="4955540"/>
                  </a:lnTo>
                  <a:lnTo>
                    <a:pt x="3128010" y="4955540"/>
                  </a:lnTo>
                  <a:close/>
                  <a:moveTo>
                    <a:pt x="3117850" y="4917440"/>
                  </a:moveTo>
                  <a:lnTo>
                    <a:pt x="3117850" y="4906010"/>
                  </a:lnTo>
                  <a:lnTo>
                    <a:pt x="3171190" y="4906010"/>
                  </a:lnTo>
                  <a:lnTo>
                    <a:pt x="3171190" y="4917440"/>
                  </a:lnTo>
                  <a:lnTo>
                    <a:pt x="3117850" y="4917440"/>
                  </a:lnTo>
                  <a:close/>
                  <a:moveTo>
                    <a:pt x="3117850" y="4894580"/>
                  </a:moveTo>
                  <a:lnTo>
                    <a:pt x="3117850" y="4881880"/>
                  </a:lnTo>
                  <a:lnTo>
                    <a:pt x="3153410" y="4869180"/>
                  </a:lnTo>
                  <a:lnTo>
                    <a:pt x="3153410" y="4869180"/>
                  </a:lnTo>
                  <a:lnTo>
                    <a:pt x="3117850" y="4855210"/>
                  </a:lnTo>
                  <a:lnTo>
                    <a:pt x="3117850" y="4842510"/>
                  </a:lnTo>
                  <a:lnTo>
                    <a:pt x="3171190" y="4865370"/>
                  </a:lnTo>
                  <a:lnTo>
                    <a:pt x="3171190" y="4875530"/>
                  </a:lnTo>
                  <a:lnTo>
                    <a:pt x="3117850" y="4894580"/>
                  </a:lnTo>
                  <a:close/>
                  <a:moveTo>
                    <a:pt x="3117850" y="4829810"/>
                  </a:moveTo>
                  <a:lnTo>
                    <a:pt x="3117850" y="4792980"/>
                  </a:lnTo>
                  <a:lnTo>
                    <a:pt x="3129280" y="4792980"/>
                  </a:lnTo>
                  <a:lnTo>
                    <a:pt x="3129280" y="4818380"/>
                  </a:lnTo>
                  <a:lnTo>
                    <a:pt x="3139440" y="4818380"/>
                  </a:lnTo>
                  <a:lnTo>
                    <a:pt x="3139440" y="4795520"/>
                  </a:lnTo>
                  <a:lnTo>
                    <a:pt x="3150870" y="4795520"/>
                  </a:lnTo>
                  <a:lnTo>
                    <a:pt x="3150870" y="4818380"/>
                  </a:lnTo>
                  <a:lnTo>
                    <a:pt x="3162300" y="4818380"/>
                  </a:lnTo>
                  <a:lnTo>
                    <a:pt x="3162300" y="4791710"/>
                  </a:lnTo>
                  <a:lnTo>
                    <a:pt x="3173730" y="4791710"/>
                  </a:lnTo>
                  <a:lnTo>
                    <a:pt x="3173730" y="4829810"/>
                  </a:lnTo>
                  <a:lnTo>
                    <a:pt x="3117850" y="4829810"/>
                  </a:lnTo>
                  <a:close/>
                  <a:moveTo>
                    <a:pt x="30480" y="146050"/>
                  </a:moveTo>
                  <a:lnTo>
                    <a:pt x="1270" y="83820"/>
                  </a:lnTo>
                  <a:lnTo>
                    <a:pt x="6350" y="82550"/>
                  </a:lnTo>
                  <a:lnTo>
                    <a:pt x="30480" y="134620"/>
                  </a:lnTo>
                  <a:lnTo>
                    <a:pt x="53340" y="82550"/>
                  </a:lnTo>
                  <a:lnTo>
                    <a:pt x="58420" y="83820"/>
                  </a:lnTo>
                  <a:lnTo>
                    <a:pt x="30480" y="146050"/>
                  </a:lnTo>
                  <a:close/>
                  <a:moveTo>
                    <a:pt x="26670" y="0"/>
                  </a:moveTo>
                  <a:lnTo>
                    <a:pt x="31750" y="0"/>
                  </a:lnTo>
                  <a:lnTo>
                    <a:pt x="31750" y="139700"/>
                  </a:lnTo>
                  <a:lnTo>
                    <a:pt x="26670" y="139700"/>
                  </a:lnTo>
                  <a:lnTo>
                    <a:pt x="26670" y="0"/>
                  </a:lnTo>
                  <a:close/>
                  <a:moveTo>
                    <a:pt x="41910" y="246380"/>
                  </a:moveTo>
                  <a:lnTo>
                    <a:pt x="31750" y="234950"/>
                  </a:lnTo>
                  <a:lnTo>
                    <a:pt x="39370" y="228600"/>
                  </a:lnTo>
                  <a:lnTo>
                    <a:pt x="54610" y="246380"/>
                  </a:lnTo>
                  <a:lnTo>
                    <a:pt x="54610" y="256540"/>
                  </a:lnTo>
                  <a:lnTo>
                    <a:pt x="1270" y="256540"/>
                  </a:lnTo>
                  <a:lnTo>
                    <a:pt x="1270" y="246380"/>
                  </a:lnTo>
                  <a:lnTo>
                    <a:pt x="41910" y="246380"/>
                  </a:lnTo>
                  <a:close/>
                  <a:moveTo>
                    <a:pt x="34290" y="292100"/>
                  </a:moveTo>
                  <a:lnTo>
                    <a:pt x="34290" y="295910"/>
                  </a:lnTo>
                  <a:cubicBezTo>
                    <a:pt x="34290" y="297180"/>
                    <a:pt x="34290" y="298450"/>
                    <a:pt x="34290" y="298450"/>
                  </a:cubicBezTo>
                  <a:cubicBezTo>
                    <a:pt x="34290" y="298450"/>
                    <a:pt x="34290" y="300990"/>
                    <a:pt x="35560" y="300990"/>
                  </a:cubicBezTo>
                  <a:cubicBezTo>
                    <a:pt x="35560" y="302260"/>
                    <a:pt x="36830" y="302260"/>
                    <a:pt x="36830" y="303530"/>
                  </a:cubicBezTo>
                  <a:cubicBezTo>
                    <a:pt x="38100" y="303530"/>
                    <a:pt x="38100" y="304800"/>
                    <a:pt x="39370" y="304800"/>
                  </a:cubicBezTo>
                  <a:cubicBezTo>
                    <a:pt x="40640" y="304800"/>
                    <a:pt x="41910" y="303530"/>
                    <a:pt x="43180" y="302260"/>
                  </a:cubicBezTo>
                  <a:cubicBezTo>
                    <a:pt x="44450" y="300990"/>
                    <a:pt x="44450" y="299720"/>
                    <a:pt x="44450" y="297180"/>
                  </a:cubicBezTo>
                  <a:cubicBezTo>
                    <a:pt x="44450" y="295910"/>
                    <a:pt x="44450" y="293370"/>
                    <a:pt x="43180" y="293370"/>
                  </a:cubicBezTo>
                  <a:cubicBezTo>
                    <a:pt x="41910" y="293370"/>
                    <a:pt x="40640" y="290830"/>
                    <a:pt x="39370" y="290830"/>
                  </a:cubicBezTo>
                  <a:lnTo>
                    <a:pt x="41910" y="278130"/>
                  </a:lnTo>
                  <a:cubicBezTo>
                    <a:pt x="44450" y="278130"/>
                    <a:pt x="45720" y="279400"/>
                    <a:pt x="48260" y="280670"/>
                  </a:cubicBezTo>
                  <a:cubicBezTo>
                    <a:pt x="49530" y="281940"/>
                    <a:pt x="50800" y="283210"/>
                    <a:pt x="52070" y="284480"/>
                  </a:cubicBezTo>
                  <a:cubicBezTo>
                    <a:pt x="53340" y="285750"/>
                    <a:pt x="53340" y="288290"/>
                    <a:pt x="54610" y="289560"/>
                  </a:cubicBezTo>
                  <a:cubicBezTo>
                    <a:pt x="55880" y="290830"/>
                    <a:pt x="55880" y="293370"/>
                    <a:pt x="55880" y="295910"/>
                  </a:cubicBezTo>
                  <a:cubicBezTo>
                    <a:pt x="55880" y="298450"/>
                    <a:pt x="55880" y="300990"/>
                    <a:pt x="54610" y="302260"/>
                  </a:cubicBezTo>
                  <a:cubicBezTo>
                    <a:pt x="54610" y="304800"/>
                    <a:pt x="53340" y="306070"/>
                    <a:pt x="52070" y="308610"/>
                  </a:cubicBezTo>
                  <a:cubicBezTo>
                    <a:pt x="50800" y="309880"/>
                    <a:pt x="49530" y="311150"/>
                    <a:pt x="46990" y="312420"/>
                  </a:cubicBezTo>
                  <a:cubicBezTo>
                    <a:pt x="45720" y="313690"/>
                    <a:pt x="43180" y="313690"/>
                    <a:pt x="40640" y="313690"/>
                  </a:cubicBezTo>
                  <a:cubicBezTo>
                    <a:pt x="38100" y="313690"/>
                    <a:pt x="35560" y="312420"/>
                    <a:pt x="33020" y="311150"/>
                  </a:cubicBezTo>
                  <a:cubicBezTo>
                    <a:pt x="30480" y="309880"/>
                    <a:pt x="30480" y="309880"/>
                    <a:pt x="29210" y="307340"/>
                  </a:cubicBezTo>
                  <a:lnTo>
                    <a:pt x="29210" y="307340"/>
                  </a:lnTo>
                  <a:cubicBezTo>
                    <a:pt x="29210" y="308610"/>
                    <a:pt x="27940" y="309880"/>
                    <a:pt x="27940" y="311150"/>
                  </a:cubicBezTo>
                  <a:cubicBezTo>
                    <a:pt x="26670" y="312420"/>
                    <a:pt x="26670" y="313690"/>
                    <a:pt x="25400" y="313690"/>
                  </a:cubicBezTo>
                  <a:cubicBezTo>
                    <a:pt x="24130" y="314960"/>
                    <a:pt x="22860" y="314960"/>
                    <a:pt x="21590" y="316230"/>
                  </a:cubicBezTo>
                  <a:cubicBezTo>
                    <a:pt x="20320" y="316230"/>
                    <a:pt x="19050" y="317500"/>
                    <a:pt x="16510" y="317500"/>
                  </a:cubicBezTo>
                  <a:cubicBezTo>
                    <a:pt x="13970" y="317500"/>
                    <a:pt x="11430" y="317500"/>
                    <a:pt x="8890" y="316230"/>
                  </a:cubicBezTo>
                  <a:cubicBezTo>
                    <a:pt x="6350" y="314960"/>
                    <a:pt x="5080" y="313690"/>
                    <a:pt x="3810" y="312420"/>
                  </a:cubicBezTo>
                  <a:cubicBezTo>
                    <a:pt x="2540" y="311150"/>
                    <a:pt x="1270" y="308610"/>
                    <a:pt x="1270" y="306070"/>
                  </a:cubicBezTo>
                  <a:cubicBezTo>
                    <a:pt x="1270" y="303530"/>
                    <a:pt x="0" y="300990"/>
                    <a:pt x="0" y="297180"/>
                  </a:cubicBezTo>
                  <a:cubicBezTo>
                    <a:pt x="0" y="292100"/>
                    <a:pt x="1270" y="288290"/>
                    <a:pt x="3810" y="284480"/>
                  </a:cubicBezTo>
                  <a:cubicBezTo>
                    <a:pt x="6350" y="280670"/>
                    <a:pt x="10160" y="278130"/>
                    <a:pt x="13970" y="278130"/>
                  </a:cubicBezTo>
                  <a:lnTo>
                    <a:pt x="16510" y="289560"/>
                  </a:lnTo>
                  <a:cubicBezTo>
                    <a:pt x="13970" y="289560"/>
                    <a:pt x="12700" y="290830"/>
                    <a:pt x="11430" y="292100"/>
                  </a:cubicBezTo>
                  <a:cubicBezTo>
                    <a:pt x="10160" y="293370"/>
                    <a:pt x="10160" y="294640"/>
                    <a:pt x="10160" y="297180"/>
                  </a:cubicBezTo>
                  <a:cubicBezTo>
                    <a:pt x="10160" y="299720"/>
                    <a:pt x="11430" y="300990"/>
                    <a:pt x="12700" y="302260"/>
                  </a:cubicBezTo>
                  <a:cubicBezTo>
                    <a:pt x="13970" y="303530"/>
                    <a:pt x="15240" y="303530"/>
                    <a:pt x="17780" y="303530"/>
                  </a:cubicBezTo>
                  <a:cubicBezTo>
                    <a:pt x="19050" y="303530"/>
                    <a:pt x="20320" y="303530"/>
                    <a:pt x="21590" y="302260"/>
                  </a:cubicBezTo>
                  <a:cubicBezTo>
                    <a:pt x="22860" y="300990"/>
                    <a:pt x="22860" y="300990"/>
                    <a:pt x="22860" y="299720"/>
                  </a:cubicBezTo>
                  <a:cubicBezTo>
                    <a:pt x="22860" y="298450"/>
                    <a:pt x="24130" y="297180"/>
                    <a:pt x="24130" y="295910"/>
                  </a:cubicBezTo>
                  <a:cubicBezTo>
                    <a:pt x="24130" y="294640"/>
                    <a:pt x="24130" y="293370"/>
                    <a:pt x="24130" y="292100"/>
                  </a:cubicBezTo>
                  <a:lnTo>
                    <a:pt x="24130" y="289560"/>
                  </a:lnTo>
                  <a:lnTo>
                    <a:pt x="34290" y="289560"/>
                  </a:lnTo>
                  <a:lnTo>
                    <a:pt x="34290" y="292100"/>
                  </a:lnTo>
                  <a:close/>
                  <a:moveTo>
                    <a:pt x="30480" y="1762760"/>
                  </a:moveTo>
                  <a:lnTo>
                    <a:pt x="1270" y="1700530"/>
                  </a:lnTo>
                  <a:lnTo>
                    <a:pt x="6350" y="1697990"/>
                  </a:lnTo>
                  <a:lnTo>
                    <a:pt x="30480" y="1750060"/>
                  </a:lnTo>
                  <a:lnTo>
                    <a:pt x="53340" y="1697990"/>
                  </a:lnTo>
                  <a:lnTo>
                    <a:pt x="58420" y="1700530"/>
                  </a:lnTo>
                  <a:lnTo>
                    <a:pt x="30480" y="1762760"/>
                  </a:lnTo>
                  <a:close/>
                  <a:moveTo>
                    <a:pt x="26670" y="1616710"/>
                  </a:moveTo>
                  <a:lnTo>
                    <a:pt x="31750" y="1616710"/>
                  </a:lnTo>
                  <a:lnTo>
                    <a:pt x="31750" y="1756410"/>
                  </a:lnTo>
                  <a:lnTo>
                    <a:pt x="26670" y="1756410"/>
                  </a:lnTo>
                  <a:lnTo>
                    <a:pt x="26670" y="1616710"/>
                  </a:lnTo>
                  <a:close/>
                  <a:moveTo>
                    <a:pt x="41910" y="1863090"/>
                  </a:moveTo>
                  <a:lnTo>
                    <a:pt x="31750" y="1851660"/>
                  </a:lnTo>
                  <a:lnTo>
                    <a:pt x="39370" y="1845310"/>
                  </a:lnTo>
                  <a:lnTo>
                    <a:pt x="54610" y="1863090"/>
                  </a:lnTo>
                  <a:lnTo>
                    <a:pt x="54610" y="1873250"/>
                  </a:lnTo>
                  <a:lnTo>
                    <a:pt x="1270" y="1873250"/>
                  </a:lnTo>
                  <a:lnTo>
                    <a:pt x="1270" y="1861820"/>
                  </a:lnTo>
                  <a:lnTo>
                    <a:pt x="41910" y="1863090"/>
                  </a:lnTo>
                  <a:lnTo>
                    <a:pt x="41910" y="1863090"/>
                  </a:lnTo>
                  <a:close/>
                  <a:moveTo>
                    <a:pt x="34290" y="1908810"/>
                  </a:moveTo>
                  <a:lnTo>
                    <a:pt x="34290" y="1912620"/>
                  </a:lnTo>
                  <a:cubicBezTo>
                    <a:pt x="34290" y="1913890"/>
                    <a:pt x="34290" y="1915160"/>
                    <a:pt x="34290" y="1915160"/>
                  </a:cubicBezTo>
                  <a:cubicBezTo>
                    <a:pt x="34290" y="1915160"/>
                    <a:pt x="34290" y="1917700"/>
                    <a:pt x="35560" y="1917700"/>
                  </a:cubicBezTo>
                  <a:cubicBezTo>
                    <a:pt x="35560" y="1918970"/>
                    <a:pt x="36830" y="1918970"/>
                    <a:pt x="36830" y="1920240"/>
                  </a:cubicBezTo>
                  <a:cubicBezTo>
                    <a:pt x="38100" y="1920240"/>
                    <a:pt x="38100" y="1921510"/>
                    <a:pt x="39370" y="1921510"/>
                  </a:cubicBezTo>
                  <a:cubicBezTo>
                    <a:pt x="40640" y="1921510"/>
                    <a:pt x="41910" y="1920240"/>
                    <a:pt x="43180" y="1918970"/>
                  </a:cubicBezTo>
                  <a:cubicBezTo>
                    <a:pt x="44450" y="1917700"/>
                    <a:pt x="44450" y="1916430"/>
                    <a:pt x="44450" y="1913890"/>
                  </a:cubicBezTo>
                  <a:cubicBezTo>
                    <a:pt x="44450" y="1912620"/>
                    <a:pt x="44450" y="1910080"/>
                    <a:pt x="43180" y="1910080"/>
                  </a:cubicBezTo>
                  <a:cubicBezTo>
                    <a:pt x="41910" y="1910080"/>
                    <a:pt x="40640" y="1907540"/>
                    <a:pt x="39370" y="1907540"/>
                  </a:cubicBezTo>
                  <a:lnTo>
                    <a:pt x="41910" y="1894840"/>
                  </a:lnTo>
                  <a:cubicBezTo>
                    <a:pt x="44450" y="1894840"/>
                    <a:pt x="45720" y="1896110"/>
                    <a:pt x="48260" y="1897380"/>
                  </a:cubicBezTo>
                  <a:cubicBezTo>
                    <a:pt x="49530" y="1898650"/>
                    <a:pt x="50800" y="1899920"/>
                    <a:pt x="52070" y="1901190"/>
                  </a:cubicBezTo>
                  <a:cubicBezTo>
                    <a:pt x="53340" y="1902460"/>
                    <a:pt x="53340" y="1905000"/>
                    <a:pt x="54610" y="1906270"/>
                  </a:cubicBezTo>
                  <a:cubicBezTo>
                    <a:pt x="55880" y="1907540"/>
                    <a:pt x="55880" y="1910080"/>
                    <a:pt x="55880" y="1912620"/>
                  </a:cubicBezTo>
                  <a:cubicBezTo>
                    <a:pt x="55880" y="1915160"/>
                    <a:pt x="55880" y="1917700"/>
                    <a:pt x="54610" y="1918970"/>
                  </a:cubicBezTo>
                  <a:cubicBezTo>
                    <a:pt x="54610" y="1921510"/>
                    <a:pt x="53340" y="1922780"/>
                    <a:pt x="52070" y="1925320"/>
                  </a:cubicBezTo>
                  <a:cubicBezTo>
                    <a:pt x="50800" y="1926590"/>
                    <a:pt x="49530" y="1927860"/>
                    <a:pt x="46990" y="1929130"/>
                  </a:cubicBezTo>
                  <a:cubicBezTo>
                    <a:pt x="45720" y="1930400"/>
                    <a:pt x="43180" y="1930400"/>
                    <a:pt x="40640" y="1930400"/>
                  </a:cubicBezTo>
                  <a:cubicBezTo>
                    <a:pt x="38100" y="1930400"/>
                    <a:pt x="35560" y="1929130"/>
                    <a:pt x="33020" y="1927860"/>
                  </a:cubicBezTo>
                  <a:cubicBezTo>
                    <a:pt x="30480" y="1926590"/>
                    <a:pt x="29210" y="1924050"/>
                    <a:pt x="29210" y="1921510"/>
                  </a:cubicBezTo>
                  <a:lnTo>
                    <a:pt x="29210" y="1921510"/>
                  </a:lnTo>
                  <a:cubicBezTo>
                    <a:pt x="29210" y="1922780"/>
                    <a:pt x="27940" y="1924050"/>
                    <a:pt x="27940" y="1925320"/>
                  </a:cubicBezTo>
                  <a:cubicBezTo>
                    <a:pt x="26670" y="1926590"/>
                    <a:pt x="26670" y="1927860"/>
                    <a:pt x="25400" y="1927860"/>
                  </a:cubicBezTo>
                  <a:cubicBezTo>
                    <a:pt x="24130" y="1929130"/>
                    <a:pt x="22860" y="1929130"/>
                    <a:pt x="21590" y="1930400"/>
                  </a:cubicBezTo>
                  <a:cubicBezTo>
                    <a:pt x="20320" y="1930400"/>
                    <a:pt x="19050" y="1931670"/>
                    <a:pt x="16510" y="1931670"/>
                  </a:cubicBezTo>
                  <a:cubicBezTo>
                    <a:pt x="13970" y="1931670"/>
                    <a:pt x="11430" y="1931670"/>
                    <a:pt x="8890" y="1930400"/>
                  </a:cubicBezTo>
                  <a:cubicBezTo>
                    <a:pt x="6350" y="1929130"/>
                    <a:pt x="5080" y="1927860"/>
                    <a:pt x="3810" y="1926590"/>
                  </a:cubicBezTo>
                  <a:cubicBezTo>
                    <a:pt x="2540" y="1925320"/>
                    <a:pt x="1270" y="1922780"/>
                    <a:pt x="1270" y="1920240"/>
                  </a:cubicBezTo>
                  <a:cubicBezTo>
                    <a:pt x="1270" y="1917700"/>
                    <a:pt x="0" y="1915160"/>
                    <a:pt x="0" y="1912620"/>
                  </a:cubicBezTo>
                  <a:cubicBezTo>
                    <a:pt x="0" y="1907540"/>
                    <a:pt x="1270" y="1903730"/>
                    <a:pt x="3810" y="1899920"/>
                  </a:cubicBezTo>
                  <a:cubicBezTo>
                    <a:pt x="6350" y="1896110"/>
                    <a:pt x="10160" y="1893570"/>
                    <a:pt x="13970" y="1893570"/>
                  </a:cubicBezTo>
                  <a:lnTo>
                    <a:pt x="16510" y="1905000"/>
                  </a:lnTo>
                  <a:cubicBezTo>
                    <a:pt x="13970" y="1905000"/>
                    <a:pt x="12700" y="1906270"/>
                    <a:pt x="11430" y="1907540"/>
                  </a:cubicBezTo>
                  <a:cubicBezTo>
                    <a:pt x="10160" y="1908810"/>
                    <a:pt x="10160" y="1910080"/>
                    <a:pt x="10160" y="1912620"/>
                  </a:cubicBezTo>
                  <a:cubicBezTo>
                    <a:pt x="10160" y="1915160"/>
                    <a:pt x="11430" y="1916430"/>
                    <a:pt x="12700" y="1917700"/>
                  </a:cubicBezTo>
                  <a:cubicBezTo>
                    <a:pt x="13970" y="1918970"/>
                    <a:pt x="15240" y="1918970"/>
                    <a:pt x="17780" y="1918970"/>
                  </a:cubicBezTo>
                  <a:cubicBezTo>
                    <a:pt x="19050" y="1918970"/>
                    <a:pt x="20320" y="1918970"/>
                    <a:pt x="21590" y="1917700"/>
                  </a:cubicBezTo>
                  <a:cubicBezTo>
                    <a:pt x="22860" y="1916430"/>
                    <a:pt x="22860" y="1916430"/>
                    <a:pt x="22860" y="1915160"/>
                  </a:cubicBezTo>
                  <a:cubicBezTo>
                    <a:pt x="22860" y="1913890"/>
                    <a:pt x="24130" y="1912620"/>
                    <a:pt x="24130" y="1911350"/>
                  </a:cubicBezTo>
                  <a:cubicBezTo>
                    <a:pt x="24130" y="1910080"/>
                    <a:pt x="24130" y="1908810"/>
                    <a:pt x="24130" y="1907540"/>
                  </a:cubicBezTo>
                  <a:lnTo>
                    <a:pt x="24130" y="1905000"/>
                  </a:lnTo>
                  <a:lnTo>
                    <a:pt x="34290" y="1905000"/>
                  </a:lnTo>
                  <a:lnTo>
                    <a:pt x="34290" y="1908810"/>
                  </a:lnTo>
                  <a:close/>
                  <a:moveTo>
                    <a:pt x="54610" y="1996440"/>
                  </a:moveTo>
                  <a:lnTo>
                    <a:pt x="54610" y="2006600"/>
                  </a:lnTo>
                  <a:lnTo>
                    <a:pt x="1270" y="2029460"/>
                  </a:lnTo>
                  <a:lnTo>
                    <a:pt x="1270" y="2015490"/>
                  </a:lnTo>
                  <a:lnTo>
                    <a:pt x="12700" y="2010410"/>
                  </a:lnTo>
                  <a:lnTo>
                    <a:pt x="12700" y="1990090"/>
                  </a:lnTo>
                  <a:lnTo>
                    <a:pt x="1270" y="1985010"/>
                  </a:lnTo>
                  <a:lnTo>
                    <a:pt x="1270" y="1972310"/>
                  </a:lnTo>
                  <a:lnTo>
                    <a:pt x="54610" y="1996440"/>
                  </a:lnTo>
                  <a:close/>
                  <a:moveTo>
                    <a:pt x="39370" y="2000250"/>
                  </a:moveTo>
                  <a:lnTo>
                    <a:pt x="22860" y="1993900"/>
                  </a:lnTo>
                  <a:lnTo>
                    <a:pt x="22860" y="2006600"/>
                  </a:lnTo>
                  <a:lnTo>
                    <a:pt x="39370" y="2000250"/>
                  </a:lnTo>
                  <a:close/>
                  <a:moveTo>
                    <a:pt x="30480" y="3468370"/>
                  </a:moveTo>
                  <a:lnTo>
                    <a:pt x="1270" y="3406140"/>
                  </a:lnTo>
                  <a:lnTo>
                    <a:pt x="6350" y="3403600"/>
                  </a:lnTo>
                  <a:lnTo>
                    <a:pt x="30480" y="3455670"/>
                  </a:lnTo>
                  <a:lnTo>
                    <a:pt x="53340" y="3403600"/>
                  </a:lnTo>
                  <a:lnTo>
                    <a:pt x="58420" y="3406140"/>
                  </a:lnTo>
                  <a:lnTo>
                    <a:pt x="30480" y="3468370"/>
                  </a:lnTo>
                  <a:close/>
                  <a:moveTo>
                    <a:pt x="26670" y="3322320"/>
                  </a:moveTo>
                  <a:lnTo>
                    <a:pt x="31750" y="3322320"/>
                  </a:lnTo>
                  <a:lnTo>
                    <a:pt x="31750" y="3462020"/>
                  </a:lnTo>
                  <a:lnTo>
                    <a:pt x="26670" y="3462020"/>
                  </a:lnTo>
                  <a:lnTo>
                    <a:pt x="26670" y="3322320"/>
                  </a:lnTo>
                  <a:close/>
                  <a:moveTo>
                    <a:pt x="41910" y="3568700"/>
                  </a:moveTo>
                  <a:lnTo>
                    <a:pt x="31750" y="3557270"/>
                  </a:lnTo>
                  <a:lnTo>
                    <a:pt x="39370" y="3550920"/>
                  </a:lnTo>
                  <a:lnTo>
                    <a:pt x="54610" y="3568700"/>
                  </a:lnTo>
                  <a:lnTo>
                    <a:pt x="54610" y="3578860"/>
                  </a:lnTo>
                  <a:lnTo>
                    <a:pt x="1270" y="3578860"/>
                  </a:lnTo>
                  <a:lnTo>
                    <a:pt x="1270" y="3567430"/>
                  </a:lnTo>
                  <a:lnTo>
                    <a:pt x="41910" y="3567430"/>
                  </a:lnTo>
                  <a:lnTo>
                    <a:pt x="41910" y="3568700"/>
                  </a:lnTo>
                  <a:close/>
                  <a:moveTo>
                    <a:pt x="12700" y="3623310"/>
                  </a:moveTo>
                  <a:lnTo>
                    <a:pt x="12700" y="3599180"/>
                  </a:lnTo>
                  <a:lnTo>
                    <a:pt x="21590" y="3599180"/>
                  </a:lnTo>
                  <a:lnTo>
                    <a:pt x="54610" y="3620770"/>
                  </a:lnTo>
                  <a:lnTo>
                    <a:pt x="54610" y="3633470"/>
                  </a:lnTo>
                  <a:lnTo>
                    <a:pt x="21590" y="3633470"/>
                  </a:lnTo>
                  <a:lnTo>
                    <a:pt x="21590" y="3639820"/>
                  </a:lnTo>
                  <a:lnTo>
                    <a:pt x="12700" y="3639820"/>
                  </a:lnTo>
                  <a:lnTo>
                    <a:pt x="12700" y="3633470"/>
                  </a:lnTo>
                  <a:lnTo>
                    <a:pt x="1270" y="3633470"/>
                  </a:lnTo>
                  <a:lnTo>
                    <a:pt x="1270" y="3622040"/>
                  </a:lnTo>
                  <a:lnTo>
                    <a:pt x="12700" y="3623310"/>
                  </a:lnTo>
                  <a:lnTo>
                    <a:pt x="12700" y="3623310"/>
                  </a:lnTo>
                  <a:close/>
                  <a:moveTo>
                    <a:pt x="40640" y="3623310"/>
                  </a:moveTo>
                  <a:lnTo>
                    <a:pt x="40640" y="3623310"/>
                  </a:lnTo>
                  <a:lnTo>
                    <a:pt x="21590" y="3611880"/>
                  </a:lnTo>
                  <a:lnTo>
                    <a:pt x="21590" y="3624580"/>
                  </a:lnTo>
                  <a:lnTo>
                    <a:pt x="40640" y="3624580"/>
                  </a:lnTo>
                  <a:lnTo>
                    <a:pt x="40640" y="3623310"/>
                  </a:lnTo>
                  <a:close/>
                  <a:moveTo>
                    <a:pt x="30480" y="5085080"/>
                  </a:moveTo>
                  <a:lnTo>
                    <a:pt x="1270" y="5022850"/>
                  </a:lnTo>
                  <a:lnTo>
                    <a:pt x="6350" y="5020310"/>
                  </a:lnTo>
                  <a:lnTo>
                    <a:pt x="30480" y="5072380"/>
                  </a:lnTo>
                  <a:lnTo>
                    <a:pt x="53340" y="5020310"/>
                  </a:lnTo>
                  <a:lnTo>
                    <a:pt x="58420" y="5022850"/>
                  </a:lnTo>
                  <a:lnTo>
                    <a:pt x="30480" y="5085080"/>
                  </a:lnTo>
                  <a:close/>
                  <a:moveTo>
                    <a:pt x="26670" y="4939030"/>
                  </a:moveTo>
                  <a:lnTo>
                    <a:pt x="31750" y="4939030"/>
                  </a:lnTo>
                  <a:lnTo>
                    <a:pt x="31750" y="5078730"/>
                  </a:lnTo>
                  <a:lnTo>
                    <a:pt x="26670" y="5078730"/>
                  </a:lnTo>
                  <a:lnTo>
                    <a:pt x="26670" y="4939030"/>
                  </a:lnTo>
                  <a:close/>
                  <a:moveTo>
                    <a:pt x="41910" y="5185410"/>
                  </a:moveTo>
                  <a:lnTo>
                    <a:pt x="31750" y="5173980"/>
                  </a:lnTo>
                  <a:lnTo>
                    <a:pt x="39370" y="5167630"/>
                  </a:lnTo>
                  <a:lnTo>
                    <a:pt x="54610" y="5185410"/>
                  </a:lnTo>
                  <a:lnTo>
                    <a:pt x="54610" y="5195570"/>
                  </a:lnTo>
                  <a:lnTo>
                    <a:pt x="1270" y="5195570"/>
                  </a:lnTo>
                  <a:lnTo>
                    <a:pt x="1270" y="5184140"/>
                  </a:lnTo>
                  <a:lnTo>
                    <a:pt x="41910" y="5184140"/>
                  </a:lnTo>
                  <a:lnTo>
                    <a:pt x="41910" y="5185410"/>
                  </a:lnTo>
                  <a:close/>
                  <a:moveTo>
                    <a:pt x="12700" y="5240020"/>
                  </a:moveTo>
                  <a:lnTo>
                    <a:pt x="12700" y="5215890"/>
                  </a:lnTo>
                  <a:lnTo>
                    <a:pt x="21590" y="5215890"/>
                  </a:lnTo>
                  <a:lnTo>
                    <a:pt x="54610" y="5237480"/>
                  </a:lnTo>
                  <a:lnTo>
                    <a:pt x="54610" y="5250180"/>
                  </a:lnTo>
                  <a:lnTo>
                    <a:pt x="21590" y="5250180"/>
                  </a:lnTo>
                  <a:lnTo>
                    <a:pt x="21590" y="5256530"/>
                  </a:lnTo>
                  <a:lnTo>
                    <a:pt x="12700" y="5256530"/>
                  </a:lnTo>
                  <a:lnTo>
                    <a:pt x="12700" y="5250180"/>
                  </a:lnTo>
                  <a:lnTo>
                    <a:pt x="1270" y="5250180"/>
                  </a:lnTo>
                  <a:lnTo>
                    <a:pt x="1270" y="5238750"/>
                  </a:lnTo>
                  <a:lnTo>
                    <a:pt x="12700" y="5240020"/>
                  </a:lnTo>
                  <a:lnTo>
                    <a:pt x="12700" y="5240020"/>
                  </a:lnTo>
                  <a:close/>
                  <a:moveTo>
                    <a:pt x="40640" y="5240020"/>
                  </a:moveTo>
                  <a:lnTo>
                    <a:pt x="40640" y="5240020"/>
                  </a:lnTo>
                  <a:lnTo>
                    <a:pt x="21590" y="5227320"/>
                  </a:lnTo>
                  <a:lnTo>
                    <a:pt x="21590" y="5240020"/>
                  </a:lnTo>
                  <a:lnTo>
                    <a:pt x="40640" y="5240020"/>
                  </a:lnTo>
                  <a:close/>
                  <a:moveTo>
                    <a:pt x="54610" y="5317490"/>
                  </a:moveTo>
                  <a:lnTo>
                    <a:pt x="54610" y="5327650"/>
                  </a:lnTo>
                  <a:lnTo>
                    <a:pt x="1270" y="5351780"/>
                  </a:lnTo>
                  <a:lnTo>
                    <a:pt x="1270" y="5337810"/>
                  </a:lnTo>
                  <a:lnTo>
                    <a:pt x="12700" y="5332730"/>
                  </a:lnTo>
                  <a:lnTo>
                    <a:pt x="12700" y="5311140"/>
                  </a:lnTo>
                  <a:lnTo>
                    <a:pt x="1270" y="5306060"/>
                  </a:lnTo>
                  <a:lnTo>
                    <a:pt x="1270" y="5293360"/>
                  </a:lnTo>
                  <a:lnTo>
                    <a:pt x="54610" y="5317490"/>
                  </a:lnTo>
                  <a:close/>
                  <a:moveTo>
                    <a:pt x="39370" y="5322570"/>
                  </a:moveTo>
                  <a:lnTo>
                    <a:pt x="22860" y="5316220"/>
                  </a:lnTo>
                  <a:lnTo>
                    <a:pt x="22860" y="5328920"/>
                  </a:lnTo>
                  <a:lnTo>
                    <a:pt x="39370" y="5322570"/>
                  </a:lnTo>
                  <a:close/>
                </a:path>
              </a:pathLst>
            </a:custGeom>
            <a:solidFill>
              <a:srgbClr val="CF8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378977" y="1676456"/>
            <a:ext cx="4049232" cy="43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1"/>
              </a:lnSpc>
            </a:pPr>
            <a:r>
              <a:rPr lang="en-US" sz="2956">
                <a:solidFill>
                  <a:srgbClr val="FEFEFE"/>
                </a:solidFill>
                <a:latin typeface="Klavika 8"/>
                <a:ea typeface="Klavika 8"/>
                <a:cs typeface="Klavika 8"/>
                <a:sym typeface="Klavika 8"/>
              </a:rPr>
              <a:t>wichita.edu/shockerpromise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59127" y="617539"/>
            <a:ext cx="12149139" cy="103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0"/>
              </a:lnSpc>
            </a:pPr>
            <a:r>
              <a:rPr lang="en-US" sz="7419" dirty="0">
                <a:solidFill>
                  <a:schemeClr val="bg1"/>
                </a:solidFill>
                <a:latin typeface="Klavika 6"/>
                <a:ea typeface="Klavika 6"/>
                <a:cs typeface="Klavika 6"/>
                <a:sym typeface="Klavika 6"/>
              </a:rPr>
              <a:t>SHOCKER PROMISE SCHOLARSHIP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03694" y="2911154"/>
            <a:ext cx="7659644" cy="527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0"/>
              </a:lnSpc>
            </a:pPr>
            <a:r>
              <a:rPr lang="en-US" sz="3721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Our commitment to offer a quality, affordable education to incoming freshmen who come from limited-income families in Kansas. </a:t>
            </a:r>
          </a:p>
          <a:p>
            <a:pPr algn="ctr">
              <a:lnSpc>
                <a:spcPts val="5210"/>
              </a:lnSpc>
            </a:pPr>
            <a:endParaRPr lang="en-US" sz="3721">
              <a:solidFill>
                <a:srgbClr val="000000"/>
              </a:solidFill>
              <a:latin typeface="Klavika 1"/>
              <a:ea typeface="Klavika 1"/>
              <a:cs typeface="Klavika 1"/>
              <a:sym typeface="Klavika 1"/>
            </a:endParaRPr>
          </a:p>
          <a:p>
            <a:pPr algn="ctr">
              <a:lnSpc>
                <a:spcPts val="5210"/>
              </a:lnSpc>
            </a:pPr>
            <a:r>
              <a:rPr lang="en-US" sz="3721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The Shocker Promise Scholarships provide last-dollar funding to high school graduates from Kansas. </a:t>
            </a:r>
          </a:p>
        </p:txBody>
      </p:sp>
      <p:sp>
        <p:nvSpPr>
          <p:cNvPr id="13" name="Freeform 13"/>
          <p:cNvSpPr/>
          <p:nvPr/>
        </p:nvSpPr>
        <p:spPr>
          <a:xfrm>
            <a:off x="8475193" y="8849495"/>
            <a:ext cx="9812807" cy="1091675"/>
          </a:xfrm>
          <a:custGeom>
            <a:avLst/>
            <a:gdLst/>
            <a:ahLst/>
            <a:cxnLst/>
            <a:rect l="l" t="t" r="r" b="b"/>
            <a:pathLst>
              <a:path w="9812807" h="1091675">
                <a:moveTo>
                  <a:pt x="0" y="0"/>
                </a:moveTo>
                <a:lnTo>
                  <a:pt x="9812807" y="0"/>
                </a:lnTo>
                <a:lnTo>
                  <a:pt x="9812807" y="1091675"/>
                </a:lnTo>
                <a:lnTo>
                  <a:pt x="0" y="10916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642955" y="7679894"/>
            <a:ext cx="2933045" cy="2933045"/>
          </a:xfrm>
          <a:custGeom>
            <a:avLst/>
            <a:gdLst/>
            <a:ahLst/>
            <a:cxnLst/>
            <a:rect l="l" t="t" r="r" b="b"/>
            <a:pathLst>
              <a:path w="2933045" h="2933045">
                <a:moveTo>
                  <a:pt x="0" y="0"/>
                </a:moveTo>
                <a:lnTo>
                  <a:pt x="2933044" y="0"/>
                </a:lnTo>
                <a:lnTo>
                  <a:pt x="2933044" y="2933045"/>
                </a:lnTo>
                <a:lnTo>
                  <a:pt x="0" y="293304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9829800" y="9000973"/>
            <a:ext cx="7436111" cy="850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320" dirty="0">
                <a:solidFill>
                  <a:srgbClr val="FFC217"/>
                </a:solidFill>
                <a:latin typeface="Klavika 2"/>
                <a:ea typeface="Klavika 2"/>
                <a:cs typeface="Klavika 2"/>
                <a:sym typeface="Klavika 2"/>
              </a:rPr>
              <a:t>BE ADMITTED BY MARCH 1, COMPLETE FAFSA BY APRIL 1</a:t>
            </a:r>
          </a:p>
          <a:p>
            <a:pPr algn="ctr">
              <a:lnSpc>
                <a:spcPts val="3249"/>
              </a:lnSpc>
            </a:pPr>
            <a:r>
              <a:rPr lang="en-US" sz="2320" dirty="0">
                <a:solidFill>
                  <a:srgbClr val="FFC217"/>
                </a:solidFill>
                <a:latin typeface="Klavika 2"/>
                <a:ea typeface="Klavika 2"/>
                <a:cs typeface="Klavika 2"/>
                <a:sym typeface="Klavika 2"/>
              </a:rPr>
              <a:t>QUALIFICATIONS ON WICHITA.EDU/SHOCKERPROMISE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33315" y="9259174"/>
            <a:ext cx="20154629" cy="2825116"/>
            <a:chOff x="0" y="0"/>
            <a:chExt cx="5308215" cy="744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8215" cy="744064"/>
            </a:xfrm>
            <a:custGeom>
              <a:avLst/>
              <a:gdLst/>
              <a:ahLst/>
              <a:cxnLst/>
              <a:rect l="l" t="t" r="r" b="b"/>
              <a:pathLst>
                <a:path w="5308215" h="744064">
                  <a:moveTo>
                    <a:pt x="0" y="0"/>
                  </a:moveTo>
                  <a:lnTo>
                    <a:pt x="5308215" y="0"/>
                  </a:lnTo>
                  <a:lnTo>
                    <a:pt x="5308215" y="744064"/>
                  </a:lnTo>
                  <a:lnTo>
                    <a:pt x="0" y="744064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08215" cy="782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33315" y="-2015491"/>
            <a:ext cx="20154629" cy="2825116"/>
            <a:chOff x="0" y="0"/>
            <a:chExt cx="5308215" cy="7440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08215" cy="744064"/>
            </a:xfrm>
            <a:custGeom>
              <a:avLst/>
              <a:gdLst/>
              <a:ahLst/>
              <a:cxnLst/>
              <a:rect l="l" t="t" r="r" b="b"/>
              <a:pathLst>
                <a:path w="5308215" h="744064">
                  <a:moveTo>
                    <a:pt x="0" y="0"/>
                  </a:moveTo>
                  <a:lnTo>
                    <a:pt x="5308215" y="0"/>
                  </a:lnTo>
                  <a:lnTo>
                    <a:pt x="5308215" y="744064"/>
                  </a:lnTo>
                  <a:lnTo>
                    <a:pt x="0" y="744064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08215" cy="782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694037" y="8863332"/>
            <a:ext cx="6561240" cy="1584982"/>
            <a:chOff x="0" y="0"/>
            <a:chExt cx="1728063" cy="4174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28063" cy="417444"/>
            </a:xfrm>
            <a:custGeom>
              <a:avLst/>
              <a:gdLst/>
              <a:ahLst/>
              <a:cxnLst/>
              <a:rect l="l" t="t" r="r" b="b"/>
              <a:pathLst>
                <a:path w="1728063" h="417444">
                  <a:moveTo>
                    <a:pt x="117995" y="0"/>
                  </a:moveTo>
                  <a:lnTo>
                    <a:pt x="1610069" y="0"/>
                  </a:lnTo>
                  <a:cubicBezTo>
                    <a:pt x="1641363" y="0"/>
                    <a:pt x="1671375" y="12432"/>
                    <a:pt x="1693503" y="34560"/>
                  </a:cubicBezTo>
                  <a:cubicBezTo>
                    <a:pt x="1715632" y="56688"/>
                    <a:pt x="1728063" y="86701"/>
                    <a:pt x="1728063" y="117995"/>
                  </a:cubicBezTo>
                  <a:lnTo>
                    <a:pt x="1728063" y="299449"/>
                  </a:lnTo>
                  <a:cubicBezTo>
                    <a:pt x="1728063" y="364616"/>
                    <a:pt x="1675235" y="417444"/>
                    <a:pt x="1610069" y="417444"/>
                  </a:cubicBezTo>
                  <a:lnTo>
                    <a:pt x="117995" y="417444"/>
                  </a:lnTo>
                  <a:cubicBezTo>
                    <a:pt x="52828" y="417444"/>
                    <a:pt x="0" y="364616"/>
                    <a:pt x="0" y="299449"/>
                  </a:cubicBezTo>
                  <a:lnTo>
                    <a:pt x="0" y="117995"/>
                  </a:lnTo>
                  <a:cubicBezTo>
                    <a:pt x="0" y="52828"/>
                    <a:pt x="52828" y="0"/>
                    <a:pt x="117995" y="0"/>
                  </a:cubicBez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28063" cy="455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285710" y="8863332"/>
            <a:ext cx="6561240" cy="1584982"/>
            <a:chOff x="0" y="0"/>
            <a:chExt cx="1728063" cy="4174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28063" cy="417444"/>
            </a:xfrm>
            <a:custGeom>
              <a:avLst/>
              <a:gdLst/>
              <a:ahLst/>
              <a:cxnLst/>
              <a:rect l="l" t="t" r="r" b="b"/>
              <a:pathLst>
                <a:path w="1728063" h="417444">
                  <a:moveTo>
                    <a:pt x="117995" y="0"/>
                  </a:moveTo>
                  <a:lnTo>
                    <a:pt x="1610069" y="0"/>
                  </a:lnTo>
                  <a:cubicBezTo>
                    <a:pt x="1641363" y="0"/>
                    <a:pt x="1671375" y="12432"/>
                    <a:pt x="1693503" y="34560"/>
                  </a:cubicBezTo>
                  <a:cubicBezTo>
                    <a:pt x="1715632" y="56688"/>
                    <a:pt x="1728063" y="86701"/>
                    <a:pt x="1728063" y="117995"/>
                  </a:cubicBezTo>
                  <a:lnTo>
                    <a:pt x="1728063" y="299449"/>
                  </a:lnTo>
                  <a:cubicBezTo>
                    <a:pt x="1728063" y="364616"/>
                    <a:pt x="1675235" y="417444"/>
                    <a:pt x="1610069" y="417444"/>
                  </a:cubicBezTo>
                  <a:lnTo>
                    <a:pt x="117995" y="417444"/>
                  </a:lnTo>
                  <a:cubicBezTo>
                    <a:pt x="52828" y="417444"/>
                    <a:pt x="0" y="364616"/>
                    <a:pt x="0" y="299449"/>
                  </a:cubicBezTo>
                  <a:lnTo>
                    <a:pt x="0" y="117995"/>
                  </a:lnTo>
                  <a:cubicBezTo>
                    <a:pt x="0" y="52828"/>
                    <a:pt x="52828" y="0"/>
                    <a:pt x="117995" y="0"/>
                  </a:cubicBez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28063" cy="455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076457" y="2342050"/>
            <a:ext cx="8406835" cy="4487148"/>
          </a:xfrm>
          <a:custGeom>
            <a:avLst/>
            <a:gdLst/>
            <a:ahLst/>
            <a:cxnLst/>
            <a:rect l="l" t="t" r="r" b="b"/>
            <a:pathLst>
              <a:path w="8406835" h="4487148">
                <a:moveTo>
                  <a:pt x="0" y="0"/>
                </a:moveTo>
                <a:lnTo>
                  <a:pt x="8406835" y="0"/>
                </a:lnTo>
                <a:lnTo>
                  <a:pt x="8406835" y="4487148"/>
                </a:lnTo>
                <a:lnTo>
                  <a:pt x="0" y="44871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03064" y="424998"/>
            <a:ext cx="6024827" cy="3198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37"/>
              </a:lnSpc>
              <a:spcBef>
                <a:spcPct val="0"/>
              </a:spcBef>
            </a:pPr>
            <a:r>
              <a:rPr lang="en-US" sz="16740" dirty="0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FAFSA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553947"/>
            <a:ext cx="6009427" cy="622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Free Application for Federal Student Aid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29000" y="9438190"/>
            <a:ext cx="10775785" cy="84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  <a:spcBef>
                <a:spcPct val="0"/>
              </a:spcBef>
            </a:pPr>
            <a:r>
              <a:rPr lang="en-US" sz="4458" dirty="0">
                <a:solidFill>
                  <a:srgbClr val="000000"/>
                </a:solidFill>
                <a:latin typeface="Klavika 5"/>
                <a:ea typeface="Klavika 5"/>
                <a:cs typeface="Klavika 5"/>
                <a:sym typeface="Klavika 5"/>
              </a:rPr>
              <a:t>studentaid.gov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6343" y="3618691"/>
            <a:ext cx="8488413" cy="4652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9069" lvl="1" indent="-444534" algn="l">
              <a:lnSpc>
                <a:spcPts val="4076"/>
              </a:lnSpc>
              <a:buFont typeface="Arial"/>
              <a:buChar char="•"/>
            </a:pPr>
            <a:r>
              <a:rPr lang="en-US" sz="4117" dirty="0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The 2025-2026 FAFSA will launch on December 1, 2024</a:t>
            </a:r>
          </a:p>
          <a:p>
            <a:pPr algn="l">
              <a:lnSpc>
                <a:spcPts val="4076"/>
              </a:lnSpc>
            </a:pPr>
            <a:endParaRPr lang="en-US" sz="4117" dirty="0">
              <a:solidFill>
                <a:srgbClr val="000000"/>
              </a:solidFill>
              <a:latin typeface="Klavika 8"/>
              <a:ea typeface="Klavika 8"/>
              <a:cs typeface="Klavika 8"/>
              <a:sym typeface="Klavika 8"/>
            </a:endParaRPr>
          </a:p>
          <a:p>
            <a:pPr marL="889069" lvl="1" indent="-444534" algn="l">
              <a:lnSpc>
                <a:spcPts val="4076"/>
              </a:lnSpc>
              <a:buFont typeface="Arial"/>
              <a:buChar char="•"/>
            </a:pPr>
            <a:r>
              <a:rPr lang="en-US" sz="4117" dirty="0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WSU priority date is April 1, 2025</a:t>
            </a:r>
          </a:p>
          <a:p>
            <a:pPr algn="l">
              <a:lnSpc>
                <a:spcPts val="4076"/>
              </a:lnSpc>
            </a:pPr>
            <a:endParaRPr lang="en-US" sz="4117" dirty="0">
              <a:solidFill>
                <a:srgbClr val="000000"/>
              </a:solidFill>
              <a:latin typeface="Klavika 8"/>
              <a:ea typeface="Klavika 8"/>
              <a:cs typeface="Klavika 8"/>
              <a:sym typeface="Klavika 8"/>
            </a:endParaRPr>
          </a:p>
          <a:p>
            <a:pPr marL="889069" lvl="1" indent="-444534" algn="l">
              <a:lnSpc>
                <a:spcPts val="4076"/>
              </a:lnSpc>
              <a:buFont typeface="Arial"/>
              <a:buChar char="•"/>
            </a:pPr>
            <a:r>
              <a:rPr lang="en-US" sz="4117" dirty="0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Complete your FAFSA every year to be eligible for aid</a:t>
            </a:r>
          </a:p>
          <a:p>
            <a:pPr algn="l">
              <a:lnSpc>
                <a:spcPts val="4076"/>
              </a:lnSpc>
            </a:pPr>
            <a:endParaRPr lang="en-US" sz="4117" dirty="0">
              <a:solidFill>
                <a:srgbClr val="000000"/>
              </a:solidFill>
              <a:latin typeface="Klavika 8"/>
              <a:ea typeface="Klavika 8"/>
              <a:cs typeface="Klavika 8"/>
              <a:sym typeface="Klavika 8"/>
            </a:endParaRPr>
          </a:p>
          <a:p>
            <a:pPr marL="889069" lvl="1" indent="-444534" algn="l">
              <a:lnSpc>
                <a:spcPts val="4076"/>
              </a:lnSpc>
              <a:buFont typeface="Arial"/>
              <a:buChar char="•"/>
            </a:pPr>
            <a:r>
              <a:rPr lang="en-US" sz="4117" dirty="0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Create your studentaid.gov account!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33315" y="-2015491"/>
            <a:ext cx="20154629" cy="2825116"/>
            <a:chOff x="0" y="0"/>
            <a:chExt cx="5308215" cy="744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8215" cy="744064"/>
            </a:xfrm>
            <a:custGeom>
              <a:avLst/>
              <a:gdLst/>
              <a:ahLst/>
              <a:cxnLst/>
              <a:rect l="l" t="t" r="r" b="b"/>
              <a:pathLst>
                <a:path w="5308215" h="744064">
                  <a:moveTo>
                    <a:pt x="0" y="0"/>
                  </a:moveTo>
                  <a:lnTo>
                    <a:pt x="5308215" y="0"/>
                  </a:lnTo>
                  <a:lnTo>
                    <a:pt x="5308215" y="744064"/>
                  </a:lnTo>
                  <a:lnTo>
                    <a:pt x="0" y="744064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08215" cy="782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48363" y="1683677"/>
            <a:ext cx="2682910" cy="1016152"/>
          </a:xfrm>
          <a:custGeom>
            <a:avLst/>
            <a:gdLst/>
            <a:ahLst/>
            <a:cxnLst/>
            <a:rect l="l" t="t" r="r" b="b"/>
            <a:pathLst>
              <a:path w="2682910" h="1016152">
                <a:moveTo>
                  <a:pt x="0" y="0"/>
                </a:moveTo>
                <a:lnTo>
                  <a:pt x="2682910" y="0"/>
                </a:lnTo>
                <a:lnTo>
                  <a:pt x="2682910" y="1016152"/>
                </a:lnTo>
                <a:lnTo>
                  <a:pt x="0" y="101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987817" y="4815917"/>
            <a:ext cx="6943455" cy="1795423"/>
            <a:chOff x="0" y="0"/>
            <a:chExt cx="1670688" cy="4320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70688" cy="432003"/>
            </a:xfrm>
            <a:custGeom>
              <a:avLst/>
              <a:gdLst/>
              <a:ahLst/>
              <a:cxnLst/>
              <a:rect l="l" t="t" r="r" b="b"/>
              <a:pathLst>
                <a:path w="1670688" h="432003">
                  <a:moveTo>
                    <a:pt x="0" y="0"/>
                  </a:moveTo>
                  <a:lnTo>
                    <a:pt x="1670688" y="0"/>
                  </a:lnTo>
                  <a:lnTo>
                    <a:pt x="1670688" y="432003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70688" cy="470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510999" y="4815917"/>
            <a:ext cx="6943455" cy="1795423"/>
            <a:chOff x="0" y="0"/>
            <a:chExt cx="1670688" cy="4320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70688" cy="432003"/>
            </a:xfrm>
            <a:custGeom>
              <a:avLst/>
              <a:gdLst/>
              <a:ahLst/>
              <a:cxnLst/>
              <a:rect l="l" t="t" r="r" b="b"/>
              <a:pathLst>
                <a:path w="1670688" h="432003">
                  <a:moveTo>
                    <a:pt x="0" y="0"/>
                  </a:moveTo>
                  <a:lnTo>
                    <a:pt x="1670688" y="0"/>
                  </a:lnTo>
                  <a:lnTo>
                    <a:pt x="1670688" y="432003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70688" cy="470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639693" y="7239990"/>
            <a:ext cx="9742611" cy="1795423"/>
            <a:chOff x="0" y="0"/>
            <a:chExt cx="2344202" cy="43200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44202" cy="432003"/>
            </a:xfrm>
            <a:custGeom>
              <a:avLst/>
              <a:gdLst/>
              <a:ahLst/>
              <a:cxnLst/>
              <a:rect l="l" t="t" r="r" b="b"/>
              <a:pathLst>
                <a:path w="2344202" h="432003">
                  <a:moveTo>
                    <a:pt x="0" y="0"/>
                  </a:moveTo>
                  <a:lnTo>
                    <a:pt x="2344202" y="0"/>
                  </a:lnTo>
                  <a:lnTo>
                    <a:pt x="2344202" y="432003"/>
                  </a:lnTo>
                  <a:lnTo>
                    <a:pt x="0" y="432003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344202" cy="470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355489" y="5243925"/>
            <a:ext cx="939406" cy="939406"/>
          </a:xfrm>
          <a:custGeom>
            <a:avLst/>
            <a:gdLst/>
            <a:ahLst/>
            <a:cxnLst/>
            <a:rect l="l" t="t" r="r" b="b"/>
            <a:pathLst>
              <a:path w="939406" h="939406">
                <a:moveTo>
                  <a:pt x="0" y="0"/>
                </a:moveTo>
                <a:lnTo>
                  <a:pt x="939406" y="0"/>
                </a:lnTo>
                <a:lnTo>
                  <a:pt x="939406" y="939407"/>
                </a:lnTo>
                <a:lnTo>
                  <a:pt x="0" y="9394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9677187" y="5263377"/>
            <a:ext cx="976460" cy="976460"/>
          </a:xfrm>
          <a:custGeom>
            <a:avLst/>
            <a:gdLst/>
            <a:ahLst/>
            <a:cxnLst/>
            <a:rect l="l" t="t" r="r" b="b"/>
            <a:pathLst>
              <a:path w="976460" h="976460">
                <a:moveTo>
                  <a:pt x="0" y="0"/>
                </a:moveTo>
                <a:lnTo>
                  <a:pt x="976460" y="0"/>
                </a:lnTo>
                <a:lnTo>
                  <a:pt x="976460" y="976461"/>
                </a:lnTo>
                <a:lnTo>
                  <a:pt x="0" y="976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887241" y="7646139"/>
            <a:ext cx="983125" cy="983125"/>
          </a:xfrm>
          <a:custGeom>
            <a:avLst/>
            <a:gdLst/>
            <a:ahLst/>
            <a:cxnLst/>
            <a:rect l="l" t="t" r="r" b="b"/>
            <a:pathLst>
              <a:path w="983125" h="983125">
                <a:moveTo>
                  <a:pt x="0" y="0"/>
                </a:moveTo>
                <a:lnTo>
                  <a:pt x="983125" y="0"/>
                </a:lnTo>
                <a:lnTo>
                  <a:pt x="983125" y="983125"/>
                </a:lnTo>
                <a:lnTo>
                  <a:pt x="0" y="9831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477425" y="1188377"/>
            <a:ext cx="4661469" cy="2468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33"/>
              </a:lnSpc>
              <a:spcBef>
                <a:spcPct val="0"/>
              </a:spcBef>
            </a:pPr>
            <a:r>
              <a:rPr lang="en-US" sz="12952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FAFSA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89341" y="3187165"/>
            <a:ext cx="4649554" cy="469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8"/>
              </a:lnSpc>
              <a:spcBef>
                <a:spcPct val="0"/>
              </a:spcBef>
            </a:pPr>
            <a:r>
              <a:rPr lang="en-US" sz="2784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Free Application for Federal Student Aid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931273" y="1683677"/>
            <a:ext cx="8328027" cy="197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8"/>
              </a:lnSpc>
            </a:pPr>
            <a:r>
              <a:rPr lang="en-US" sz="7130">
                <a:solidFill>
                  <a:srgbClr val="000000"/>
                </a:solidFill>
                <a:latin typeface="Klavika 7"/>
                <a:ea typeface="Klavika 7"/>
                <a:cs typeface="Klavika 7"/>
                <a:sym typeface="Klavika 7"/>
              </a:rPr>
              <a:t>What Happens After You Click Submit?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85395" y="5148682"/>
            <a:ext cx="3948299" cy="939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0"/>
              </a:lnSpc>
            </a:pPr>
            <a:r>
              <a:rPr lang="en-US" sz="4993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FAFSA Results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839485" y="5148682"/>
            <a:ext cx="5050501" cy="939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0"/>
              </a:lnSpc>
            </a:pPr>
            <a:r>
              <a:rPr lang="en-US" sz="4993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More Info Needed*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138895" y="7572755"/>
            <a:ext cx="7481857" cy="939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0"/>
              </a:lnSpc>
            </a:pPr>
            <a:r>
              <a:rPr lang="en-US" sz="4993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Check College Email Weekly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839485" y="5982456"/>
            <a:ext cx="5109716" cy="38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2035">
                <a:solidFill>
                  <a:srgbClr val="000000"/>
                </a:solidFill>
                <a:latin typeface="Klavika 5"/>
                <a:ea typeface="Klavika 5"/>
                <a:cs typeface="Klavika 5"/>
                <a:sym typeface="Klavika 5"/>
              </a:rPr>
              <a:t>If documents are requested, send to college ASAP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33315" y="-2015491"/>
            <a:ext cx="20154629" cy="2825116"/>
            <a:chOff x="0" y="0"/>
            <a:chExt cx="5308215" cy="744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8215" cy="744064"/>
            </a:xfrm>
            <a:custGeom>
              <a:avLst/>
              <a:gdLst/>
              <a:ahLst/>
              <a:cxnLst/>
              <a:rect l="l" t="t" r="r" b="b"/>
              <a:pathLst>
                <a:path w="5308215" h="744064">
                  <a:moveTo>
                    <a:pt x="0" y="0"/>
                  </a:moveTo>
                  <a:lnTo>
                    <a:pt x="5308215" y="0"/>
                  </a:lnTo>
                  <a:lnTo>
                    <a:pt x="5308215" y="744064"/>
                  </a:lnTo>
                  <a:lnTo>
                    <a:pt x="0" y="744064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08215" cy="782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00866" y="3352228"/>
            <a:ext cx="6943455" cy="1098294"/>
            <a:chOff x="0" y="0"/>
            <a:chExt cx="1670688" cy="2642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0688" cy="264264"/>
            </a:xfrm>
            <a:custGeom>
              <a:avLst/>
              <a:gdLst/>
              <a:ahLst/>
              <a:cxnLst/>
              <a:rect l="l" t="t" r="r" b="b"/>
              <a:pathLst>
                <a:path w="1670688" h="264264">
                  <a:moveTo>
                    <a:pt x="0" y="0"/>
                  </a:moveTo>
                  <a:lnTo>
                    <a:pt x="1670688" y="0"/>
                  </a:lnTo>
                  <a:lnTo>
                    <a:pt x="1670688" y="264264"/>
                  </a:lnTo>
                  <a:lnTo>
                    <a:pt x="0" y="264264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70688" cy="30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94025" y="1296103"/>
            <a:ext cx="15499949" cy="95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8"/>
              </a:lnSpc>
            </a:pPr>
            <a:r>
              <a:rPr lang="en-US" sz="7130" dirty="0">
                <a:solidFill>
                  <a:srgbClr val="000000"/>
                </a:solidFill>
                <a:latin typeface="Klavika 7"/>
                <a:ea typeface="Klavika 7"/>
                <a:cs typeface="Klavika 7"/>
                <a:sym typeface="Klavika 7"/>
              </a:rPr>
              <a:t>Life happens...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01881" y="3581244"/>
            <a:ext cx="5820999" cy="757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19"/>
              </a:lnSpc>
            </a:pPr>
            <a:r>
              <a:rPr lang="en-US" sz="3942" dirty="0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CHANGES IN EMPLOYMENT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94025" y="2438242"/>
            <a:ext cx="15499949" cy="42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8"/>
              </a:lnSpc>
            </a:pPr>
            <a:r>
              <a:rPr lang="en-US" sz="3200" b="1" dirty="0">
                <a:solidFill>
                  <a:srgbClr val="000000"/>
                </a:solidFill>
                <a:latin typeface="Klavika 9 Bold"/>
                <a:ea typeface="Klavika 9 Bold"/>
                <a:cs typeface="Klavika 9 Bold"/>
                <a:sym typeface="Klavika 9 Bold"/>
              </a:rPr>
              <a:t>TALK TO THE OFFICE OF FINANCIAL AID &amp; SCHOLARSHIPS ABOUT YOUR SPECIAL CIRCUMSTANCES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100866" y="4765148"/>
            <a:ext cx="6943455" cy="1098294"/>
            <a:chOff x="0" y="0"/>
            <a:chExt cx="1670688" cy="2642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70688" cy="264264"/>
            </a:xfrm>
            <a:custGeom>
              <a:avLst/>
              <a:gdLst/>
              <a:ahLst/>
              <a:cxnLst/>
              <a:rect l="l" t="t" r="r" b="b"/>
              <a:pathLst>
                <a:path w="1670688" h="264264">
                  <a:moveTo>
                    <a:pt x="0" y="0"/>
                  </a:moveTo>
                  <a:lnTo>
                    <a:pt x="1670688" y="0"/>
                  </a:lnTo>
                  <a:lnTo>
                    <a:pt x="1670688" y="264264"/>
                  </a:lnTo>
                  <a:lnTo>
                    <a:pt x="0" y="264264"/>
                  </a:lnTo>
                  <a:close/>
                </a:path>
              </a:pathLst>
            </a:custGeom>
            <a:solidFill>
              <a:srgbClr val="C8C3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670688" cy="30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906080" y="4985452"/>
            <a:ext cx="2982681" cy="757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19"/>
              </a:lnSpc>
            </a:pPr>
            <a:r>
              <a:rPr lang="en-US" sz="3942" dirty="0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BANKRUPTCY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100866" y="6177766"/>
            <a:ext cx="6943455" cy="1098294"/>
            <a:chOff x="0" y="0"/>
            <a:chExt cx="1670688" cy="2642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70688" cy="264264"/>
            </a:xfrm>
            <a:custGeom>
              <a:avLst/>
              <a:gdLst/>
              <a:ahLst/>
              <a:cxnLst/>
              <a:rect l="l" t="t" r="r" b="b"/>
              <a:pathLst>
                <a:path w="1670688" h="264264">
                  <a:moveTo>
                    <a:pt x="0" y="0"/>
                  </a:moveTo>
                  <a:lnTo>
                    <a:pt x="1670688" y="0"/>
                  </a:lnTo>
                  <a:lnTo>
                    <a:pt x="1670688" y="264264"/>
                  </a:lnTo>
                  <a:lnTo>
                    <a:pt x="0" y="264264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670688" cy="30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06069" y="6386595"/>
            <a:ext cx="8202961" cy="680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519"/>
              </a:lnSpc>
            </a:pPr>
            <a:r>
              <a:rPr lang="en-US" sz="3942" dirty="0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EXTRA MEDICAL EXPENSES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100866" y="7761835"/>
            <a:ext cx="6943455" cy="1098294"/>
            <a:chOff x="0" y="0"/>
            <a:chExt cx="1670688" cy="26426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70688" cy="264264"/>
            </a:xfrm>
            <a:custGeom>
              <a:avLst/>
              <a:gdLst/>
              <a:ahLst/>
              <a:cxnLst/>
              <a:rect l="l" t="t" r="r" b="b"/>
              <a:pathLst>
                <a:path w="1670688" h="264264">
                  <a:moveTo>
                    <a:pt x="0" y="0"/>
                  </a:moveTo>
                  <a:lnTo>
                    <a:pt x="1670688" y="0"/>
                  </a:lnTo>
                  <a:lnTo>
                    <a:pt x="1670688" y="264264"/>
                  </a:lnTo>
                  <a:lnTo>
                    <a:pt x="0" y="264264"/>
                  </a:lnTo>
                  <a:close/>
                </a:path>
              </a:pathLst>
            </a:custGeom>
            <a:solidFill>
              <a:srgbClr val="C8C3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670688" cy="30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419066" y="7985913"/>
            <a:ext cx="6450360" cy="680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519"/>
              </a:lnSpc>
            </a:pPr>
            <a:r>
              <a:rPr lang="en-US" sz="3942" dirty="0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DEPENDENT CARE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588301" y="3352228"/>
            <a:ext cx="6943455" cy="1098294"/>
            <a:chOff x="0" y="0"/>
            <a:chExt cx="1670688" cy="2642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70688" cy="264264"/>
            </a:xfrm>
            <a:custGeom>
              <a:avLst/>
              <a:gdLst/>
              <a:ahLst/>
              <a:cxnLst/>
              <a:rect l="l" t="t" r="r" b="b"/>
              <a:pathLst>
                <a:path w="1670688" h="264264">
                  <a:moveTo>
                    <a:pt x="0" y="0"/>
                  </a:moveTo>
                  <a:lnTo>
                    <a:pt x="1670688" y="0"/>
                  </a:lnTo>
                  <a:lnTo>
                    <a:pt x="1670688" y="264264"/>
                  </a:lnTo>
                  <a:lnTo>
                    <a:pt x="0" y="264264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670688" cy="30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845249" y="3534921"/>
            <a:ext cx="3974207" cy="757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9"/>
              </a:lnSpc>
            </a:pPr>
            <a:r>
              <a:rPr lang="en-US" sz="3942" dirty="0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ONE-TIME INCOME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9588301" y="4765148"/>
            <a:ext cx="6943455" cy="1098294"/>
            <a:chOff x="0" y="0"/>
            <a:chExt cx="1670688" cy="26426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670688" cy="264264"/>
            </a:xfrm>
            <a:custGeom>
              <a:avLst/>
              <a:gdLst/>
              <a:ahLst/>
              <a:cxnLst/>
              <a:rect l="l" t="t" r="r" b="b"/>
              <a:pathLst>
                <a:path w="1670688" h="264264">
                  <a:moveTo>
                    <a:pt x="0" y="0"/>
                  </a:moveTo>
                  <a:lnTo>
                    <a:pt x="1670688" y="0"/>
                  </a:lnTo>
                  <a:lnTo>
                    <a:pt x="1670688" y="264264"/>
                  </a:lnTo>
                  <a:lnTo>
                    <a:pt x="0" y="264264"/>
                  </a:lnTo>
                  <a:close/>
                </a:path>
              </a:pathLst>
            </a:custGeom>
            <a:solidFill>
              <a:srgbClr val="C8C3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670688" cy="30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845249" y="4985452"/>
            <a:ext cx="6573904" cy="757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9"/>
              </a:lnSpc>
            </a:pPr>
            <a:r>
              <a:rPr lang="en-US" sz="3942" dirty="0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CHANGES IN MARITAL STATUS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588301" y="6177766"/>
            <a:ext cx="6943455" cy="1098294"/>
            <a:chOff x="0" y="0"/>
            <a:chExt cx="1670688" cy="26426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70688" cy="264264"/>
            </a:xfrm>
            <a:custGeom>
              <a:avLst/>
              <a:gdLst/>
              <a:ahLst/>
              <a:cxnLst/>
              <a:rect l="l" t="t" r="r" b="b"/>
              <a:pathLst>
                <a:path w="1670688" h="264264">
                  <a:moveTo>
                    <a:pt x="0" y="0"/>
                  </a:moveTo>
                  <a:lnTo>
                    <a:pt x="1670688" y="0"/>
                  </a:lnTo>
                  <a:lnTo>
                    <a:pt x="1670688" y="264264"/>
                  </a:lnTo>
                  <a:lnTo>
                    <a:pt x="0" y="264264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670688" cy="30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864583" y="6388596"/>
            <a:ext cx="5636287" cy="757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9"/>
              </a:lnSpc>
            </a:pPr>
            <a:r>
              <a:rPr lang="en-US" sz="3942" dirty="0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LOSS OF PARENT/SPOUSE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9588301" y="7761835"/>
            <a:ext cx="6943455" cy="1098294"/>
            <a:chOff x="0" y="0"/>
            <a:chExt cx="1670688" cy="26426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70688" cy="264264"/>
            </a:xfrm>
            <a:custGeom>
              <a:avLst/>
              <a:gdLst/>
              <a:ahLst/>
              <a:cxnLst/>
              <a:rect l="l" t="t" r="r" b="b"/>
              <a:pathLst>
                <a:path w="1670688" h="264264">
                  <a:moveTo>
                    <a:pt x="0" y="0"/>
                  </a:moveTo>
                  <a:lnTo>
                    <a:pt x="1670688" y="0"/>
                  </a:lnTo>
                  <a:lnTo>
                    <a:pt x="1670688" y="264264"/>
                  </a:lnTo>
                  <a:lnTo>
                    <a:pt x="0" y="264264"/>
                  </a:lnTo>
                  <a:close/>
                </a:path>
              </a:pathLst>
            </a:custGeom>
            <a:solidFill>
              <a:srgbClr val="C8C3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670688" cy="30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836154" y="7985913"/>
            <a:ext cx="3983302" cy="757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9"/>
              </a:lnSpc>
            </a:pPr>
            <a:r>
              <a:rPr lang="en-US" sz="3942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LOSS OF BENEFITS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143500"/>
            <a:ext cx="8207732" cy="5566892"/>
            <a:chOff x="0" y="0"/>
            <a:chExt cx="2161707" cy="14661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1707" cy="1466177"/>
            </a:xfrm>
            <a:custGeom>
              <a:avLst/>
              <a:gdLst/>
              <a:ahLst/>
              <a:cxnLst/>
              <a:rect l="l" t="t" r="r" b="b"/>
              <a:pathLst>
                <a:path w="2161707" h="1466177">
                  <a:moveTo>
                    <a:pt x="0" y="0"/>
                  </a:moveTo>
                  <a:lnTo>
                    <a:pt x="2161707" y="0"/>
                  </a:lnTo>
                  <a:lnTo>
                    <a:pt x="2161707" y="1466177"/>
                  </a:lnTo>
                  <a:lnTo>
                    <a:pt x="0" y="1466177"/>
                  </a:lnTo>
                  <a:close/>
                </a:path>
              </a:pathLst>
            </a:custGeom>
            <a:solidFill>
              <a:srgbClr val="F3AD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61707" cy="1504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8179157" cy="5143500"/>
            <a:chOff x="0" y="0"/>
            <a:chExt cx="10905543" cy="6858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905543" cy="68580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647514" y="6408385"/>
            <a:ext cx="6884130" cy="2133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2"/>
              </a:lnSpc>
            </a:pPr>
            <a:r>
              <a:rPr lang="en-US" sz="7487">
                <a:solidFill>
                  <a:srgbClr val="000000"/>
                </a:solidFill>
                <a:latin typeface="Klavika 2"/>
                <a:ea typeface="Klavika 2"/>
                <a:cs typeface="Klavika 2"/>
                <a:sym typeface="Klavika 2"/>
              </a:rPr>
              <a:t>YOUR ACTION PLAN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76726" y="847725"/>
            <a:ext cx="8744179" cy="8241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2338" lvl="1" indent="-501169" algn="l">
              <a:lnSpc>
                <a:spcPts val="6499"/>
              </a:lnSpc>
              <a:buFont typeface="Arial"/>
              <a:buChar char="•"/>
            </a:pPr>
            <a:r>
              <a:rPr lang="en-US" sz="4642">
                <a:solidFill>
                  <a:srgbClr val="000000"/>
                </a:solidFill>
                <a:latin typeface="Klavika 3"/>
                <a:ea typeface="Klavika 3"/>
                <a:cs typeface="Klavika 3"/>
                <a:sym typeface="Klavika 3"/>
              </a:rPr>
              <a:t>Get admitted</a:t>
            </a:r>
          </a:p>
          <a:p>
            <a:pPr marL="1002338" lvl="1" indent="-501169" algn="l">
              <a:lnSpc>
                <a:spcPts val="6499"/>
              </a:lnSpc>
              <a:buFont typeface="Arial"/>
              <a:buChar char="•"/>
            </a:pPr>
            <a:r>
              <a:rPr lang="en-US" sz="4642">
                <a:solidFill>
                  <a:srgbClr val="000000"/>
                </a:solidFill>
                <a:latin typeface="Klavika 3"/>
                <a:ea typeface="Klavika 3"/>
                <a:cs typeface="Klavika 3"/>
                <a:sym typeface="Klavika 3"/>
              </a:rPr>
              <a:t>Apply for scholarships</a:t>
            </a:r>
          </a:p>
          <a:p>
            <a:pPr marL="1002338" lvl="1" indent="-501169" algn="l">
              <a:lnSpc>
                <a:spcPts val="6499"/>
              </a:lnSpc>
              <a:buFont typeface="Arial"/>
              <a:buChar char="•"/>
            </a:pPr>
            <a:r>
              <a:rPr lang="en-US" sz="4642">
                <a:solidFill>
                  <a:srgbClr val="000000"/>
                </a:solidFill>
                <a:latin typeface="Klavika 3"/>
                <a:ea typeface="Klavika 3"/>
                <a:cs typeface="Klavika 3"/>
                <a:sym typeface="Klavika 3"/>
              </a:rPr>
              <a:t>Create studentaid.gov account</a:t>
            </a:r>
          </a:p>
          <a:p>
            <a:pPr marL="1002338" lvl="1" indent="-501169" algn="l">
              <a:lnSpc>
                <a:spcPts val="6499"/>
              </a:lnSpc>
              <a:buFont typeface="Arial"/>
              <a:buChar char="•"/>
            </a:pPr>
            <a:r>
              <a:rPr lang="en-US" sz="4642">
                <a:solidFill>
                  <a:srgbClr val="000000"/>
                </a:solidFill>
                <a:latin typeface="Klavika 3"/>
                <a:ea typeface="Klavika 3"/>
                <a:cs typeface="Klavika 3"/>
                <a:sym typeface="Klavika 3"/>
              </a:rPr>
              <a:t>Complete FAFSA</a:t>
            </a:r>
          </a:p>
          <a:p>
            <a:pPr marL="1002338" lvl="1" indent="-501169" algn="l">
              <a:lnSpc>
                <a:spcPts val="6499"/>
              </a:lnSpc>
              <a:buFont typeface="Arial"/>
              <a:buChar char="•"/>
            </a:pPr>
            <a:r>
              <a:rPr lang="en-US" sz="4642">
                <a:solidFill>
                  <a:srgbClr val="000000"/>
                </a:solidFill>
                <a:latin typeface="Klavika 3"/>
                <a:ea typeface="Klavika 3"/>
                <a:cs typeface="Klavika 3"/>
                <a:sym typeface="Klavika 3"/>
              </a:rPr>
              <a:t>Visit campuses</a:t>
            </a:r>
          </a:p>
          <a:p>
            <a:pPr marL="1002338" lvl="1" indent="-501169" algn="l">
              <a:lnSpc>
                <a:spcPts val="6499"/>
              </a:lnSpc>
              <a:buFont typeface="Arial"/>
              <a:buChar char="•"/>
            </a:pPr>
            <a:r>
              <a:rPr lang="en-US" sz="4642">
                <a:solidFill>
                  <a:srgbClr val="000000"/>
                </a:solidFill>
                <a:latin typeface="Klavika 3"/>
                <a:ea typeface="Klavika 3"/>
                <a:cs typeface="Klavika 3"/>
                <a:sym typeface="Klavika 3"/>
              </a:rPr>
              <a:t>Check your email</a:t>
            </a:r>
          </a:p>
          <a:p>
            <a:pPr marL="1002338" lvl="1" indent="-501169" algn="l">
              <a:lnSpc>
                <a:spcPts val="6499"/>
              </a:lnSpc>
              <a:buFont typeface="Arial"/>
              <a:buChar char="•"/>
            </a:pPr>
            <a:r>
              <a:rPr lang="en-US" sz="4642">
                <a:solidFill>
                  <a:srgbClr val="000000"/>
                </a:solidFill>
                <a:latin typeface="Klavika 3"/>
                <a:ea typeface="Klavika 3"/>
                <a:cs typeface="Klavika 3"/>
                <a:sym typeface="Klavika 3"/>
              </a:rPr>
              <a:t>Compare aid offers</a:t>
            </a:r>
          </a:p>
          <a:p>
            <a:pPr marL="1002338" lvl="1" indent="-501169" algn="l">
              <a:lnSpc>
                <a:spcPts val="6499"/>
              </a:lnSpc>
              <a:buFont typeface="Arial"/>
              <a:buChar char="•"/>
            </a:pPr>
            <a:r>
              <a:rPr lang="en-US" sz="4642">
                <a:solidFill>
                  <a:srgbClr val="000000"/>
                </a:solidFill>
                <a:latin typeface="Klavika 3"/>
                <a:ea typeface="Klavika 3"/>
                <a:cs typeface="Klavika 3"/>
                <a:sym typeface="Klavika 3"/>
              </a:rPr>
              <a:t>Save money for books</a:t>
            </a:r>
          </a:p>
          <a:p>
            <a:pPr marL="1002338" lvl="1" indent="-501169" algn="l">
              <a:lnSpc>
                <a:spcPts val="6499"/>
              </a:lnSpc>
              <a:buFont typeface="Arial"/>
              <a:buChar char="•"/>
            </a:pPr>
            <a:r>
              <a:rPr lang="en-US" sz="4642">
                <a:solidFill>
                  <a:srgbClr val="000000"/>
                </a:solidFill>
                <a:latin typeface="Klavika 3"/>
                <a:ea typeface="Klavika 3"/>
                <a:cs typeface="Klavika 3"/>
                <a:sym typeface="Klavika 3"/>
              </a:rPr>
              <a:t>Discuss finances</a:t>
            </a:r>
          </a:p>
          <a:p>
            <a:pPr marL="1002338" lvl="1" indent="-501169" algn="l">
              <a:lnSpc>
                <a:spcPts val="6499"/>
              </a:lnSpc>
              <a:buFont typeface="Arial"/>
              <a:buChar char="•"/>
            </a:pPr>
            <a:r>
              <a:rPr lang="en-US" sz="4642">
                <a:solidFill>
                  <a:srgbClr val="000000"/>
                </a:solidFill>
                <a:latin typeface="Klavika 3"/>
                <a:ea typeface="Klavika 3"/>
                <a:cs typeface="Klavika 3"/>
                <a:sym typeface="Klavika 3"/>
              </a:rPr>
              <a:t>Send in transcript/scores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3266" y="6549584"/>
            <a:ext cx="871919" cy="871919"/>
          </a:xfrm>
          <a:custGeom>
            <a:avLst/>
            <a:gdLst/>
            <a:ahLst/>
            <a:cxnLst/>
            <a:rect l="l" t="t" r="r" b="b"/>
            <a:pathLst>
              <a:path w="871919" h="871919">
                <a:moveTo>
                  <a:pt x="0" y="0"/>
                </a:moveTo>
                <a:lnTo>
                  <a:pt x="871920" y="0"/>
                </a:lnTo>
                <a:lnTo>
                  <a:pt x="871920" y="871919"/>
                </a:lnTo>
                <a:lnTo>
                  <a:pt x="0" y="871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63266" y="5351395"/>
            <a:ext cx="871919" cy="871919"/>
          </a:xfrm>
          <a:custGeom>
            <a:avLst/>
            <a:gdLst/>
            <a:ahLst/>
            <a:cxnLst/>
            <a:rect l="l" t="t" r="r" b="b"/>
            <a:pathLst>
              <a:path w="871919" h="871919">
                <a:moveTo>
                  <a:pt x="0" y="0"/>
                </a:moveTo>
                <a:lnTo>
                  <a:pt x="871920" y="0"/>
                </a:lnTo>
                <a:lnTo>
                  <a:pt x="871920" y="871919"/>
                </a:lnTo>
                <a:lnTo>
                  <a:pt x="0" y="871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63266" y="7892762"/>
            <a:ext cx="871919" cy="871919"/>
          </a:xfrm>
          <a:custGeom>
            <a:avLst/>
            <a:gdLst/>
            <a:ahLst/>
            <a:cxnLst/>
            <a:rect l="l" t="t" r="r" b="b"/>
            <a:pathLst>
              <a:path w="871919" h="871919">
                <a:moveTo>
                  <a:pt x="0" y="0"/>
                </a:moveTo>
                <a:lnTo>
                  <a:pt x="871920" y="0"/>
                </a:lnTo>
                <a:lnTo>
                  <a:pt x="871920" y="871919"/>
                </a:lnTo>
                <a:lnTo>
                  <a:pt x="0" y="8719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521220" y="-1001967"/>
            <a:ext cx="6191398" cy="12382796"/>
          </a:xfrm>
          <a:custGeom>
            <a:avLst/>
            <a:gdLst/>
            <a:ahLst/>
            <a:cxnLst/>
            <a:rect l="l" t="t" r="r" b="b"/>
            <a:pathLst>
              <a:path w="6191398" h="12382796">
                <a:moveTo>
                  <a:pt x="0" y="0"/>
                </a:moveTo>
                <a:lnTo>
                  <a:pt x="6191398" y="0"/>
                </a:lnTo>
                <a:lnTo>
                  <a:pt x="6191398" y="12382796"/>
                </a:lnTo>
                <a:lnTo>
                  <a:pt x="0" y="123827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63266" y="4097289"/>
            <a:ext cx="881482" cy="881482"/>
          </a:xfrm>
          <a:custGeom>
            <a:avLst/>
            <a:gdLst/>
            <a:ahLst/>
            <a:cxnLst/>
            <a:rect l="l" t="t" r="r" b="b"/>
            <a:pathLst>
              <a:path w="881482" h="881482">
                <a:moveTo>
                  <a:pt x="0" y="0"/>
                </a:moveTo>
                <a:lnTo>
                  <a:pt x="881483" y="0"/>
                </a:lnTo>
                <a:lnTo>
                  <a:pt x="881483" y="881482"/>
                </a:lnTo>
                <a:lnTo>
                  <a:pt x="0" y="8814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583697"/>
            <a:ext cx="6977885" cy="204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70"/>
              </a:lnSpc>
            </a:pPr>
            <a:r>
              <a:rPr lang="en-US" sz="13392">
                <a:solidFill>
                  <a:srgbClr val="040606"/>
                </a:solidFill>
                <a:latin typeface="Klavika 6"/>
                <a:ea typeface="Klavika 6"/>
                <a:cs typeface="Klavika 6"/>
                <a:sym typeface="Klavika 6"/>
              </a:rPr>
              <a:t>Contact 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55095" y="5370325"/>
            <a:ext cx="4042370" cy="706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4"/>
              </a:lnSpc>
              <a:spcBef>
                <a:spcPct val="0"/>
              </a:spcBef>
            </a:pPr>
            <a:r>
              <a:rPr lang="en-US" sz="3710">
                <a:solidFill>
                  <a:srgbClr val="191818"/>
                </a:solidFill>
                <a:latin typeface="Klavika 3"/>
                <a:ea typeface="Klavika 3"/>
                <a:cs typeface="Klavika 3"/>
                <a:sym typeface="Klavika 3"/>
              </a:rPr>
              <a:t>316-978-3430 (24/7)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55095" y="6568513"/>
            <a:ext cx="7231626" cy="706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4"/>
              </a:lnSpc>
              <a:spcBef>
                <a:spcPct val="0"/>
              </a:spcBef>
            </a:pPr>
            <a:r>
              <a:rPr lang="en-US" sz="3710">
                <a:solidFill>
                  <a:srgbClr val="191818"/>
                </a:solidFill>
                <a:latin typeface="Klavika 3"/>
                <a:ea typeface="Klavika 3"/>
                <a:cs typeface="Klavika 3"/>
                <a:sym typeface="Klavika 3"/>
              </a:rPr>
              <a:t>wichita.edu/financialaid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55095" y="7911692"/>
            <a:ext cx="7231626" cy="706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4"/>
              </a:lnSpc>
              <a:spcBef>
                <a:spcPct val="0"/>
              </a:spcBef>
            </a:pPr>
            <a:r>
              <a:rPr lang="en-US" sz="3710">
                <a:solidFill>
                  <a:srgbClr val="191818"/>
                </a:solidFill>
                <a:latin typeface="Klavika 3"/>
                <a:ea typeface="Klavika 3"/>
                <a:cs typeface="Klavika 3"/>
                <a:sym typeface="Klavika 3"/>
              </a:rPr>
              <a:t>Jardine Hall, 203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55095" y="4120605"/>
            <a:ext cx="7790230" cy="706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4"/>
              </a:lnSpc>
              <a:spcBef>
                <a:spcPct val="0"/>
              </a:spcBef>
            </a:pPr>
            <a:r>
              <a:rPr lang="en-US" sz="3710">
                <a:solidFill>
                  <a:srgbClr val="191818"/>
                </a:solidFill>
                <a:latin typeface="Klavika 3"/>
                <a:ea typeface="Klavika 3"/>
                <a:cs typeface="Klavika 3"/>
                <a:sym typeface="Klavika 3"/>
              </a:rPr>
              <a:t>@wichitastatefinaid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7231" y="2614522"/>
            <a:ext cx="10258454" cy="79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2"/>
              </a:lnSpc>
            </a:pPr>
            <a:r>
              <a:rPr lang="en-US" sz="5168">
                <a:solidFill>
                  <a:srgbClr val="040606"/>
                </a:solidFill>
                <a:latin typeface="Klavika 6"/>
                <a:ea typeface="Klavika 6"/>
                <a:cs typeface="Klavika 6"/>
                <a:sym typeface="Klavika 6"/>
              </a:rPr>
              <a:t>Office of Financial Aid &amp; Scholarships</a:t>
            </a: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454423">
            <a:off x="10797757" y="-79023"/>
            <a:ext cx="5450881" cy="10785504"/>
            <a:chOff x="0" y="0"/>
            <a:chExt cx="2620010" cy="5184140"/>
          </a:xfrm>
        </p:grpSpPr>
        <p:sp>
          <p:nvSpPr>
            <p:cNvPr id="14" name="Freeform 14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B5B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B5B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FFB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143500"/>
            <a:ext cx="8207732" cy="5566892"/>
            <a:chOff x="0" y="0"/>
            <a:chExt cx="2161707" cy="14661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1707" cy="1466177"/>
            </a:xfrm>
            <a:custGeom>
              <a:avLst/>
              <a:gdLst/>
              <a:ahLst/>
              <a:cxnLst/>
              <a:rect l="l" t="t" r="r" b="b"/>
              <a:pathLst>
                <a:path w="2161707" h="1466177">
                  <a:moveTo>
                    <a:pt x="0" y="0"/>
                  </a:moveTo>
                  <a:lnTo>
                    <a:pt x="2161707" y="0"/>
                  </a:lnTo>
                  <a:lnTo>
                    <a:pt x="2161707" y="1466177"/>
                  </a:lnTo>
                  <a:lnTo>
                    <a:pt x="0" y="1466177"/>
                  </a:lnTo>
                  <a:close/>
                </a:path>
              </a:pathLst>
            </a:custGeom>
            <a:solidFill>
              <a:srgbClr val="F3AD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61707" cy="1504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8207732" cy="5143500"/>
            <a:chOff x="0" y="0"/>
            <a:chExt cx="10943643" cy="6858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943643" cy="6858000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8898054" y="2511525"/>
            <a:ext cx="591605" cy="591605"/>
          </a:xfrm>
          <a:custGeom>
            <a:avLst/>
            <a:gdLst/>
            <a:ahLst/>
            <a:cxnLst/>
            <a:rect l="l" t="t" r="r" b="b"/>
            <a:pathLst>
              <a:path w="591605" h="591605">
                <a:moveTo>
                  <a:pt x="0" y="0"/>
                </a:moveTo>
                <a:lnTo>
                  <a:pt x="591605" y="0"/>
                </a:lnTo>
                <a:lnTo>
                  <a:pt x="591605" y="591605"/>
                </a:lnTo>
                <a:lnTo>
                  <a:pt x="0" y="591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61801" y="6513819"/>
            <a:ext cx="6884130" cy="204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8"/>
              </a:lnSpc>
            </a:pPr>
            <a:r>
              <a:rPr lang="en-US" sz="7487">
                <a:solidFill>
                  <a:srgbClr val="000000"/>
                </a:solidFill>
                <a:latin typeface="Klavika 2"/>
                <a:ea typeface="Klavika 2"/>
                <a:cs typeface="Klavika 2"/>
                <a:sym typeface="Klavika 2"/>
              </a:rPr>
              <a:t>PRESENTATION OVERVIEW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92135" y="1983187"/>
            <a:ext cx="7976379" cy="589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5"/>
              </a:lnSpc>
            </a:pPr>
            <a:r>
              <a:rPr lang="en-US" sz="4903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COSTS AT WICHITA STATE</a:t>
            </a:r>
          </a:p>
          <a:p>
            <a:pPr algn="l">
              <a:lnSpc>
                <a:spcPts val="9365"/>
              </a:lnSpc>
            </a:pPr>
            <a:r>
              <a:rPr lang="en-US" sz="4903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WAYS TO PAY FOR COLLEGE</a:t>
            </a:r>
          </a:p>
          <a:p>
            <a:pPr algn="l">
              <a:lnSpc>
                <a:spcPts val="9365"/>
              </a:lnSpc>
            </a:pPr>
            <a:r>
              <a:rPr lang="en-US" sz="4903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TYPES OF FINANCIAL AID </a:t>
            </a:r>
          </a:p>
          <a:p>
            <a:pPr algn="l">
              <a:lnSpc>
                <a:spcPts val="9365"/>
              </a:lnSpc>
            </a:pPr>
            <a:r>
              <a:rPr lang="en-US" sz="4903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THE FAFSA</a:t>
            </a:r>
          </a:p>
          <a:p>
            <a:pPr algn="l">
              <a:lnSpc>
                <a:spcPts val="9365"/>
              </a:lnSpc>
            </a:pPr>
            <a:r>
              <a:rPr lang="en-US" sz="4903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FAMILY ACTION PLAN</a:t>
            </a:r>
          </a:p>
        </p:txBody>
      </p:sp>
      <p:sp>
        <p:nvSpPr>
          <p:cNvPr id="10" name="Freeform 10"/>
          <p:cNvSpPr/>
          <p:nvPr/>
        </p:nvSpPr>
        <p:spPr>
          <a:xfrm>
            <a:off x="8898054" y="3661056"/>
            <a:ext cx="591605" cy="591605"/>
          </a:xfrm>
          <a:custGeom>
            <a:avLst/>
            <a:gdLst/>
            <a:ahLst/>
            <a:cxnLst/>
            <a:rect l="l" t="t" r="r" b="b"/>
            <a:pathLst>
              <a:path w="591605" h="591605">
                <a:moveTo>
                  <a:pt x="0" y="0"/>
                </a:moveTo>
                <a:lnTo>
                  <a:pt x="591605" y="0"/>
                </a:lnTo>
                <a:lnTo>
                  <a:pt x="591605" y="591604"/>
                </a:lnTo>
                <a:lnTo>
                  <a:pt x="0" y="591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898054" y="4814635"/>
            <a:ext cx="591605" cy="591605"/>
          </a:xfrm>
          <a:custGeom>
            <a:avLst/>
            <a:gdLst/>
            <a:ahLst/>
            <a:cxnLst/>
            <a:rect l="l" t="t" r="r" b="b"/>
            <a:pathLst>
              <a:path w="591605" h="591605">
                <a:moveTo>
                  <a:pt x="0" y="0"/>
                </a:moveTo>
                <a:lnTo>
                  <a:pt x="591605" y="0"/>
                </a:lnTo>
                <a:lnTo>
                  <a:pt x="591605" y="591605"/>
                </a:lnTo>
                <a:lnTo>
                  <a:pt x="0" y="591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898054" y="5968215"/>
            <a:ext cx="591605" cy="591605"/>
          </a:xfrm>
          <a:custGeom>
            <a:avLst/>
            <a:gdLst/>
            <a:ahLst/>
            <a:cxnLst/>
            <a:rect l="l" t="t" r="r" b="b"/>
            <a:pathLst>
              <a:path w="591605" h="591605">
                <a:moveTo>
                  <a:pt x="0" y="0"/>
                </a:moveTo>
                <a:lnTo>
                  <a:pt x="591605" y="0"/>
                </a:lnTo>
                <a:lnTo>
                  <a:pt x="591605" y="591605"/>
                </a:lnTo>
                <a:lnTo>
                  <a:pt x="0" y="591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898054" y="7121795"/>
            <a:ext cx="591605" cy="591605"/>
          </a:xfrm>
          <a:custGeom>
            <a:avLst/>
            <a:gdLst/>
            <a:ahLst/>
            <a:cxnLst/>
            <a:rect l="l" t="t" r="r" b="b"/>
            <a:pathLst>
              <a:path w="591605" h="591605">
                <a:moveTo>
                  <a:pt x="0" y="0"/>
                </a:moveTo>
                <a:lnTo>
                  <a:pt x="591605" y="0"/>
                </a:lnTo>
                <a:lnTo>
                  <a:pt x="591605" y="591605"/>
                </a:lnTo>
                <a:lnTo>
                  <a:pt x="0" y="591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3973" y="364901"/>
            <a:ext cx="908185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77"/>
              </a:lnSpc>
            </a:pPr>
            <a:r>
              <a:rPr lang="en-US" sz="7064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What is Financial Aid?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850449" y="8675400"/>
            <a:ext cx="6060199" cy="582900"/>
            <a:chOff x="0" y="0"/>
            <a:chExt cx="1596102" cy="1535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96102" cy="153521"/>
            </a:xfrm>
            <a:custGeom>
              <a:avLst/>
              <a:gdLst/>
              <a:ahLst/>
              <a:cxnLst/>
              <a:rect l="l" t="t" r="r" b="b"/>
              <a:pathLst>
                <a:path w="1596102" h="153521">
                  <a:moveTo>
                    <a:pt x="76760" y="0"/>
                  </a:moveTo>
                  <a:lnTo>
                    <a:pt x="1519341" y="0"/>
                  </a:lnTo>
                  <a:cubicBezTo>
                    <a:pt x="1539700" y="0"/>
                    <a:pt x="1559224" y="8087"/>
                    <a:pt x="1573619" y="22483"/>
                  </a:cubicBezTo>
                  <a:cubicBezTo>
                    <a:pt x="1588015" y="36878"/>
                    <a:pt x="1596102" y="56402"/>
                    <a:pt x="1596102" y="76760"/>
                  </a:cubicBezTo>
                  <a:lnTo>
                    <a:pt x="1596102" y="76760"/>
                  </a:lnTo>
                  <a:cubicBezTo>
                    <a:pt x="1596102" y="119154"/>
                    <a:pt x="1561735" y="153521"/>
                    <a:pt x="1519341" y="153521"/>
                  </a:cubicBezTo>
                  <a:lnTo>
                    <a:pt x="76760" y="153521"/>
                  </a:lnTo>
                  <a:cubicBezTo>
                    <a:pt x="56402" y="153521"/>
                    <a:pt x="36878" y="145434"/>
                    <a:pt x="22483" y="131038"/>
                  </a:cubicBezTo>
                  <a:cubicBezTo>
                    <a:pt x="8087" y="116643"/>
                    <a:pt x="0" y="97119"/>
                    <a:pt x="0" y="76760"/>
                  </a:cubicBezTo>
                  <a:lnTo>
                    <a:pt x="0" y="76760"/>
                  </a:lnTo>
                  <a:cubicBezTo>
                    <a:pt x="0" y="56402"/>
                    <a:pt x="8087" y="36878"/>
                    <a:pt x="22483" y="22483"/>
                  </a:cubicBezTo>
                  <a:cubicBezTo>
                    <a:pt x="36878" y="8087"/>
                    <a:pt x="56402" y="0"/>
                    <a:pt x="76760" y="0"/>
                  </a:cubicBezTo>
                  <a:close/>
                </a:path>
              </a:pathLst>
            </a:custGeom>
            <a:solidFill>
              <a:srgbClr val="F3AD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96102" cy="1916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9235595" y="8575425"/>
            <a:ext cx="4282628" cy="2149100"/>
          </a:xfrm>
          <a:custGeom>
            <a:avLst/>
            <a:gdLst/>
            <a:ahLst/>
            <a:cxnLst/>
            <a:rect l="l" t="t" r="r" b="b"/>
            <a:pathLst>
              <a:path w="4282628" h="2149100">
                <a:moveTo>
                  <a:pt x="0" y="0"/>
                </a:moveTo>
                <a:lnTo>
                  <a:pt x="4282628" y="0"/>
                </a:lnTo>
                <a:lnTo>
                  <a:pt x="4282628" y="2149100"/>
                </a:lnTo>
                <a:lnTo>
                  <a:pt x="0" y="2149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9235595" y="-1074550"/>
            <a:ext cx="4282628" cy="2149100"/>
          </a:xfrm>
          <a:custGeom>
            <a:avLst/>
            <a:gdLst/>
            <a:ahLst/>
            <a:cxnLst/>
            <a:rect l="l" t="t" r="r" b="b"/>
            <a:pathLst>
              <a:path w="4282628" h="2149100">
                <a:moveTo>
                  <a:pt x="0" y="0"/>
                </a:moveTo>
                <a:lnTo>
                  <a:pt x="4282628" y="0"/>
                </a:lnTo>
                <a:lnTo>
                  <a:pt x="4282628" y="2149100"/>
                </a:lnTo>
                <a:lnTo>
                  <a:pt x="0" y="2149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5400000">
            <a:off x="6703393" y="2120637"/>
            <a:ext cx="12047642" cy="6045726"/>
          </a:xfrm>
          <a:custGeom>
            <a:avLst/>
            <a:gdLst/>
            <a:ahLst/>
            <a:cxnLst/>
            <a:rect l="l" t="t" r="r" b="b"/>
            <a:pathLst>
              <a:path w="12047642" h="6045726">
                <a:moveTo>
                  <a:pt x="0" y="0"/>
                </a:moveTo>
                <a:lnTo>
                  <a:pt x="12047642" y="0"/>
                </a:lnTo>
                <a:lnTo>
                  <a:pt x="12047642" y="6045726"/>
                </a:lnTo>
                <a:lnTo>
                  <a:pt x="0" y="60457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616621" y="-533596"/>
            <a:ext cx="11121572" cy="11121527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06289" y="1964407"/>
            <a:ext cx="8664447" cy="208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74"/>
              </a:lnSpc>
              <a:spcBef>
                <a:spcPct val="0"/>
              </a:spcBef>
            </a:pPr>
            <a:r>
              <a:rPr lang="en-US" sz="3838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Financial aid consists of funds provided to students and families to help pay for postsecondary educational expenses.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05864" y="5143500"/>
            <a:ext cx="1068788" cy="973933"/>
          </a:xfrm>
          <a:custGeom>
            <a:avLst/>
            <a:gdLst/>
            <a:ahLst/>
            <a:cxnLst/>
            <a:rect l="l" t="t" r="r" b="b"/>
            <a:pathLst>
              <a:path w="1068788" h="973933">
                <a:moveTo>
                  <a:pt x="0" y="0"/>
                </a:moveTo>
                <a:lnTo>
                  <a:pt x="1068787" y="0"/>
                </a:lnTo>
                <a:lnTo>
                  <a:pt x="1068787" y="973933"/>
                </a:lnTo>
                <a:lnTo>
                  <a:pt x="0" y="9739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772934" y="5143500"/>
            <a:ext cx="977599" cy="973933"/>
          </a:xfrm>
          <a:custGeom>
            <a:avLst/>
            <a:gdLst/>
            <a:ahLst/>
            <a:cxnLst/>
            <a:rect l="l" t="t" r="r" b="b"/>
            <a:pathLst>
              <a:path w="977599" h="973933">
                <a:moveTo>
                  <a:pt x="0" y="0"/>
                </a:moveTo>
                <a:lnTo>
                  <a:pt x="977599" y="0"/>
                </a:lnTo>
                <a:lnTo>
                  <a:pt x="977599" y="973933"/>
                </a:lnTo>
                <a:lnTo>
                  <a:pt x="0" y="9739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865450" y="5264039"/>
            <a:ext cx="1685126" cy="934635"/>
          </a:xfrm>
          <a:custGeom>
            <a:avLst/>
            <a:gdLst/>
            <a:ahLst/>
            <a:cxnLst/>
            <a:rect l="l" t="t" r="r" b="b"/>
            <a:pathLst>
              <a:path w="1685126" h="934635">
                <a:moveTo>
                  <a:pt x="0" y="0"/>
                </a:moveTo>
                <a:lnTo>
                  <a:pt x="1685126" y="0"/>
                </a:lnTo>
                <a:lnTo>
                  <a:pt x="1685126" y="934635"/>
                </a:lnTo>
                <a:lnTo>
                  <a:pt x="0" y="934635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401665" y="5731357"/>
            <a:ext cx="1371269" cy="106273"/>
          </a:xfrm>
          <a:custGeom>
            <a:avLst/>
            <a:gdLst/>
            <a:ahLst/>
            <a:cxnLst/>
            <a:rect l="l" t="t" r="r" b="b"/>
            <a:pathLst>
              <a:path w="1371269" h="106273">
                <a:moveTo>
                  <a:pt x="0" y="0"/>
                </a:moveTo>
                <a:lnTo>
                  <a:pt x="1371269" y="0"/>
                </a:lnTo>
                <a:lnTo>
                  <a:pt x="1371269" y="106273"/>
                </a:lnTo>
                <a:lnTo>
                  <a:pt x="0" y="1062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4750533" y="5731357"/>
            <a:ext cx="1371269" cy="106273"/>
          </a:xfrm>
          <a:custGeom>
            <a:avLst/>
            <a:gdLst/>
            <a:ahLst/>
            <a:cxnLst/>
            <a:rect l="l" t="t" r="r" b="b"/>
            <a:pathLst>
              <a:path w="1371269" h="106273">
                <a:moveTo>
                  <a:pt x="0" y="0"/>
                </a:moveTo>
                <a:lnTo>
                  <a:pt x="1371269" y="0"/>
                </a:lnTo>
                <a:lnTo>
                  <a:pt x="1371269" y="106273"/>
                </a:lnTo>
                <a:lnTo>
                  <a:pt x="0" y="1062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542432" y="6252327"/>
            <a:ext cx="995651" cy="46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1"/>
              </a:lnSpc>
            </a:pPr>
            <a:r>
              <a:rPr lang="en-US" sz="2387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FAMILY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91350" y="6252327"/>
            <a:ext cx="859183" cy="46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1"/>
              </a:lnSpc>
            </a:pPr>
            <a:r>
              <a:rPr lang="en-US" sz="2387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FAFSA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73000" y="6252327"/>
            <a:ext cx="2070025" cy="46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1"/>
              </a:lnSpc>
            </a:pPr>
            <a:r>
              <a:rPr lang="en-US" sz="2387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WICHITA STATE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06289" y="7105646"/>
            <a:ext cx="7537424" cy="1132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  <a:spcBef>
                <a:spcPct val="0"/>
              </a:spcBef>
            </a:pPr>
            <a:r>
              <a:rPr lang="en-US" sz="3194" dirty="0">
                <a:solidFill>
                  <a:srgbClr val="000000"/>
                </a:solidFill>
                <a:latin typeface="Klavika 4 Italics"/>
                <a:ea typeface="Klavika 4 Italics"/>
                <a:cs typeface="Klavika 4 Italics"/>
                <a:sym typeface="Klavika 4 Italics"/>
              </a:rPr>
              <a:t>Balance your costs with personal, federal, and college contributions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33315" y="9259174"/>
            <a:ext cx="20154629" cy="2825116"/>
            <a:chOff x="0" y="0"/>
            <a:chExt cx="5308215" cy="744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8215" cy="744064"/>
            </a:xfrm>
            <a:custGeom>
              <a:avLst/>
              <a:gdLst/>
              <a:ahLst/>
              <a:cxnLst/>
              <a:rect l="l" t="t" r="r" b="b"/>
              <a:pathLst>
                <a:path w="5308215" h="744064">
                  <a:moveTo>
                    <a:pt x="0" y="0"/>
                  </a:moveTo>
                  <a:lnTo>
                    <a:pt x="5308215" y="0"/>
                  </a:lnTo>
                  <a:lnTo>
                    <a:pt x="5308215" y="744064"/>
                  </a:lnTo>
                  <a:lnTo>
                    <a:pt x="0" y="744064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08215" cy="782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33315" y="-2015491"/>
            <a:ext cx="20154629" cy="2825116"/>
            <a:chOff x="0" y="0"/>
            <a:chExt cx="5308215" cy="7440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08215" cy="744064"/>
            </a:xfrm>
            <a:custGeom>
              <a:avLst/>
              <a:gdLst/>
              <a:ahLst/>
              <a:cxnLst/>
              <a:rect l="l" t="t" r="r" b="b"/>
              <a:pathLst>
                <a:path w="5308215" h="744064">
                  <a:moveTo>
                    <a:pt x="0" y="0"/>
                  </a:moveTo>
                  <a:lnTo>
                    <a:pt x="5308215" y="0"/>
                  </a:lnTo>
                  <a:lnTo>
                    <a:pt x="5308215" y="744064"/>
                  </a:lnTo>
                  <a:lnTo>
                    <a:pt x="0" y="744064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08215" cy="782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415820">
            <a:off x="1173129" y="-1126588"/>
            <a:ext cx="6493125" cy="12540176"/>
            <a:chOff x="0" y="0"/>
            <a:chExt cx="3290570" cy="6355080"/>
          </a:xfrm>
        </p:grpSpPr>
        <p:sp>
          <p:nvSpPr>
            <p:cNvPr id="9" name="Freeform 9"/>
            <p:cNvSpPr/>
            <p:nvPr/>
          </p:nvSpPr>
          <p:spPr>
            <a:xfrm>
              <a:off x="0" y="1270"/>
              <a:ext cx="3289300" cy="6353810"/>
            </a:xfrm>
            <a:custGeom>
              <a:avLst/>
              <a:gdLst/>
              <a:ahLst/>
              <a:cxnLst/>
              <a:rect l="l" t="t" r="r" b="b"/>
              <a:pathLst>
                <a:path w="3289300" h="6353810">
                  <a:moveTo>
                    <a:pt x="3289300" y="6353810"/>
                  </a:moveTo>
                  <a:lnTo>
                    <a:pt x="0" y="6353810"/>
                  </a:lnTo>
                  <a:lnTo>
                    <a:pt x="0" y="0"/>
                  </a:lnTo>
                  <a:lnTo>
                    <a:pt x="3289300" y="0"/>
                  </a:lnTo>
                  <a:lnTo>
                    <a:pt x="3289300" y="6353810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9070" y="323342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81610" y="18034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4610" y="439420"/>
              <a:ext cx="3173730" cy="5429250"/>
            </a:xfrm>
            <a:custGeom>
              <a:avLst/>
              <a:gdLst/>
              <a:ahLst/>
              <a:cxnLst/>
              <a:rect l="l" t="t" r="r" b="b"/>
              <a:pathLst>
                <a:path w="3173730" h="5429250">
                  <a:moveTo>
                    <a:pt x="3117850" y="751840"/>
                  </a:moveTo>
                  <a:lnTo>
                    <a:pt x="3117850" y="716280"/>
                  </a:lnTo>
                  <a:lnTo>
                    <a:pt x="3129280" y="716280"/>
                  </a:lnTo>
                  <a:lnTo>
                    <a:pt x="3129280" y="740410"/>
                  </a:lnTo>
                  <a:lnTo>
                    <a:pt x="3140710" y="740410"/>
                  </a:lnTo>
                  <a:lnTo>
                    <a:pt x="3140710" y="717550"/>
                  </a:lnTo>
                  <a:lnTo>
                    <a:pt x="3152140" y="717550"/>
                  </a:lnTo>
                  <a:lnTo>
                    <a:pt x="3152140" y="740410"/>
                  </a:lnTo>
                  <a:lnTo>
                    <a:pt x="3173730" y="740410"/>
                  </a:lnTo>
                  <a:lnTo>
                    <a:pt x="3173730" y="751840"/>
                  </a:lnTo>
                  <a:lnTo>
                    <a:pt x="3117850" y="751840"/>
                  </a:lnTo>
                  <a:close/>
                  <a:moveTo>
                    <a:pt x="3117850" y="702310"/>
                  </a:moveTo>
                  <a:lnTo>
                    <a:pt x="3117850" y="690880"/>
                  </a:lnTo>
                  <a:lnTo>
                    <a:pt x="3171190" y="690880"/>
                  </a:lnTo>
                  <a:lnTo>
                    <a:pt x="3171190" y="702310"/>
                  </a:lnTo>
                  <a:lnTo>
                    <a:pt x="3117850" y="702310"/>
                  </a:lnTo>
                  <a:close/>
                  <a:moveTo>
                    <a:pt x="3117850" y="674370"/>
                  </a:moveTo>
                  <a:lnTo>
                    <a:pt x="3117850" y="662940"/>
                  </a:lnTo>
                  <a:lnTo>
                    <a:pt x="3161030" y="662940"/>
                  </a:lnTo>
                  <a:lnTo>
                    <a:pt x="3161030" y="640080"/>
                  </a:lnTo>
                  <a:lnTo>
                    <a:pt x="3172460" y="640080"/>
                  </a:lnTo>
                  <a:lnTo>
                    <a:pt x="3172460" y="674370"/>
                  </a:lnTo>
                  <a:lnTo>
                    <a:pt x="3117850" y="674370"/>
                  </a:lnTo>
                  <a:close/>
                  <a:moveTo>
                    <a:pt x="3117850" y="628650"/>
                  </a:moveTo>
                  <a:lnTo>
                    <a:pt x="3117850" y="610870"/>
                  </a:lnTo>
                  <a:lnTo>
                    <a:pt x="3153410" y="598170"/>
                  </a:lnTo>
                  <a:lnTo>
                    <a:pt x="3153410" y="598170"/>
                  </a:lnTo>
                  <a:lnTo>
                    <a:pt x="3117850" y="585470"/>
                  </a:lnTo>
                  <a:lnTo>
                    <a:pt x="3117850" y="567690"/>
                  </a:lnTo>
                  <a:lnTo>
                    <a:pt x="3171190" y="567690"/>
                  </a:lnTo>
                  <a:lnTo>
                    <a:pt x="3171190" y="579120"/>
                  </a:lnTo>
                  <a:lnTo>
                    <a:pt x="3129280" y="579120"/>
                  </a:lnTo>
                  <a:lnTo>
                    <a:pt x="3129280" y="579120"/>
                  </a:lnTo>
                  <a:lnTo>
                    <a:pt x="3171190" y="593090"/>
                  </a:lnTo>
                  <a:lnTo>
                    <a:pt x="3171190" y="601980"/>
                  </a:lnTo>
                  <a:lnTo>
                    <a:pt x="3129280" y="615950"/>
                  </a:lnTo>
                  <a:lnTo>
                    <a:pt x="3129280" y="615950"/>
                  </a:lnTo>
                  <a:lnTo>
                    <a:pt x="3171190" y="615950"/>
                  </a:lnTo>
                  <a:lnTo>
                    <a:pt x="3171190" y="627380"/>
                  </a:lnTo>
                  <a:lnTo>
                    <a:pt x="3117850" y="628650"/>
                  </a:lnTo>
                  <a:lnTo>
                    <a:pt x="3117850" y="628650"/>
                  </a:lnTo>
                  <a:close/>
                  <a:moveTo>
                    <a:pt x="3117850" y="523240"/>
                  </a:moveTo>
                  <a:lnTo>
                    <a:pt x="3117850" y="506730"/>
                  </a:lnTo>
                  <a:lnTo>
                    <a:pt x="3155950" y="483870"/>
                  </a:lnTo>
                  <a:lnTo>
                    <a:pt x="3155950" y="483870"/>
                  </a:lnTo>
                  <a:lnTo>
                    <a:pt x="3117850" y="483870"/>
                  </a:lnTo>
                  <a:lnTo>
                    <a:pt x="3117850" y="472440"/>
                  </a:lnTo>
                  <a:lnTo>
                    <a:pt x="3171190" y="472440"/>
                  </a:lnTo>
                  <a:lnTo>
                    <a:pt x="3171190" y="487680"/>
                  </a:lnTo>
                  <a:lnTo>
                    <a:pt x="3133090" y="511810"/>
                  </a:lnTo>
                  <a:lnTo>
                    <a:pt x="3133090" y="511810"/>
                  </a:lnTo>
                  <a:lnTo>
                    <a:pt x="3171190" y="511810"/>
                  </a:lnTo>
                  <a:lnTo>
                    <a:pt x="3171190" y="523240"/>
                  </a:lnTo>
                  <a:lnTo>
                    <a:pt x="3117850" y="523240"/>
                  </a:lnTo>
                  <a:close/>
                  <a:moveTo>
                    <a:pt x="3117850" y="454660"/>
                  </a:moveTo>
                  <a:lnTo>
                    <a:pt x="3117850" y="417830"/>
                  </a:lnTo>
                  <a:lnTo>
                    <a:pt x="3129280" y="417830"/>
                  </a:lnTo>
                  <a:lnTo>
                    <a:pt x="3129280" y="443230"/>
                  </a:lnTo>
                  <a:lnTo>
                    <a:pt x="3139440" y="443230"/>
                  </a:lnTo>
                  <a:lnTo>
                    <a:pt x="3139440" y="420370"/>
                  </a:lnTo>
                  <a:lnTo>
                    <a:pt x="3150870" y="420370"/>
                  </a:lnTo>
                  <a:lnTo>
                    <a:pt x="3150870" y="443230"/>
                  </a:lnTo>
                  <a:lnTo>
                    <a:pt x="3162300" y="443230"/>
                  </a:lnTo>
                  <a:lnTo>
                    <a:pt x="3162300" y="416560"/>
                  </a:lnTo>
                  <a:lnTo>
                    <a:pt x="3173730" y="416560"/>
                  </a:lnTo>
                  <a:lnTo>
                    <a:pt x="3173730" y="454660"/>
                  </a:lnTo>
                  <a:lnTo>
                    <a:pt x="3117850" y="454660"/>
                  </a:lnTo>
                  <a:close/>
                  <a:moveTo>
                    <a:pt x="3167380" y="353060"/>
                  </a:moveTo>
                  <a:cubicBezTo>
                    <a:pt x="3168650" y="356870"/>
                    <a:pt x="3169920" y="360680"/>
                    <a:pt x="3171190" y="364490"/>
                  </a:cubicBezTo>
                  <a:cubicBezTo>
                    <a:pt x="3172460" y="368300"/>
                    <a:pt x="3172460" y="372110"/>
                    <a:pt x="3172460" y="375920"/>
                  </a:cubicBezTo>
                  <a:cubicBezTo>
                    <a:pt x="3172460" y="379730"/>
                    <a:pt x="3171190" y="383540"/>
                    <a:pt x="3169920" y="387350"/>
                  </a:cubicBezTo>
                  <a:cubicBezTo>
                    <a:pt x="3168650" y="391160"/>
                    <a:pt x="3166110" y="393700"/>
                    <a:pt x="3164840" y="396240"/>
                  </a:cubicBezTo>
                  <a:cubicBezTo>
                    <a:pt x="3163570" y="398780"/>
                    <a:pt x="3159760" y="401320"/>
                    <a:pt x="3155950" y="402590"/>
                  </a:cubicBezTo>
                  <a:cubicBezTo>
                    <a:pt x="3152140" y="403860"/>
                    <a:pt x="3148330" y="405130"/>
                    <a:pt x="3144520" y="405130"/>
                  </a:cubicBezTo>
                  <a:cubicBezTo>
                    <a:pt x="3140710" y="405130"/>
                    <a:pt x="3136900" y="403860"/>
                    <a:pt x="3133090" y="402590"/>
                  </a:cubicBezTo>
                  <a:cubicBezTo>
                    <a:pt x="3129280" y="401320"/>
                    <a:pt x="3126740" y="398780"/>
                    <a:pt x="3124200" y="396240"/>
                  </a:cubicBezTo>
                  <a:cubicBezTo>
                    <a:pt x="3121660" y="393700"/>
                    <a:pt x="3120390" y="391160"/>
                    <a:pt x="3119121" y="387350"/>
                  </a:cubicBezTo>
                  <a:cubicBezTo>
                    <a:pt x="3117850" y="383540"/>
                    <a:pt x="3116581" y="379730"/>
                    <a:pt x="3116581" y="375920"/>
                  </a:cubicBezTo>
                  <a:cubicBezTo>
                    <a:pt x="3116581" y="372110"/>
                    <a:pt x="3116581" y="367030"/>
                    <a:pt x="3117851" y="364490"/>
                  </a:cubicBezTo>
                  <a:cubicBezTo>
                    <a:pt x="3119121" y="360680"/>
                    <a:pt x="3120391" y="358140"/>
                    <a:pt x="3122931" y="354330"/>
                  </a:cubicBezTo>
                  <a:lnTo>
                    <a:pt x="3131821" y="363220"/>
                  </a:lnTo>
                  <a:cubicBezTo>
                    <a:pt x="3130550" y="364490"/>
                    <a:pt x="3129281" y="367030"/>
                    <a:pt x="3128010" y="368300"/>
                  </a:cubicBezTo>
                  <a:cubicBezTo>
                    <a:pt x="3126740" y="370840"/>
                    <a:pt x="3126740" y="373380"/>
                    <a:pt x="3126740" y="375920"/>
                  </a:cubicBezTo>
                  <a:cubicBezTo>
                    <a:pt x="3126740" y="378460"/>
                    <a:pt x="3126740" y="381000"/>
                    <a:pt x="3128010" y="382270"/>
                  </a:cubicBezTo>
                  <a:cubicBezTo>
                    <a:pt x="3129281" y="384810"/>
                    <a:pt x="3130550" y="386080"/>
                    <a:pt x="3131821" y="387350"/>
                  </a:cubicBezTo>
                  <a:cubicBezTo>
                    <a:pt x="3133091" y="388620"/>
                    <a:pt x="3135631" y="389890"/>
                    <a:pt x="3136900" y="391160"/>
                  </a:cubicBezTo>
                  <a:cubicBezTo>
                    <a:pt x="3138170" y="392430"/>
                    <a:pt x="3140710" y="392430"/>
                    <a:pt x="3143250" y="392430"/>
                  </a:cubicBezTo>
                  <a:cubicBezTo>
                    <a:pt x="3145790" y="392430"/>
                    <a:pt x="3148330" y="392430"/>
                    <a:pt x="3149600" y="391160"/>
                  </a:cubicBezTo>
                  <a:cubicBezTo>
                    <a:pt x="3150871" y="389890"/>
                    <a:pt x="3153410" y="388620"/>
                    <a:pt x="3154680" y="387350"/>
                  </a:cubicBezTo>
                  <a:cubicBezTo>
                    <a:pt x="3155950" y="386080"/>
                    <a:pt x="3157220" y="383540"/>
                    <a:pt x="3158490" y="382270"/>
                  </a:cubicBezTo>
                  <a:cubicBezTo>
                    <a:pt x="3159760" y="379730"/>
                    <a:pt x="3159760" y="378460"/>
                    <a:pt x="3159760" y="375920"/>
                  </a:cubicBezTo>
                  <a:cubicBezTo>
                    <a:pt x="3159760" y="373380"/>
                    <a:pt x="3159760" y="370840"/>
                    <a:pt x="3158490" y="369570"/>
                  </a:cubicBezTo>
                  <a:cubicBezTo>
                    <a:pt x="3157220" y="368300"/>
                    <a:pt x="3157220" y="365760"/>
                    <a:pt x="3157220" y="364490"/>
                  </a:cubicBezTo>
                  <a:lnTo>
                    <a:pt x="3148330" y="364490"/>
                  </a:lnTo>
                  <a:lnTo>
                    <a:pt x="3148330" y="374650"/>
                  </a:lnTo>
                  <a:lnTo>
                    <a:pt x="3136900" y="374650"/>
                  </a:lnTo>
                  <a:lnTo>
                    <a:pt x="3136900" y="353060"/>
                  </a:lnTo>
                  <a:cubicBezTo>
                    <a:pt x="3136900" y="353060"/>
                    <a:pt x="3167380" y="353060"/>
                    <a:pt x="3167380" y="353060"/>
                  </a:cubicBezTo>
                  <a:close/>
                  <a:moveTo>
                    <a:pt x="3117850" y="325120"/>
                  </a:moveTo>
                  <a:lnTo>
                    <a:pt x="3117850" y="314960"/>
                  </a:lnTo>
                  <a:lnTo>
                    <a:pt x="3171190" y="292100"/>
                  </a:lnTo>
                  <a:lnTo>
                    <a:pt x="3171190" y="306070"/>
                  </a:lnTo>
                  <a:lnTo>
                    <a:pt x="3159760" y="311150"/>
                  </a:lnTo>
                  <a:lnTo>
                    <a:pt x="3159760" y="331470"/>
                  </a:lnTo>
                  <a:lnTo>
                    <a:pt x="3171190" y="335280"/>
                  </a:lnTo>
                  <a:lnTo>
                    <a:pt x="3171190" y="347980"/>
                  </a:lnTo>
                  <a:lnTo>
                    <a:pt x="3117850" y="325120"/>
                  </a:lnTo>
                  <a:close/>
                  <a:moveTo>
                    <a:pt x="3133090" y="320040"/>
                  </a:moveTo>
                  <a:lnTo>
                    <a:pt x="3149600" y="326390"/>
                  </a:lnTo>
                  <a:lnTo>
                    <a:pt x="3149600" y="313690"/>
                  </a:lnTo>
                  <a:lnTo>
                    <a:pt x="3133090" y="320040"/>
                  </a:lnTo>
                  <a:close/>
                  <a:moveTo>
                    <a:pt x="3128010" y="278130"/>
                  </a:moveTo>
                  <a:lnTo>
                    <a:pt x="3128010" y="293370"/>
                  </a:lnTo>
                  <a:lnTo>
                    <a:pt x="3117850" y="293370"/>
                  </a:lnTo>
                  <a:lnTo>
                    <a:pt x="3117850" y="250190"/>
                  </a:lnTo>
                  <a:lnTo>
                    <a:pt x="3128010" y="250190"/>
                  </a:lnTo>
                  <a:lnTo>
                    <a:pt x="3128010" y="265430"/>
                  </a:lnTo>
                  <a:lnTo>
                    <a:pt x="3171190" y="265430"/>
                  </a:lnTo>
                  <a:lnTo>
                    <a:pt x="3171190" y="276860"/>
                  </a:lnTo>
                  <a:lnTo>
                    <a:pt x="3128010" y="278130"/>
                  </a:lnTo>
                  <a:lnTo>
                    <a:pt x="3128010" y="278130"/>
                  </a:lnTo>
                  <a:close/>
                  <a:moveTo>
                    <a:pt x="3117850" y="240030"/>
                  </a:moveTo>
                  <a:lnTo>
                    <a:pt x="3117850" y="228600"/>
                  </a:lnTo>
                  <a:lnTo>
                    <a:pt x="3171190" y="228600"/>
                  </a:lnTo>
                  <a:lnTo>
                    <a:pt x="3171190" y="240030"/>
                  </a:lnTo>
                  <a:lnTo>
                    <a:pt x="3117850" y="240030"/>
                  </a:lnTo>
                  <a:close/>
                  <a:moveTo>
                    <a:pt x="3117850" y="217170"/>
                  </a:moveTo>
                  <a:lnTo>
                    <a:pt x="3117850" y="203200"/>
                  </a:lnTo>
                  <a:lnTo>
                    <a:pt x="3153410" y="190500"/>
                  </a:lnTo>
                  <a:lnTo>
                    <a:pt x="3153410" y="190500"/>
                  </a:lnTo>
                  <a:lnTo>
                    <a:pt x="3117850" y="176530"/>
                  </a:lnTo>
                  <a:lnTo>
                    <a:pt x="3117850" y="163830"/>
                  </a:lnTo>
                  <a:lnTo>
                    <a:pt x="3171190" y="186690"/>
                  </a:lnTo>
                  <a:lnTo>
                    <a:pt x="3171190" y="195580"/>
                  </a:lnTo>
                  <a:lnTo>
                    <a:pt x="3117850" y="217170"/>
                  </a:lnTo>
                  <a:close/>
                  <a:moveTo>
                    <a:pt x="3117850" y="152400"/>
                  </a:moveTo>
                  <a:lnTo>
                    <a:pt x="3117850" y="115570"/>
                  </a:lnTo>
                  <a:lnTo>
                    <a:pt x="3129280" y="115570"/>
                  </a:lnTo>
                  <a:lnTo>
                    <a:pt x="3129280" y="140970"/>
                  </a:lnTo>
                  <a:lnTo>
                    <a:pt x="3139440" y="140970"/>
                  </a:lnTo>
                  <a:lnTo>
                    <a:pt x="3139440" y="118110"/>
                  </a:lnTo>
                  <a:lnTo>
                    <a:pt x="3150870" y="118110"/>
                  </a:lnTo>
                  <a:lnTo>
                    <a:pt x="3150870" y="140970"/>
                  </a:lnTo>
                  <a:lnTo>
                    <a:pt x="3162300" y="140970"/>
                  </a:lnTo>
                  <a:lnTo>
                    <a:pt x="3162300" y="114300"/>
                  </a:lnTo>
                  <a:lnTo>
                    <a:pt x="3173730" y="114300"/>
                  </a:lnTo>
                  <a:lnTo>
                    <a:pt x="3173730" y="152400"/>
                  </a:lnTo>
                  <a:lnTo>
                    <a:pt x="3117850" y="152400"/>
                  </a:lnTo>
                  <a:close/>
                  <a:moveTo>
                    <a:pt x="3117850" y="3089910"/>
                  </a:moveTo>
                  <a:lnTo>
                    <a:pt x="3117850" y="3053080"/>
                  </a:lnTo>
                  <a:lnTo>
                    <a:pt x="3129280" y="3053080"/>
                  </a:lnTo>
                  <a:lnTo>
                    <a:pt x="3129280" y="3077210"/>
                  </a:lnTo>
                  <a:lnTo>
                    <a:pt x="3140710" y="3077210"/>
                  </a:lnTo>
                  <a:lnTo>
                    <a:pt x="3140710" y="3054350"/>
                  </a:lnTo>
                  <a:lnTo>
                    <a:pt x="3152140" y="3054350"/>
                  </a:lnTo>
                  <a:lnTo>
                    <a:pt x="3152140" y="3077210"/>
                  </a:lnTo>
                  <a:lnTo>
                    <a:pt x="3173730" y="3077210"/>
                  </a:lnTo>
                  <a:lnTo>
                    <a:pt x="3173730" y="3088640"/>
                  </a:lnTo>
                  <a:lnTo>
                    <a:pt x="3117850" y="3088640"/>
                  </a:lnTo>
                  <a:lnTo>
                    <a:pt x="3117850" y="3089910"/>
                  </a:lnTo>
                  <a:close/>
                  <a:moveTo>
                    <a:pt x="3117850" y="3040380"/>
                  </a:moveTo>
                  <a:lnTo>
                    <a:pt x="3117850" y="3028950"/>
                  </a:lnTo>
                  <a:lnTo>
                    <a:pt x="3171190" y="3028950"/>
                  </a:lnTo>
                  <a:lnTo>
                    <a:pt x="3171190" y="3040380"/>
                  </a:lnTo>
                  <a:lnTo>
                    <a:pt x="3117850" y="3040380"/>
                  </a:lnTo>
                  <a:close/>
                  <a:moveTo>
                    <a:pt x="3117850" y="3012440"/>
                  </a:moveTo>
                  <a:lnTo>
                    <a:pt x="3117850" y="3001010"/>
                  </a:lnTo>
                  <a:lnTo>
                    <a:pt x="3161030" y="3001010"/>
                  </a:lnTo>
                  <a:lnTo>
                    <a:pt x="3161030" y="2979420"/>
                  </a:lnTo>
                  <a:lnTo>
                    <a:pt x="3172460" y="2979420"/>
                  </a:lnTo>
                  <a:lnTo>
                    <a:pt x="3172460" y="3013710"/>
                  </a:lnTo>
                  <a:lnTo>
                    <a:pt x="3117850" y="3013710"/>
                  </a:lnTo>
                  <a:lnTo>
                    <a:pt x="3117850" y="3012440"/>
                  </a:lnTo>
                  <a:close/>
                  <a:moveTo>
                    <a:pt x="3117850" y="2966720"/>
                  </a:moveTo>
                  <a:lnTo>
                    <a:pt x="3117850" y="2948940"/>
                  </a:lnTo>
                  <a:lnTo>
                    <a:pt x="3153410" y="2936240"/>
                  </a:lnTo>
                  <a:lnTo>
                    <a:pt x="3153410" y="2936240"/>
                  </a:lnTo>
                  <a:lnTo>
                    <a:pt x="3117850" y="2923540"/>
                  </a:lnTo>
                  <a:lnTo>
                    <a:pt x="3117850" y="2905760"/>
                  </a:lnTo>
                  <a:lnTo>
                    <a:pt x="3171190" y="2905760"/>
                  </a:lnTo>
                  <a:lnTo>
                    <a:pt x="3171190" y="2917190"/>
                  </a:lnTo>
                  <a:lnTo>
                    <a:pt x="3129280" y="2917190"/>
                  </a:lnTo>
                  <a:lnTo>
                    <a:pt x="3129280" y="2917190"/>
                  </a:lnTo>
                  <a:lnTo>
                    <a:pt x="3171190" y="2931160"/>
                  </a:lnTo>
                  <a:lnTo>
                    <a:pt x="3171190" y="2940050"/>
                  </a:lnTo>
                  <a:lnTo>
                    <a:pt x="3129280" y="2954021"/>
                  </a:lnTo>
                  <a:lnTo>
                    <a:pt x="3129280" y="2954021"/>
                  </a:lnTo>
                  <a:lnTo>
                    <a:pt x="3171190" y="2954021"/>
                  </a:lnTo>
                  <a:lnTo>
                    <a:pt x="3171190" y="2965450"/>
                  </a:lnTo>
                  <a:lnTo>
                    <a:pt x="3117850" y="2966720"/>
                  </a:lnTo>
                  <a:lnTo>
                    <a:pt x="3117850" y="2966720"/>
                  </a:lnTo>
                  <a:close/>
                  <a:moveTo>
                    <a:pt x="3117850" y="2861310"/>
                  </a:moveTo>
                  <a:lnTo>
                    <a:pt x="3117850" y="2844800"/>
                  </a:lnTo>
                  <a:lnTo>
                    <a:pt x="3155950" y="2821940"/>
                  </a:lnTo>
                  <a:lnTo>
                    <a:pt x="3155950" y="2821940"/>
                  </a:lnTo>
                  <a:lnTo>
                    <a:pt x="3117850" y="2821940"/>
                  </a:lnTo>
                  <a:lnTo>
                    <a:pt x="3117850" y="2810510"/>
                  </a:lnTo>
                  <a:lnTo>
                    <a:pt x="3171190" y="2810510"/>
                  </a:lnTo>
                  <a:lnTo>
                    <a:pt x="3171190" y="2825750"/>
                  </a:lnTo>
                  <a:lnTo>
                    <a:pt x="3133090" y="2849880"/>
                  </a:lnTo>
                  <a:lnTo>
                    <a:pt x="3133090" y="2849880"/>
                  </a:lnTo>
                  <a:lnTo>
                    <a:pt x="3171190" y="2849880"/>
                  </a:lnTo>
                  <a:lnTo>
                    <a:pt x="3171190" y="2861310"/>
                  </a:lnTo>
                  <a:lnTo>
                    <a:pt x="3117850" y="2861310"/>
                  </a:lnTo>
                  <a:lnTo>
                    <a:pt x="3117850" y="2861310"/>
                  </a:lnTo>
                  <a:close/>
                  <a:moveTo>
                    <a:pt x="3117850" y="2792730"/>
                  </a:moveTo>
                  <a:lnTo>
                    <a:pt x="3117850" y="2755900"/>
                  </a:lnTo>
                  <a:lnTo>
                    <a:pt x="3129280" y="2755900"/>
                  </a:lnTo>
                  <a:lnTo>
                    <a:pt x="3129280" y="2781300"/>
                  </a:lnTo>
                  <a:lnTo>
                    <a:pt x="3139440" y="2781300"/>
                  </a:lnTo>
                  <a:lnTo>
                    <a:pt x="3139440" y="2758440"/>
                  </a:lnTo>
                  <a:lnTo>
                    <a:pt x="3150870" y="2758440"/>
                  </a:lnTo>
                  <a:lnTo>
                    <a:pt x="3150870" y="2781300"/>
                  </a:lnTo>
                  <a:lnTo>
                    <a:pt x="3162300" y="2781300"/>
                  </a:lnTo>
                  <a:lnTo>
                    <a:pt x="3162300" y="2754630"/>
                  </a:lnTo>
                  <a:lnTo>
                    <a:pt x="3173730" y="2754630"/>
                  </a:lnTo>
                  <a:lnTo>
                    <a:pt x="3173730" y="2792730"/>
                  </a:lnTo>
                  <a:lnTo>
                    <a:pt x="3117850" y="2792730"/>
                  </a:lnTo>
                  <a:close/>
                  <a:moveTo>
                    <a:pt x="3167380" y="2691130"/>
                  </a:moveTo>
                  <a:cubicBezTo>
                    <a:pt x="3168650" y="2694940"/>
                    <a:pt x="3169920" y="2698750"/>
                    <a:pt x="3171190" y="2702560"/>
                  </a:cubicBezTo>
                  <a:cubicBezTo>
                    <a:pt x="3172460" y="2706370"/>
                    <a:pt x="3172460" y="2710180"/>
                    <a:pt x="3172460" y="2713990"/>
                  </a:cubicBezTo>
                  <a:cubicBezTo>
                    <a:pt x="3172460" y="2717800"/>
                    <a:pt x="3171190" y="2721610"/>
                    <a:pt x="3169920" y="2725420"/>
                  </a:cubicBezTo>
                  <a:cubicBezTo>
                    <a:pt x="3168650" y="2729230"/>
                    <a:pt x="3166110" y="2731770"/>
                    <a:pt x="3164840" y="2734310"/>
                  </a:cubicBezTo>
                  <a:cubicBezTo>
                    <a:pt x="3163570" y="2736850"/>
                    <a:pt x="3159760" y="2739390"/>
                    <a:pt x="3155950" y="2740660"/>
                  </a:cubicBezTo>
                  <a:cubicBezTo>
                    <a:pt x="3152140" y="2741930"/>
                    <a:pt x="3148330" y="2743200"/>
                    <a:pt x="3144520" y="2743200"/>
                  </a:cubicBezTo>
                  <a:cubicBezTo>
                    <a:pt x="3140710" y="2743200"/>
                    <a:pt x="3136900" y="2741930"/>
                    <a:pt x="3133090" y="2740660"/>
                  </a:cubicBezTo>
                  <a:cubicBezTo>
                    <a:pt x="3129280" y="2739390"/>
                    <a:pt x="3126740" y="2736850"/>
                    <a:pt x="3124200" y="2734310"/>
                  </a:cubicBezTo>
                  <a:cubicBezTo>
                    <a:pt x="3121660" y="2731770"/>
                    <a:pt x="3120390" y="2729230"/>
                    <a:pt x="3119121" y="2725420"/>
                  </a:cubicBezTo>
                  <a:cubicBezTo>
                    <a:pt x="3117850" y="2721610"/>
                    <a:pt x="3116581" y="2717800"/>
                    <a:pt x="3116581" y="2713990"/>
                  </a:cubicBezTo>
                  <a:cubicBezTo>
                    <a:pt x="3116581" y="2710180"/>
                    <a:pt x="3116581" y="2705100"/>
                    <a:pt x="3117851" y="2702560"/>
                  </a:cubicBezTo>
                  <a:cubicBezTo>
                    <a:pt x="3119121" y="2698750"/>
                    <a:pt x="3120391" y="2696210"/>
                    <a:pt x="3122931" y="2692400"/>
                  </a:cubicBezTo>
                  <a:lnTo>
                    <a:pt x="3131821" y="2701290"/>
                  </a:lnTo>
                  <a:cubicBezTo>
                    <a:pt x="3130550" y="2702560"/>
                    <a:pt x="3129281" y="2705100"/>
                    <a:pt x="3128010" y="2706370"/>
                  </a:cubicBezTo>
                  <a:cubicBezTo>
                    <a:pt x="3126740" y="2708910"/>
                    <a:pt x="3126740" y="2711450"/>
                    <a:pt x="3126740" y="2713990"/>
                  </a:cubicBezTo>
                  <a:cubicBezTo>
                    <a:pt x="3126740" y="2716530"/>
                    <a:pt x="3126740" y="2719070"/>
                    <a:pt x="3128010" y="2720340"/>
                  </a:cubicBezTo>
                  <a:cubicBezTo>
                    <a:pt x="3129281" y="2722880"/>
                    <a:pt x="3130550" y="2724150"/>
                    <a:pt x="3131821" y="2725420"/>
                  </a:cubicBezTo>
                  <a:cubicBezTo>
                    <a:pt x="3133091" y="2726690"/>
                    <a:pt x="3135631" y="2727960"/>
                    <a:pt x="3136900" y="2729230"/>
                  </a:cubicBezTo>
                  <a:cubicBezTo>
                    <a:pt x="3138170" y="2730500"/>
                    <a:pt x="3140710" y="2730500"/>
                    <a:pt x="3143250" y="2730500"/>
                  </a:cubicBezTo>
                  <a:cubicBezTo>
                    <a:pt x="3145790" y="2730500"/>
                    <a:pt x="3148330" y="2730500"/>
                    <a:pt x="3149600" y="2729230"/>
                  </a:cubicBezTo>
                  <a:cubicBezTo>
                    <a:pt x="3150871" y="2727960"/>
                    <a:pt x="3153410" y="2726690"/>
                    <a:pt x="3154680" y="2725420"/>
                  </a:cubicBezTo>
                  <a:cubicBezTo>
                    <a:pt x="3155950" y="2724150"/>
                    <a:pt x="3157220" y="2721610"/>
                    <a:pt x="3158490" y="2720340"/>
                  </a:cubicBezTo>
                  <a:cubicBezTo>
                    <a:pt x="3159760" y="2717800"/>
                    <a:pt x="3159760" y="2716530"/>
                    <a:pt x="3159760" y="2713990"/>
                  </a:cubicBezTo>
                  <a:cubicBezTo>
                    <a:pt x="3159760" y="2711450"/>
                    <a:pt x="3159760" y="2708910"/>
                    <a:pt x="3158490" y="2707640"/>
                  </a:cubicBezTo>
                  <a:cubicBezTo>
                    <a:pt x="3157220" y="2706370"/>
                    <a:pt x="3157220" y="2703830"/>
                    <a:pt x="3157220" y="2702560"/>
                  </a:cubicBezTo>
                  <a:lnTo>
                    <a:pt x="3148330" y="2702560"/>
                  </a:lnTo>
                  <a:lnTo>
                    <a:pt x="3148330" y="2712720"/>
                  </a:lnTo>
                  <a:lnTo>
                    <a:pt x="3136900" y="2712720"/>
                  </a:lnTo>
                  <a:lnTo>
                    <a:pt x="3136900" y="2691130"/>
                  </a:lnTo>
                  <a:lnTo>
                    <a:pt x="3167380" y="2691130"/>
                  </a:lnTo>
                  <a:close/>
                  <a:moveTo>
                    <a:pt x="3117850" y="2663190"/>
                  </a:moveTo>
                  <a:lnTo>
                    <a:pt x="3117850" y="2653030"/>
                  </a:lnTo>
                  <a:lnTo>
                    <a:pt x="3171190" y="2630170"/>
                  </a:lnTo>
                  <a:lnTo>
                    <a:pt x="3171190" y="2644140"/>
                  </a:lnTo>
                  <a:lnTo>
                    <a:pt x="3159760" y="2649220"/>
                  </a:lnTo>
                  <a:lnTo>
                    <a:pt x="3159760" y="2669540"/>
                  </a:lnTo>
                  <a:lnTo>
                    <a:pt x="3171190" y="2674620"/>
                  </a:lnTo>
                  <a:lnTo>
                    <a:pt x="3171190" y="2687320"/>
                  </a:lnTo>
                  <a:lnTo>
                    <a:pt x="3117850" y="2663190"/>
                  </a:lnTo>
                  <a:close/>
                  <a:moveTo>
                    <a:pt x="3133090" y="2658110"/>
                  </a:moveTo>
                  <a:lnTo>
                    <a:pt x="3149600" y="2664460"/>
                  </a:lnTo>
                  <a:lnTo>
                    <a:pt x="3149600" y="2651760"/>
                  </a:lnTo>
                  <a:lnTo>
                    <a:pt x="3133090" y="2658110"/>
                  </a:lnTo>
                  <a:close/>
                  <a:moveTo>
                    <a:pt x="3128010" y="2616200"/>
                  </a:moveTo>
                  <a:lnTo>
                    <a:pt x="3128010" y="2631440"/>
                  </a:lnTo>
                  <a:lnTo>
                    <a:pt x="3117850" y="2631440"/>
                  </a:lnTo>
                  <a:lnTo>
                    <a:pt x="3117850" y="2588260"/>
                  </a:lnTo>
                  <a:lnTo>
                    <a:pt x="3128010" y="2588260"/>
                  </a:lnTo>
                  <a:lnTo>
                    <a:pt x="3128010" y="2603500"/>
                  </a:lnTo>
                  <a:lnTo>
                    <a:pt x="3171190" y="2603500"/>
                  </a:lnTo>
                  <a:lnTo>
                    <a:pt x="3171190" y="2614930"/>
                  </a:lnTo>
                  <a:lnTo>
                    <a:pt x="3128010" y="2614930"/>
                  </a:lnTo>
                  <a:lnTo>
                    <a:pt x="3128010" y="2616200"/>
                  </a:lnTo>
                  <a:close/>
                  <a:moveTo>
                    <a:pt x="3117850" y="2578100"/>
                  </a:moveTo>
                  <a:lnTo>
                    <a:pt x="3117850" y="2566670"/>
                  </a:lnTo>
                  <a:lnTo>
                    <a:pt x="3171190" y="2566670"/>
                  </a:lnTo>
                  <a:lnTo>
                    <a:pt x="3171190" y="2578100"/>
                  </a:lnTo>
                  <a:lnTo>
                    <a:pt x="3117850" y="2578100"/>
                  </a:lnTo>
                  <a:close/>
                  <a:moveTo>
                    <a:pt x="3117850" y="2555240"/>
                  </a:moveTo>
                  <a:lnTo>
                    <a:pt x="3117850" y="2541270"/>
                  </a:lnTo>
                  <a:lnTo>
                    <a:pt x="3153410" y="2528570"/>
                  </a:lnTo>
                  <a:lnTo>
                    <a:pt x="3153410" y="2528570"/>
                  </a:lnTo>
                  <a:lnTo>
                    <a:pt x="3117850" y="2514600"/>
                  </a:lnTo>
                  <a:lnTo>
                    <a:pt x="3117850" y="2501900"/>
                  </a:lnTo>
                  <a:lnTo>
                    <a:pt x="3171190" y="2524760"/>
                  </a:lnTo>
                  <a:lnTo>
                    <a:pt x="3171190" y="2534920"/>
                  </a:lnTo>
                  <a:lnTo>
                    <a:pt x="3117850" y="2555240"/>
                  </a:lnTo>
                  <a:close/>
                  <a:moveTo>
                    <a:pt x="3117850" y="2490470"/>
                  </a:moveTo>
                  <a:lnTo>
                    <a:pt x="3117850" y="2453640"/>
                  </a:lnTo>
                  <a:lnTo>
                    <a:pt x="3129280" y="2453640"/>
                  </a:lnTo>
                  <a:lnTo>
                    <a:pt x="3129280" y="2479040"/>
                  </a:lnTo>
                  <a:lnTo>
                    <a:pt x="3139440" y="2479040"/>
                  </a:lnTo>
                  <a:lnTo>
                    <a:pt x="3139440" y="2456180"/>
                  </a:lnTo>
                  <a:lnTo>
                    <a:pt x="3150870" y="2456180"/>
                  </a:lnTo>
                  <a:lnTo>
                    <a:pt x="3150870" y="2479040"/>
                  </a:lnTo>
                  <a:lnTo>
                    <a:pt x="3162300" y="2479040"/>
                  </a:lnTo>
                  <a:lnTo>
                    <a:pt x="3162300" y="2452370"/>
                  </a:lnTo>
                  <a:lnTo>
                    <a:pt x="3173730" y="2452370"/>
                  </a:lnTo>
                  <a:lnTo>
                    <a:pt x="3173730" y="2490470"/>
                  </a:lnTo>
                  <a:lnTo>
                    <a:pt x="3117850" y="2490470"/>
                  </a:lnTo>
                  <a:close/>
                  <a:moveTo>
                    <a:pt x="3117850" y="5429250"/>
                  </a:moveTo>
                  <a:lnTo>
                    <a:pt x="3117850" y="5392420"/>
                  </a:lnTo>
                  <a:lnTo>
                    <a:pt x="3129280" y="5392420"/>
                  </a:lnTo>
                  <a:lnTo>
                    <a:pt x="3129280" y="5416550"/>
                  </a:lnTo>
                  <a:lnTo>
                    <a:pt x="3140710" y="5416550"/>
                  </a:lnTo>
                  <a:lnTo>
                    <a:pt x="3140710" y="5393690"/>
                  </a:lnTo>
                  <a:lnTo>
                    <a:pt x="3152140" y="5393690"/>
                  </a:lnTo>
                  <a:lnTo>
                    <a:pt x="3152140" y="5416550"/>
                  </a:lnTo>
                  <a:lnTo>
                    <a:pt x="3173730" y="5416550"/>
                  </a:lnTo>
                  <a:lnTo>
                    <a:pt x="3173730" y="5427980"/>
                  </a:lnTo>
                  <a:lnTo>
                    <a:pt x="3117850" y="5427980"/>
                  </a:lnTo>
                  <a:lnTo>
                    <a:pt x="3117850" y="5429250"/>
                  </a:lnTo>
                  <a:close/>
                  <a:moveTo>
                    <a:pt x="3117850" y="5379720"/>
                  </a:moveTo>
                  <a:lnTo>
                    <a:pt x="3117850" y="5368290"/>
                  </a:lnTo>
                  <a:lnTo>
                    <a:pt x="3171190" y="5368290"/>
                  </a:lnTo>
                  <a:lnTo>
                    <a:pt x="3171190" y="5379720"/>
                  </a:lnTo>
                  <a:lnTo>
                    <a:pt x="3117850" y="5379720"/>
                  </a:lnTo>
                  <a:close/>
                  <a:moveTo>
                    <a:pt x="3117850" y="5351780"/>
                  </a:moveTo>
                  <a:lnTo>
                    <a:pt x="3117850" y="5339080"/>
                  </a:lnTo>
                  <a:lnTo>
                    <a:pt x="3161030" y="5339080"/>
                  </a:lnTo>
                  <a:lnTo>
                    <a:pt x="3161030" y="5317490"/>
                  </a:lnTo>
                  <a:lnTo>
                    <a:pt x="3172460" y="5317490"/>
                  </a:lnTo>
                  <a:lnTo>
                    <a:pt x="3172460" y="5351780"/>
                  </a:lnTo>
                  <a:lnTo>
                    <a:pt x="3117850" y="5351780"/>
                  </a:lnTo>
                  <a:close/>
                  <a:moveTo>
                    <a:pt x="3117850" y="5306060"/>
                  </a:moveTo>
                  <a:lnTo>
                    <a:pt x="3117850" y="5288280"/>
                  </a:lnTo>
                  <a:lnTo>
                    <a:pt x="3153410" y="5275580"/>
                  </a:lnTo>
                  <a:lnTo>
                    <a:pt x="3153410" y="5275580"/>
                  </a:lnTo>
                  <a:lnTo>
                    <a:pt x="3117850" y="5262880"/>
                  </a:lnTo>
                  <a:lnTo>
                    <a:pt x="3117850" y="5245100"/>
                  </a:lnTo>
                  <a:lnTo>
                    <a:pt x="3171190" y="5245100"/>
                  </a:lnTo>
                  <a:lnTo>
                    <a:pt x="3171190" y="5256530"/>
                  </a:lnTo>
                  <a:lnTo>
                    <a:pt x="3129280" y="5256530"/>
                  </a:lnTo>
                  <a:lnTo>
                    <a:pt x="3129280" y="5256530"/>
                  </a:lnTo>
                  <a:lnTo>
                    <a:pt x="3171190" y="5270500"/>
                  </a:lnTo>
                  <a:lnTo>
                    <a:pt x="3171190" y="5279390"/>
                  </a:lnTo>
                  <a:lnTo>
                    <a:pt x="3129280" y="5293360"/>
                  </a:lnTo>
                  <a:lnTo>
                    <a:pt x="3129280" y="5293360"/>
                  </a:lnTo>
                  <a:lnTo>
                    <a:pt x="3171190" y="5293360"/>
                  </a:lnTo>
                  <a:lnTo>
                    <a:pt x="3171190" y="5304790"/>
                  </a:lnTo>
                  <a:lnTo>
                    <a:pt x="3117850" y="5306060"/>
                  </a:lnTo>
                  <a:lnTo>
                    <a:pt x="3117850" y="5306060"/>
                  </a:lnTo>
                  <a:close/>
                  <a:moveTo>
                    <a:pt x="3117850" y="5200650"/>
                  </a:moveTo>
                  <a:lnTo>
                    <a:pt x="3117850" y="5184140"/>
                  </a:lnTo>
                  <a:lnTo>
                    <a:pt x="3155950" y="5161280"/>
                  </a:lnTo>
                  <a:lnTo>
                    <a:pt x="3155950" y="5161280"/>
                  </a:lnTo>
                  <a:lnTo>
                    <a:pt x="3117850" y="5161280"/>
                  </a:lnTo>
                  <a:lnTo>
                    <a:pt x="3117850" y="5148580"/>
                  </a:lnTo>
                  <a:lnTo>
                    <a:pt x="3171190" y="5148580"/>
                  </a:lnTo>
                  <a:lnTo>
                    <a:pt x="3171190" y="5163821"/>
                  </a:lnTo>
                  <a:lnTo>
                    <a:pt x="3133090" y="5187950"/>
                  </a:lnTo>
                  <a:lnTo>
                    <a:pt x="3133090" y="5187950"/>
                  </a:lnTo>
                  <a:lnTo>
                    <a:pt x="3171190" y="5187950"/>
                  </a:lnTo>
                  <a:lnTo>
                    <a:pt x="3171190" y="5199380"/>
                  </a:lnTo>
                  <a:lnTo>
                    <a:pt x="3117850" y="5199380"/>
                  </a:lnTo>
                  <a:lnTo>
                    <a:pt x="3117850" y="5200650"/>
                  </a:lnTo>
                  <a:close/>
                  <a:moveTo>
                    <a:pt x="3117850" y="5132070"/>
                  </a:moveTo>
                  <a:lnTo>
                    <a:pt x="3117850" y="5095240"/>
                  </a:lnTo>
                  <a:lnTo>
                    <a:pt x="3129280" y="5095240"/>
                  </a:lnTo>
                  <a:lnTo>
                    <a:pt x="3129280" y="5120640"/>
                  </a:lnTo>
                  <a:lnTo>
                    <a:pt x="3139440" y="5120640"/>
                  </a:lnTo>
                  <a:lnTo>
                    <a:pt x="3139440" y="5097780"/>
                  </a:lnTo>
                  <a:lnTo>
                    <a:pt x="3150870" y="5097780"/>
                  </a:lnTo>
                  <a:lnTo>
                    <a:pt x="3150870" y="5120640"/>
                  </a:lnTo>
                  <a:lnTo>
                    <a:pt x="3162300" y="5120640"/>
                  </a:lnTo>
                  <a:lnTo>
                    <a:pt x="3162300" y="5093970"/>
                  </a:lnTo>
                  <a:lnTo>
                    <a:pt x="3173730" y="5093970"/>
                  </a:lnTo>
                  <a:lnTo>
                    <a:pt x="3173730" y="5132070"/>
                  </a:lnTo>
                  <a:lnTo>
                    <a:pt x="3117850" y="5132070"/>
                  </a:lnTo>
                  <a:close/>
                  <a:moveTo>
                    <a:pt x="3167380" y="5030470"/>
                  </a:moveTo>
                  <a:cubicBezTo>
                    <a:pt x="3168650" y="5034280"/>
                    <a:pt x="3169920" y="5038090"/>
                    <a:pt x="3171190" y="5041900"/>
                  </a:cubicBezTo>
                  <a:cubicBezTo>
                    <a:pt x="3172460" y="5045710"/>
                    <a:pt x="3172460" y="5049520"/>
                    <a:pt x="3172460" y="5053330"/>
                  </a:cubicBezTo>
                  <a:cubicBezTo>
                    <a:pt x="3172460" y="5057140"/>
                    <a:pt x="3171190" y="5060950"/>
                    <a:pt x="3169920" y="5064760"/>
                  </a:cubicBezTo>
                  <a:cubicBezTo>
                    <a:pt x="3168650" y="5068570"/>
                    <a:pt x="3166110" y="5071110"/>
                    <a:pt x="3164840" y="5073650"/>
                  </a:cubicBezTo>
                  <a:cubicBezTo>
                    <a:pt x="3162300" y="5076190"/>
                    <a:pt x="3159760" y="5078730"/>
                    <a:pt x="3155950" y="5080000"/>
                  </a:cubicBezTo>
                  <a:cubicBezTo>
                    <a:pt x="3152140" y="5081270"/>
                    <a:pt x="3148330" y="5082540"/>
                    <a:pt x="3144520" y="5082540"/>
                  </a:cubicBezTo>
                  <a:cubicBezTo>
                    <a:pt x="3140710" y="5082540"/>
                    <a:pt x="3136900" y="5081270"/>
                    <a:pt x="3133090" y="5080000"/>
                  </a:cubicBezTo>
                  <a:cubicBezTo>
                    <a:pt x="3129280" y="5078730"/>
                    <a:pt x="3126740" y="5076190"/>
                    <a:pt x="3124200" y="5073650"/>
                  </a:cubicBezTo>
                  <a:cubicBezTo>
                    <a:pt x="3121660" y="5071110"/>
                    <a:pt x="3120390" y="5068570"/>
                    <a:pt x="3119121" y="5064760"/>
                  </a:cubicBezTo>
                  <a:cubicBezTo>
                    <a:pt x="3117850" y="5060950"/>
                    <a:pt x="3116581" y="5057140"/>
                    <a:pt x="3116581" y="5053330"/>
                  </a:cubicBezTo>
                  <a:cubicBezTo>
                    <a:pt x="3116581" y="5049520"/>
                    <a:pt x="3116581" y="5044440"/>
                    <a:pt x="3117851" y="5041900"/>
                  </a:cubicBezTo>
                  <a:cubicBezTo>
                    <a:pt x="3119121" y="5038090"/>
                    <a:pt x="3120391" y="5035550"/>
                    <a:pt x="3122931" y="5031740"/>
                  </a:cubicBezTo>
                  <a:lnTo>
                    <a:pt x="3131821" y="5040630"/>
                  </a:lnTo>
                  <a:cubicBezTo>
                    <a:pt x="3130550" y="5041900"/>
                    <a:pt x="3129281" y="5044440"/>
                    <a:pt x="3128010" y="5045710"/>
                  </a:cubicBezTo>
                  <a:cubicBezTo>
                    <a:pt x="3126740" y="5048250"/>
                    <a:pt x="3126740" y="5050790"/>
                    <a:pt x="3126740" y="5053330"/>
                  </a:cubicBezTo>
                  <a:cubicBezTo>
                    <a:pt x="3126740" y="5055871"/>
                    <a:pt x="3126740" y="5058410"/>
                    <a:pt x="3128010" y="5059680"/>
                  </a:cubicBezTo>
                  <a:cubicBezTo>
                    <a:pt x="3129281" y="5062221"/>
                    <a:pt x="3130550" y="5063490"/>
                    <a:pt x="3131821" y="5064760"/>
                  </a:cubicBezTo>
                  <a:cubicBezTo>
                    <a:pt x="3133091" y="5066030"/>
                    <a:pt x="3135631" y="5067300"/>
                    <a:pt x="3136900" y="5068570"/>
                  </a:cubicBezTo>
                  <a:cubicBezTo>
                    <a:pt x="3139440" y="5069840"/>
                    <a:pt x="3140710" y="5069840"/>
                    <a:pt x="3143250" y="5069840"/>
                  </a:cubicBezTo>
                  <a:cubicBezTo>
                    <a:pt x="3145790" y="5069840"/>
                    <a:pt x="3148330" y="5069840"/>
                    <a:pt x="3149600" y="5068570"/>
                  </a:cubicBezTo>
                  <a:cubicBezTo>
                    <a:pt x="3152140" y="5067300"/>
                    <a:pt x="3153410" y="5066030"/>
                    <a:pt x="3154680" y="5064760"/>
                  </a:cubicBezTo>
                  <a:cubicBezTo>
                    <a:pt x="3155950" y="5063491"/>
                    <a:pt x="3157220" y="5060950"/>
                    <a:pt x="3158490" y="5059680"/>
                  </a:cubicBezTo>
                  <a:cubicBezTo>
                    <a:pt x="3159760" y="5057140"/>
                    <a:pt x="3159760" y="5055871"/>
                    <a:pt x="3159760" y="5053330"/>
                  </a:cubicBezTo>
                  <a:cubicBezTo>
                    <a:pt x="3159760" y="5050790"/>
                    <a:pt x="3159760" y="5048250"/>
                    <a:pt x="3158490" y="5046980"/>
                  </a:cubicBezTo>
                  <a:cubicBezTo>
                    <a:pt x="3158490" y="5045710"/>
                    <a:pt x="3157220" y="5043171"/>
                    <a:pt x="3157220" y="5041900"/>
                  </a:cubicBezTo>
                  <a:lnTo>
                    <a:pt x="3148330" y="5041900"/>
                  </a:lnTo>
                  <a:lnTo>
                    <a:pt x="3148330" y="5052060"/>
                  </a:lnTo>
                  <a:lnTo>
                    <a:pt x="3136900" y="5052060"/>
                  </a:lnTo>
                  <a:lnTo>
                    <a:pt x="3136900" y="5030470"/>
                  </a:lnTo>
                  <a:lnTo>
                    <a:pt x="3167380" y="5030470"/>
                  </a:lnTo>
                  <a:close/>
                  <a:moveTo>
                    <a:pt x="3117850" y="5002530"/>
                  </a:moveTo>
                  <a:lnTo>
                    <a:pt x="3117850" y="4992370"/>
                  </a:lnTo>
                  <a:lnTo>
                    <a:pt x="3171190" y="4969510"/>
                  </a:lnTo>
                  <a:lnTo>
                    <a:pt x="3171190" y="4983480"/>
                  </a:lnTo>
                  <a:lnTo>
                    <a:pt x="3159760" y="4988560"/>
                  </a:lnTo>
                  <a:lnTo>
                    <a:pt x="3159760" y="5010150"/>
                  </a:lnTo>
                  <a:lnTo>
                    <a:pt x="3171190" y="5015230"/>
                  </a:lnTo>
                  <a:lnTo>
                    <a:pt x="3171190" y="5027930"/>
                  </a:lnTo>
                  <a:lnTo>
                    <a:pt x="3117850" y="5002530"/>
                  </a:lnTo>
                  <a:close/>
                  <a:moveTo>
                    <a:pt x="3133090" y="4997450"/>
                  </a:moveTo>
                  <a:lnTo>
                    <a:pt x="3149600" y="5003800"/>
                  </a:lnTo>
                  <a:lnTo>
                    <a:pt x="3149600" y="4991100"/>
                  </a:lnTo>
                  <a:lnTo>
                    <a:pt x="3133090" y="4997450"/>
                  </a:lnTo>
                  <a:close/>
                  <a:moveTo>
                    <a:pt x="3128010" y="4955540"/>
                  </a:moveTo>
                  <a:lnTo>
                    <a:pt x="3128010" y="4970780"/>
                  </a:lnTo>
                  <a:lnTo>
                    <a:pt x="3117850" y="4970780"/>
                  </a:lnTo>
                  <a:lnTo>
                    <a:pt x="3117850" y="4927600"/>
                  </a:lnTo>
                  <a:lnTo>
                    <a:pt x="3128010" y="4927600"/>
                  </a:lnTo>
                  <a:lnTo>
                    <a:pt x="3128010" y="4942840"/>
                  </a:lnTo>
                  <a:lnTo>
                    <a:pt x="3171190" y="4942840"/>
                  </a:lnTo>
                  <a:lnTo>
                    <a:pt x="3171190" y="4954270"/>
                  </a:lnTo>
                  <a:lnTo>
                    <a:pt x="3128010" y="4955540"/>
                  </a:lnTo>
                  <a:lnTo>
                    <a:pt x="3128010" y="4955540"/>
                  </a:lnTo>
                  <a:close/>
                  <a:moveTo>
                    <a:pt x="3117850" y="4917440"/>
                  </a:moveTo>
                  <a:lnTo>
                    <a:pt x="3117850" y="4906010"/>
                  </a:lnTo>
                  <a:lnTo>
                    <a:pt x="3171190" y="4906010"/>
                  </a:lnTo>
                  <a:lnTo>
                    <a:pt x="3171190" y="4917440"/>
                  </a:lnTo>
                  <a:lnTo>
                    <a:pt x="3117850" y="4917440"/>
                  </a:lnTo>
                  <a:close/>
                  <a:moveTo>
                    <a:pt x="3117850" y="4894580"/>
                  </a:moveTo>
                  <a:lnTo>
                    <a:pt x="3117850" y="4881880"/>
                  </a:lnTo>
                  <a:lnTo>
                    <a:pt x="3153410" y="4869180"/>
                  </a:lnTo>
                  <a:lnTo>
                    <a:pt x="3153410" y="4869180"/>
                  </a:lnTo>
                  <a:lnTo>
                    <a:pt x="3117850" y="4855210"/>
                  </a:lnTo>
                  <a:lnTo>
                    <a:pt x="3117850" y="4842510"/>
                  </a:lnTo>
                  <a:lnTo>
                    <a:pt x="3171190" y="4865370"/>
                  </a:lnTo>
                  <a:lnTo>
                    <a:pt x="3171190" y="4875530"/>
                  </a:lnTo>
                  <a:lnTo>
                    <a:pt x="3117850" y="4894580"/>
                  </a:lnTo>
                  <a:close/>
                  <a:moveTo>
                    <a:pt x="3117850" y="4829810"/>
                  </a:moveTo>
                  <a:lnTo>
                    <a:pt x="3117850" y="4792980"/>
                  </a:lnTo>
                  <a:lnTo>
                    <a:pt x="3129280" y="4792980"/>
                  </a:lnTo>
                  <a:lnTo>
                    <a:pt x="3129280" y="4818380"/>
                  </a:lnTo>
                  <a:lnTo>
                    <a:pt x="3139440" y="4818380"/>
                  </a:lnTo>
                  <a:lnTo>
                    <a:pt x="3139440" y="4795520"/>
                  </a:lnTo>
                  <a:lnTo>
                    <a:pt x="3150870" y="4795520"/>
                  </a:lnTo>
                  <a:lnTo>
                    <a:pt x="3150870" y="4818380"/>
                  </a:lnTo>
                  <a:lnTo>
                    <a:pt x="3162300" y="4818380"/>
                  </a:lnTo>
                  <a:lnTo>
                    <a:pt x="3162300" y="4791710"/>
                  </a:lnTo>
                  <a:lnTo>
                    <a:pt x="3173730" y="4791710"/>
                  </a:lnTo>
                  <a:lnTo>
                    <a:pt x="3173730" y="4829810"/>
                  </a:lnTo>
                  <a:lnTo>
                    <a:pt x="3117850" y="4829810"/>
                  </a:lnTo>
                  <a:close/>
                  <a:moveTo>
                    <a:pt x="30480" y="146050"/>
                  </a:moveTo>
                  <a:lnTo>
                    <a:pt x="1270" y="83820"/>
                  </a:lnTo>
                  <a:lnTo>
                    <a:pt x="6350" y="82550"/>
                  </a:lnTo>
                  <a:lnTo>
                    <a:pt x="30480" y="134620"/>
                  </a:lnTo>
                  <a:lnTo>
                    <a:pt x="53340" y="82550"/>
                  </a:lnTo>
                  <a:lnTo>
                    <a:pt x="58420" y="83820"/>
                  </a:lnTo>
                  <a:lnTo>
                    <a:pt x="30480" y="146050"/>
                  </a:lnTo>
                  <a:close/>
                  <a:moveTo>
                    <a:pt x="26670" y="0"/>
                  </a:moveTo>
                  <a:lnTo>
                    <a:pt x="31750" y="0"/>
                  </a:lnTo>
                  <a:lnTo>
                    <a:pt x="31750" y="139700"/>
                  </a:lnTo>
                  <a:lnTo>
                    <a:pt x="26670" y="139700"/>
                  </a:lnTo>
                  <a:lnTo>
                    <a:pt x="26670" y="0"/>
                  </a:lnTo>
                  <a:close/>
                  <a:moveTo>
                    <a:pt x="41910" y="246380"/>
                  </a:moveTo>
                  <a:lnTo>
                    <a:pt x="31750" y="234950"/>
                  </a:lnTo>
                  <a:lnTo>
                    <a:pt x="39370" y="228600"/>
                  </a:lnTo>
                  <a:lnTo>
                    <a:pt x="54610" y="246380"/>
                  </a:lnTo>
                  <a:lnTo>
                    <a:pt x="54610" y="256540"/>
                  </a:lnTo>
                  <a:lnTo>
                    <a:pt x="1270" y="256540"/>
                  </a:lnTo>
                  <a:lnTo>
                    <a:pt x="1270" y="246380"/>
                  </a:lnTo>
                  <a:lnTo>
                    <a:pt x="41910" y="246380"/>
                  </a:lnTo>
                  <a:close/>
                  <a:moveTo>
                    <a:pt x="34290" y="292100"/>
                  </a:moveTo>
                  <a:lnTo>
                    <a:pt x="34290" y="295910"/>
                  </a:lnTo>
                  <a:cubicBezTo>
                    <a:pt x="34290" y="297180"/>
                    <a:pt x="34290" y="298450"/>
                    <a:pt x="34290" y="298450"/>
                  </a:cubicBezTo>
                  <a:cubicBezTo>
                    <a:pt x="34290" y="298450"/>
                    <a:pt x="34290" y="300990"/>
                    <a:pt x="35560" y="300990"/>
                  </a:cubicBezTo>
                  <a:cubicBezTo>
                    <a:pt x="35560" y="302260"/>
                    <a:pt x="36830" y="302260"/>
                    <a:pt x="36830" y="303530"/>
                  </a:cubicBezTo>
                  <a:cubicBezTo>
                    <a:pt x="38100" y="303530"/>
                    <a:pt x="38100" y="304800"/>
                    <a:pt x="39370" y="304800"/>
                  </a:cubicBezTo>
                  <a:cubicBezTo>
                    <a:pt x="40640" y="304800"/>
                    <a:pt x="41910" y="303530"/>
                    <a:pt x="43180" y="302260"/>
                  </a:cubicBezTo>
                  <a:cubicBezTo>
                    <a:pt x="44450" y="300990"/>
                    <a:pt x="44450" y="299720"/>
                    <a:pt x="44450" y="297180"/>
                  </a:cubicBezTo>
                  <a:cubicBezTo>
                    <a:pt x="44450" y="295910"/>
                    <a:pt x="44450" y="293370"/>
                    <a:pt x="43180" y="293370"/>
                  </a:cubicBezTo>
                  <a:cubicBezTo>
                    <a:pt x="41910" y="293370"/>
                    <a:pt x="40640" y="290830"/>
                    <a:pt x="39370" y="290830"/>
                  </a:cubicBezTo>
                  <a:lnTo>
                    <a:pt x="41910" y="278130"/>
                  </a:lnTo>
                  <a:cubicBezTo>
                    <a:pt x="44450" y="278130"/>
                    <a:pt x="45720" y="279400"/>
                    <a:pt x="48260" y="280670"/>
                  </a:cubicBezTo>
                  <a:cubicBezTo>
                    <a:pt x="49530" y="281940"/>
                    <a:pt x="50800" y="283210"/>
                    <a:pt x="52070" y="284480"/>
                  </a:cubicBezTo>
                  <a:cubicBezTo>
                    <a:pt x="53340" y="285750"/>
                    <a:pt x="53340" y="288290"/>
                    <a:pt x="54610" y="289560"/>
                  </a:cubicBezTo>
                  <a:cubicBezTo>
                    <a:pt x="55880" y="290830"/>
                    <a:pt x="55880" y="293370"/>
                    <a:pt x="55880" y="295910"/>
                  </a:cubicBezTo>
                  <a:cubicBezTo>
                    <a:pt x="55880" y="298450"/>
                    <a:pt x="55880" y="300990"/>
                    <a:pt x="54610" y="302260"/>
                  </a:cubicBezTo>
                  <a:cubicBezTo>
                    <a:pt x="54610" y="304800"/>
                    <a:pt x="53340" y="306070"/>
                    <a:pt x="52070" y="308610"/>
                  </a:cubicBezTo>
                  <a:cubicBezTo>
                    <a:pt x="50800" y="309880"/>
                    <a:pt x="49530" y="311150"/>
                    <a:pt x="46990" y="312420"/>
                  </a:cubicBezTo>
                  <a:cubicBezTo>
                    <a:pt x="45720" y="313690"/>
                    <a:pt x="43180" y="313690"/>
                    <a:pt x="40640" y="313690"/>
                  </a:cubicBezTo>
                  <a:cubicBezTo>
                    <a:pt x="38100" y="313690"/>
                    <a:pt x="35560" y="312420"/>
                    <a:pt x="33020" y="311150"/>
                  </a:cubicBezTo>
                  <a:cubicBezTo>
                    <a:pt x="30480" y="309880"/>
                    <a:pt x="30480" y="309880"/>
                    <a:pt x="29210" y="307340"/>
                  </a:cubicBezTo>
                  <a:lnTo>
                    <a:pt x="29210" y="307340"/>
                  </a:lnTo>
                  <a:cubicBezTo>
                    <a:pt x="29210" y="308610"/>
                    <a:pt x="27940" y="309880"/>
                    <a:pt x="27940" y="311150"/>
                  </a:cubicBezTo>
                  <a:cubicBezTo>
                    <a:pt x="26670" y="312420"/>
                    <a:pt x="26670" y="313690"/>
                    <a:pt x="25400" y="313690"/>
                  </a:cubicBezTo>
                  <a:cubicBezTo>
                    <a:pt x="24130" y="314960"/>
                    <a:pt x="22860" y="314960"/>
                    <a:pt x="21590" y="316230"/>
                  </a:cubicBezTo>
                  <a:cubicBezTo>
                    <a:pt x="20320" y="316230"/>
                    <a:pt x="19050" y="317500"/>
                    <a:pt x="16510" y="317500"/>
                  </a:cubicBezTo>
                  <a:cubicBezTo>
                    <a:pt x="13970" y="317500"/>
                    <a:pt x="11430" y="317500"/>
                    <a:pt x="8890" y="316230"/>
                  </a:cubicBezTo>
                  <a:cubicBezTo>
                    <a:pt x="6350" y="314960"/>
                    <a:pt x="5080" y="313690"/>
                    <a:pt x="3810" y="312420"/>
                  </a:cubicBezTo>
                  <a:cubicBezTo>
                    <a:pt x="2540" y="311150"/>
                    <a:pt x="1270" y="308610"/>
                    <a:pt x="1270" y="306070"/>
                  </a:cubicBezTo>
                  <a:cubicBezTo>
                    <a:pt x="1270" y="303530"/>
                    <a:pt x="0" y="300990"/>
                    <a:pt x="0" y="297180"/>
                  </a:cubicBezTo>
                  <a:cubicBezTo>
                    <a:pt x="0" y="292100"/>
                    <a:pt x="1270" y="288290"/>
                    <a:pt x="3810" y="284480"/>
                  </a:cubicBezTo>
                  <a:cubicBezTo>
                    <a:pt x="6350" y="280670"/>
                    <a:pt x="10160" y="278130"/>
                    <a:pt x="13970" y="278130"/>
                  </a:cubicBezTo>
                  <a:lnTo>
                    <a:pt x="16510" y="289560"/>
                  </a:lnTo>
                  <a:cubicBezTo>
                    <a:pt x="13970" y="289560"/>
                    <a:pt x="12700" y="290830"/>
                    <a:pt x="11430" y="292100"/>
                  </a:cubicBezTo>
                  <a:cubicBezTo>
                    <a:pt x="10160" y="293370"/>
                    <a:pt x="10160" y="294640"/>
                    <a:pt x="10160" y="297180"/>
                  </a:cubicBezTo>
                  <a:cubicBezTo>
                    <a:pt x="10160" y="299720"/>
                    <a:pt x="11430" y="300990"/>
                    <a:pt x="12700" y="302260"/>
                  </a:cubicBezTo>
                  <a:cubicBezTo>
                    <a:pt x="13970" y="303530"/>
                    <a:pt x="15240" y="303530"/>
                    <a:pt x="17780" y="303530"/>
                  </a:cubicBezTo>
                  <a:cubicBezTo>
                    <a:pt x="19050" y="303530"/>
                    <a:pt x="20320" y="303530"/>
                    <a:pt x="21590" y="302260"/>
                  </a:cubicBezTo>
                  <a:cubicBezTo>
                    <a:pt x="22860" y="300990"/>
                    <a:pt x="22860" y="300990"/>
                    <a:pt x="22860" y="299720"/>
                  </a:cubicBezTo>
                  <a:cubicBezTo>
                    <a:pt x="22860" y="298450"/>
                    <a:pt x="24130" y="297180"/>
                    <a:pt x="24130" y="295910"/>
                  </a:cubicBezTo>
                  <a:cubicBezTo>
                    <a:pt x="24130" y="294640"/>
                    <a:pt x="24130" y="293370"/>
                    <a:pt x="24130" y="292100"/>
                  </a:cubicBezTo>
                  <a:lnTo>
                    <a:pt x="24130" y="289560"/>
                  </a:lnTo>
                  <a:lnTo>
                    <a:pt x="34290" y="289560"/>
                  </a:lnTo>
                  <a:lnTo>
                    <a:pt x="34290" y="292100"/>
                  </a:lnTo>
                  <a:close/>
                  <a:moveTo>
                    <a:pt x="30480" y="1762760"/>
                  </a:moveTo>
                  <a:lnTo>
                    <a:pt x="1270" y="1700530"/>
                  </a:lnTo>
                  <a:lnTo>
                    <a:pt x="6350" y="1697990"/>
                  </a:lnTo>
                  <a:lnTo>
                    <a:pt x="30480" y="1750060"/>
                  </a:lnTo>
                  <a:lnTo>
                    <a:pt x="53340" y="1697990"/>
                  </a:lnTo>
                  <a:lnTo>
                    <a:pt x="58420" y="1700530"/>
                  </a:lnTo>
                  <a:lnTo>
                    <a:pt x="30480" y="1762760"/>
                  </a:lnTo>
                  <a:close/>
                  <a:moveTo>
                    <a:pt x="26670" y="1616710"/>
                  </a:moveTo>
                  <a:lnTo>
                    <a:pt x="31750" y="1616710"/>
                  </a:lnTo>
                  <a:lnTo>
                    <a:pt x="31750" y="1756410"/>
                  </a:lnTo>
                  <a:lnTo>
                    <a:pt x="26670" y="1756410"/>
                  </a:lnTo>
                  <a:lnTo>
                    <a:pt x="26670" y="1616710"/>
                  </a:lnTo>
                  <a:close/>
                  <a:moveTo>
                    <a:pt x="41910" y="1863090"/>
                  </a:moveTo>
                  <a:lnTo>
                    <a:pt x="31750" y="1851660"/>
                  </a:lnTo>
                  <a:lnTo>
                    <a:pt x="39370" y="1845310"/>
                  </a:lnTo>
                  <a:lnTo>
                    <a:pt x="54610" y="1863090"/>
                  </a:lnTo>
                  <a:lnTo>
                    <a:pt x="54610" y="1873250"/>
                  </a:lnTo>
                  <a:lnTo>
                    <a:pt x="1270" y="1873250"/>
                  </a:lnTo>
                  <a:lnTo>
                    <a:pt x="1270" y="1861820"/>
                  </a:lnTo>
                  <a:lnTo>
                    <a:pt x="41910" y="1863090"/>
                  </a:lnTo>
                  <a:lnTo>
                    <a:pt x="41910" y="1863090"/>
                  </a:lnTo>
                  <a:close/>
                  <a:moveTo>
                    <a:pt x="34290" y="1908810"/>
                  </a:moveTo>
                  <a:lnTo>
                    <a:pt x="34290" y="1912620"/>
                  </a:lnTo>
                  <a:cubicBezTo>
                    <a:pt x="34290" y="1913890"/>
                    <a:pt x="34290" y="1915160"/>
                    <a:pt x="34290" y="1915160"/>
                  </a:cubicBezTo>
                  <a:cubicBezTo>
                    <a:pt x="34290" y="1915160"/>
                    <a:pt x="34290" y="1917700"/>
                    <a:pt x="35560" y="1917700"/>
                  </a:cubicBezTo>
                  <a:cubicBezTo>
                    <a:pt x="35560" y="1918970"/>
                    <a:pt x="36830" y="1918970"/>
                    <a:pt x="36830" y="1920240"/>
                  </a:cubicBezTo>
                  <a:cubicBezTo>
                    <a:pt x="38100" y="1920240"/>
                    <a:pt x="38100" y="1921510"/>
                    <a:pt x="39370" y="1921510"/>
                  </a:cubicBezTo>
                  <a:cubicBezTo>
                    <a:pt x="40640" y="1921510"/>
                    <a:pt x="41910" y="1920240"/>
                    <a:pt x="43180" y="1918970"/>
                  </a:cubicBezTo>
                  <a:cubicBezTo>
                    <a:pt x="44450" y="1917700"/>
                    <a:pt x="44450" y="1916430"/>
                    <a:pt x="44450" y="1913890"/>
                  </a:cubicBezTo>
                  <a:cubicBezTo>
                    <a:pt x="44450" y="1912620"/>
                    <a:pt x="44450" y="1910080"/>
                    <a:pt x="43180" y="1910080"/>
                  </a:cubicBezTo>
                  <a:cubicBezTo>
                    <a:pt x="41910" y="1910080"/>
                    <a:pt x="40640" y="1907540"/>
                    <a:pt x="39370" y="1907540"/>
                  </a:cubicBezTo>
                  <a:lnTo>
                    <a:pt x="41910" y="1894840"/>
                  </a:lnTo>
                  <a:cubicBezTo>
                    <a:pt x="44450" y="1894840"/>
                    <a:pt x="45720" y="1896110"/>
                    <a:pt x="48260" y="1897380"/>
                  </a:cubicBezTo>
                  <a:cubicBezTo>
                    <a:pt x="49530" y="1898650"/>
                    <a:pt x="50800" y="1899920"/>
                    <a:pt x="52070" y="1901190"/>
                  </a:cubicBezTo>
                  <a:cubicBezTo>
                    <a:pt x="53340" y="1902460"/>
                    <a:pt x="53340" y="1905000"/>
                    <a:pt x="54610" y="1906270"/>
                  </a:cubicBezTo>
                  <a:cubicBezTo>
                    <a:pt x="55880" y="1907540"/>
                    <a:pt x="55880" y="1910080"/>
                    <a:pt x="55880" y="1912620"/>
                  </a:cubicBezTo>
                  <a:cubicBezTo>
                    <a:pt x="55880" y="1915160"/>
                    <a:pt x="55880" y="1917700"/>
                    <a:pt x="54610" y="1918970"/>
                  </a:cubicBezTo>
                  <a:cubicBezTo>
                    <a:pt x="54610" y="1921510"/>
                    <a:pt x="53340" y="1922780"/>
                    <a:pt x="52070" y="1925320"/>
                  </a:cubicBezTo>
                  <a:cubicBezTo>
                    <a:pt x="50800" y="1926590"/>
                    <a:pt x="49530" y="1927860"/>
                    <a:pt x="46990" y="1929130"/>
                  </a:cubicBezTo>
                  <a:cubicBezTo>
                    <a:pt x="45720" y="1930400"/>
                    <a:pt x="43180" y="1930400"/>
                    <a:pt x="40640" y="1930400"/>
                  </a:cubicBezTo>
                  <a:cubicBezTo>
                    <a:pt x="38100" y="1930400"/>
                    <a:pt x="35560" y="1929130"/>
                    <a:pt x="33020" y="1927860"/>
                  </a:cubicBezTo>
                  <a:cubicBezTo>
                    <a:pt x="30480" y="1926590"/>
                    <a:pt x="29210" y="1924050"/>
                    <a:pt x="29210" y="1921510"/>
                  </a:cubicBezTo>
                  <a:lnTo>
                    <a:pt x="29210" y="1921510"/>
                  </a:lnTo>
                  <a:cubicBezTo>
                    <a:pt x="29210" y="1922780"/>
                    <a:pt x="27940" y="1924050"/>
                    <a:pt x="27940" y="1925320"/>
                  </a:cubicBezTo>
                  <a:cubicBezTo>
                    <a:pt x="26670" y="1926590"/>
                    <a:pt x="26670" y="1927860"/>
                    <a:pt x="25400" y="1927860"/>
                  </a:cubicBezTo>
                  <a:cubicBezTo>
                    <a:pt x="24130" y="1929130"/>
                    <a:pt x="22860" y="1929130"/>
                    <a:pt x="21590" y="1930400"/>
                  </a:cubicBezTo>
                  <a:cubicBezTo>
                    <a:pt x="20320" y="1930400"/>
                    <a:pt x="19050" y="1931670"/>
                    <a:pt x="16510" y="1931670"/>
                  </a:cubicBezTo>
                  <a:cubicBezTo>
                    <a:pt x="13970" y="1931670"/>
                    <a:pt x="11430" y="1931670"/>
                    <a:pt x="8890" y="1930400"/>
                  </a:cubicBezTo>
                  <a:cubicBezTo>
                    <a:pt x="6350" y="1929130"/>
                    <a:pt x="5080" y="1927860"/>
                    <a:pt x="3810" y="1926590"/>
                  </a:cubicBezTo>
                  <a:cubicBezTo>
                    <a:pt x="2540" y="1925320"/>
                    <a:pt x="1270" y="1922780"/>
                    <a:pt x="1270" y="1920240"/>
                  </a:cubicBezTo>
                  <a:cubicBezTo>
                    <a:pt x="1270" y="1917700"/>
                    <a:pt x="0" y="1915160"/>
                    <a:pt x="0" y="1912620"/>
                  </a:cubicBezTo>
                  <a:cubicBezTo>
                    <a:pt x="0" y="1907540"/>
                    <a:pt x="1270" y="1903730"/>
                    <a:pt x="3810" y="1899920"/>
                  </a:cubicBezTo>
                  <a:cubicBezTo>
                    <a:pt x="6350" y="1896110"/>
                    <a:pt x="10160" y="1893570"/>
                    <a:pt x="13970" y="1893570"/>
                  </a:cubicBezTo>
                  <a:lnTo>
                    <a:pt x="16510" y="1905000"/>
                  </a:lnTo>
                  <a:cubicBezTo>
                    <a:pt x="13970" y="1905000"/>
                    <a:pt x="12700" y="1906270"/>
                    <a:pt x="11430" y="1907540"/>
                  </a:cubicBezTo>
                  <a:cubicBezTo>
                    <a:pt x="10160" y="1908810"/>
                    <a:pt x="10160" y="1910080"/>
                    <a:pt x="10160" y="1912620"/>
                  </a:cubicBezTo>
                  <a:cubicBezTo>
                    <a:pt x="10160" y="1915160"/>
                    <a:pt x="11430" y="1916430"/>
                    <a:pt x="12700" y="1917700"/>
                  </a:cubicBezTo>
                  <a:cubicBezTo>
                    <a:pt x="13970" y="1918970"/>
                    <a:pt x="15240" y="1918970"/>
                    <a:pt x="17780" y="1918970"/>
                  </a:cubicBezTo>
                  <a:cubicBezTo>
                    <a:pt x="19050" y="1918970"/>
                    <a:pt x="20320" y="1918970"/>
                    <a:pt x="21590" y="1917700"/>
                  </a:cubicBezTo>
                  <a:cubicBezTo>
                    <a:pt x="22860" y="1916430"/>
                    <a:pt x="22860" y="1916430"/>
                    <a:pt x="22860" y="1915160"/>
                  </a:cubicBezTo>
                  <a:cubicBezTo>
                    <a:pt x="22860" y="1913890"/>
                    <a:pt x="24130" y="1912620"/>
                    <a:pt x="24130" y="1911350"/>
                  </a:cubicBezTo>
                  <a:cubicBezTo>
                    <a:pt x="24130" y="1910080"/>
                    <a:pt x="24130" y="1908810"/>
                    <a:pt x="24130" y="1907540"/>
                  </a:cubicBezTo>
                  <a:lnTo>
                    <a:pt x="24130" y="1905000"/>
                  </a:lnTo>
                  <a:lnTo>
                    <a:pt x="34290" y="1905000"/>
                  </a:lnTo>
                  <a:lnTo>
                    <a:pt x="34290" y="1908810"/>
                  </a:lnTo>
                  <a:close/>
                  <a:moveTo>
                    <a:pt x="54610" y="1996440"/>
                  </a:moveTo>
                  <a:lnTo>
                    <a:pt x="54610" y="2006600"/>
                  </a:lnTo>
                  <a:lnTo>
                    <a:pt x="1270" y="2029460"/>
                  </a:lnTo>
                  <a:lnTo>
                    <a:pt x="1270" y="2015490"/>
                  </a:lnTo>
                  <a:lnTo>
                    <a:pt x="12700" y="2010410"/>
                  </a:lnTo>
                  <a:lnTo>
                    <a:pt x="12700" y="1990090"/>
                  </a:lnTo>
                  <a:lnTo>
                    <a:pt x="1270" y="1985010"/>
                  </a:lnTo>
                  <a:lnTo>
                    <a:pt x="1270" y="1972310"/>
                  </a:lnTo>
                  <a:lnTo>
                    <a:pt x="54610" y="1996440"/>
                  </a:lnTo>
                  <a:close/>
                  <a:moveTo>
                    <a:pt x="39370" y="2000250"/>
                  </a:moveTo>
                  <a:lnTo>
                    <a:pt x="22860" y="1993900"/>
                  </a:lnTo>
                  <a:lnTo>
                    <a:pt x="22860" y="2006600"/>
                  </a:lnTo>
                  <a:lnTo>
                    <a:pt x="39370" y="2000250"/>
                  </a:lnTo>
                  <a:close/>
                  <a:moveTo>
                    <a:pt x="30480" y="3468370"/>
                  </a:moveTo>
                  <a:lnTo>
                    <a:pt x="1270" y="3406140"/>
                  </a:lnTo>
                  <a:lnTo>
                    <a:pt x="6350" y="3403600"/>
                  </a:lnTo>
                  <a:lnTo>
                    <a:pt x="30480" y="3455670"/>
                  </a:lnTo>
                  <a:lnTo>
                    <a:pt x="53340" y="3403600"/>
                  </a:lnTo>
                  <a:lnTo>
                    <a:pt x="58420" y="3406140"/>
                  </a:lnTo>
                  <a:lnTo>
                    <a:pt x="30480" y="3468370"/>
                  </a:lnTo>
                  <a:close/>
                  <a:moveTo>
                    <a:pt x="26670" y="3322320"/>
                  </a:moveTo>
                  <a:lnTo>
                    <a:pt x="31750" y="3322320"/>
                  </a:lnTo>
                  <a:lnTo>
                    <a:pt x="31750" y="3462020"/>
                  </a:lnTo>
                  <a:lnTo>
                    <a:pt x="26670" y="3462020"/>
                  </a:lnTo>
                  <a:lnTo>
                    <a:pt x="26670" y="3322320"/>
                  </a:lnTo>
                  <a:close/>
                  <a:moveTo>
                    <a:pt x="41910" y="3568700"/>
                  </a:moveTo>
                  <a:lnTo>
                    <a:pt x="31750" y="3557270"/>
                  </a:lnTo>
                  <a:lnTo>
                    <a:pt x="39370" y="3550920"/>
                  </a:lnTo>
                  <a:lnTo>
                    <a:pt x="54610" y="3568700"/>
                  </a:lnTo>
                  <a:lnTo>
                    <a:pt x="54610" y="3578860"/>
                  </a:lnTo>
                  <a:lnTo>
                    <a:pt x="1270" y="3578860"/>
                  </a:lnTo>
                  <a:lnTo>
                    <a:pt x="1270" y="3567430"/>
                  </a:lnTo>
                  <a:lnTo>
                    <a:pt x="41910" y="3567430"/>
                  </a:lnTo>
                  <a:lnTo>
                    <a:pt x="41910" y="3568700"/>
                  </a:lnTo>
                  <a:close/>
                  <a:moveTo>
                    <a:pt x="12700" y="3623310"/>
                  </a:moveTo>
                  <a:lnTo>
                    <a:pt x="12700" y="3599180"/>
                  </a:lnTo>
                  <a:lnTo>
                    <a:pt x="21590" y="3599180"/>
                  </a:lnTo>
                  <a:lnTo>
                    <a:pt x="54610" y="3620770"/>
                  </a:lnTo>
                  <a:lnTo>
                    <a:pt x="54610" y="3633470"/>
                  </a:lnTo>
                  <a:lnTo>
                    <a:pt x="21590" y="3633470"/>
                  </a:lnTo>
                  <a:lnTo>
                    <a:pt x="21590" y="3639820"/>
                  </a:lnTo>
                  <a:lnTo>
                    <a:pt x="12700" y="3639820"/>
                  </a:lnTo>
                  <a:lnTo>
                    <a:pt x="12700" y="3633470"/>
                  </a:lnTo>
                  <a:lnTo>
                    <a:pt x="1270" y="3633470"/>
                  </a:lnTo>
                  <a:lnTo>
                    <a:pt x="1270" y="3622040"/>
                  </a:lnTo>
                  <a:lnTo>
                    <a:pt x="12700" y="3623310"/>
                  </a:lnTo>
                  <a:lnTo>
                    <a:pt x="12700" y="3623310"/>
                  </a:lnTo>
                  <a:close/>
                  <a:moveTo>
                    <a:pt x="40640" y="3623310"/>
                  </a:moveTo>
                  <a:lnTo>
                    <a:pt x="40640" y="3623310"/>
                  </a:lnTo>
                  <a:lnTo>
                    <a:pt x="21590" y="3611880"/>
                  </a:lnTo>
                  <a:lnTo>
                    <a:pt x="21590" y="3624580"/>
                  </a:lnTo>
                  <a:lnTo>
                    <a:pt x="40640" y="3624580"/>
                  </a:lnTo>
                  <a:lnTo>
                    <a:pt x="40640" y="3623310"/>
                  </a:lnTo>
                  <a:close/>
                  <a:moveTo>
                    <a:pt x="30480" y="5085080"/>
                  </a:moveTo>
                  <a:lnTo>
                    <a:pt x="1270" y="5022850"/>
                  </a:lnTo>
                  <a:lnTo>
                    <a:pt x="6350" y="5020310"/>
                  </a:lnTo>
                  <a:lnTo>
                    <a:pt x="30480" y="5072380"/>
                  </a:lnTo>
                  <a:lnTo>
                    <a:pt x="53340" y="5020310"/>
                  </a:lnTo>
                  <a:lnTo>
                    <a:pt x="58420" y="5022850"/>
                  </a:lnTo>
                  <a:lnTo>
                    <a:pt x="30480" y="5085080"/>
                  </a:lnTo>
                  <a:close/>
                  <a:moveTo>
                    <a:pt x="26670" y="4939030"/>
                  </a:moveTo>
                  <a:lnTo>
                    <a:pt x="31750" y="4939030"/>
                  </a:lnTo>
                  <a:lnTo>
                    <a:pt x="31750" y="5078730"/>
                  </a:lnTo>
                  <a:lnTo>
                    <a:pt x="26670" y="5078730"/>
                  </a:lnTo>
                  <a:lnTo>
                    <a:pt x="26670" y="4939030"/>
                  </a:lnTo>
                  <a:close/>
                  <a:moveTo>
                    <a:pt x="41910" y="5185410"/>
                  </a:moveTo>
                  <a:lnTo>
                    <a:pt x="31750" y="5173980"/>
                  </a:lnTo>
                  <a:lnTo>
                    <a:pt x="39370" y="5167630"/>
                  </a:lnTo>
                  <a:lnTo>
                    <a:pt x="54610" y="5185410"/>
                  </a:lnTo>
                  <a:lnTo>
                    <a:pt x="54610" y="5195570"/>
                  </a:lnTo>
                  <a:lnTo>
                    <a:pt x="1270" y="5195570"/>
                  </a:lnTo>
                  <a:lnTo>
                    <a:pt x="1270" y="5184140"/>
                  </a:lnTo>
                  <a:lnTo>
                    <a:pt x="41910" y="5184140"/>
                  </a:lnTo>
                  <a:lnTo>
                    <a:pt x="41910" y="5185410"/>
                  </a:lnTo>
                  <a:close/>
                  <a:moveTo>
                    <a:pt x="12700" y="5240020"/>
                  </a:moveTo>
                  <a:lnTo>
                    <a:pt x="12700" y="5215890"/>
                  </a:lnTo>
                  <a:lnTo>
                    <a:pt x="21590" y="5215890"/>
                  </a:lnTo>
                  <a:lnTo>
                    <a:pt x="54610" y="5237480"/>
                  </a:lnTo>
                  <a:lnTo>
                    <a:pt x="54610" y="5250180"/>
                  </a:lnTo>
                  <a:lnTo>
                    <a:pt x="21590" y="5250180"/>
                  </a:lnTo>
                  <a:lnTo>
                    <a:pt x="21590" y="5256530"/>
                  </a:lnTo>
                  <a:lnTo>
                    <a:pt x="12700" y="5256530"/>
                  </a:lnTo>
                  <a:lnTo>
                    <a:pt x="12700" y="5250180"/>
                  </a:lnTo>
                  <a:lnTo>
                    <a:pt x="1270" y="5250180"/>
                  </a:lnTo>
                  <a:lnTo>
                    <a:pt x="1270" y="5238750"/>
                  </a:lnTo>
                  <a:lnTo>
                    <a:pt x="12700" y="5240020"/>
                  </a:lnTo>
                  <a:lnTo>
                    <a:pt x="12700" y="5240020"/>
                  </a:lnTo>
                  <a:close/>
                  <a:moveTo>
                    <a:pt x="40640" y="5240020"/>
                  </a:moveTo>
                  <a:lnTo>
                    <a:pt x="40640" y="5240020"/>
                  </a:lnTo>
                  <a:lnTo>
                    <a:pt x="21590" y="5227320"/>
                  </a:lnTo>
                  <a:lnTo>
                    <a:pt x="21590" y="5240020"/>
                  </a:lnTo>
                  <a:lnTo>
                    <a:pt x="40640" y="5240020"/>
                  </a:lnTo>
                  <a:close/>
                  <a:moveTo>
                    <a:pt x="54610" y="5317490"/>
                  </a:moveTo>
                  <a:lnTo>
                    <a:pt x="54610" y="5327650"/>
                  </a:lnTo>
                  <a:lnTo>
                    <a:pt x="1270" y="5351780"/>
                  </a:lnTo>
                  <a:lnTo>
                    <a:pt x="1270" y="5337810"/>
                  </a:lnTo>
                  <a:lnTo>
                    <a:pt x="12700" y="5332730"/>
                  </a:lnTo>
                  <a:lnTo>
                    <a:pt x="12700" y="5311140"/>
                  </a:lnTo>
                  <a:lnTo>
                    <a:pt x="1270" y="5306060"/>
                  </a:lnTo>
                  <a:lnTo>
                    <a:pt x="1270" y="5293360"/>
                  </a:lnTo>
                  <a:lnTo>
                    <a:pt x="54610" y="5317490"/>
                  </a:lnTo>
                  <a:close/>
                  <a:moveTo>
                    <a:pt x="39370" y="5322570"/>
                  </a:moveTo>
                  <a:lnTo>
                    <a:pt x="22860" y="5316220"/>
                  </a:lnTo>
                  <a:lnTo>
                    <a:pt x="22860" y="5328920"/>
                  </a:lnTo>
                  <a:lnTo>
                    <a:pt x="39370" y="5322570"/>
                  </a:lnTo>
                  <a:close/>
                </a:path>
              </a:pathLst>
            </a:custGeom>
            <a:solidFill>
              <a:srgbClr val="CF8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407525" y="3148533"/>
            <a:ext cx="8851775" cy="4227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5"/>
              </a:lnSpc>
            </a:pPr>
            <a:r>
              <a:rPr lang="en-US" sz="5599">
                <a:solidFill>
                  <a:srgbClr val="000000"/>
                </a:solidFill>
                <a:latin typeface="Klavika 2"/>
                <a:ea typeface="Klavika 2"/>
                <a:cs typeface="Klavika 2"/>
                <a:sym typeface="Klavika 2"/>
              </a:rPr>
              <a:t>We are committed to investing in your success by providing access to education through financial aid resources and expertise.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14413" y="866775"/>
            <a:ext cx="14117515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4"/>
              </a:lnSpc>
            </a:pPr>
            <a:r>
              <a:rPr lang="en-US" sz="7937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OUR SERVICES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98282" y="3487367"/>
            <a:ext cx="1632263" cy="163226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AD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98282" y="6555112"/>
            <a:ext cx="1632263" cy="163226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AD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163121" y="3144335"/>
            <a:ext cx="4501533" cy="49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6"/>
              </a:lnSpc>
              <a:spcBef>
                <a:spcPct val="0"/>
              </a:spcBef>
            </a:pPr>
            <a:r>
              <a:rPr lang="en-US" sz="2854" dirty="0">
                <a:solidFill>
                  <a:srgbClr val="000000"/>
                </a:solidFill>
                <a:latin typeface="Klavika 2"/>
                <a:ea typeface="Klavika 2"/>
                <a:cs typeface="Klavika 2"/>
                <a:sym typeface="Klavika 2"/>
              </a:rPr>
              <a:t>Specialized Advising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33993" y="3749437"/>
            <a:ext cx="5405131" cy="134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3502" lvl="1" indent="-266751" algn="l">
              <a:lnSpc>
                <a:spcPts val="3459"/>
              </a:lnSpc>
              <a:buFont typeface="Arial"/>
              <a:buChar char="•"/>
            </a:pPr>
            <a:r>
              <a:rPr lang="en-US" sz="2471">
                <a:solidFill>
                  <a:srgbClr val="191818"/>
                </a:solidFill>
                <a:latin typeface="Klavika 3"/>
                <a:ea typeface="Klavika 3"/>
                <a:cs typeface="Klavika 3"/>
                <a:sym typeface="Klavika 3"/>
              </a:rPr>
              <a:t>Financial changes</a:t>
            </a:r>
          </a:p>
          <a:p>
            <a:pPr marL="533502" lvl="1" indent="-266751" algn="l">
              <a:lnSpc>
                <a:spcPts val="3459"/>
              </a:lnSpc>
              <a:buFont typeface="Arial"/>
              <a:buChar char="•"/>
            </a:pPr>
            <a:r>
              <a:rPr lang="en-US" sz="2471">
                <a:solidFill>
                  <a:srgbClr val="191818"/>
                </a:solidFill>
                <a:latin typeface="Klavika 3"/>
                <a:ea typeface="Klavika 3"/>
                <a:cs typeface="Klavika 3"/>
                <a:sym typeface="Klavika 3"/>
              </a:rPr>
              <a:t>Create a personal plan to pay for college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63121" y="6744130"/>
            <a:ext cx="5405131" cy="134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3502" lvl="1" indent="-266751" algn="just">
              <a:lnSpc>
                <a:spcPts val="3459"/>
              </a:lnSpc>
              <a:buFont typeface="Arial"/>
              <a:buChar char="•"/>
            </a:pPr>
            <a:r>
              <a:rPr lang="en-US" sz="2471">
                <a:solidFill>
                  <a:srgbClr val="191818"/>
                </a:solidFill>
                <a:latin typeface="Klavika 3"/>
                <a:ea typeface="Klavika 3"/>
                <a:cs typeface="Klavika 3"/>
                <a:sym typeface="Klavika 3"/>
              </a:rPr>
              <a:t>Scholarship Universe</a:t>
            </a:r>
          </a:p>
          <a:p>
            <a:pPr marL="533502" lvl="1" indent="-266751" algn="just">
              <a:lnSpc>
                <a:spcPts val="3459"/>
              </a:lnSpc>
              <a:buFont typeface="Arial"/>
              <a:buChar char="•"/>
            </a:pPr>
            <a:r>
              <a:rPr lang="en-US" sz="2471">
                <a:solidFill>
                  <a:srgbClr val="191818"/>
                </a:solidFill>
                <a:latin typeface="Klavika 3"/>
                <a:ea typeface="Klavika 3"/>
                <a:cs typeface="Klavika 3"/>
                <a:sym typeface="Klavika 3"/>
              </a:rPr>
              <a:t>Application support</a:t>
            </a:r>
          </a:p>
          <a:p>
            <a:pPr marL="533502" lvl="1" indent="-266751" algn="just">
              <a:lnSpc>
                <a:spcPts val="3459"/>
              </a:lnSpc>
              <a:buFont typeface="Arial"/>
              <a:buChar char="•"/>
            </a:pPr>
            <a:r>
              <a:rPr lang="en-US" sz="2471">
                <a:solidFill>
                  <a:srgbClr val="191818"/>
                </a:solidFill>
                <a:latin typeface="Klavika 3"/>
                <a:ea typeface="Klavika 3"/>
                <a:cs typeface="Klavika 3"/>
                <a:sym typeface="Klavika 3"/>
              </a:rPr>
              <a:t>Understanding student loans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555191" y="3487367"/>
            <a:ext cx="1632263" cy="163226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AD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55191" y="6555112"/>
            <a:ext cx="1632263" cy="163226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AD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551474" y="3749437"/>
            <a:ext cx="5405131" cy="134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3502" lvl="1" indent="-266751" algn="just">
              <a:lnSpc>
                <a:spcPts val="3459"/>
              </a:lnSpc>
              <a:buFont typeface="Arial"/>
              <a:buChar char="•"/>
            </a:pPr>
            <a:r>
              <a:rPr lang="en-US" sz="2471">
                <a:solidFill>
                  <a:srgbClr val="191818"/>
                </a:solidFill>
                <a:latin typeface="Klavika 3"/>
                <a:ea typeface="Klavika 3"/>
                <a:cs typeface="Klavika 3"/>
                <a:sym typeface="Klavika 3"/>
              </a:rPr>
              <a:t>FAFSA support </a:t>
            </a:r>
          </a:p>
          <a:p>
            <a:pPr marL="533502" lvl="1" indent="-266751" algn="l">
              <a:lnSpc>
                <a:spcPts val="3459"/>
              </a:lnSpc>
              <a:buFont typeface="Arial"/>
              <a:buChar char="•"/>
            </a:pPr>
            <a:r>
              <a:rPr lang="en-US" sz="2471">
                <a:solidFill>
                  <a:srgbClr val="191818"/>
                </a:solidFill>
                <a:latin typeface="Klavika 3"/>
                <a:ea typeface="Klavika 3"/>
                <a:cs typeface="Klavika 3"/>
                <a:sym typeface="Klavika 3"/>
              </a:rPr>
              <a:t>Protect you from making errors on financial aid forms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584587" y="6813440"/>
            <a:ext cx="5405131" cy="134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3502" lvl="1" indent="-266751" algn="just">
              <a:lnSpc>
                <a:spcPts val="3459"/>
              </a:lnSpc>
              <a:buFont typeface="Arial"/>
              <a:buChar char="•"/>
            </a:pPr>
            <a:r>
              <a:rPr lang="en-US" sz="2471">
                <a:solidFill>
                  <a:srgbClr val="191818"/>
                </a:solidFill>
                <a:latin typeface="Klavika 3"/>
                <a:ea typeface="Klavika 3"/>
                <a:cs typeface="Klavika 3"/>
                <a:sym typeface="Klavika 3"/>
              </a:rPr>
              <a:t>Peer to peer financial coaching</a:t>
            </a:r>
          </a:p>
          <a:p>
            <a:pPr marL="533502" lvl="1" indent="-266751" algn="just">
              <a:lnSpc>
                <a:spcPts val="3459"/>
              </a:lnSpc>
              <a:buFont typeface="Arial"/>
              <a:buChar char="•"/>
            </a:pPr>
            <a:r>
              <a:rPr lang="en-US" sz="2471">
                <a:solidFill>
                  <a:srgbClr val="191818"/>
                </a:solidFill>
                <a:latin typeface="Klavika 3"/>
                <a:ea typeface="Klavika 3"/>
                <a:cs typeface="Klavika 3"/>
                <a:sym typeface="Klavika 3"/>
              </a:rPr>
              <a:t>Budgeting</a:t>
            </a:r>
          </a:p>
          <a:p>
            <a:pPr marL="533502" lvl="1" indent="-266751" algn="just">
              <a:lnSpc>
                <a:spcPts val="3459"/>
              </a:lnSpc>
              <a:buFont typeface="Arial"/>
              <a:buChar char="•"/>
            </a:pPr>
            <a:r>
              <a:rPr lang="en-US" sz="2471">
                <a:solidFill>
                  <a:srgbClr val="191818"/>
                </a:solidFill>
                <a:latin typeface="Klavika 3"/>
                <a:ea typeface="Klavika 3"/>
                <a:cs typeface="Klavika 3"/>
                <a:sym typeface="Klavika 3"/>
              </a:rPr>
              <a:t>Understanding finances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63121" y="6166227"/>
            <a:ext cx="5405131" cy="53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6"/>
              </a:lnSpc>
              <a:spcBef>
                <a:spcPct val="0"/>
              </a:spcBef>
            </a:pPr>
            <a:r>
              <a:rPr lang="en-US" sz="2854">
                <a:solidFill>
                  <a:srgbClr val="000000"/>
                </a:solidFill>
                <a:latin typeface="Klavika 2"/>
                <a:ea typeface="Klavika 2"/>
                <a:cs typeface="Klavika 2"/>
                <a:sym typeface="Klavika 2"/>
              </a:rPr>
              <a:t>Scholarship, Grants, and Loans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94873" y="3195540"/>
            <a:ext cx="4865992" cy="53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6"/>
              </a:lnSpc>
              <a:spcBef>
                <a:spcPct val="0"/>
              </a:spcBef>
            </a:pPr>
            <a:r>
              <a:rPr lang="en-US" sz="2854">
                <a:solidFill>
                  <a:srgbClr val="000000"/>
                </a:solidFill>
                <a:latin typeface="Klavika 2"/>
                <a:ea typeface="Klavika 2"/>
                <a:cs typeface="Klavika 2"/>
                <a:sym typeface="Klavika 2"/>
              </a:rPr>
              <a:t>FAFSA Completion &amp; More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594873" y="6217433"/>
            <a:ext cx="4865992" cy="53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6"/>
              </a:lnSpc>
              <a:spcBef>
                <a:spcPct val="0"/>
              </a:spcBef>
            </a:pPr>
            <a:r>
              <a:rPr lang="en-US" sz="2854">
                <a:solidFill>
                  <a:srgbClr val="000000"/>
                </a:solidFill>
                <a:latin typeface="Klavika 2"/>
                <a:ea typeface="Klavika 2"/>
                <a:cs typeface="Klavika 2"/>
                <a:sym typeface="Klavika 2"/>
              </a:rPr>
              <a:t>Financial Wellness</a:t>
            </a:r>
          </a:p>
        </p:txBody>
      </p:sp>
      <p:sp>
        <p:nvSpPr>
          <p:cNvPr id="23" name="Freeform 23"/>
          <p:cNvSpPr/>
          <p:nvPr/>
        </p:nvSpPr>
        <p:spPr>
          <a:xfrm>
            <a:off x="1563369" y="3760031"/>
            <a:ext cx="1102088" cy="1086935"/>
          </a:xfrm>
          <a:custGeom>
            <a:avLst/>
            <a:gdLst/>
            <a:ahLst/>
            <a:cxnLst/>
            <a:rect l="l" t="t" r="r" b="b"/>
            <a:pathLst>
              <a:path w="1102088" h="1086935">
                <a:moveTo>
                  <a:pt x="0" y="0"/>
                </a:moveTo>
                <a:lnTo>
                  <a:pt x="1102089" y="0"/>
                </a:lnTo>
                <a:lnTo>
                  <a:pt x="1102089" y="1086935"/>
                </a:lnTo>
                <a:lnTo>
                  <a:pt x="0" y="1086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9986257" y="3792774"/>
            <a:ext cx="1021448" cy="1021448"/>
          </a:xfrm>
          <a:custGeom>
            <a:avLst/>
            <a:gdLst/>
            <a:ahLst/>
            <a:cxnLst/>
            <a:rect l="l" t="t" r="r" b="b"/>
            <a:pathLst>
              <a:path w="1021448" h="1021448">
                <a:moveTo>
                  <a:pt x="0" y="0"/>
                </a:moveTo>
                <a:lnTo>
                  <a:pt x="1021449" y="0"/>
                </a:lnTo>
                <a:lnTo>
                  <a:pt x="1021449" y="1021449"/>
                </a:lnTo>
                <a:lnTo>
                  <a:pt x="0" y="10214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32443" y="6800019"/>
            <a:ext cx="963940" cy="1142448"/>
          </a:xfrm>
          <a:custGeom>
            <a:avLst/>
            <a:gdLst/>
            <a:ahLst/>
            <a:cxnLst/>
            <a:rect l="l" t="t" r="r" b="b"/>
            <a:pathLst>
              <a:path w="963940" h="1142448">
                <a:moveTo>
                  <a:pt x="0" y="0"/>
                </a:moveTo>
                <a:lnTo>
                  <a:pt x="963940" y="0"/>
                </a:lnTo>
                <a:lnTo>
                  <a:pt x="963940" y="1142448"/>
                </a:lnTo>
                <a:lnTo>
                  <a:pt x="0" y="11424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9860599" y="6866265"/>
            <a:ext cx="1021448" cy="1009957"/>
          </a:xfrm>
          <a:custGeom>
            <a:avLst/>
            <a:gdLst/>
            <a:ahLst/>
            <a:cxnLst/>
            <a:rect l="l" t="t" r="r" b="b"/>
            <a:pathLst>
              <a:path w="1021448" h="1009957">
                <a:moveTo>
                  <a:pt x="0" y="0"/>
                </a:moveTo>
                <a:lnTo>
                  <a:pt x="1021448" y="0"/>
                </a:lnTo>
                <a:lnTo>
                  <a:pt x="1021448" y="1009957"/>
                </a:lnTo>
                <a:lnTo>
                  <a:pt x="0" y="10099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33315" y="9259174"/>
            <a:ext cx="20154629" cy="2825116"/>
            <a:chOff x="0" y="0"/>
            <a:chExt cx="5308215" cy="744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8215" cy="744064"/>
            </a:xfrm>
            <a:custGeom>
              <a:avLst/>
              <a:gdLst/>
              <a:ahLst/>
              <a:cxnLst/>
              <a:rect l="l" t="t" r="r" b="b"/>
              <a:pathLst>
                <a:path w="5308215" h="744064">
                  <a:moveTo>
                    <a:pt x="0" y="0"/>
                  </a:moveTo>
                  <a:lnTo>
                    <a:pt x="5308215" y="0"/>
                  </a:lnTo>
                  <a:lnTo>
                    <a:pt x="5308215" y="744064"/>
                  </a:lnTo>
                  <a:lnTo>
                    <a:pt x="0" y="744064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08215" cy="782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33315" y="-2015491"/>
            <a:ext cx="20154629" cy="2825116"/>
            <a:chOff x="0" y="0"/>
            <a:chExt cx="5308215" cy="7440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08215" cy="744064"/>
            </a:xfrm>
            <a:custGeom>
              <a:avLst/>
              <a:gdLst/>
              <a:ahLst/>
              <a:cxnLst/>
              <a:rect l="l" t="t" r="r" b="b"/>
              <a:pathLst>
                <a:path w="5308215" h="744064">
                  <a:moveTo>
                    <a:pt x="0" y="0"/>
                  </a:moveTo>
                  <a:lnTo>
                    <a:pt x="5308215" y="0"/>
                  </a:lnTo>
                  <a:lnTo>
                    <a:pt x="5308215" y="744064"/>
                  </a:lnTo>
                  <a:lnTo>
                    <a:pt x="0" y="744064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08215" cy="782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694037" y="8863332"/>
            <a:ext cx="6561240" cy="1584982"/>
            <a:chOff x="0" y="0"/>
            <a:chExt cx="1728063" cy="4174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28063" cy="417444"/>
            </a:xfrm>
            <a:custGeom>
              <a:avLst/>
              <a:gdLst/>
              <a:ahLst/>
              <a:cxnLst/>
              <a:rect l="l" t="t" r="r" b="b"/>
              <a:pathLst>
                <a:path w="1728063" h="417444">
                  <a:moveTo>
                    <a:pt x="117995" y="0"/>
                  </a:moveTo>
                  <a:lnTo>
                    <a:pt x="1610069" y="0"/>
                  </a:lnTo>
                  <a:cubicBezTo>
                    <a:pt x="1641363" y="0"/>
                    <a:pt x="1671375" y="12432"/>
                    <a:pt x="1693503" y="34560"/>
                  </a:cubicBezTo>
                  <a:cubicBezTo>
                    <a:pt x="1715632" y="56688"/>
                    <a:pt x="1728063" y="86701"/>
                    <a:pt x="1728063" y="117995"/>
                  </a:cubicBezTo>
                  <a:lnTo>
                    <a:pt x="1728063" y="299449"/>
                  </a:lnTo>
                  <a:cubicBezTo>
                    <a:pt x="1728063" y="364616"/>
                    <a:pt x="1675235" y="417444"/>
                    <a:pt x="1610069" y="417444"/>
                  </a:cubicBezTo>
                  <a:lnTo>
                    <a:pt x="117995" y="417444"/>
                  </a:lnTo>
                  <a:cubicBezTo>
                    <a:pt x="52828" y="417444"/>
                    <a:pt x="0" y="364616"/>
                    <a:pt x="0" y="299449"/>
                  </a:cubicBezTo>
                  <a:lnTo>
                    <a:pt x="0" y="117995"/>
                  </a:lnTo>
                  <a:cubicBezTo>
                    <a:pt x="0" y="52828"/>
                    <a:pt x="52828" y="0"/>
                    <a:pt x="117995" y="0"/>
                  </a:cubicBez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28063" cy="455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285710" y="8863332"/>
            <a:ext cx="6561240" cy="1584982"/>
            <a:chOff x="0" y="0"/>
            <a:chExt cx="1728063" cy="4174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28063" cy="417444"/>
            </a:xfrm>
            <a:custGeom>
              <a:avLst/>
              <a:gdLst/>
              <a:ahLst/>
              <a:cxnLst/>
              <a:rect l="l" t="t" r="r" b="b"/>
              <a:pathLst>
                <a:path w="1728063" h="417444">
                  <a:moveTo>
                    <a:pt x="117995" y="0"/>
                  </a:moveTo>
                  <a:lnTo>
                    <a:pt x="1610069" y="0"/>
                  </a:lnTo>
                  <a:cubicBezTo>
                    <a:pt x="1641363" y="0"/>
                    <a:pt x="1671375" y="12432"/>
                    <a:pt x="1693503" y="34560"/>
                  </a:cubicBezTo>
                  <a:cubicBezTo>
                    <a:pt x="1715632" y="56688"/>
                    <a:pt x="1728063" y="86701"/>
                    <a:pt x="1728063" y="117995"/>
                  </a:cubicBezTo>
                  <a:lnTo>
                    <a:pt x="1728063" y="299449"/>
                  </a:lnTo>
                  <a:cubicBezTo>
                    <a:pt x="1728063" y="364616"/>
                    <a:pt x="1675235" y="417444"/>
                    <a:pt x="1610069" y="417444"/>
                  </a:cubicBezTo>
                  <a:lnTo>
                    <a:pt x="117995" y="417444"/>
                  </a:lnTo>
                  <a:cubicBezTo>
                    <a:pt x="52828" y="417444"/>
                    <a:pt x="0" y="364616"/>
                    <a:pt x="0" y="299449"/>
                  </a:cubicBezTo>
                  <a:lnTo>
                    <a:pt x="0" y="117995"/>
                  </a:lnTo>
                  <a:cubicBezTo>
                    <a:pt x="0" y="52828"/>
                    <a:pt x="52828" y="0"/>
                    <a:pt x="117995" y="0"/>
                  </a:cubicBez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28063" cy="455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762682" y="7045717"/>
            <a:ext cx="14142233" cy="1573323"/>
          </a:xfrm>
          <a:custGeom>
            <a:avLst/>
            <a:gdLst/>
            <a:ahLst/>
            <a:cxnLst/>
            <a:rect l="l" t="t" r="r" b="b"/>
            <a:pathLst>
              <a:path w="14142233" h="1573323">
                <a:moveTo>
                  <a:pt x="0" y="0"/>
                </a:moveTo>
                <a:lnTo>
                  <a:pt x="14142233" y="0"/>
                </a:lnTo>
                <a:lnTo>
                  <a:pt x="14142233" y="1573323"/>
                </a:lnTo>
                <a:lnTo>
                  <a:pt x="0" y="1573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499129" y="890388"/>
            <a:ext cx="15289742" cy="115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6"/>
              </a:lnSpc>
            </a:pPr>
            <a:r>
              <a:rPr lang="en-US" sz="6953">
                <a:solidFill>
                  <a:srgbClr val="000000"/>
                </a:solidFill>
                <a:latin typeface="Klavika 2"/>
                <a:ea typeface="Klavika 2"/>
                <a:cs typeface="Klavika 2"/>
                <a:sym typeface="Klavika 2"/>
              </a:rPr>
              <a:t>ESTIMATED COSTS AT WICHITA STATE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82309" y="9471477"/>
            <a:ext cx="9543656" cy="84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  <a:spcBef>
                <a:spcPct val="0"/>
              </a:spcBef>
            </a:pPr>
            <a:r>
              <a:rPr lang="en-US" sz="4458" dirty="0">
                <a:solidFill>
                  <a:srgbClr val="000000"/>
                </a:solidFill>
                <a:latin typeface="Klavika 5"/>
                <a:ea typeface="Klavika 5"/>
                <a:cs typeface="Klavika 5"/>
                <a:sym typeface="Klavika 5"/>
              </a:rPr>
              <a:t>wichita.edu/tuition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45801" y="7411092"/>
            <a:ext cx="11367212" cy="69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7"/>
              </a:lnSpc>
            </a:pPr>
            <a:r>
              <a:rPr lang="en-US" sz="3712">
                <a:solidFill>
                  <a:srgbClr val="FFC217"/>
                </a:solidFill>
                <a:latin typeface="Klavika 2"/>
                <a:ea typeface="Klavika 2"/>
                <a:cs typeface="Klavika 2"/>
                <a:sym typeface="Klavika 2"/>
              </a:rPr>
              <a:t>MOST AFFORDABLE RESEARCH UNIVERSITY IN KANSAS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31435" y="1680076"/>
            <a:ext cx="11037604" cy="60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Klavika 1"/>
                <a:ea typeface="Klavika 1"/>
                <a:cs typeface="Klavika 1"/>
                <a:sym typeface="Klavika 1"/>
              </a:rPr>
              <a:t>Disclaimer - this amount is subject to change for 2025-2026*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512126" y="2568574"/>
            <a:ext cx="11821473" cy="694430"/>
            <a:chOff x="0" y="0"/>
            <a:chExt cx="15761964" cy="92590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79413"/>
              <a:ext cx="9285877" cy="110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471"/>
                </a:lnSpc>
              </a:pPr>
              <a:r>
                <a:rPr lang="en-US" sz="4622">
                  <a:solidFill>
                    <a:srgbClr val="000000"/>
                  </a:solidFill>
                  <a:latin typeface="Klavika 1"/>
                  <a:ea typeface="Klavika 1"/>
                  <a:cs typeface="Klavika 1"/>
                  <a:sym typeface="Klavika 1"/>
                </a:rPr>
                <a:t>Tuition &amp; Fees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285877" y="-180975"/>
              <a:ext cx="6476087" cy="110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471"/>
                </a:lnSpc>
              </a:pPr>
              <a:r>
                <a:rPr lang="en-US" sz="4622">
                  <a:solidFill>
                    <a:srgbClr val="000000"/>
                  </a:solidFill>
                  <a:latin typeface="Klavika 1"/>
                  <a:ea typeface="Klavika 1"/>
                  <a:cs typeface="Klavika 1"/>
                  <a:sym typeface="Klavika 1"/>
                </a:rPr>
                <a:t>$10,910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512126" y="3271084"/>
            <a:ext cx="11821473" cy="693258"/>
            <a:chOff x="0" y="0"/>
            <a:chExt cx="15761964" cy="924345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180975"/>
              <a:ext cx="9247731" cy="110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471"/>
                </a:lnSpc>
              </a:pPr>
              <a:r>
                <a:rPr lang="en-US" sz="4622">
                  <a:solidFill>
                    <a:srgbClr val="000000"/>
                  </a:solidFill>
                  <a:latin typeface="Klavika 1"/>
                  <a:ea typeface="Klavika 1"/>
                  <a:cs typeface="Klavika 1"/>
                  <a:sym typeface="Klavika 1"/>
                </a:rPr>
                <a:t>Books &amp; Supplies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285877" y="-180975"/>
              <a:ext cx="6476087" cy="110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471"/>
                </a:lnSpc>
              </a:pPr>
              <a:r>
                <a:rPr lang="en-US" sz="4622">
                  <a:solidFill>
                    <a:srgbClr val="000000"/>
                  </a:solidFill>
                  <a:latin typeface="Klavika 1"/>
                  <a:ea typeface="Klavika 1"/>
                  <a:cs typeface="Klavika 1"/>
                  <a:sym typeface="Klavika 1"/>
                </a:rPr>
                <a:t>$1,250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512126" y="3972423"/>
            <a:ext cx="11821473" cy="702769"/>
            <a:chOff x="0" y="0"/>
            <a:chExt cx="15761964" cy="937026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180975"/>
              <a:ext cx="9285877" cy="1118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471"/>
                </a:lnSpc>
              </a:pPr>
              <a:r>
                <a:rPr lang="en-US" sz="4622">
                  <a:solidFill>
                    <a:srgbClr val="000000"/>
                  </a:solidFill>
                  <a:latin typeface="Klavika 1"/>
                  <a:ea typeface="Klavika 1"/>
                  <a:cs typeface="Klavika 1"/>
                  <a:sym typeface="Klavika 1"/>
                </a:rPr>
                <a:t>Food &amp; Housing 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285877" y="-180975"/>
              <a:ext cx="6476087" cy="110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471"/>
                </a:lnSpc>
              </a:pPr>
              <a:r>
                <a:rPr lang="en-US" sz="4622">
                  <a:solidFill>
                    <a:srgbClr val="000000"/>
                  </a:solidFill>
                  <a:latin typeface="Klavika 1"/>
                  <a:ea typeface="Klavika 1"/>
                  <a:cs typeface="Klavika 1"/>
                  <a:sym typeface="Klavika 1"/>
                </a:rPr>
                <a:t>$14,080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512126" y="4683272"/>
            <a:ext cx="11821473" cy="727546"/>
            <a:chOff x="0" y="0"/>
            <a:chExt cx="15761964" cy="970062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135258"/>
              <a:ext cx="9285877" cy="110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471"/>
                </a:lnSpc>
              </a:pPr>
              <a:r>
                <a:rPr lang="en-US" sz="4622">
                  <a:solidFill>
                    <a:srgbClr val="000000"/>
                  </a:solidFill>
                  <a:latin typeface="Klavika 1"/>
                  <a:ea typeface="Klavika 1"/>
                  <a:cs typeface="Klavika 1"/>
                  <a:sym typeface="Klavika 1"/>
                </a:rPr>
                <a:t>Personal &amp; Transportation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285877" y="-180975"/>
              <a:ext cx="6476087" cy="110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471"/>
                </a:lnSpc>
              </a:pPr>
              <a:r>
                <a:rPr lang="en-US" sz="4622">
                  <a:solidFill>
                    <a:srgbClr val="000000"/>
                  </a:solidFill>
                  <a:latin typeface="Klavika 1"/>
                  <a:ea typeface="Klavika 1"/>
                  <a:cs typeface="Klavika 1"/>
                  <a:sym typeface="Klavika 1"/>
                </a:rPr>
                <a:t>$3,560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644425" y="6346470"/>
            <a:ext cx="12108523" cy="45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8"/>
              </a:lnSpc>
              <a:spcBef>
                <a:spcPct val="0"/>
              </a:spcBef>
            </a:pPr>
            <a:r>
              <a:rPr lang="en-US" sz="2713">
                <a:solidFill>
                  <a:srgbClr val="000000"/>
                </a:solidFill>
                <a:latin typeface="Klavika 6"/>
                <a:ea typeface="Klavika 6"/>
                <a:cs typeface="Klavika 6"/>
                <a:sym typeface="Klavika 6"/>
              </a:rPr>
              <a:t>Totaling about $29,860 annually for an undergrad resident living on campus*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3512126" y="5418899"/>
            <a:ext cx="11821473" cy="727546"/>
            <a:chOff x="0" y="0"/>
            <a:chExt cx="15761964" cy="970062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135258"/>
              <a:ext cx="9285877" cy="110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471"/>
                </a:lnSpc>
              </a:pPr>
              <a:r>
                <a:rPr lang="en-US" sz="4622">
                  <a:solidFill>
                    <a:srgbClr val="000000"/>
                  </a:solidFill>
                  <a:latin typeface="Klavika 1"/>
                  <a:ea typeface="Klavika 1"/>
                  <a:cs typeface="Klavika 1"/>
                  <a:sym typeface="Klavika 1"/>
                </a:rPr>
                <a:t>Loan Fees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285877" y="-180975"/>
              <a:ext cx="6476087" cy="110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471"/>
                </a:lnSpc>
              </a:pPr>
              <a:r>
                <a:rPr lang="en-US" sz="4622">
                  <a:solidFill>
                    <a:srgbClr val="000000"/>
                  </a:solidFill>
                  <a:latin typeface="Klavika 1"/>
                  <a:ea typeface="Klavika 1"/>
                  <a:cs typeface="Klavika 1"/>
                  <a:sym typeface="Klavika 1"/>
                </a:rPr>
                <a:t>$60</a:t>
              </a:r>
            </a:p>
          </p:txBody>
        </p:sp>
      </p:grpSp>
      <p:sp>
        <p:nvSpPr>
          <p:cNvPr id="35" name="Freeform 35"/>
          <p:cNvSpPr/>
          <p:nvPr/>
        </p:nvSpPr>
        <p:spPr>
          <a:xfrm>
            <a:off x="242435" y="4185896"/>
            <a:ext cx="3603366" cy="6064594"/>
          </a:xfrm>
          <a:custGeom>
            <a:avLst/>
            <a:gdLst/>
            <a:ahLst/>
            <a:cxnLst/>
            <a:rect l="l" t="t" r="r" b="b"/>
            <a:pathLst>
              <a:path w="3603366" h="6064594">
                <a:moveTo>
                  <a:pt x="0" y="0"/>
                </a:moveTo>
                <a:lnTo>
                  <a:pt x="3603366" y="0"/>
                </a:lnTo>
                <a:lnTo>
                  <a:pt x="3603366" y="6064593"/>
                </a:lnTo>
                <a:lnTo>
                  <a:pt x="0" y="6064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28550" y="9654141"/>
            <a:ext cx="20154629" cy="2825116"/>
            <a:chOff x="0" y="0"/>
            <a:chExt cx="5308215" cy="744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8215" cy="744064"/>
            </a:xfrm>
            <a:custGeom>
              <a:avLst/>
              <a:gdLst/>
              <a:ahLst/>
              <a:cxnLst/>
              <a:rect l="l" t="t" r="r" b="b"/>
              <a:pathLst>
                <a:path w="5308215" h="744064">
                  <a:moveTo>
                    <a:pt x="0" y="0"/>
                  </a:moveTo>
                  <a:lnTo>
                    <a:pt x="5308215" y="0"/>
                  </a:lnTo>
                  <a:lnTo>
                    <a:pt x="5308215" y="744064"/>
                  </a:lnTo>
                  <a:lnTo>
                    <a:pt x="0" y="744064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08215" cy="782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33315" y="-2015491"/>
            <a:ext cx="20154629" cy="2825116"/>
            <a:chOff x="0" y="0"/>
            <a:chExt cx="5308215" cy="7440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08215" cy="744064"/>
            </a:xfrm>
            <a:custGeom>
              <a:avLst/>
              <a:gdLst/>
              <a:ahLst/>
              <a:cxnLst/>
              <a:rect l="l" t="t" r="r" b="b"/>
              <a:pathLst>
                <a:path w="5308215" h="744064">
                  <a:moveTo>
                    <a:pt x="0" y="0"/>
                  </a:moveTo>
                  <a:lnTo>
                    <a:pt x="5308215" y="0"/>
                  </a:lnTo>
                  <a:lnTo>
                    <a:pt x="5308215" y="744064"/>
                  </a:lnTo>
                  <a:lnTo>
                    <a:pt x="0" y="744064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08215" cy="782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89272" y="9258300"/>
            <a:ext cx="6561240" cy="1584982"/>
            <a:chOff x="0" y="0"/>
            <a:chExt cx="1728063" cy="4174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28063" cy="417444"/>
            </a:xfrm>
            <a:custGeom>
              <a:avLst/>
              <a:gdLst/>
              <a:ahLst/>
              <a:cxnLst/>
              <a:rect l="l" t="t" r="r" b="b"/>
              <a:pathLst>
                <a:path w="1728063" h="417444">
                  <a:moveTo>
                    <a:pt x="117995" y="0"/>
                  </a:moveTo>
                  <a:lnTo>
                    <a:pt x="1610069" y="0"/>
                  </a:lnTo>
                  <a:cubicBezTo>
                    <a:pt x="1641363" y="0"/>
                    <a:pt x="1671375" y="12432"/>
                    <a:pt x="1693503" y="34560"/>
                  </a:cubicBezTo>
                  <a:cubicBezTo>
                    <a:pt x="1715632" y="56688"/>
                    <a:pt x="1728063" y="86701"/>
                    <a:pt x="1728063" y="117995"/>
                  </a:cubicBezTo>
                  <a:lnTo>
                    <a:pt x="1728063" y="299449"/>
                  </a:lnTo>
                  <a:cubicBezTo>
                    <a:pt x="1728063" y="364616"/>
                    <a:pt x="1675235" y="417444"/>
                    <a:pt x="1610069" y="417444"/>
                  </a:cubicBezTo>
                  <a:lnTo>
                    <a:pt x="117995" y="417444"/>
                  </a:lnTo>
                  <a:cubicBezTo>
                    <a:pt x="52828" y="417444"/>
                    <a:pt x="0" y="364616"/>
                    <a:pt x="0" y="299449"/>
                  </a:cubicBezTo>
                  <a:lnTo>
                    <a:pt x="0" y="117995"/>
                  </a:lnTo>
                  <a:cubicBezTo>
                    <a:pt x="0" y="52828"/>
                    <a:pt x="52828" y="0"/>
                    <a:pt x="117995" y="0"/>
                  </a:cubicBez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28063" cy="455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490475" y="9258300"/>
            <a:ext cx="6561240" cy="1584982"/>
            <a:chOff x="0" y="0"/>
            <a:chExt cx="1728063" cy="4174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28063" cy="417444"/>
            </a:xfrm>
            <a:custGeom>
              <a:avLst/>
              <a:gdLst/>
              <a:ahLst/>
              <a:cxnLst/>
              <a:rect l="l" t="t" r="r" b="b"/>
              <a:pathLst>
                <a:path w="1728063" h="417444">
                  <a:moveTo>
                    <a:pt x="117995" y="0"/>
                  </a:moveTo>
                  <a:lnTo>
                    <a:pt x="1610069" y="0"/>
                  </a:lnTo>
                  <a:cubicBezTo>
                    <a:pt x="1641363" y="0"/>
                    <a:pt x="1671375" y="12432"/>
                    <a:pt x="1693503" y="34560"/>
                  </a:cubicBezTo>
                  <a:cubicBezTo>
                    <a:pt x="1715632" y="56688"/>
                    <a:pt x="1728063" y="86701"/>
                    <a:pt x="1728063" y="117995"/>
                  </a:cubicBezTo>
                  <a:lnTo>
                    <a:pt x="1728063" y="299449"/>
                  </a:lnTo>
                  <a:cubicBezTo>
                    <a:pt x="1728063" y="364616"/>
                    <a:pt x="1675235" y="417444"/>
                    <a:pt x="1610069" y="417444"/>
                  </a:cubicBezTo>
                  <a:lnTo>
                    <a:pt x="117995" y="417444"/>
                  </a:lnTo>
                  <a:cubicBezTo>
                    <a:pt x="52828" y="417444"/>
                    <a:pt x="0" y="364616"/>
                    <a:pt x="0" y="299449"/>
                  </a:cubicBezTo>
                  <a:lnTo>
                    <a:pt x="0" y="117995"/>
                  </a:lnTo>
                  <a:cubicBezTo>
                    <a:pt x="0" y="52828"/>
                    <a:pt x="52828" y="0"/>
                    <a:pt x="117995" y="0"/>
                  </a:cubicBezTo>
                  <a:close/>
                </a:path>
              </a:pathLst>
            </a:custGeom>
            <a:solidFill>
              <a:srgbClr val="FFC2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28063" cy="455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77022" y="1992342"/>
            <a:ext cx="3213663" cy="4590948"/>
            <a:chOff x="0" y="0"/>
            <a:chExt cx="4445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654874" y="1956446"/>
            <a:ext cx="3213663" cy="4590948"/>
            <a:chOff x="0" y="0"/>
            <a:chExt cx="4445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027842" y="1992342"/>
            <a:ext cx="3213663" cy="4590948"/>
            <a:chOff x="0" y="0"/>
            <a:chExt cx="4445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767138" y="7927297"/>
            <a:ext cx="3711660" cy="882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Klavika 7"/>
                <a:ea typeface="Klavika 7"/>
                <a:cs typeface="Klavika 7"/>
                <a:sym typeface="Klavika 7"/>
              </a:rPr>
              <a:t>Borrowed money that must be repaid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05876" y="7927297"/>
            <a:ext cx="3711660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Klavika 7"/>
                <a:ea typeface="Klavika 7"/>
                <a:cs typeface="Klavika 7"/>
                <a:sym typeface="Klavika 7"/>
              </a:rPr>
              <a:t>Earned or saved money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73434" y="7927297"/>
            <a:ext cx="3711660" cy="882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Klavika 7"/>
                <a:ea typeface="Klavika 7"/>
                <a:cs typeface="Klavika 7"/>
                <a:sym typeface="Klavika 7"/>
              </a:rPr>
              <a:t>Gift aid based on merit or financial need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73434" y="7041472"/>
            <a:ext cx="402084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Scholarships &amp; Grants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751449" y="7041472"/>
            <a:ext cx="7020514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Work Study, Part-Time Work, Savings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454780" y="7041472"/>
            <a:ext cx="435978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Klavika 8"/>
                <a:ea typeface="Klavika 8"/>
                <a:cs typeface="Klavika 8"/>
                <a:sym typeface="Klavika 8"/>
              </a:rPr>
              <a:t>Student &amp; Parent Loans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24824" y="967250"/>
            <a:ext cx="15289742" cy="1159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6"/>
              </a:lnSpc>
            </a:pPr>
            <a:r>
              <a:rPr lang="en-US" sz="6953" dirty="0">
                <a:solidFill>
                  <a:srgbClr val="000000"/>
                </a:solidFill>
                <a:latin typeface="Klavika 2"/>
                <a:ea typeface="Klavika 2"/>
                <a:cs typeface="Klavika 2"/>
                <a:sym typeface="Klavika 2"/>
              </a:rPr>
              <a:t>WAYS TO PAY FOR COLLEGE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143500"/>
            <a:ext cx="8207732" cy="5566892"/>
            <a:chOff x="0" y="0"/>
            <a:chExt cx="2161707" cy="14661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1707" cy="1466177"/>
            </a:xfrm>
            <a:custGeom>
              <a:avLst/>
              <a:gdLst/>
              <a:ahLst/>
              <a:cxnLst/>
              <a:rect l="l" t="t" r="r" b="b"/>
              <a:pathLst>
                <a:path w="2161707" h="1466177">
                  <a:moveTo>
                    <a:pt x="0" y="0"/>
                  </a:moveTo>
                  <a:lnTo>
                    <a:pt x="2161707" y="0"/>
                  </a:lnTo>
                  <a:lnTo>
                    <a:pt x="2161707" y="1466177"/>
                  </a:lnTo>
                  <a:lnTo>
                    <a:pt x="0" y="1466177"/>
                  </a:lnTo>
                  <a:close/>
                </a:path>
              </a:pathLst>
            </a:custGeom>
            <a:solidFill>
              <a:srgbClr val="F3AD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61707" cy="1504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8179157" cy="5143500"/>
            <a:chOff x="0" y="0"/>
            <a:chExt cx="10905543" cy="6858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905543" cy="68580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9699189" y="3100735"/>
            <a:ext cx="1718323" cy="171832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AD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99189" y="5513298"/>
            <a:ext cx="1718323" cy="171832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AD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99189" y="7926946"/>
            <a:ext cx="1718323" cy="171832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AD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699189" y="687087"/>
            <a:ext cx="1718323" cy="171832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AD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9963409" y="3337864"/>
            <a:ext cx="1189883" cy="1189883"/>
          </a:xfrm>
          <a:custGeom>
            <a:avLst/>
            <a:gdLst/>
            <a:ahLst/>
            <a:cxnLst/>
            <a:rect l="l" t="t" r="r" b="b"/>
            <a:pathLst>
              <a:path w="1189883" h="1189883">
                <a:moveTo>
                  <a:pt x="0" y="0"/>
                </a:moveTo>
                <a:lnTo>
                  <a:pt x="1189884" y="0"/>
                </a:lnTo>
                <a:lnTo>
                  <a:pt x="1189884" y="1189884"/>
                </a:lnTo>
                <a:lnTo>
                  <a:pt x="0" y="11898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9963409" y="5718783"/>
            <a:ext cx="1109616" cy="1307354"/>
          </a:xfrm>
          <a:custGeom>
            <a:avLst/>
            <a:gdLst/>
            <a:ahLst/>
            <a:cxnLst/>
            <a:rect l="l" t="t" r="r" b="b"/>
            <a:pathLst>
              <a:path w="1109616" h="1307354">
                <a:moveTo>
                  <a:pt x="0" y="0"/>
                </a:moveTo>
                <a:lnTo>
                  <a:pt x="1109617" y="0"/>
                </a:lnTo>
                <a:lnTo>
                  <a:pt x="1109617" y="1307354"/>
                </a:lnTo>
                <a:lnTo>
                  <a:pt x="0" y="1307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9963409" y="8212696"/>
            <a:ext cx="1107600" cy="1172064"/>
          </a:xfrm>
          <a:custGeom>
            <a:avLst/>
            <a:gdLst/>
            <a:ahLst/>
            <a:cxnLst/>
            <a:rect l="l" t="t" r="r" b="b"/>
            <a:pathLst>
              <a:path w="1107600" h="1172064">
                <a:moveTo>
                  <a:pt x="0" y="0"/>
                </a:moveTo>
                <a:lnTo>
                  <a:pt x="1107600" y="0"/>
                </a:lnTo>
                <a:lnTo>
                  <a:pt x="1107600" y="1172064"/>
                </a:lnTo>
                <a:lnTo>
                  <a:pt x="0" y="11720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9850999" y="972837"/>
            <a:ext cx="1302293" cy="1172064"/>
          </a:xfrm>
          <a:custGeom>
            <a:avLst/>
            <a:gdLst/>
            <a:ahLst/>
            <a:cxnLst/>
            <a:rect l="l" t="t" r="r" b="b"/>
            <a:pathLst>
              <a:path w="1302293" h="1172064">
                <a:moveTo>
                  <a:pt x="0" y="0"/>
                </a:moveTo>
                <a:lnTo>
                  <a:pt x="1302294" y="0"/>
                </a:lnTo>
                <a:lnTo>
                  <a:pt x="1302294" y="1172064"/>
                </a:lnTo>
                <a:lnTo>
                  <a:pt x="0" y="11720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647514" y="6543618"/>
            <a:ext cx="6884130" cy="191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39"/>
              </a:lnSpc>
            </a:pPr>
            <a:r>
              <a:rPr lang="en-US" sz="7487">
                <a:solidFill>
                  <a:srgbClr val="000000"/>
                </a:solidFill>
                <a:latin typeface="Klavika 2"/>
                <a:ea typeface="Klavika 2"/>
                <a:cs typeface="Klavika 2"/>
                <a:sym typeface="Klavika 2"/>
              </a:rPr>
              <a:t>TYPES OF FINANCIAL AID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778683" y="3455159"/>
            <a:ext cx="4571004" cy="101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3"/>
              </a:lnSpc>
              <a:spcBef>
                <a:spcPct val="0"/>
              </a:spcBef>
            </a:pPr>
            <a:r>
              <a:rPr lang="en-US" sz="5309">
                <a:solidFill>
                  <a:srgbClr val="000000"/>
                </a:solidFill>
                <a:latin typeface="Klavika 2"/>
                <a:ea typeface="Klavika 2"/>
                <a:cs typeface="Klavika 2"/>
                <a:sym typeface="Klavika 2"/>
              </a:rPr>
              <a:t>Grants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778683" y="5867722"/>
            <a:ext cx="4571004" cy="101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3"/>
              </a:lnSpc>
              <a:spcBef>
                <a:spcPct val="0"/>
              </a:spcBef>
            </a:pPr>
            <a:r>
              <a:rPr lang="en-US" sz="5309">
                <a:solidFill>
                  <a:srgbClr val="000000"/>
                </a:solidFill>
                <a:latin typeface="Klavika 2"/>
                <a:ea typeface="Klavika 2"/>
                <a:cs typeface="Klavika 2"/>
                <a:sym typeface="Klavika 2"/>
              </a:rPr>
              <a:t>Loans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778683" y="8281370"/>
            <a:ext cx="4571004" cy="101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3"/>
              </a:lnSpc>
              <a:spcBef>
                <a:spcPct val="0"/>
              </a:spcBef>
            </a:pPr>
            <a:r>
              <a:rPr lang="en-US" sz="5309">
                <a:solidFill>
                  <a:srgbClr val="000000"/>
                </a:solidFill>
                <a:latin typeface="Klavika 2"/>
                <a:ea typeface="Klavika 2"/>
                <a:cs typeface="Klavika 2"/>
                <a:sym typeface="Klavika 2"/>
              </a:rPr>
              <a:t>Work Study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778683" y="1041512"/>
            <a:ext cx="4571004" cy="101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3"/>
              </a:lnSpc>
              <a:spcBef>
                <a:spcPct val="0"/>
              </a:spcBef>
            </a:pPr>
            <a:r>
              <a:rPr lang="en-US" sz="5309">
                <a:solidFill>
                  <a:srgbClr val="000000"/>
                </a:solidFill>
                <a:latin typeface="Klavika 2"/>
                <a:ea typeface="Klavika 2"/>
                <a:cs typeface="Klavika 2"/>
                <a:sym typeface="Klavika 2"/>
              </a:rPr>
              <a:t>Scholarships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52533" y="0"/>
            <a:ext cx="20593065" cy="2321633"/>
            <a:chOff x="0" y="0"/>
            <a:chExt cx="5423688" cy="611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3688" cy="611459"/>
            </a:xfrm>
            <a:custGeom>
              <a:avLst/>
              <a:gdLst/>
              <a:ahLst/>
              <a:cxnLst/>
              <a:rect l="l" t="t" r="r" b="b"/>
              <a:pathLst>
                <a:path w="5423688" h="611459">
                  <a:moveTo>
                    <a:pt x="0" y="0"/>
                  </a:moveTo>
                  <a:lnTo>
                    <a:pt x="5423688" y="0"/>
                  </a:lnTo>
                  <a:lnTo>
                    <a:pt x="5423688" y="611459"/>
                  </a:lnTo>
                  <a:lnTo>
                    <a:pt x="0" y="6114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23688" cy="649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53542" y="6172200"/>
            <a:ext cx="8361768" cy="3086100"/>
            <a:chOff x="0" y="0"/>
            <a:chExt cx="2202276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02276" cy="812800"/>
            </a:xfrm>
            <a:custGeom>
              <a:avLst/>
              <a:gdLst/>
              <a:ahLst/>
              <a:cxnLst/>
              <a:rect l="l" t="t" r="r" b="b"/>
              <a:pathLst>
                <a:path w="2202276" h="812800">
                  <a:moveTo>
                    <a:pt x="43516" y="0"/>
                  </a:moveTo>
                  <a:lnTo>
                    <a:pt x="2158760" y="0"/>
                  </a:lnTo>
                  <a:cubicBezTo>
                    <a:pt x="2182794" y="0"/>
                    <a:pt x="2202276" y="19483"/>
                    <a:pt x="2202276" y="43516"/>
                  </a:cubicBezTo>
                  <a:lnTo>
                    <a:pt x="2202276" y="769284"/>
                  </a:lnTo>
                  <a:cubicBezTo>
                    <a:pt x="2202276" y="780825"/>
                    <a:pt x="2197692" y="791894"/>
                    <a:pt x="2189531" y="800054"/>
                  </a:cubicBezTo>
                  <a:cubicBezTo>
                    <a:pt x="2181370" y="808215"/>
                    <a:pt x="2170302" y="812800"/>
                    <a:pt x="2158760" y="812800"/>
                  </a:cubicBezTo>
                  <a:lnTo>
                    <a:pt x="43516" y="812800"/>
                  </a:lnTo>
                  <a:cubicBezTo>
                    <a:pt x="31975" y="812800"/>
                    <a:pt x="20906" y="808215"/>
                    <a:pt x="12746" y="800054"/>
                  </a:cubicBezTo>
                  <a:cubicBezTo>
                    <a:pt x="4585" y="791894"/>
                    <a:pt x="0" y="780825"/>
                    <a:pt x="0" y="769284"/>
                  </a:cubicBezTo>
                  <a:lnTo>
                    <a:pt x="0" y="43516"/>
                  </a:lnTo>
                  <a:cubicBezTo>
                    <a:pt x="0" y="31975"/>
                    <a:pt x="4585" y="20906"/>
                    <a:pt x="12746" y="12746"/>
                  </a:cubicBezTo>
                  <a:cubicBezTo>
                    <a:pt x="20906" y="4585"/>
                    <a:pt x="31975" y="0"/>
                    <a:pt x="43516" y="0"/>
                  </a:cubicBezTo>
                  <a:close/>
                </a:path>
              </a:pathLst>
            </a:custGeom>
            <a:solidFill>
              <a:srgbClr val="FFC21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2022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759214" y="4695033"/>
            <a:ext cx="1935662" cy="1935662"/>
          </a:xfrm>
          <a:custGeom>
            <a:avLst/>
            <a:gdLst/>
            <a:ahLst/>
            <a:cxnLst/>
            <a:rect l="l" t="t" r="r" b="b"/>
            <a:pathLst>
              <a:path w="1935662" h="1935662">
                <a:moveTo>
                  <a:pt x="0" y="0"/>
                </a:moveTo>
                <a:lnTo>
                  <a:pt x="1935662" y="0"/>
                </a:lnTo>
                <a:lnTo>
                  <a:pt x="1935662" y="1935662"/>
                </a:lnTo>
                <a:lnTo>
                  <a:pt x="0" y="1935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782232" y="6172200"/>
            <a:ext cx="8361768" cy="3086100"/>
            <a:chOff x="0" y="0"/>
            <a:chExt cx="2202276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2276" cy="812800"/>
            </a:xfrm>
            <a:custGeom>
              <a:avLst/>
              <a:gdLst/>
              <a:ahLst/>
              <a:cxnLst/>
              <a:rect l="l" t="t" r="r" b="b"/>
              <a:pathLst>
                <a:path w="2202276" h="812800">
                  <a:moveTo>
                    <a:pt x="43516" y="0"/>
                  </a:moveTo>
                  <a:lnTo>
                    <a:pt x="2158760" y="0"/>
                  </a:lnTo>
                  <a:cubicBezTo>
                    <a:pt x="2182794" y="0"/>
                    <a:pt x="2202276" y="19483"/>
                    <a:pt x="2202276" y="43516"/>
                  </a:cubicBezTo>
                  <a:lnTo>
                    <a:pt x="2202276" y="769284"/>
                  </a:lnTo>
                  <a:cubicBezTo>
                    <a:pt x="2202276" y="780825"/>
                    <a:pt x="2197692" y="791894"/>
                    <a:pt x="2189531" y="800054"/>
                  </a:cubicBezTo>
                  <a:cubicBezTo>
                    <a:pt x="2181370" y="808215"/>
                    <a:pt x="2170302" y="812800"/>
                    <a:pt x="2158760" y="812800"/>
                  </a:cubicBezTo>
                  <a:lnTo>
                    <a:pt x="43516" y="812800"/>
                  </a:lnTo>
                  <a:cubicBezTo>
                    <a:pt x="31975" y="812800"/>
                    <a:pt x="20906" y="808215"/>
                    <a:pt x="12746" y="800054"/>
                  </a:cubicBezTo>
                  <a:cubicBezTo>
                    <a:pt x="4585" y="791894"/>
                    <a:pt x="0" y="780825"/>
                    <a:pt x="0" y="769284"/>
                  </a:cubicBezTo>
                  <a:lnTo>
                    <a:pt x="0" y="43516"/>
                  </a:lnTo>
                  <a:cubicBezTo>
                    <a:pt x="0" y="31975"/>
                    <a:pt x="4585" y="20906"/>
                    <a:pt x="12746" y="12746"/>
                  </a:cubicBezTo>
                  <a:cubicBezTo>
                    <a:pt x="20906" y="4585"/>
                    <a:pt x="31975" y="0"/>
                    <a:pt x="43516" y="0"/>
                  </a:cubicBezTo>
                  <a:close/>
                </a:path>
              </a:pathLst>
            </a:custGeom>
            <a:solidFill>
              <a:srgbClr val="FFC21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2022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002666" y="4695033"/>
            <a:ext cx="1935662" cy="1935662"/>
          </a:xfrm>
          <a:custGeom>
            <a:avLst/>
            <a:gdLst/>
            <a:ahLst/>
            <a:cxnLst/>
            <a:rect l="l" t="t" r="r" b="b"/>
            <a:pathLst>
              <a:path w="1935662" h="1935662">
                <a:moveTo>
                  <a:pt x="0" y="0"/>
                </a:moveTo>
                <a:lnTo>
                  <a:pt x="1935662" y="0"/>
                </a:lnTo>
                <a:lnTo>
                  <a:pt x="1935662" y="1935662"/>
                </a:lnTo>
                <a:lnTo>
                  <a:pt x="0" y="1935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4228338" y="4908102"/>
            <a:ext cx="1509524" cy="150952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060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72283" y="4908102"/>
            <a:ext cx="1509524" cy="150952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4344146" y="5152448"/>
            <a:ext cx="1237939" cy="1019752"/>
          </a:xfrm>
          <a:custGeom>
            <a:avLst/>
            <a:gdLst/>
            <a:ahLst/>
            <a:cxnLst/>
            <a:rect l="l" t="t" r="r" b="b"/>
            <a:pathLst>
              <a:path w="1237939" h="1019752">
                <a:moveTo>
                  <a:pt x="0" y="0"/>
                </a:moveTo>
                <a:lnTo>
                  <a:pt x="1237940" y="0"/>
                </a:lnTo>
                <a:lnTo>
                  <a:pt x="1237940" y="1019752"/>
                </a:lnTo>
                <a:lnTo>
                  <a:pt x="0" y="1019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3263262" y="5180315"/>
            <a:ext cx="942328" cy="964018"/>
          </a:xfrm>
          <a:custGeom>
            <a:avLst/>
            <a:gdLst/>
            <a:ahLst/>
            <a:cxnLst/>
            <a:rect l="l" t="t" r="r" b="b"/>
            <a:pathLst>
              <a:path w="942328" h="964018">
                <a:moveTo>
                  <a:pt x="0" y="0"/>
                </a:moveTo>
                <a:lnTo>
                  <a:pt x="942328" y="0"/>
                </a:lnTo>
                <a:lnTo>
                  <a:pt x="942328" y="964018"/>
                </a:lnTo>
                <a:lnTo>
                  <a:pt x="0" y="9640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420779" y="332787"/>
            <a:ext cx="13446441" cy="137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6"/>
              </a:lnSpc>
              <a:spcBef>
                <a:spcPct val="0"/>
              </a:spcBef>
            </a:pPr>
            <a:r>
              <a:rPr lang="en-US" sz="7175">
                <a:solidFill>
                  <a:srgbClr val="FFFFFF"/>
                </a:solidFill>
                <a:latin typeface="Klavika 1"/>
                <a:ea typeface="Klavika 1"/>
                <a:cs typeface="Klavika 1"/>
                <a:sym typeface="Klavika 1"/>
              </a:rPr>
              <a:t>SCHOLARSHIP OPPORTUNITIES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2256" y="7353391"/>
            <a:ext cx="7654450" cy="857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2"/>
              </a:lnSpc>
              <a:spcBef>
                <a:spcPct val="0"/>
              </a:spcBef>
            </a:pPr>
            <a:r>
              <a:rPr lang="en-US" sz="5015">
                <a:solidFill>
                  <a:srgbClr val="000000"/>
                </a:solidFill>
                <a:latin typeface="Klavika 6"/>
                <a:ea typeface="Klavika 6"/>
                <a:cs typeface="Klavika 6"/>
                <a:sym typeface="Klavika 6"/>
              </a:rPr>
              <a:t>wichita.edu/ScholarshipUniverse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762387" y="6659270"/>
            <a:ext cx="5944078" cy="218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2"/>
              </a:lnSpc>
            </a:pPr>
            <a:r>
              <a:rPr lang="en-US" sz="5010">
                <a:solidFill>
                  <a:srgbClr val="000000"/>
                </a:solidFill>
                <a:latin typeface="Klavika 6"/>
                <a:ea typeface="Klavika 6"/>
                <a:cs typeface="Klavika 6"/>
                <a:sym typeface="Klavika 6"/>
              </a:rPr>
              <a:t>For admitted students, submit your info starting on November 1!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2896088"/>
            <a:ext cx="15988235" cy="114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9"/>
              </a:lnSpc>
            </a:pPr>
            <a:r>
              <a:rPr lang="en-US" sz="3313">
                <a:solidFill>
                  <a:srgbClr val="000000"/>
                </a:solidFill>
                <a:latin typeface="Klavika 6"/>
                <a:ea typeface="Klavika 6"/>
                <a:cs typeface="Klavika 6"/>
                <a:sym typeface="Klavika 6"/>
              </a:rPr>
              <a:t>ScholarshipUniverse is our scholarship-matching tool for admitted and current Wichita State students. ScholarshipUniverse connects Shockers to millions of dollars in external scholarships. We search; Shockers apply!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625</Words>
  <Application>Microsoft Office PowerPoint</Application>
  <PresentationFormat>Custom</PresentationFormat>
  <Paragraphs>130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Klavika 1</vt:lpstr>
      <vt:lpstr>Klavika 6</vt:lpstr>
      <vt:lpstr>Klavika 9 Bold</vt:lpstr>
      <vt:lpstr>Klavika 4 Italics</vt:lpstr>
      <vt:lpstr>Klavika 2</vt:lpstr>
      <vt:lpstr>Arial</vt:lpstr>
      <vt:lpstr>Klavika 7</vt:lpstr>
      <vt:lpstr>Klavika 5</vt:lpstr>
      <vt:lpstr>Calibri</vt:lpstr>
      <vt:lpstr>Klavika 8</vt:lpstr>
      <vt:lpstr>Klavika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OFA - Black &amp; Yellow Day</dc:title>
  <dc:creator>Randolph, Emisha</dc:creator>
  <cp:lastModifiedBy>Hall, Quinn</cp:lastModifiedBy>
  <cp:revision>9</cp:revision>
  <dcterms:created xsi:type="dcterms:W3CDTF">2006-08-16T00:00:00Z</dcterms:created>
  <dcterms:modified xsi:type="dcterms:W3CDTF">2025-01-31T21:21:40Z</dcterms:modified>
  <dc:identifier>DAGDzqAnJ_w</dc:identifier>
</cp:coreProperties>
</file>